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3" r:id="rId4"/>
    <p:sldId id="268" r:id="rId5"/>
    <p:sldId id="272" r:id="rId6"/>
    <p:sldId id="275" r:id="rId7"/>
    <p:sldId id="281" r:id="rId9"/>
    <p:sldId id="284" r:id="rId10"/>
    <p:sldId id="287" r:id="rId11"/>
    <p:sldId id="290" r:id="rId12"/>
    <p:sldId id="296" r:id="rId14"/>
    <p:sldId id="299" r:id="rId15"/>
    <p:sldId id="302" r:id="rId16"/>
    <p:sldId id="305" r:id="rId17"/>
    <p:sldId id="308" r:id="rId18"/>
    <p:sldId id="314" r:id="rId20"/>
    <p:sldId id="317" r:id="rId21"/>
    <p:sldId id="320" r:id="rId22"/>
    <p:sldId id="323" r:id="rId23"/>
    <p:sldId id="326" r:id="rId24"/>
    <p:sldId id="332" r:id="rId26"/>
    <p:sldId id="335" r:id="rId27"/>
    <p:sldId id="338" r:id="rId28"/>
    <p:sldId id="341" r:id="rId29"/>
    <p:sldId id="344" r:id="rId30"/>
    <p:sldId id="350" r:id="rId32"/>
    <p:sldId id="353" r:id="rId33"/>
    <p:sldId id="356" r:id="rId34"/>
    <p:sldId id="359" r:id="rId35"/>
    <p:sldId id="362"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tags" Target="../tags/tag138.xml"/><Relationship Id="rId14" Type="http://schemas.openxmlformats.org/officeDocument/2006/relationships/tags" Target="../tags/tag139.xml"/><Relationship Id="rId15" Type="http://schemas.openxmlformats.org/officeDocument/2006/relationships/tags" Target="../tags/tag140.xml"/><Relationship Id="rId16" Type="http://schemas.openxmlformats.org/officeDocument/2006/relationships/tags" Target="../tags/tag141.xml"/><Relationship Id="rId17" Type="http://schemas.openxmlformats.org/officeDocument/2006/relationships/tags" Target="../tags/tag142.xml"/><Relationship Id="rId18" Type="http://schemas.openxmlformats.org/officeDocument/2006/relationships/tags" Target="../tags/tag143.xml"/><Relationship Id="rId19" Type="http://schemas.openxmlformats.org/officeDocument/2006/relationships/tags" Target="../tags/tag144.xml"/><Relationship Id="rId20" Type="http://schemas.openxmlformats.org/officeDocument/2006/relationships/tags" Target="../tags/tag145.xml"/><Relationship Id="rId21" Type="http://schemas.openxmlformats.org/officeDocument/2006/relationships/tags" Target="../tags/tag146.xml"/><Relationship Id="rId22" Type="http://schemas.openxmlformats.org/officeDocument/2006/relationships/tags" Target="../tags/tag147.xml"/><Relationship Id="rId23" Type="http://schemas.openxmlformats.org/officeDocument/2006/relationships/tags" Target="../tags/tag148.xml"/><Relationship Id="rId24" Type="http://schemas.openxmlformats.org/officeDocument/2006/relationships/tags" Target="../tags/tag149.xml"/><Relationship Id="rId25" Type="http://schemas.openxmlformats.org/officeDocument/2006/relationships/tags" Target="../tags/tag150.xml"/><Relationship Id="rId26" Type="http://schemas.openxmlformats.org/officeDocument/2006/relationships/tags" Target="../tags/tag151.xml"/><Relationship Id="rId27" Type="http://schemas.openxmlformats.org/officeDocument/2006/relationships/tags" Target="../tags/tag152.xml"/><Relationship Id="rId28" Type="http://schemas.openxmlformats.org/officeDocument/2006/relationships/tags" Target="../tags/tag153.xml"/><Relationship Id="rId29" Type="http://schemas.openxmlformats.org/officeDocument/2006/relationships/tags" Target="../tags/tag154.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5.xml"/><Relationship Id="rId2" Type="http://schemas.openxmlformats.org/officeDocument/2006/relationships/tags" Target="../tags/tag156.xml"/><Relationship Id="rId3" Type="http://schemas.openxmlformats.org/officeDocument/2006/relationships/tags" Target="../tags/tag157.xml"/><Relationship Id="rId4" Type="http://schemas.openxmlformats.org/officeDocument/2006/relationships/tags" Target="../tags/tag158.xml"/><Relationship Id="rId5" Type="http://schemas.openxmlformats.org/officeDocument/2006/relationships/tags" Target="../tags/tag159.xml"/><Relationship Id="rId6" Type="http://schemas.openxmlformats.org/officeDocument/2006/relationships/tags" Target="../tags/tag160.xml"/><Relationship Id="rId7" Type="http://schemas.openxmlformats.org/officeDocument/2006/relationships/tags" Target="../tags/tag161.xml"/><Relationship Id="rId8" Type="http://schemas.openxmlformats.org/officeDocument/2006/relationships/tags" Target="../tags/tag162.xml"/><Relationship Id="rId9"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tags" Target="../tags/tag214.xml"/><Relationship Id="rId14" Type="http://schemas.openxmlformats.org/officeDocument/2006/relationships/tags" Target="../tags/tag215.xml"/><Relationship Id="rId15" Type="http://schemas.openxmlformats.org/officeDocument/2006/relationships/tags" Target="../tags/tag216.xml"/><Relationship Id="rId16" Type="http://schemas.openxmlformats.org/officeDocument/2006/relationships/tags" Target="../tags/tag217.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tags" Target="../tags/tag233.xml"/><Relationship Id="rId14" Type="http://schemas.openxmlformats.org/officeDocument/2006/relationships/tags" Target="../tags/tag234.xml"/><Relationship Id="rId15" Type="http://schemas.openxmlformats.org/officeDocument/2006/relationships/tags" Target="../tags/tag235.xml"/><Relationship Id="rId16" Type="http://schemas.openxmlformats.org/officeDocument/2006/relationships/tags" Target="../tags/tag236.xml"/><Relationship Id="rId17" Type="http://schemas.openxmlformats.org/officeDocument/2006/relationships/tags" Target="../tags/tag237.xml"/><Relationship Id="rId18" Type="http://schemas.openxmlformats.org/officeDocument/2006/relationships/tags" Target="../tags/tag238.xml"/><Relationship Id="rId19" Type="http://schemas.openxmlformats.org/officeDocument/2006/relationships/tags" Target="../tags/tag239.xml"/><Relationship Id="rId20" Type="http://schemas.openxmlformats.org/officeDocument/2006/relationships/tags" Target="../tags/tag240.xml"/><Relationship Id="rId21" Type="http://schemas.openxmlformats.org/officeDocument/2006/relationships/tags" Target="../tags/tag241.xml"/><Relationship Id="rId22" Type="http://schemas.openxmlformats.org/officeDocument/2006/relationships/tags" Target="../tags/tag242.xml"/><Relationship Id="rId23" Type="http://schemas.openxmlformats.org/officeDocument/2006/relationships/tags" Target="../tags/tag243.xml"/><Relationship Id="rId24" Type="http://schemas.openxmlformats.org/officeDocument/2006/relationships/tags" Target="../tags/tag244.xml"/><Relationship Id="rId25" Type="http://schemas.openxmlformats.org/officeDocument/2006/relationships/tags" Target="../tags/tag245.xml"/><Relationship Id="rId26" Type="http://schemas.openxmlformats.org/officeDocument/2006/relationships/tags" Target="../tags/tag246.xml"/><Relationship Id="rId27" Type="http://schemas.openxmlformats.org/officeDocument/2006/relationships/tags" Target="../tags/tag247.xml"/><Relationship Id="rId28" Type="http://schemas.openxmlformats.org/officeDocument/2006/relationships/tags" Target="../tags/tag248.xml"/><Relationship Id="rId29" Type="http://schemas.openxmlformats.org/officeDocument/2006/relationships/tags" Target="../tags/tag249.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tags" Target="../tags/tag305.xml"/><Relationship Id="rId14" Type="http://schemas.openxmlformats.org/officeDocument/2006/relationships/tags" Target="../tags/tag306.xml"/><Relationship Id="rId15" Type="http://schemas.openxmlformats.org/officeDocument/2006/relationships/tags" Target="../tags/tag307.xml"/><Relationship Id="rId16" Type="http://schemas.openxmlformats.org/officeDocument/2006/relationships/tags" Target="../tags/tag308.xml"/><Relationship Id="rId17" Type="http://schemas.openxmlformats.org/officeDocument/2006/relationships/tags" Target="../tags/tag309.xml"/><Relationship Id="rId18" Type="http://schemas.openxmlformats.org/officeDocument/2006/relationships/tags" Target="../tags/tag310.xml"/><Relationship Id="rId1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tags" Target="../tags/tag323.xml"/><Relationship Id="rId14" Type="http://schemas.openxmlformats.org/officeDocument/2006/relationships/tags" Target="../tags/tag324.xml"/><Relationship Id="rId15" Type="http://schemas.openxmlformats.org/officeDocument/2006/relationships/tags" Target="../tags/tag325.xml"/><Relationship Id="rId16" Type="http://schemas.openxmlformats.org/officeDocument/2006/relationships/tags" Target="../tags/tag326.xml"/><Relationship Id="rId17" Type="http://schemas.openxmlformats.org/officeDocument/2006/relationships/tags" Target="../tags/tag327.xml"/><Relationship Id="rId18" Type="http://schemas.openxmlformats.org/officeDocument/2006/relationships/tags" Target="../tags/tag328.xml"/><Relationship Id="rId19" Type="http://schemas.openxmlformats.org/officeDocument/2006/relationships/tags" Target="../tags/tag329.xml"/><Relationship Id="rId20" Type="http://schemas.openxmlformats.org/officeDocument/2006/relationships/tags" Target="../tags/tag330.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tags" Target="../tags/tag347.xml"/><Relationship Id="rId18" Type="http://schemas.openxmlformats.org/officeDocument/2006/relationships/tags" Target="../tags/tag348.xml"/><Relationship Id="rId19" Type="http://schemas.openxmlformats.org/officeDocument/2006/relationships/tags" Target="../tags/tag349.xml"/><Relationship Id="rId20" Type="http://schemas.openxmlformats.org/officeDocument/2006/relationships/tags" Target="../tags/tag350.xml"/><Relationship Id="rId21" Type="http://schemas.openxmlformats.org/officeDocument/2006/relationships/tags" Target="../tags/tag351.xml"/><Relationship Id="rId22" Type="http://schemas.openxmlformats.org/officeDocument/2006/relationships/tags" Target="../tags/tag352.xml"/><Relationship Id="rId23" Type="http://schemas.openxmlformats.org/officeDocument/2006/relationships/tags" Target="../tags/tag353.xml"/><Relationship Id="rId24" Type="http://schemas.openxmlformats.org/officeDocument/2006/relationships/tags" Target="../tags/tag354.xml"/><Relationship Id="rId25" Type="http://schemas.openxmlformats.org/officeDocument/2006/relationships/tags" Target="../tags/tag355.xml"/><Relationship Id="rId26" Type="http://schemas.openxmlformats.org/officeDocument/2006/relationships/tags" Target="../tags/tag356.xml"/><Relationship Id="rId27" Type="http://schemas.openxmlformats.org/officeDocument/2006/relationships/tags" Target="../tags/tag357.xml"/><Relationship Id="rId28" Type="http://schemas.openxmlformats.org/officeDocument/2006/relationships/tags" Target="../tags/tag358.xml"/><Relationship Id="rId29" Type="http://schemas.openxmlformats.org/officeDocument/2006/relationships/tags" Target="../tags/tag359.xml"/><Relationship Id="rId30" Type="http://schemas.openxmlformats.org/officeDocument/2006/relationships/tags" Target="../tags/tag360.xml"/><Relationship Id="rId3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tags" Target="../tags/tag364.xml"/><Relationship Id="rId5" Type="http://schemas.openxmlformats.org/officeDocument/2006/relationships/tags" Target="../tags/tag365.xml"/><Relationship Id="rId6" Type="http://schemas.openxmlformats.org/officeDocument/2006/relationships/tags" Target="../tags/tag366.xml"/><Relationship Id="rId7" Type="http://schemas.openxmlformats.org/officeDocument/2006/relationships/tags" Target="../tags/tag367.xml"/><Relationship Id="rId8" Type="http://schemas.openxmlformats.org/officeDocument/2006/relationships/tags" Target="../tags/tag368.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tags" Target="../tags/tag375.xml"/><Relationship Id="rId5" Type="http://schemas.openxmlformats.org/officeDocument/2006/relationships/tags" Target="../tags/tag376.xml"/><Relationship Id="rId6" Type="http://schemas.openxmlformats.org/officeDocument/2006/relationships/tags" Target="../tags/tag377.xml"/><Relationship Id="rId7" Type="http://schemas.openxmlformats.org/officeDocument/2006/relationships/tags" Target="../tags/tag378.xml"/><Relationship Id="rId8" Type="http://schemas.openxmlformats.org/officeDocument/2006/relationships/tags" Target="../tags/tag379.xml"/><Relationship Id="rId9" Type="http://schemas.openxmlformats.org/officeDocument/2006/relationships/tags" Target="../tags/tag380.xml"/><Relationship Id="rId10" Type="http://schemas.openxmlformats.org/officeDocument/2006/relationships/tags" Target="../tags/tag381.xml"/><Relationship Id="rId11" Type="http://schemas.openxmlformats.org/officeDocument/2006/relationships/tags" Target="../tags/tag382.xml"/><Relationship Id="rId12" Type="http://schemas.openxmlformats.org/officeDocument/2006/relationships/tags" Target="../tags/tag38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84.xml"/><Relationship Id="rId2" Type="http://schemas.openxmlformats.org/officeDocument/2006/relationships/tags" Target="../tags/tag385.xml"/><Relationship Id="rId3" Type="http://schemas.openxmlformats.org/officeDocument/2006/relationships/tags" Target="../tags/tag386.xml"/><Relationship Id="rId4" Type="http://schemas.openxmlformats.org/officeDocument/2006/relationships/tags" Target="../tags/tag387.xml"/><Relationship Id="rId5" Type="http://schemas.openxmlformats.org/officeDocument/2006/relationships/tags" Target="../tags/tag388.xml"/><Relationship Id="rId6" Type="http://schemas.openxmlformats.org/officeDocument/2006/relationships/tags" Target="../tags/tag389.xml"/><Relationship Id="rId7" Type="http://schemas.openxmlformats.org/officeDocument/2006/relationships/tags" Target="../tags/tag390.xml"/><Relationship Id="rId8" Type="http://schemas.openxmlformats.org/officeDocument/2006/relationships/tags" Target="../tags/tag391.xml"/><Relationship Id="rId9" Type="http://schemas.openxmlformats.org/officeDocument/2006/relationships/tags" Target="../tags/tag392.xml"/><Relationship Id="rId10" Type="http://schemas.openxmlformats.org/officeDocument/2006/relationships/tags" Target="../tags/tag393.xml"/><Relationship Id="rId11" Type="http://schemas.openxmlformats.org/officeDocument/2006/relationships/tags" Target="../tags/tag394.xml"/><Relationship Id="rId12" Type="http://schemas.openxmlformats.org/officeDocument/2006/relationships/tags" Target="../tags/tag39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tags" Target="../tags/tag399.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00.xml"/><Relationship Id="rId2" Type="http://schemas.openxmlformats.org/officeDocument/2006/relationships/tags" Target="../tags/tag401.xml"/><Relationship Id="rId3" Type="http://schemas.openxmlformats.org/officeDocument/2006/relationships/tags" Target="../tags/tag402.xml"/><Relationship Id="rId4" Type="http://schemas.openxmlformats.org/officeDocument/2006/relationships/tags" Target="../tags/tag403.xml"/><Relationship Id="rId5" Type="http://schemas.openxmlformats.org/officeDocument/2006/relationships/tags" Target="../tags/tag404.xml"/><Relationship Id="rId6" Type="http://schemas.openxmlformats.org/officeDocument/2006/relationships/tags" Target="../tags/tag405.xml"/><Relationship Id="rId7" Type="http://schemas.openxmlformats.org/officeDocument/2006/relationships/tags" Target="../tags/tag406.xml"/><Relationship Id="rId8" Type="http://schemas.openxmlformats.org/officeDocument/2006/relationships/tags" Target="../tags/tag407.xml"/><Relationship Id="rId9" Type="http://schemas.openxmlformats.org/officeDocument/2006/relationships/tags" Target="../tags/tag408.xml"/><Relationship Id="rId10" Type="http://schemas.openxmlformats.org/officeDocument/2006/relationships/tags" Target="../tags/tag409.xml"/><Relationship Id="rId11" Type="http://schemas.openxmlformats.org/officeDocument/2006/relationships/tags" Target="../tags/tag410.xml"/><Relationship Id="rId12" Type="http://schemas.openxmlformats.org/officeDocument/2006/relationships/tags" Target="../tags/tag411.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12.xml"/><Relationship Id="rId2" Type="http://schemas.openxmlformats.org/officeDocument/2006/relationships/tags" Target="../tags/tag413.xml"/><Relationship Id="rId3" Type="http://schemas.openxmlformats.org/officeDocument/2006/relationships/tags" Target="../tags/tag41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
            </a:r>
            <a:endParaRPr altLang="en-US" lang="zh-CN"/>
          </a:p>
        </p:txBody>
      </p:sp>
      <p:sp>
        <p:nvSpPr>
          <p:cNvPr id="1048652" name="标题 7"/>
          <p:cNvSpPr>
            <a:spLocks noGrp="1"/>
          </p:cNvSpPr>
          <p:nvPr>
            <p:ph type="title" idx="9"/>
            <p:custDataLst>
              <p:tags r:id="rId3"/>
            </p:custDataLst>
          </p:nvPr>
        </p:nvSpPr>
        <p:spPr/>
        <p:txBody>
          <a:bodyPr/>
          <a:p>
            <a:r>
              <a:rPr altLang="en-US" lang="zh-CN"/>
              <a:t>人工智能在石油开采中的应用研究</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人工智能在石油开采中的应用背景</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人工智能在石油开采中的应用领域</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人工智能在石油开采中的应用案例</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人工智能在石油开采中的应用技术</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人工智能在石油开采中的应用前景与挑战</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50" name="标题 4"/>
          <p:cNvSpPr>
            <a:spLocks noGrp="1"/>
          </p:cNvSpPr>
          <p:nvPr>
            <p:ph type="title" idx="1"/>
            <p:custDataLst>
              <p:tags r:id="rId2"/>
            </p:custDataLst>
          </p:nvPr>
        </p:nvSpPr>
        <p:spPr/>
        <p:txBody>
          <a:bodyPr/>
          <a:p>
            <a:r>
              <a:rPr altLang="en-US" dirty="0" lang="zh-CN"/>
              <a:t>人工智能在石油开采中的应用背景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2"/>
          </p:nvPr>
        </p:nvSpPr>
        <p:spPr/>
        <p:txBody>
          <a:bodyPr/>
          <a:p>
            <a:r>
              <a:rPr altLang="en-US" lang="zh-CN"/>
              <a:t>石油开采行业的现状</a:t>
            </a:r>
            <a:endParaRPr altLang="en-US" lang="zh-CN"/>
          </a:p>
        </p:txBody>
      </p:sp>
      <p:sp>
        <p:nvSpPr>
          <p:cNvPr id="104902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石油开采行业的发展历程</a:t>
            </a:r>
            <a:endParaRPr altLang="en-US" dirty="0" sz="1200" lang="zh-CN" spc="150">
              <a:solidFill>
                <a:schemeClr val="tx1">
                  <a:lumMod val="65000"/>
                  <a:lumOff val="35000"/>
                </a:schemeClr>
              </a:solidFill>
              <a:latin typeface="+mn-ea"/>
              <a:sym typeface="+mn-ea"/>
            </a:endParaRPr>
          </a:p>
        </p:txBody>
      </p:sp>
      <p:sp>
        <p:nvSpPr>
          <p:cNvPr id="104902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石油开采行业的现状及问题</a:t>
            </a:r>
            <a:endParaRPr altLang="en-US" dirty="0" sz="1200" lang="zh-CN" spc="150">
              <a:solidFill>
                <a:schemeClr val="tx1">
                  <a:lumMod val="65000"/>
                  <a:lumOff val="35000"/>
                </a:schemeClr>
              </a:solidFill>
              <a:latin typeface="+mn-ea"/>
              <a:sym typeface="+mn-ea"/>
            </a:endParaRPr>
          </a:p>
        </p:txBody>
      </p:sp>
      <p:sp>
        <p:nvSpPr>
          <p:cNvPr id="104902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人工智能在石油开采中的应用背景</a:t>
            </a:r>
            <a:endParaRPr altLang="en-US" dirty="0" sz="1200" lang="zh-CN" spc="150">
              <a:solidFill>
                <a:schemeClr val="tx1">
                  <a:lumMod val="65000"/>
                  <a:lumOff val="35000"/>
                </a:schemeClr>
              </a:solidFill>
              <a:latin typeface="+mn-ea"/>
              <a:sym typeface="+mn-ea"/>
            </a:endParaRPr>
          </a:p>
        </p:txBody>
      </p:sp>
      <p:sp>
        <p:nvSpPr>
          <p:cNvPr id="104902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人工智能在石油开采中的应用前景</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8" name="标题 2"/>
          <p:cNvSpPr>
            <a:spLocks noGrp="1"/>
          </p:cNvSpPr>
          <p:nvPr>
            <p:ph type="title" idx="2"/>
          </p:nvPr>
        </p:nvSpPr>
        <p:spPr/>
        <p:txBody>
          <a:bodyPr/>
          <a:p>
            <a:r>
              <a:rPr altLang="en-US" lang="zh-CN"/>
              <a:t>人工智能技术的发展趋势</a:t>
            </a:r>
            <a:endParaRPr altLang="en-US" lang="zh-CN"/>
          </a:p>
        </p:txBody>
      </p:sp>
      <p:sp>
        <p:nvSpPr>
          <p:cNvPr id="104907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7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8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9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人工智能技术的快速发展</a:t>
            </a:r>
            <a:endParaRPr altLang="en-US" dirty="0" sz="1200" lang="zh-CN" spc="150">
              <a:solidFill>
                <a:schemeClr val="tx1">
                  <a:lumMod val="65000"/>
                  <a:lumOff val="35000"/>
                </a:schemeClr>
              </a:solidFill>
              <a:latin typeface="+mn-ea"/>
              <a:sym typeface="+mn-ea"/>
            </a:endParaRPr>
          </a:p>
        </p:txBody>
      </p:sp>
      <p:sp>
        <p:nvSpPr>
          <p:cNvPr id="104910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人工智能技术在石油开采中的应用挑战与机遇</a:t>
            </a:r>
            <a:endParaRPr altLang="en-US" dirty="0" sz="1200" lang="zh-CN" spc="150">
              <a:solidFill>
                <a:schemeClr val="tx1">
                  <a:lumMod val="65000"/>
                  <a:lumOff val="35000"/>
                </a:schemeClr>
              </a:solidFill>
              <a:latin typeface="+mn-ea"/>
              <a:sym typeface="+mn-ea"/>
            </a:endParaRPr>
          </a:p>
        </p:txBody>
      </p:sp>
      <p:sp>
        <p:nvSpPr>
          <p:cNvPr id="104911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人工智能技术在石油开采中的应用背景</a:t>
            </a:r>
            <a:endParaRPr altLang="en-US" dirty="0" sz="1200" lang="zh-CN" spc="150">
              <a:solidFill>
                <a:schemeClr val="tx1">
                  <a:lumMod val="65000"/>
                  <a:lumOff val="35000"/>
                </a:schemeClr>
              </a:solidFill>
              <a:latin typeface="+mn-ea"/>
              <a:sym typeface="+mn-ea"/>
            </a:endParaRPr>
          </a:p>
        </p:txBody>
      </p:sp>
      <p:sp>
        <p:nvSpPr>
          <p:cNvPr id="1049112"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人工智能技术在石油开采中的应用前景</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2" name="标题 2"/>
          <p:cNvSpPr>
            <a:spLocks noGrp="1"/>
          </p:cNvSpPr>
          <p:nvPr>
            <p:ph type="title" idx="2"/>
          </p:nvPr>
        </p:nvSpPr>
        <p:spPr/>
        <p:txBody>
          <a:bodyPr/>
          <a:p>
            <a:r>
              <a:rPr altLang="en-US" lang="zh-CN"/>
              <a:t>人工智能在石油开采中的应用意义</a:t>
            </a:r>
            <a:endParaRPr altLang="en-US" lang="zh-CN"/>
          </a:p>
        </p:txBody>
      </p:sp>
      <p:sp>
        <p:nvSpPr>
          <p:cNvPr id="104915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5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6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降低安全风险：人工智能技术可以实时监测石油开采过程中的各种数据，及时发现潜在的安全隐患，有效降低安全风险。</a:t>
            </a:r>
            <a:endParaRPr altLang="en-US" sz="1400" lang="zh-CN" spc="150">
              <a:solidFill>
                <a:schemeClr val="tx1"/>
              </a:solidFill>
              <a:effectLst/>
              <a:latin typeface="+mn-ea"/>
              <a:sym typeface="+mn-ea"/>
            </a:endParaRPr>
          </a:p>
        </p:txBody>
      </p:sp>
      <p:sp>
        <p:nvSpPr>
          <p:cNvPr id="104916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提高石油开采效率：通过智能化技术，提高开采过程的自动化和智能化水平，减少人工干预，降低成本，提高开采效率。</a:t>
            </a:r>
            <a:endParaRPr altLang="en-US" dirty="0" sz="1400" lang="zh-CN" spc="150">
              <a:solidFill>
                <a:schemeClr val="tx1"/>
              </a:solidFill>
              <a:effectLst/>
              <a:latin typeface="+mn-ea"/>
              <a:sym typeface="+mn-ea"/>
            </a:endParaRPr>
          </a:p>
        </p:txBody>
      </p:sp>
      <p:sp>
        <p:nvSpPr>
          <p:cNvPr id="104916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促进石油产业升级：人工智能技术的应用将推动石油产业的升级和转型，提高整个行业的竞争力和可持续发展能力。</a:t>
            </a:r>
            <a:endParaRPr altLang="en-US" sz="1400" lang="zh-CN" spc="150">
              <a:solidFill>
                <a:schemeClr val="tx1"/>
              </a:solidFill>
              <a:effectLst/>
              <a:latin typeface="+mn-ea"/>
              <a:sym typeface="+mn-ea"/>
            </a:endParaRPr>
          </a:p>
        </p:txBody>
      </p:sp>
      <p:sp>
        <p:nvSpPr>
          <p:cNvPr id="104916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推动智能化发展：人工智能技术在石油开采中的应用将推动其他领域的智能化发展，为未来的智能化发展奠定基础。</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8"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210" name="标题 4"/>
          <p:cNvSpPr>
            <a:spLocks noGrp="1"/>
          </p:cNvSpPr>
          <p:nvPr>
            <p:ph type="title" idx="1"/>
            <p:custDataLst>
              <p:tags r:id="rId2"/>
            </p:custDataLst>
          </p:nvPr>
        </p:nvSpPr>
        <p:spPr/>
        <p:txBody>
          <a:bodyPr/>
          <a:p>
            <a:r>
              <a:rPr altLang="en-US" dirty="0" lang="zh-CN"/>
              <a:t>人工智能在石油开采中的应用领域</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0" name="标题 2"/>
          <p:cNvSpPr>
            <a:spLocks noGrp="1"/>
          </p:cNvSpPr>
          <p:nvPr>
            <p:ph type="title" idx="2"/>
          </p:nvPr>
        </p:nvSpPr>
        <p:spPr/>
        <p:txBody>
          <a:bodyPr/>
          <a:p>
            <a:r>
              <a:rPr altLang="en-US" lang="zh-CN"/>
              <a:t>智能钻井</a:t>
            </a:r>
            <a:endParaRPr altLang="en-US" lang="zh-CN"/>
          </a:p>
        </p:txBody>
      </p:sp>
      <p:sp>
        <p:nvSpPr>
          <p:cNvPr id="104928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智能钻井的定义和特点</a:t>
            </a:r>
            <a:endParaRPr altLang="en-US" dirty="0" sz="2000" lang="zh-CN" spc="150">
              <a:solidFill>
                <a:schemeClr val="tx1">
                  <a:lumMod val="85000"/>
                  <a:lumOff val="15000"/>
                </a:schemeClr>
              </a:solidFill>
              <a:latin typeface="+mn-ea"/>
              <a:sym typeface="+mn-ea"/>
            </a:endParaRPr>
          </a:p>
        </p:txBody>
      </p:sp>
      <p:sp>
        <p:nvSpPr>
          <p:cNvPr id="104928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智能钻井的主要应用领域</a:t>
            </a:r>
            <a:endParaRPr altLang="en-US" dirty="0" sz="2000" lang="zh-CN" spc="150">
              <a:solidFill>
                <a:schemeClr val="tx1">
                  <a:lumMod val="85000"/>
                  <a:lumOff val="15000"/>
                </a:schemeClr>
              </a:solidFill>
              <a:latin typeface="+mn-ea"/>
              <a:sym typeface="+mn-ea"/>
            </a:endParaRPr>
          </a:p>
        </p:txBody>
      </p:sp>
      <p:sp>
        <p:nvSpPr>
          <p:cNvPr id="104929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智能钻井的优势和效益</a:t>
            </a:r>
            <a:endParaRPr altLang="en-US" dirty="0" sz="2000" lang="zh-CN" spc="150">
              <a:solidFill>
                <a:schemeClr val="tx1">
                  <a:lumMod val="85000"/>
                  <a:lumOff val="15000"/>
                </a:schemeClr>
              </a:solidFill>
              <a:latin typeface="+mn-ea"/>
              <a:sym typeface="+mn-ea"/>
            </a:endParaRPr>
          </a:p>
        </p:txBody>
      </p:sp>
      <p:sp>
        <p:nvSpPr>
          <p:cNvPr id="104930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智能钻井的未来发展趋势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4" name="标题 2"/>
          <p:cNvSpPr>
            <a:spLocks noGrp="1"/>
          </p:cNvSpPr>
          <p:nvPr>
            <p:ph type="title" idx="2"/>
          </p:nvPr>
        </p:nvSpPr>
        <p:spPr/>
        <p:txBody>
          <a:bodyPr/>
          <a:p>
            <a:r>
              <a:rPr altLang="en-US" lang="zh-CN"/>
              <a:t>智能完井</a:t>
            </a:r>
            <a:endParaRPr altLang="en-US" lang="zh-CN"/>
          </a:p>
        </p:txBody>
      </p:sp>
      <p:sp>
        <p:nvSpPr>
          <p:cNvPr id="104934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4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35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智能完井定义：利用人工智能技术对完井过程进行智能化改造，提高完井效率和安全性</a:t>
            </a:r>
            <a:endParaRPr altLang="en-US" dirty="0" sz="2000" lang="zh-CN" spc="200">
              <a:solidFill>
                <a:schemeClr val="tx1">
                  <a:lumMod val="85000"/>
                  <a:lumOff val="15000"/>
                </a:schemeClr>
              </a:solidFill>
              <a:latin typeface="+mn-ea"/>
              <a:sym typeface="+mn-ea"/>
            </a:endParaRPr>
          </a:p>
        </p:txBody>
      </p:sp>
      <p:sp>
        <p:nvSpPr>
          <p:cNvPr id="104935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5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5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智能完井应用：通过人工智能技术对完井数据进行实时监测和分析，实现完井过程的自动化和智能化</a:t>
            </a:r>
            <a:endParaRPr altLang="en-US" dirty="0" sz="2000" lang="zh-CN" spc="200">
              <a:solidFill>
                <a:schemeClr val="tx1">
                  <a:lumMod val="85000"/>
                  <a:lumOff val="15000"/>
                </a:schemeClr>
              </a:solidFill>
              <a:latin typeface="+mn-ea"/>
              <a:sym typeface="+mn-ea"/>
            </a:endParaRPr>
          </a:p>
        </p:txBody>
      </p:sp>
      <p:sp>
        <p:nvSpPr>
          <p:cNvPr id="104935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6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6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智能完井优势：提高完井效率、降低成本、减少人工干预、提高安全性</a:t>
            </a:r>
            <a:endParaRPr altLang="en-US" dirty="0" sz="2000" lang="zh-CN" spc="200">
              <a:solidFill>
                <a:schemeClr val="tx1">
                  <a:lumMod val="85000"/>
                  <a:lumOff val="15000"/>
                </a:schemeClr>
              </a:solidFill>
              <a:latin typeface="+mn-ea"/>
              <a:sym typeface="+mn-ea"/>
            </a:endParaRPr>
          </a:p>
        </p:txBody>
      </p:sp>
      <p:sp>
        <p:nvSpPr>
          <p:cNvPr id="104936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6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6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智能完井未来发展：随着人工智能技术的不断进步，智能完井将进一步实现自动化和智能化，提高石油开采效率和质量</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08" name="标题 2"/>
          <p:cNvSpPr>
            <a:spLocks noGrp="1"/>
          </p:cNvSpPr>
          <p:nvPr>
            <p:ph type="title" idx="2"/>
          </p:nvPr>
        </p:nvSpPr>
        <p:spPr/>
        <p:txBody>
          <a:bodyPr/>
          <a:p>
            <a:r>
              <a:rPr altLang="en-US" lang="zh-CN"/>
              <a:t>智能油气分离</a:t>
            </a:r>
            <a:endParaRPr altLang="en-US" lang="zh-CN"/>
          </a:p>
        </p:txBody>
      </p:sp>
      <p:sp>
        <p:nvSpPr>
          <p:cNvPr id="104941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智能油气分离技术：利用人工智能技术对油气混合物进行高效、精准的分离</a:t>
            </a:r>
            <a:endParaRPr altLang="en-US" dirty="0" sz="1200" lang="zh-CN" spc="150">
              <a:solidFill>
                <a:schemeClr val="tx1">
                  <a:lumMod val="85000"/>
                  <a:lumOff val="15000"/>
                </a:schemeClr>
              </a:solidFill>
              <a:latin typeface="+mn-ea"/>
              <a:sym typeface="+mn-ea"/>
            </a:endParaRPr>
          </a:p>
        </p:txBody>
      </p:sp>
      <p:sp>
        <p:nvSpPr>
          <p:cNvPr id="104941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1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分离原理：通过深度学习算法对油气混合物的物理和化学性质进行分析，实现高效分离</a:t>
            </a:r>
            <a:endParaRPr altLang="en-US" dirty="0" sz="1200" lang="zh-CN" spc="150">
              <a:solidFill>
                <a:schemeClr val="tx1">
                  <a:lumMod val="85000"/>
                  <a:lumOff val="15000"/>
                </a:schemeClr>
              </a:solidFill>
              <a:latin typeface="+mn-ea"/>
              <a:sym typeface="+mn-ea"/>
            </a:endParaRPr>
          </a:p>
        </p:txBody>
      </p:sp>
      <p:sp>
        <p:nvSpPr>
          <p:cNvPr id="104941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应用领域：石油开采、天然气处理、化工生产等</a:t>
            </a:r>
            <a:endParaRPr altLang="en-US" dirty="0" sz="1200" lang="zh-CN" spc="150">
              <a:solidFill>
                <a:schemeClr val="tx1">
                  <a:lumMod val="85000"/>
                  <a:lumOff val="15000"/>
                </a:schemeClr>
              </a:solidFill>
              <a:latin typeface="+mn-ea"/>
              <a:sym typeface="+mn-ea"/>
            </a:endParaRPr>
          </a:p>
        </p:txBody>
      </p:sp>
      <p:sp>
        <p:nvSpPr>
          <p:cNvPr id="104942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2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优势：提高分离效率、降低能耗和人力成本、减少环境污染等</a:t>
            </a:r>
            <a:endParaRPr altLang="en-US" dirty="0" sz="1200" lang="zh-CN" spc="150">
              <a:solidFill>
                <a:schemeClr val="tx1">
                  <a:lumMod val="85000"/>
                  <a:lumOff val="15000"/>
                </a:schemeClr>
              </a:solidFill>
              <a:latin typeface="+mn-ea"/>
              <a:sym typeface="+mn-ea"/>
            </a:endParaRPr>
          </a:p>
        </p:txBody>
      </p:sp>
      <p:sp>
        <p:nvSpPr>
          <p:cNvPr id="104943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3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2" name="标题 2"/>
          <p:cNvSpPr>
            <a:spLocks noGrp="1"/>
          </p:cNvSpPr>
          <p:nvPr>
            <p:ph type="title" idx="2"/>
          </p:nvPr>
        </p:nvSpPr>
        <p:spPr/>
        <p:txBody>
          <a:bodyPr/>
          <a:p>
            <a:r>
              <a:rPr altLang="en-US" lang="zh-CN"/>
              <a:t>智能油气存储与运输</a:t>
            </a:r>
            <a:endParaRPr altLang="en-US" lang="zh-CN"/>
          </a:p>
        </p:txBody>
      </p:sp>
      <p:sp>
        <p:nvSpPr>
          <p:cNvPr id="104947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智能油气存储与运输系统：将智能油气存储和智能油气运输技术相结合，构建智能油气存储与运输系统，实现油气资源的智能化管理和高效利用</a:t>
            </a:r>
            <a:endParaRPr altLang="zh-CN" dirty="0" lang="en-US">
              <a:solidFill>
                <a:schemeClr val="dk1">
                  <a:lumMod val="80000"/>
                  <a:lumOff val="20000"/>
                </a:schemeClr>
              </a:solidFill>
              <a:latin typeface="+mn-ea"/>
              <a:sym typeface="+mn-ea"/>
            </a:endParaRPr>
          </a:p>
        </p:txBody>
      </p:sp>
      <p:sp>
        <p:nvSpPr>
          <p:cNvPr id="104948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8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智能油气存储技术：利用人工智能技术对油气存储设施进行智能化管理，提高存储效率和安全性</a:t>
            </a:r>
            <a:endParaRPr altLang="en-US" dirty="0" lang="zh-CN">
              <a:solidFill>
                <a:schemeClr val="dk1">
                  <a:lumMod val="80000"/>
                  <a:lumOff val="20000"/>
                </a:schemeClr>
              </a:solidFill>
              <a:latin typeface="+mn-ea"/>
              <a:sym typeface="+mn-ea"/>
            </a:endParaRPr>
          </a:p>
        </p:txBody>
      </p:sp>
      <p:sp>
        <p:nvSpPr>
          <p:cNvPr id="104949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智能油气运输技术：通过人工智能技术对油气运输过程进行优化，降低运输成本和损耗</a:t>
            </a:r>
            <a:endParaRPr altLang="en-US" dirty="0" lang="zh-CN">
              <a:solidFill>
                <a:schemeClr val="dk1">
                  <a:lumMod val="80000"/>
                  <a:lumOff val="20000"/>
                </a:schemeClr>
              </a:solidFill>
              <a:latin typeface="+mn-ea"/>
              <a:sym typeface="+mn-ea"/>
            </a:endParaRPr>
          </a:p>
        </p:txBody>
      </p:sp>
      <p:sp>
        <p:nvSpPr>
          <p:cNvPr id="104949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智能油气存储与运输应用案例：介绍一些智能油气存储与运输的应用案例，展示人工智能技术在石油开采中的应用效果和前景</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44"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546" name="标题 4"/>
          <p:cNvSpPr>
            <a:spLocks noGrp="1"/>
          </p:cNvSpPr>
          <p:nvPr>
            <p:ph type="title" idx="1"/>
            <p:custDataLst>
              <p:tags r:id="rId2"/>
            </p:custDataLst>
          </p:nvPr>
        </p:nvSpPr>
        <p:spPr/>
        <p:txBody>
          <a:bodyPr/>
          <a:p>
            <a:r>
              <a:rPr altLang="en-US" dirty="0" lang="zh-CN"/>
              <a:t>人工智能在石油开采中的应用技术</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16" name="标题 2"/>
          <p:cNvSpPr>
            <a:spLocks noGrp="1"/>
          </p:cNvSpPr>
          <p:nvPr>
            <p:ph type="title" idx="2"/>
          </p:nvPr>
        </p:nvSpPr>
        <p:spPr/>
        <p:txBody>
          <a:bodyPr/>
          <a:p>
            <a:r>
              <a:rPr altLang="en-US" lang="zh-CN"/>
              <a:t>机器学习技术</a:t>
            </a:r>
            <a:endParaRPr altLang="en-US" lang="zh-CN"/>
          </a:p>
        </p:txBody>
      </p:sp>
      <p:sp>
        <p:nvSpPr>
          <p:cNvPr id="104961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4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4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5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5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5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定义：机器学习是一种使计算机系统能够从数据中学习并改进其性能的技术</a:t>
            </a:r>
            <a:endParaRPr altLang="en-US" dirty="0" sz="1200" lang="zh-CN" spc="150">
              <a:solidFill>
                <a:schemeClr val="tx1">
                  <a:lumMod val="65000"/>
                  <a:lumOff val="35000"/>
                </a:schemeClr>
              </a:solidFill>
              <a:latin typeface="+mn-ea"/>
              <a:sym typeface="+mn-ea"/>
            </a:endParaRPr>
          </a:p>
        </p:txBody>
      </p:sp>
      <p:sp>
        <p:nvSpPr>
          <p:cNvPr id="104965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优势：能够处理大量数据，提高预测精度和效率</a:t>
            </a:r>
            <a:endParaRPr altLang="en-US" dirty="0" sz="1200" lang="zh-CN" spc="150">
              <a:solidFill>
                <a:schemeClr val="tx1">
                  <a:lumMod val="65000"/>
                  <a:lumOff val="35000"/>
                </a:schemeClr>
              </a:solidFill>
              <a:latin typeface="+mn-ea"/>
              <a:sym typeface="+mn-ea"/>
            </a:endParaRPr>
          </a:p>
        </p:txBody>
      </p:sp>
      <p:sp>
        <p:nvSpPr>
          <p:cNvPr id="104965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具体技术：深度学习、神经网络、支持向量机等</a:t>
            </a:r>
            <a:endParaRPr altLang="en-US" dirty="0" sz="1200" lang="zh-CN" spc="150">
              <a:solidFill>
                <a:schemeClr val="tx1">
                  <a:lumMod val="65000"/>
                  <a:lumOff val="35000"/>
                </a:schemeClr>
              </a:solidFill>
              <a:latin typeface="+mn-ea"/>
              <a:sym typeface="+mn-ea"/>
            </a:endParaRPr>
          </a:p>
        </p:txBody>
      </p:sp>
      <p:sp>
        <p:nvSpPr>
          <p:cNvPr id="104966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在石油开采中的应用：通过预测模型和算法，提高石油开采的效率和产量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00" name="标题 2"/>
          <p:cNvSpPr>
            <a:spLocks noGrp="1"/>
          </p:cNvSpPr>
          <p:nvPr>
            <p:ph type="title" idx="2"/>
          </p:nvPr>
        </p:nvSpPr>
        <p:spPr/>
        <p:txBody>
          <a:bodyPr/>
          <a:p>
            <a:r>
              <a:rPr altLang="en-US" lang="zh-CN"/>
              <a:t>深度学习技术</a:t>
            </a:r>
            <a:endParaRPr altLang="en-US" lang="zh-CN"/>
          </a:p>
        </p:txBody>
      </p:sp>
      <p:sp>
        <p:nvSpPr>
          <p:cNvPr id="104970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0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深度学习技术概述</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70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1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深度学习在石油开采中的应用</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71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1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深度学习技术的优势与局限性</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71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2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未来发展趋势与展望</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64" name="标题 2"/>
          <p:cNvSpPr>
            <a:spLocks noGrp="1"/>
          </p:cNvSpPr>
          <p:nvPr>
            <p:ph type="title" idx="2"/>
          </p:nvPr>
        </p:nvSpPr>
        <p:spPr/>
        <p:txBody>
          <a:bodyPr/>
          <a:p>
            <a:r>
              <a:rPr altLang="en-US" lang="zh-CN"/>
              <a:t>神经网络技术</a:t>
            </a:r>
            <a:endParaRPr altLang="en-US" lang="zh-CN"/>
          </a:p>
        </p:txBody>
      </p:sp>
      <p:sp>
        <p:nvSpPr>
          <p:cNvPr id="104976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6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神经网络技术的基本原理</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77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7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神经网络技术在石油开采中的应用</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77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8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神经网络技术的优势与局限性</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78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8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未来发展趋势与展望</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28" name="标题 2"/>
          <p:cNvSpPr>
            <a:spLocks noGrp="1"/>
          </p:cNvSpPr>
          <p:nvPr>
            <p:ph type="title" idx="2"/>
          </p:nvPr>
        </p:nvSpPr>
        <p:spPr/>
        <p:txBody>
          <a:bodyPr/>
          <a:p>
            <a:r>
              <a:rPr altLang="en-US" lang="zh-CN"/>
              <a:t>专家系统技术</a:t>
            </a:r>
            <a:endParaRPr altLang="en-US" lang="zh-CN"/>
          </a:p>
        </p:txBody>
      </p:sp>
      <p:sp>
        <p:nvSpPr>
          <p:cNvPr id="104983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3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优势：能够快速准确地处理大量数据，提供准确的决策支持，降低开采成本和风险</a:t>
            </a:r>
            <a:endParaRPr altLang="zh-CN" dirty="0" lang="en-US">
              <a:solidFill>
                <a:schemeClr val="dk1">
                  <a:lumMod val="80000"/>
                  <a:lumOff val="20000"/>
                </a:schemeClr>
              </a:solidFill>
              <a:latin typeface="+mn-ea"/>
              <a:sym typeface="+mn-ea"/>
            </a:endParaRPr>
          </a:p>
        </p:txBody>
      </p:sp>
      <p:sp>
        <p:nvSpPr>
          <p:cNvPr id="104983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专家系统定义：一种基于知识的智能系统，通过推理和知识库中的规则进行决策</a:t>
            </a:r>
            <a:endParaRPr altLang="en-US" dirty="0" sz="1600" lang="zh-CN">
              <a:solidFill>
                <a:schemeClr val="dk1">
                  <a:lumMod val="80000"/>
                  <a:lumOff val="20000"/>
                </a:schemeClr>
              </a:solidFill>
              <a:latin typeface="+mn-ea"/>
              <a:sym typeface="+mn-ea"/>
            </a:endParaRPr>
          </a:p>
        </p:txBody>
      </p:sp>
      <p:sp>
        <p:nvSpPr>
          <p:cNvPr id="104984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4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2"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在石油开采中的应用：利用专家系统技术对石油开采过程中的各种数据进行实时监测和分析，提高开采效率和安全性</a:t>
            </a:r>
            <a:endParaRPr altLang="en-US" dirty="0" lang="zh-CN">
              <a:solidFill>
                <a:schemeClr val="dk1">
                  <a:lumMod val="80000"/>
                  <a:lumOff val="20000"/>
                </a:schemeClr>
              </a:solidFill>
              <a:latin typeface="+mn-ea"/>
              <a:sym typeface="+mn-ea"/>
            </a:endParaRPr>
          </a:p>
        </p:txBody>
      </p:sp>
      <p:sp>
        <p:nvSpPr>
          <p:cNvPr id="104985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5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未来发展：随着人工智能技术的不断进步，专家系统技术将在石油开采中发挥更加重要的作用</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00"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902" name="标题 4"/>
          <p:cNvSpPr>
            <a:spLocks noGrp="1"/>
          </p:cNvSpPr>
          <p:nvPr>
            <p:ph type="title" idx="1"/>
            <p:custDataLst>
              <p:tags r:id="rId2"/>
            </p:custDataLst>
          </p:nvPr>
        </p:nvSpPr>
        <p:spPr/>
        <p:txBody>
          <a:bodyPr/>
          <a:p>
            <a:r>
              <a:rPr altLang="en-US" dirty="0" lang="zh-CN"/>
              <a:t>人工智能在石油开采中的应用案例</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72" name="标题 2"/>
          <p:cNvSpPr>
            <a:spLocks noGrp="1"/>
          </p:cNvSpPr>
          <p:nvPr>
            <p:ph type="title" idx="2"/>
          </p:nvPr>
        </p:nvSpPr>
        <p:spPr/>
        <p:txBody>
          <a:bodyPr/>
          <a:p>
            <a:r>
              <a:rPr altLang="en-US" lang="zh-CN"/>
              <a:t>基于机器学习的石油储层识别案例</a:t>
            </a:r>
            <a:endParaRPr altLang="en-US" lang="zh-CN"/>
          </a:p>
        </p:txBody>
      </p:sp>
      <p:sp>
        <p:nvSpPr>
          <p:cNvPr id="1049974" name="任意多边形 20"/>
          <p:cNvSpPr/>
          <p:nvPr>
            <p:custDataLst>
              <p:tags r:id="rId1"/>
            </p:custDataLst>
          </p:nvPr>
        </p:nvSpPr>
        <p:spPr>
          <a:xfrm rot="2700000">
            <a:off x="854212"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76" name="文本框 24"/>
          <p:cNvSpPr txBox="1"/>
          <p:nvPr>
            <p:custDataLst>
              <p:tags r:id="rId2"/>
            </p:custDataLst>
          </p:nvPr>
        </p:nvSpPr>
        <p:spPr bwMode="auto">
          <a:xfrm>
            <a:off x="608400"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案例背景：介绍石油储层识别的意义和挑战</a:t>
            </a:r>
            <a:endParaRPr altLang="en-US" dirty="0" lang="zh-CN" spc="150">
              <a:solidFill>
                <a:schemeClr val="tx1">
                  <a:lumMod val="75000"/>
                  <a:lumOff val="25000"/>
                </a:schemeClr>
              </a:solidFill>
              <a:latin typeface="+mn-ea"/>
              <a:sym typeface="+mn-ea"/>
            </a:endParaRPr>
          </a:p>
        </p:txBody>
      </p:sp>
      <p:sp>
        <p:nvSpPr>
          <p:cNvPr id="1049978" name="矩形 42"/>
          <p:cNvSpPr/>
          <p:nvPr>
            <p:custDataLst>
              <p:tags r:id="rId3"/>
            </p:custDataLst>
          </p:nvPr>
        </p:nvSpPr>
        <p:spPr>
          <a:xfrm>
            <a:off x="646609" y="2912543"/>
            <a:ext cx="1607418" cy="11383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80" name="任意多边形 18"/>
          <p:cNvSpPr/>
          <p:nvPr>
            <p:custDataLst>
              <p:tags r:id="rId4"/>
            </p:custDataLst>
          </p:nvPr>
        </p:nvSpPr>
        <p:spPr>
          <a:xfrm rot="5400000">
            <a:off x="2712449"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2" name="文本框 27"/>
          <p:cNvSpPr txBox="1"/>
          <p:nvPr>
            <p:custDataLst>
              <p:tags r:id="rId5"/>
            </p:custDataLst>
          </p:nvPr>
        </p:nvSpPr>
        <p:spPr bwMode="auto">
          <a:xfrm>
            <a:off x="2465363"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机器学习算法：详细介绍所使用的机器学习算法，如卷积神经网络、支持向量机等</a:t>
            </a:r>
            <a:endParaRPr altLang="en-US" dirty="0" lang="zh-CN" spc="150">
              <a:solidFill>
                <a:schemeClr val="tx1">
                  <a:lumMod val="75000"/>
                  <a:lumOff val="25000"/>
                </a:schemeClr>
              </a:solidFill>
              <a:latin typeface="+mn-ea"/>
              <a:sym typeface="+mn-ea"/>
            </a:endParaRPr>
          </a:p>
        </p:txBody>
      </p:sp>
      <p:sp>
        <p:nvSpPr>
          <p:cNvPr id="1049984" name="矩形 43"/>
          <p:cNvSpPr/>
          <p:nvPr>
            <p:custDataLst>
              <p:tags r:id="rId6"/>
            </p:custDataLst>
          </p:nvPr>
        </p:nvSpPr>
        <p:spPr>
          <a:xfrm>
            <a:off x="2503572" y="2912543"/>
            <a:ext cx="1607418" cy="11383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86" name="任意多边形 21"/>
          <p:cNvSpPr/>
          <p:nvPr>
            <p:custDataLst>
              <p:tags r:id="rId7"/>
            </p:custDataLst>
          </p:nvPr>
        </p:nvSpPr>
        <p:spPr>
          <a:xfrm rot="18900000" flipH="1">
            <a:off x="4568775"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88" name="文本框 30"/>
          <p:cNvSpPr txBox="1"/>
          <p:nvPr>
            <p:custDataLst>
              <p:tags r:id="rId8"/>
            </p:custDataLst>
          </p:nvPr>
        </p:nvSpPr>
        <p:spPr bwMode="auto">
          <a:xfrm>
            <a:off x="4322326"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数据集：介绍用于训练和测试模型的数据集，包括数据来源、预处理和标注等</a:t>
            </a:r>
            <a:endParaRPr altLang="en-US" dirty="0" lang="zh-CN" spc="150">
              <a:solidFill>
                <a:schemeClr val="tx1">
                  <a:lumMod val="75000"/>
                  <a:lumOff val="25000"/>
                </a:schemeClr>
              </a:solidFill>
              <a:latin typeface="+mn-ea"/>
              <a:sym typeface="+mn-ea"/>
            </a:endParaRPr>
          </a:p>
        </p:txBody>
      </p:sp>
      <p:sp>
        <p:nvSpPr>
          <p:cNvPr id="1049990" name="矩形 44"/>
          <p:cNvSpPr/>
          <p:nvPr>
            <p:custDataLst>
              <p:tags r:id="rId9"/>
            </p:custDataLst>
          </p:nvPr>
        </p:nvSpPr>
        <p:spPr>
          <a:xfrm>
            <a:off x="4360535" y="2912543"/>
            <a:ext cx="1607418" cy="11383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92" name="任意多边形 22"/>
          <p:cNvSpPr/>
          <p:nvPr>
            <p:custDataLst>
              <p:tags r:id="rId10"/>
            </p:custDataLst>
          </p:nvPr>
        </p:nvSpPr>
        <p:spPr>
          <a:xfrm rot="2700000" flipH="1" flipV="1">
            <a:off x="6425738"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94" name="文本框 33"/>
          <p:cNvSpPr txBox="1"/>
          <p:nvPr>
            <p:custDataLst>
              <p:tags r:id="rId11"/>
            </p:custDataLst>
          </p:nvPr>
        </p:nvSpPr>
        <p:spPr bwMode="auto">
          <a:xfrm>
            <a:off x="6179289" y="3263430"/>
            <a:ext cx="1684685" cy="2826436"/>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模型训练与评估：描述模型的训练过程，包括训练参数的选择、模型的训练和验证等，并介绍评估指标和结果</a:t>
            </a:r>
            <a:endParaRPr altLang="en-US" dirty="0" lang="zh-CN" spc="150">
              <a:solidFill>
                <a:schemeClr val="tx1">
                  <a:lumMod val="75000"/>
                  <a:lumOff val="25000"/>
                </a:schemeClr>
              </a:solidFill>
              <a:latin typeface="+mn-ea"/>
              <a:sym typeface="+mn-ea"/>
            </a:endParaRPr>
          </a:p>
        </p:txBody>
      </p:sp>
      <p:sp>
        <p:nvSpPr>
          <p:cNvPr id="1049996" name="矩形 45"/>
          <p:cNvSpPr/>
          <p:nvPr>
            <p:custDataLst>
              <p:tags r:id="rId12"/>
            </p:custDataLst>
          </p:nvPr>
        </p:nvSpPr>
        <p:spPr>
          <a:xfrm>
            <a:off x="6218135" y="2912543"/>
            <a:ext cx="1607418" cy="11383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98" name="任意多边形 19"/>
          <p:cNvSpPr/>
          <p:nvPr>
            <p:custDataLst>
              <p:tags r:id="rId13"/>
            </p:custDataLst>
          </p:nvPr>
        </p:nvSpPr>
        <p:spPr>
          <a:xfrm rot="16200000" flipV="1">
            <a:off x="8284611"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0" name="文本框 36"/>
          <p:cNvSpPr txBox="1"/>
          <p:nvPr>
            <p:custDataLst>
              <p:tags r:id="rId14"/>
            </p:custDataLst>
          </p:nvPr>
        </p:nvSpPr>
        <p:spPr bwMode="auto">
          <a:xfrm>
            <a:off x="8036889"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应用效果：介绍将该机器学习算法应用于石油储层识别的效果，包括准确率、召回率、F1值等</a:t>
            </a:r>
            <a:endParaRPr altLang="en-US" dirty="0" lang="zh-CN" spc="150">
              <a:solidFill>
                <a:schemeClr val="tx1">
                  <a:lumMod val="75000"/>
                  <a:lumOff val="25000"/>
                </a:schemeClr>
              </a:solidFill>
              <a:latin typeface="+mn-ea"/>
              <a:sym typeface="+mn-ea"/>
            </a:endParaRPr>
          </a:p>
        </p:txBody>
      </p:sp>
      <p:sp>
        <p:nvSpPr>
          <p:cNvPr id="1050002" name="矩形 46"/>
          <p:cNvSpPr/>
          <p:nvPr>
            <p:custDataLst>
              <p:tags r:id="rId15"/>
            </p:custDataLst>
          </p:nvPr>
        </p:nvSpPr>
        <p:spPr>
          <a:xfrm>
            <a:off x="8075098" y="2912543"/>
            <a:ext cx="1607418" cy="113830"/>
          </a:xfrm>
          <a:prstGeom prst="rect"/>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04" name="任意多边形 23"/>
          <p:cNvSpPr/>
          <p:nvPr>
            <p:custDataLst>
              <p:tags r:id="rId16"/>
            </p:custDataLst>
          </p:nvPr>
        </p:nvSpPr>
        <p:spPr>
          <a:xfrm rot="18900000" flipV="1">
            <a:off x="10140301" y="1650369"/>
            <a:ext cx="1191421" cy="119349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06" name="文本框 39"/>
          <p:cNvSpPr txBox="1"/>
          <p:nvPr>
            <p:custDataLst>
              <p:tags r:id="rId17"/>
            </p:custDataLst>
          </p:nvPr>
        </p:nvSpPr>
        <p:spPr bwMode="auto">
          <a:xfrm>
            <a:off x="9893852" y="3263430"/>
            <a:ext cx="1684685" cy="2826436"/>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结论与展望：总结该案例的成果和贡献，并讨论存在的挑战和未来研究方向</a:t>
            </a:r>
            <a:endParaRPr altLang="en-US" dirty="0" lang="zh-CN" spc="150">
              <a:solidFill>
                <a:schemeClr val="tx1">
                  <a:lumMod val="75000"/>
                  <a:lumOff val="25000"/>
                </a:schemeClr>
              </a:solidFill>
              <a:latin typeface="+mn-ea"/>
              <a:sym typeface="+mn-ea"/>
            </a:endParaRPr>
          </a:p>
        </p:txBody>
      </p:sp>
      <p:sp>
        <p:nvSpPr>
          <p:cNvPr id="1050008" name="矩形 47"/>
          <p:cNvSpPr/>
          <p:nvPr>
            <p:custDataLst>
              <p:tags r:id="rId18"/>
            </p:custDataLst>
          </p:nvPr>
        </p:nvSpPr>
        <p:spPr>
          <a:xfrm>
            <a:off x="9932698" y="2912543"/>
            <a:ext cx="1607418" cy="113830"/>
          </a:xfrm>
          <a:prstGeom prst="rect"/>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48" name="标题 2"/>
          <p:cNvSpPr>
            <a:spLocks noGrp="1"/>
          </p:cNvSpPr>
          <p:nvPr>
            <p:ph type="title" idx="2"/>
          </p:nvPr>
        </p:nvSpPr>
        <p:spPr/>
        <p:txBody>
          <a:bodyPr/>
          <a:p>
            <a:r>
              <a:rPr altLang="en-US" lang="zh-CN"/>
              <a:t>基于深度学习的石油勘探数据分析案例</a:t>
            </a:r>
            <a:endParaRPr altLang="en-US" lang="zh-CN"/>
          </a:p>
        </p:txBody>
      </p:sp>
      <p:sp>
        <p:nvSpPr>
          <p:cNvPr id="1050050" name="对角圆角矩形 15"/>
          <p:cNvSpPr/>
          <p:nvPr>
            <p:custDataLst>
              <p:tags r:id="rId1"/>
            </p:custDataLst>
          </p:nvPr>
        </p:nvSpPr>
        <p:spPr>
          <a:xfrm>
            <a:off x="1422016" y="3584093"/>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2" name="对角圆角矩形 16"/>
          <p:cNvSpPr/>
          <p:nvPr>
            <p:custDataLst>
              <p:tags r:id="rId2"/>
            </p:custDataLst>
          </p:nvPr>
        </p:nvSpPr>
        <p:spPr>
          <a:xfrm>
            <a:off x="1422016" y="3456529"/>
            <a:ext cx="505472" cy="48233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4" name="直角三角形 17"/>
          <p:cNvSpPr/>
          <p:nvPr>
            <p:custDataLst>
              <p:tags r:id="rId3"/>
            </p:custDataLst>
          </p:nvPr>
        </p:nvSpPr>
        <p:spPr>
          <a:xfrm>
            <a:off x="1927828" y="3457164"/>
            <a:ext cx="76157" cy="12692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56" name="文本框 27"/>
          <p:cNvSpPr txBox="1"/>
          <p:nvPr>
            <p:custDataLst>
              <p:tags r:id="rId4"/>
            </p:custDataLst>
          </p:nvPr>
        </p:nvSpPr>
        <p:spPr>
          <a:xfrm>
            <a:off x="1960829" y="3593612"/>
            <a:ext cx="8559452" cy="687955"/>
          </a:xfrm>
          <a:prstGeom prst="rect"/>
          <a:noFill/>
        </p:spPr>
        <p:txBody>
          <a:bodyPr anchor="ctr" anchorCtr="0" bIns="107950" rtlCol="0" tIns="0" wrap="square">
            <a:normAutofit/>
          </a:bodyPr>
          <a:p>
            <a:pPr>
              <a:lnSpc>
                <a:spcPct val="150000"/>
              </a:lnSpc>
            </a:pPr>
            <a:r>
              <a:rPr altLang="zh-CN" dirty="0" sz="1400" lang="en-US">
                <a:solidFill>
                  <a:schemeClr val="dk1">
                    <a:lumMod val="80000"/>
                    <a:lumOff val="20000"/>
                  </a:schemeClr>
                </a:solidFill>
                <a:latin typeface="+mn-ea"/>
                <a:sym typeface="+mn-ea"/>
              </a:rPr>
              <a:t>模型训练与优化：详细描述基于深度学习的石油勘探数据分析模型的训练过程和优化方法</a:t>
            </a:r>
            <a:endParaRPr altLang="zh-CN" dirty="0" sz="1400" lang="en-US">
              <a:solidFill>
                <a:schemeClr val="dk1">
                  <a:lumMod val="80000"/>
                  <a:lumOff val="20000"/>
                </a:schemeClr>
              </a:solidFill>
              <a:latin typeface="+mn-ea"/>
              <a:sym typeface="+mn-ea"/>
            </a:endParaRPr>
          </a:p>
        </p:txBody>
      </p:sp>
      <p:sp>
        <p:nvSpPr>
          <p:cNvPr id="1050058" name="对角圆角矩形 52"/>
          <p:cNvSpPr/>
          <p:nvPr>
            <p:custDataLst>
              <p:tags r:id="rId5"/>
            </p:custDataLst>
          </p:nvPr>
        </p:nvSpPr>
        <p:spPr>
          <a:xfrm>
            <a:off x="1422016" y="1617964"/>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0" name="对角圆角矩形 53"/>
          <p:cNvSpPr/>
          <p:nvPr>
            <p:custDataLst>
              <p:tags r:id="rId6"/>
            </p:custDataLst>
          </p:nvPr>
        </p:nvSpPr>
        <p:spPr>
          <a:xfrm>
            <a:off x="1422016" y="1490400"/>
            <a:ext cx="505472" cy="48233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2" name="直角三角形 54"/>
          <p:cNvSpPr/>
          <p:nvPr>
            <p:custDataLst>
              <p:tags r:id="rId7"/>
            </p:custDataLst>
          </p:nvPr>
        </p:nvSpPr>
        <p:spPr>
          <a:xfrm>
            <a:off x="1927828" y="1491035"/>
            <a:ext cx="76157" cy="12692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4" name="文本框 56"/>
          <p:cNvSpPr txBox="1"/>
          <p:nvPr>
            <p:custDataLst>
              <p:tags r:id="rId8"/>
            </p:custDataLst>
          </p:nvPr>
        </p:nvSpPr>
        <p:spPr>
          <a:xfrm>
            <a:off x="1960829" y="1621137"/>
            <a:ext cx="8559452" cy="687955"/>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案例背景：介绍石油开采行业面临的挑战和人工智能技术的应用前景</a:t>
            </a:r>
            <a:endParaRPr altLang="en-US" dirty="0" sz="1400" lang="zh-CN">
              <a:solidFill>
                <a:schemeClr val="dk1">
                  <a:lumMod val="80000"/>
                  <a:lumOff val="20000"/>
                </a:schemeClr>
              </a:solidFill>
              <a:latin typeface="+mn-ea"/>
              <a:sym typeface="+mn-ea"/>
            </a:endParaRPr>
          </a:p>
        </p:txBody>
      </p:sp>
      <p:sp>
        <p:nvSpPr>
          <p:cNvPr id="1050066" name="对角圆角矩形 5"/>
          <p:cNvSpPr/>
          <p:nvPr>
            <p:custDataLst>
              <p:tags r:id="rId9"/>
            </p:custDataLst>
          </p:nvPr>
        </p:nvSpPr>
        <p:spPr>
          <a:xfrm>
            <a:off x="1422016" y="2601028"/>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68" name="对角圆角矩形 6"/>
          <p:cNvSpPr/>
          <p:nvPr>
            <p:custDataLst>
              <p:tags r:id="rId10"/>
            </p:custDataLst>
          </p:nvPr>
        </p:nvSpPr>
        <p:spPr>
          <a:xfrm>
            <a:off x="1422016" y="2473464"/>
            <a:ext cx="505472" cy="48233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0" name="直角三角形 7"/>
          <p:cNvSpPr/>
          <p:nvPr>
            <p:custDataLst>
              <p:tags r:id="rId11"/>
            </p:custDataLst>
          </p:nvPr>
        </p:nvSpPr>
        <p:spPr>
          <a:xfrm>
            <a:off x="1927828" y="2474099"/>
            <a:ext cx="76157" cy="12692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2" name="文本框 8"/>
          <p:cNvSpPr txBox="1"/>
          <p:nvPr>
            <p:custDataLst>
              <p:tags r:id="rId12"/>
            </p:custDataLst>
          </p:nvPr>
        </p:nvSpPr>
        <p:spPr>
          <a:xfrm>
            <a:off x="1960829" y="2610548"/>
            <a:ext cx="8559452" cy="687955"/>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数据收集与处理：阐述如何利用深度学习技术对石油勘探数据进行高效处理和分析</a:t>
            </a:r>
            <a:endParaRPr altLang="en-US" dirty="0" sz="1400" lang="zh-CN">
              <a:solidFill>
                <a:schemeClr val="dk1">
                  <a:lumMod val="80000"/>
                  <a:lumOff val="20000"/>
                </a:schemeClr>
              </a:solidFill>
              <a:latin typeface="+mn-ea"/>
              <a:sym typeface="+mn-ea"/>
            </a:endParaRPr>
          </a:p>
        </p:txBody>
      </p:sp>
      <p:sp>
        <p:nvSpPr>
          <p:cNvPr id="1050074" name="对角圆角矩形 9"/>
          <p:cNvSpPr/>
          <p:nvPr>
            <p:custDataLst>
              <p:tags r:id="rId13"/>
            </p:custDataLst>
          </p:nvPr>
        </p:nvSpPr>
        <p:spPr>
          <a:xfrm>
            <a:off x="1422016" y="4567157"/>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6" name="对角圆角矩形 10"/>
          <p:cNvSpPr/>
          <p:nvPr>
            <p:custDataLst>
              <p:tags r:id="rId14"/>
            </p:custDataLst>
          </p:nvPr>
        </p:nvSpPr>
        <p:spPr>
          <a:xfrm>
            <a:off x="1422016" y="4439593"/>
            <a:ext cx="505472" cy="48233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78" name="直角三角形 11"/>
          <p:cNvSpPr/>
          <p:nvPr>
            <p:custDataLst>
              <p:tags r:id="rId15"/>
            </p:custDataLst>
          </p:nvPr>
        </p:nvSpPr>
        <p:spPr>
          <a:xfrm>
            <a:off x="1927828" y="4440228"/>
            <a:ext cx="76157" cy="12692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0" name="文本框 12"/>
          <p:cNvSpPr txBox="1"/>
          <p:nvPr>
            <p:custDataLst>
              <p:tags r:id="rId16"/>
            </p:custDataLst>
          </p:nvPr>
        </p:nvSpPr>
        <p:spPr>
          <a:xfrm>
            <a:off x="1960829" y="4576677"/>
            <a:ext cx="8559452" cy="687955"/>
          </a:xfrm>
          <a:prstGeom prst="rect"/>
          <a:noFill/>
        </p:spPr>
        <p:txBody>
          <a:bodyPr anchor="ctr" anchorCtr="0" bIns="107950" rtlCol="0" tIns="0" wrap="square">
            <a:normAutofit fontScale="80000"/>
          </a:bodyPr>
          <a:p>
            <a:pPr>
              <a:lnSpc>
                <a:spcPct val="150000"/>
              </a:lnSpc>
            </a:pPr>
            <a:r>
              <a:rPr altLang="zh-CN" dirty="0" lang="en-US">
                <a:solidFill>
                  <a:schemeClr val="dk1">
                    <a:lumMod val="80000"/>
                    <a:lumOff val="20000"/>
                  </a:schemeClr>
                </a:solidFill>
                <a:latin typeface="+mn-ea"/>
                <a:sym typeface="+mn-ea"/>
              </a:rPr>
              <a:t>实际应用效果：展示该案例在实际石油开采中的应用效果，包括提高勘探效率和降低成本等方面的优势</a:t>
            </a:r>
            <a:endParaRPr altLang="zh-CN" dirty="0" lang="en-US">
              <a:solidFill>
                <a:schemeClr val="dk1">
                  <a:lumMod val="80000"/>
                  <a:lumOff val="20000"/>
                </a:schemeClr>
              </a:solidFill>
              <a:latin typeface="+mn-ea"/>
              <a:sym typeface="+mn-ea"/>
            </a:endParaRPr>
          </a:p>
        </p:txBody>
      </p:sp>
      <p:sp>
        <p:nvSpPr>
          <p:cNvPr id="1050082" name="对角圆角矩形 14"/>
          <p:cNvSpPr/>
          <p:nvPr>
            <p:custDataLst>
              <p:tags r:id="rId17"/>
            </p:custDataLst>
          </p:nvPr>
        </p:nvSpPr>
        <p:spPr>
          <a:xfrm>
            <a:off x="1422016" y="5550221"/>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4" name="对角圆角矩形 18"/>
          <p:cNvSpPr/>
          <p:nvPr>
            <p:custDataLst>
              <p:tags r:id="rId18"/>
            </p:custDataLst>
          </p:nvPr>
        </p:nvSpPr>
        <p:spPr>
          <a:xfrm>
            <a:off x="1422016" y="5422658"/>
            <a:ext cx="505472" cy="482330"/>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6" name="直角三角形 19"/>
          <p:cNvSpPr/>
          <p:nvPr>
            <p:custDataLst>
              <p:tags r:id="rId19"/>
            </p:custDataLst>
          </p:nvPr>
        </p:nvSpPr>
        <p:spPr>
          <a:xfrm>
            <a:off x="1927828" y="5423293"/>
            <a:ext cx="76157" cy="12692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88" name="文本框 20"/>
          <p:cNvSpPr txBox="1"/>
          <p:nvPr>
            <p:custDataLst>
              <p:tags r:id="rId20"/>
            </p:custDataLst>
          </p:nvPr>
        </p:nvSpPr>
        <p:spPr>
          <a:xfrm>
            <a:off x="1960829" y="5559741"/>
            <a:ext cx="8559452" cy="687955"/>
          </a:xfrm>
          <a:prstGeom prst="rect"/>
          <a:noFill/>
        </p:spPr>
        <p:txBody>
          <a:bodyPr anchor="ctr" anchorCtr="0" bIns="107950" rtlCol="0" tIns="0" wrap="square">
            <a:normAutofit/>
          </a:bodyPr>
          <a:p>
            <a:pPr>
              <a:lnSpc>
                <a:spcPct val="150000"/>
              </a:lnSpc>
            </a:pPr>
            <a:r>
              <a:rPr altLang="zh-CN" dirty="0" sz="1400" lang="en-US">
                <a:solidFill>
                  <a:schemeClr val="dk1">
                    <a:lumMod val="80000"/>
                    <a:lumOff val="20000"/>
                  </a:schemeClr>
                </a:solidFill>
                <a:latin typeface="+mn-ea"/>
                <a:sym typeface="+mn-ea"/>
              </a:rPr>
              <a:t>结论与展望：总结该案例的成功经验，并探讨未来人工智能技术在石油开采领域的应用前景</a:t>
            </a:r>
            <a:endParaRPr altLang="zh-CN" dirty="0" sz="14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28" name="标题 2"/>
          <p:cNvSpPr>
            <a:spLocks noGrp="1"/>
          </p:cNvSpPr>
          <p:nvPr>
            <p:ph type="title" idx="2"/>
          </p:nvPr>
        </p:nvSpPr>
        <p:spPr/>
        <p:txBody>
          <a:bodyPr/>
          <a:p>
            <a:r>
              <a:rPr altLang="en-US" lang="zh-CN"/>
              <a:t>基于神经网络的石油钻井故障诊断案例</a:t>
            </a:r>
            <a:endParaRPr altLang="en-US" lang="zh-CN"/>
          </a:p>
        </p:txBody>
      </p:sp>
      <p:sp>
        <p:nvSpPr>
          <p:cNvPr id="105013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3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4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15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5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6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6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6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66"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背景介绍：石油钻井过程中的故障诊断问题</a:t>
            </a:r>
            <a:endParaRPr altLang="en-US" dirty="0" sz="1200" lang="zh-CN" spc="150">
              <a:solidFill>
                <a:schemeClr val="tx1">
                  <a:lumMod val="65000"/>
                  <a:lumOff val="35000"/>
                </a:schemeClr>
              </a:solidFill>
              <a:latin typeface="+mn-ea"/>
              <a:sym typeface="+mn-ea"/>
            </a:endParaRPr>
          </a:p>
        </p:txBody>
      </p:sp>
      <p:sp>
        <p:nvSpPr>
          <p:cNvPr id="105016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结论与展望：总结研究成果、探讨未来发展方向</a:t>
            </a:r>
            <a:endParaRPr altLang="en-US" dirty="0" sz="1200" lang="zh-CN" spc="150">
              <a:solidFill>
                <a:schemeClr val="tx1">
                  <a:lumMod val="65000"/>
                  <a:lumOff val="35000"/>
                </a:schemeClr>
              </a:solidFill>
              <a:latin typeface="+mn-ea"/>
              <a:sym typeface="+mn-ea"/>
            </a:endParaRPr>
          </a:p>
        </p:txBody>
      </p:sp>
      <p:sp>
        <p:nvSpPr>
          <p:cNvPr id="1050170" name="正文"/>
          <p:cNvSpPr txBox="1"/>
          <p:nvPr>
            <p:custDataLst>
              <p:tags r:id="rId28"/>
            </p:custDataLst>
          </p:nvPr>
        </p:nvSpPr>
        <p:spPr>
          <a:xfrm>
            <a:off x="7890265" y="2538063"/>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应用效果：提高故障诊断准确率、降低误报漏报率等</a:t>
            </a:r>
            <a:endParaRPr altLang="en-US" dirty="0" sz="1200" lang="zh-CN" spc="150">
              <a:solidFill>
                <a:schemeClr val="tx1">
                  <a:lumMod val="65000"/>
                  <a:lumOff val="35000"/>
                </a:schemeClr>
              </a:solidFill>
              <a:latin typeface="+mn-ea"/>
              <a:sym typeface="+mn-ea"/>
            </a:endParaRPr>
          </a:p>
        </p:txBody>
      </p:sp>
      <p:sp>
        <p:nvSpPr>
          <p:cNvPr id="1050172" name="正文"/>
          <p:cNvSpPr txBox="1"/>
          <p:nvPr>
            <p:custDataLst>
              <p:tags r:id="rId29"/>
            </p:custDataLst>
          </p:nvPr>
        </p:nvSpPr>
        <p:spPr>
          <a:xfrm>
            <a:off x="2136402" y="2538063"/>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神经网络模型构建：BP神经网络、卷积神经网络等</a:t>
            </a:r>
            <a:endParaRPr altLang="en-US" dirty="0" sz="1200" lang="zh-CN" spc="150">
              <a:solidFill>
                <a:schemeClr val="tx1">
                  <a:lumMod val="65000"/>
                  <a:lumOff val="35000"/>
                </a:schemeClr>
              </a:solidFill>
              <a:latin typeface="+mn-ea"/>
              <a:sym typeface="+mn-ea"/>
            </a:endParaRPr>
          </a:p>
        </p:txBody>
      </p:sp>
      <p:sp>
        <p:nvSpPr>
          <p:cNvPr id="1050174" name="正文"/>
          <p:cNvSpPr txBox="1"/>
          <p:nvPr>
            <p:custDataLst>
              <p:tags r:id="rId30"/>
            </p:custDataLst>
          </p:nvPr>
        </p:nvSpPr>
        <p:spPr>
          <a:xfrm>
            <a:off x="5013987" y="1665572"/>
            <a:ext cx="2158097" cy="808877"/>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训练与优化：模型训练、参数调整、性能评估等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14" name="标题 2"/>
          <p:cNvSpPr>
            <a:spLocks noGrp="1"/>
          </p:cNvSpPr>
          <p:nvPr>
            <p:ph type="title" idx="2"/>
          </p:nvPr>
        </p:nvSpPr>
        <p:spPr/>
        <p:txBody>
          <a:bodyPr/>
          <a:p>
            <a:r>
              <a:rPr altLang="en-US" lang="zh-CN"/>
              <a:t>基于专家系统的石油生产过程优化案例</a:t>
            </a:r>
            <a:endParaRPr altLang="en-US" lang="zh-CN"/>
          </a:p>
        </p:txBody>
      </p:sp>
      <p:sp>
        <p:nvSpPr>
          <p:cNvPr id="105021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1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2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2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2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案例描述：详细描述基于专家系统的石油生产过程优化案例的具体实施过程，包括数据采集、模型建立、优化算法选择等。</a:t>
            </a:r>
            <a:endParaRPr altLang="en-US" sz="1400" lang="zh-CN" spc="150">
              <a:solidFill>
                <a:schemeClr val="tx1"/>
              </a:solidFill>
              <a:effectLst/>
              <a:latin typeface="+mn-ea"/>
              <a:sym typeface="+mn-ea"/>
            </a:endParaRPr>
          </a:p>
        </p:txBody>
      </p:sp>
      <p:sp>
        <p:nvSpPr>
          <p:cNvPr id="105022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案例背景：介绍石油开采过程中遇到的问题和挑战，以及专家系统在石油生产中的应用前景。</a:t>
            </a:r>
            <a:endParaRPr altLang="en-US" dirty="0" sz="1400" lang="zh-CN" spc="150">
              <a:solidFill>
                <a:schemeClr val="tx1"/>
              </a:solidFill>
              <a:effectLst/>
              <a:latin typeface="+mn-ea"/>
              <a:sym typeface="+mn-ea"/>
            </a:endParaRPr>
          </a:p>
        </p:txBody>
      </p:sp>
      <p:sp>
        <p:nvSpPr>
          <p:cNvPr id="105022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案例效果：介绍该案例的实际应用效果，包括提高石油开采效率、降低生产成本、提高生产安全性等方面的具体数据和成果。</a:t>
            </a:r>
            <a:endParaRPr altLang="en-US" sz="1400" lang="zh-CN" spc="150">
              <a:solidFill>
                <a:schemeClr val="tx1"/>
              </a:solidFill>
              <a:effectLst/>
              <a:latin typeface="+mn-ea"/>
              <a:sym typeface="+mn-ea"/>
            </a:endParaRPr>
          </a:p>
        </p:txBody>
      </p:sp>
      <p:sp>
        <p:nvSpPr>
          <p:cNvPr id="105023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案例总结：总结该案例的成功经验，探讨未来在石油开采中应用人工智能技术的潜力和前景。</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70"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50272" name="标题 4"/>
          <p:cNvSpPr>
            <a:spLocks noGrp="1"/>
          </p:cNvSpPr>
          <p:nvPr>
            <p:ph type="title" idx="1"/>
            <p:custDataLst>
              <p:tags r:id="rId2"/>
            </p:custDataLst>
          </p:nvPr>
        </p:nvSpPr>
        <p:spPr/>
        <p:txBody>
          <a:bodyPr/>
          <a:p>
            <a:r>
              <a:rPr altLang="en-US" dirty="0" lang="zh-CN"/>
              <a:t>人工智能在石油开采中的应用前景与挑战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42" name="标题 2"/>
          <p:cNvSpPr>
            <a:spLocks noGrp="1"/>
          </p:cNvSpPr>
          <p:nvPr>
            <p:ph type="title" idx="2"/>
          </p:nvPr>
        </p:nvSpPr>
        <p:spPr/>
        <p:txBody>
          <a:bodyPr/>
          <a:p>
            <a:r>
              <a:rPr altLang="en-US" lang="zh-CN"/>
              <a:t>应用前景展望</a:t>
            </a:r>
            <a:endParaRPr altLang="en-US" lang="zh-CN"/>
          </a:p>
        </p:txBody>
      </p:sp>
      <p:sp>
        <p:nvSpPr>
          <p:cNvPr id="105034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4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34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人工智能在石油开采中的应用前景广阔，未来将有更多创新和突破</a:t>
            </a:r>
            <a:endParaRPr altLang="en-US" dirty="0" sz="2000" lang="zh-CN" spc="200">
              <a:solidFill>
                <a:schemeClr val="tx1">
                  <a:lumMod val="85000"/>
                  <a:lumOff val="15000"/>
                </a:schemeClr>
              </a:solidFill>
              <a:latin typeface="+mn-ea"/>
              <a:sym typeface="+mn-ea"/>
            </a:endParaRPr>
          </a:p>
        </p:txBody>
      </p:sp>
      <p:sp>
        <p:nvSpPr>
          <p:cNvPr id="105035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5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5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人工智能技术将提高石油开采效率，降低成本，增加产量</a:t>
            </a:r>
            <a:endParaRPr altLang="en-US" dirty="0" sz="2000" lang="zh-CN" spc="200">
              <a:solidFill>
                <a:schemeClr val="tx1">
                  <a:lumMod val="85000"/>
                  <a:lumOff val="15000"/>
                </a:schemeClr>
              </a:solidFill>
              <a:latin typeface="+mn-ea"/>
              <a:sym typeface="+mn-ea"/>
            </a:endParaRPr>
          </a:p>
        </p:txBody>
      </p:sp>
      <p:sp>
        <p:nvSpPr>
          <p:cNvPr id="105035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5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6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人工智能技术将推动石油开采行业的数字化转型，实现智能化生产</a:t>
            </a:r>
            <a:endParaRPr altLang="en-US" dirty="0" sz="2000" lang="zh-CN" spc="200">
              <a:solidFill>
                <a:schemeClr val="tx1">
                  <a:lumMod val="85000"/>
                  <a:lumOff val="15000"/>
                </a:schemeClr>
              </a:solidFill>
              <a:latin typeface="+mn-ea"/>
              <a:sym typeface="+mn-ea"/>
            </a:endParaRPr>
          </a:p>
        </p:txBody>
      </p:sp>
      <p:sp>
        <p:nvSpPr>
          <p:cNvPr id="105036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6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6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人工智能技术将为石油开采行业带来更多的商业机会和价值</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406" name="标题 2"/>
          <p:cNvSpPr>
            <a:spLocks noGrp="1"/>
          </p:cNvSpPr>
          <p:nvPr>
            <p:ph type="title" idx="2"/>
          </p:nvPr>
        </p:nvSpPr>
        <p:spPr/>
        <p:txBody>
          <a:bodyPr/>
          <a:p>
            <a:r>
              <a:rPr altLang="en-US" lang="zh-CN"/>
              <a:t>技术挑战与解决方案</a:t>
            </a:r>
            <a:endParaRPr altLang="en-US" lang="zh-CN"/>
          </a:p>
        </p:txBody>
      </p:sp>
      <p:sp>
        <p:nvSpPr>
          <p:cNvPr id="105040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人工智能在石油开采中的技术挑战</a:t>
            </a:r>
            <a:endParaRPr altLang="en-US" dirty="0" sz="2000" lang="zh-CN" spc="150">
              <a:solidFill>
                <a:schemeClr val="tx1">
                  <a:lumMod val="85000"/>
                  <a:lumOff val="15000"/>
                </a:schemeClr>
              </a:solidFill>
              <a:latin typeface="+mn-ea"/>
              <a:sym typeface="+mn-ea"/>
            </a:endParaRPr>
          </a:p>
        </p:txBody>
      </p:sp>
      <p:sp>
        <p:nvSpPr>
          <p:cNvPr id="105041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解决方案：提高算法精度、优化数据采集和处理流程</a:t>
            </a:r>
            <a:endParaRPr altLang="en-US" dirty="0" sz="2000" lang="zh-CN" spc="150">
              <a:solidFill>
                <a:schemeClr val="tx1">
                  <a:lumMod val="85000"/>
                  <a:lumOff val="15000"/>
                </a:schemeClr>
              </a:solidFill>
              <a:latin typeface="+mn-ea"/>
              <a:sym typeface="+mn-ea"/>
            </a:endParaRPr>
          </a:p>
        </p:txBody>
      </p:sp>
      <p:sp>
        <p:nvSpPr>
          <p:cNvPr id="105042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未来发展趋势：结合其他技术，如大数据、云计算等</a:t>
            </a:r>
            <a:endParaRPr altLang="en-US" dirty="0" sz="2000" lang="zh-CN" spc="150">
              <a:solidFill>
                <a:schemeClr val="tx1">
                  <a:lumMod val="85000"/>
                  <a:lumOff val="15000"/>
                </a:schemeClr>
              </a:solidFill>
              <a:latin typeface="+mn-ea"/>
              <a:sym typeface="+mn-ea"/>
            </a:endParaRPr>
          </a:p>
        </p:txBody>
      </p:sp>
      <p:sp>
        <p:nvSpPr>
          <p:cNvPr id="105042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应对策略：加强人才培养、加大研发投入</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470" name="标题 2"/>
          <p:cNvSpPr>
            <a:spLocks noGrp="1"/>
          </p:cNvSpPr>
          <p:nvPr>
            <p:ph type="title" idx="2"/>
          </p:nvPr>
        </p:nvSpPr>
        <p:spPr/>
        <p:txBody>
          <a:bodyPr/>
          <a:p>
            <a:r>
              <a:rPr altLang="en-US" lang="zh-CN"/>
              <a:t>行业政策与法规影响</a:t>
            </a:r>
            <a:endParaRPr altLang="en-US" lang="zh-CN"/>
          </a:p>
        </p:txBody>
      </p:sp>
      <p:sp>
        <p:nvSpPr>
          <p:cNvPr id="105047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政策支持：政府出台相关政策，鼓励人工智能在石油开采中的应用</a:t>
            </a:r>
            <a:endParaRPr altLang="en-US" dirty="0" sz="1200" lang="zh-CN" spc="150">
              <a:solidFill>
                <a:schemeClr val="tx1">
                  <a:lumMod val="65000"/>
                  <a:lumOff val="35000"/>
                </a:schemeClr>
              </a:solidFill>
              <a:latin typeface="+mn-ea"/>
              <a:sym typeface="+mn-ea"/>
            </a:endParaRPr>
          </a:p>
        </p:txBody>
      </p:sp>
      <p:sp>
        <p:nvSpPr>
          <p:cNvPr id="105047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法规限制：相关法规对人工智能在石油开采中的应用进行规范和监管</a:t>
            </a:r>
            <a:endParaRPr altLang="en-US" dirty="0" sz="1200" lang="zh-CN" spc="150">
              <a:solidFill>
                <a:schemeClr val="tx1">
                  <a:lumMod val="65000"/>
                  <a:lumOff val="35000"/>
                </a:schemeClr>
              </a:solidFill>
              <a:latin typeface="+mn-ea"/>
              <a:sym typeface="+mn-ea"/>
            </a:endParaRPr>
          </a:p>
        </p:txBody>
      </p:sp>
      <p:sp>
        <p:nvSpPr>
          <p:cNvPr id="105047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行业标准：制定行业标准，推动人工智能在石油开采中的标准化发展</a:t>
            </a:r>
            <a:endParaRPr altLang="en-US" dirty="0" sz="1200" lang="zh-CN" spc="150">
              <a:solidFill>
                <a:schemeClr val="tx1">
                  <a:lumMod val="65000"/>
                  <a:lumOff val="35000"/>
                </a:schemeClr>
              </a:solidFill>
              <a:latin typeface="+mn-ea"/>
              <a:sym typeface="+mn-ea"/>
            </a:endParaRPr>
          </a:p>
        </p:txBody>
      </p:sp>
      <p:sp>
        <p:nvSpPr>
          <p:cNvPr id="105047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挑战与应对：面对政策与法规的影响，石油企业需采取措施应对挑战，推动人工智能在石油开采中的应用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518" name="标题 2"/>
          <p:cNvSpPr>
            <a:spLocks noGrp="1"/>
          </p:cNvSpPr>
          <p:nvPr>
            <p:ph type="title" idx="2"/>
          </p:nvPr>
        </p:nvSpPr>
        <p:spPr/>
        <p:txBody>
          <a:bodyPr/>
          <a:p>
            <a:r>
              <a:rPr altLang="en-US" lang="zh-CN"/>
              <a:t>跨领域合作与创新机遇</a:t>
            </a:r>
            <a:endParaRPr altLang="en-US" lang="zh-CN"/>
          </a:p>
        </p:txBody>
      </p:sp>
      <p:sp>
        <p:nvSpPr>
          <p:cNvPr id="105052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2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52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人工智能与石油开采的结合：提高开采效率、降低成本</a:t>
            </a:r>
            <a:endParaRPr altLang="en-US" dirty="0" sz="2000" lang="zh-CN" spc="200">
              <a:solidFill>
                <a:schemeClr val="tx1">
                  <a:lumMod val="85000"/>
                  <a:lumOff val="15000"/>
                </a:schemeClr>
              </a:solidFill>
              <a:latin typeface="+mn-ea"/>
              <a:sym typeface="+mn-ea"/>
            </a:endParaRPr>
          </a:p>
        </p:txBody>
      </p:sp>
      <p:sp>
        <p:nvSpPr>
          <p:cNvPr id="105052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2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53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跨领域合作：与计算机科学、数学、工程等领域合作，共同推动人工智能在石油开采中的应用</a:t>
            </a:r>
            <a:endParaRPr altLang="en-US" dirty="0" sz="2000" lang="zh-CN" spc="200">
              <a:solidFill>
                <a:schemeClr val="tx1">
                  <a:lumMod val="85000"/>
                  <a:lumOff val="15000"/>
                </a:schemeClr>
              </a:solidFill>
              <a:latin typeface="+mn-ea"/>
              <a:sym typeface="+mn-ea"/>
            </a:endParaRPr>
          </a:p>
        </p:txBody>
      </p:sp>
      <p:sp>
        <p:nvSpPr>
          <p:cNvPr id="105053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3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53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创新机遇：通过技术创新，探索新的开采方法、提高开采安全性</a:t>
            </a:r>
            <a:endParaRPr altLang="en-US" dirty="0" sz="2000" lang="zh-CN" spc="200">
              <a:solidFill>
                <a:schemeClr val="tx1">
                  <a:lumMod val="85000"/>
                  <a:lumOff val="15000"/>
                </a:schemeClr>
              </a:solidFill>
              <a:latin typeface="+mn-ea"/>
              <a:sym typeface="+mn-ea"/>
            </a:endParaRPr>
          </a:p>
        </p:txBody>
      </p:sp>
      <p:sp>
        <p:nvSpPr>
          <p:cNvPr id="105053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4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54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未来展望：随着技术的不断发展，人工智能在石油开采中的应用前景广阔</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582"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50584"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65.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2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20.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2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9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5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5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f*1_6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5*l_h_i*1_6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4*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4*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4*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4*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4*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4*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4*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4*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4*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4*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4*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4*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4*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4*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4*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4*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4*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4*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4*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4*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4*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4*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4*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4*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4*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4*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44_4*l_h_f*1_5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4*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4*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4*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3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7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4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414.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2023-12-16T19:02:25Z</dcterms:created>
  <dcterms:modified xsi:type="dcterms:W3CDTF">2023-12-16T19:02:25Z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1b549f4b868e44b7af850e635d9941c9_21</vt:lpwstr>
  </property>
</Properties>
</file>