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4" r:id="rId6"/>
    <p:sldId id="335" r:id="rId7"/>
    <p:sldId id="339" r:id="rId8"/>
    <p:sldId id="349" r:id="rId9"/>
    <p:sldId id="341" r:id="rId10"/>
    <p:sldId id="350" r:id="rId11"/>
    <p:sldId id="342" r:id="rId12"/>
    <p:sldId id="344" r:id="rId13"/>
    <p:sldId id="351" r:id="rId14"/>
    <p:sldId id="345" r:id="rId15"/>
    <p:sldId id="352" r:id="rId16"/>
    <p:sldId id="346" r:id="rId17"/>
    <p:sldId id="354" r:id="rId18"/>
    <p:sldId id="347" r:id="rId19"/>
    <p:sldId id="355" r:id="rId20"/>
    <p:sldId id="257" r:id="rId21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9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91" y="149"/>
      </p:cViewPr>
      <p:guideLst>
        <p:guide orient="horz" pos="391"/>
        <p:guide pos="302"/>
        <p:guide pos="7355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8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第二章　实　数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2　平方根（第二课时）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0" name="yt_shape_10790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789" name="yt_image_10789" title="H_62.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792" name="yt_shape_10792"/>
              <p:cNvSpPr txBox="1"/>
              <p:nvPr/>
            </p:nvSpPr>
            <p:spPr>
              <a:xfrm>
                <a:off x="467999" y="1455093"/>
                <a:ext cx="5221173" cy="620683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81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的平方根是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en-US" altLang="zh-CN" sz="3200" b="0" i="0" u="none">
                    <a:solidFill>
                      <a:srgbClr val="FF0000">
                        <a:alpha val="0"/>
                      </a:srgbClr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zh-CN" altLang="zh-CN" sz="3200" b="0" i="0" u="none">
                    <a:solidFill>
                      <a:srgbClr val="3D4263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792" name="yt_shape_107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1455093"/>
                <a:ext cx="5221173" cy="620683"/>
              </a:xfrm>
              <a:prstGeom prst="rect">
                <a:avLst/>
              </a:prstGeom>
              <a:blipFill rotWithShape="1">
                <a:blip r:embed="rId2"/>
                <a:stretch>
                  <a:fillRect t="-50" r="-2891" b="-46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794" name="yt_table_10794" title="H_49.92"/>
          <p:cNvGraphicFramePr>
            <a:graphicFrameLocks noGrp="1"/>
          </p:cNvGraphicFramePr>
          <p:nvPr/>
        </p:nvGraphicFramePr>
        <p:xfrm>
          <a:off x="468074" y="2126564"/>
          <a:ext cx="9210042" cy="633984"/>
        </p:xfrm>
        <a:graphic>
          <a:graphicData uri="http://schemas.openxmlformats.org/drawingml/2006/table">
            <a:tbl>
              <a:tblPr/>
              <a:tblGrid>
                <a:gridCol w="2749868"/>
                <a:gridCol w="2321243"/>
                <a:gridCol w="2727643"/>
                <a:gridCol w="14112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±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3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±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9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9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796" name="yt_shape_10796"/>
          <p:cNvSpPr txBox="1"/>
          <p:nvPr/>
        </p:nvSpPr>
        <p:spPr>
          <a:xfrm>
            <a:off x="467999" y="2811196"/>
            <a:ext cx="612186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下列各式中正确的是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797" name="yt_table_10797" title="H_103.20008"/>
              <p:cNvGraphicFramePr>
                <a:graphicFrameLocks noGrp="1"/>
              </p:cNvGraphicFramePr>
              <p:nvPr/>
            </p:nvGraphicFramePr>
            <p:xfrm>
              <a:off x="468074" y="3433294"/>
              <a:ext cx="8453693" cy="1467994"/>
            </p:xfrm>
            <a:graphic>
              <a:graphicData uri="http://schemas.openxmlformats.org/drawingml/2006/table">
                <a:tbl>
                  <a:tblPr/>
                  <a:tblGrid>
                    <a:gridCol w="5071111"/>
                    <a:gridCol w="3382582"/>
                  </a:tblGrid>
                  <a:tr h="370840"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A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(−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5</m:t>
                                      </m:r>
                                      <m:r>
                                        <a:rPr lang="zh-CN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）</m:t>
                                      </m:r>
                                    </m:e>
                                    <m:sup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＝－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5</a:t>
                          </a:r>
                          <a:endParaRPr lang="en-US" altLang="zh-CN" sz="3200" b="0" i="0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98170" indent="-59817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B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3200" b="0" i="0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(−</m:t>
                                      </m:r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5</m:t>
                                      </m:r>
                                      <m:r>
                                        <a:rPr lang="zh-CN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）</m:t>
                                      </m:r>
                                    </m:e>
                                    <m:sup>
                                      <m:r>
                                        <a:rPr lang="en-US" altLang="zh-CN" sz="3200" b="0" i="1">
                                          <a:solidFill>
                                            <a:srgbClr val="010000"/>
                                          </a:solidFill>
                                          <a:effectLst/>
                                          <a:latin typeface="Cambria Math" panose="02040503050406030204" pitchFamily="64" charset="0"/>
                                          <a:ea typeface="Cambria Math" panose="02040503050406030204" pitchFamily="6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5</a:t>
                          </a:r>
                          <a:endParaRPr lang="en-US" altLang="zh-CN" sz="3200" b="0" i="0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C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15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zh-CN" sz="3200" b="0" i="0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  <m:t>−</m:t>
                                  </m:r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  <m:t>25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＝－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5</a:t>
                          </a:r>
                          <a:endParaRPr lang="en-US" altLang="zh-CN" sz="3200" b="0" i="0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575310" indent="-575310" algn="l" eaLnBrk="1" latinLnBrk="0" hangingPunct="0">
                            <a:lnSpc>
                              <a:spcPct val="130000"/>
                            </a:lnSpc>
                          </a:pP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D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.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－</a:t>
                          </a:r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zh-CN" sz="3200" b="0" i="0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  <m:t>−</m:t>
                                  </m:r>
                                  <m:r>
                                    <a:rPr lang="en-US" altLang="zh-CN" sz="3200" b="0" i="1">
                                      <a:solidFill>
                                        <a:srgbClr val="010000"/>
                                      </a:solidFill>
                                      <a:effectLst/>
                                      <a:latin typeface="Cambria Math" panose="02040503050406030204" pitchFamily="64" charset="0"/>
                                      <a:ea typeface="Cambria Math" panose="02040503050406030204" pitchFamily="64" charset="0"/>
                                    </a:rPr>
                                    <m:t>25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altLang="zh-CN" sz="1500" b="0" i="1">
                              <a:solidFill>
                                <a:srgbClr val="01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64" charset="0"/>
                            </a:rPr>
                            <a:t> </a:t>
                          </a:r>
                          <a:r>
                            <a:rPr lang="zh-CN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宋体" panose="02010600030101010101" pitchFamily="2" charset="-122"/>
                              <a:ea typeface="宋体" panose="02010600030101010101" pitchFamily="2" charset="-122"/>
                            </a:rPr>
                            <a:t>＝</a:t>
                          </a:r>
                          <a:r>
                            <a:rPr lang="en-US" altLang="zh-CN" sz="3200" b="0" i="0" u="non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40"/>
                              <a:ea typeface="宋体" panose="02010600030101010101" pitchFamily="2" charset="-122"/>
                            </a:rPr>
                            <a:t>5</a:t>
                          </a:r>
                          <a:endParaRPr lang="en-US" altLang="zh-CN" sz="3200" b="0" i="0" u="non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40"/>
                            <a:ea typeface="宋体" panose="02010600030101010101" pitchFamily="2" charset="-122"/>
                          </a:endParaRPr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797" name="yt_table_10797" title="H_103.20008"/>
              <p:cNvGraphicFramePr>
                <a:graphicFrameLocks noGrp="1"/>
              </p:cNvGraphicFramePr>
              <p:nvPr/>
            </p:nvGraphicFramePr>
            <p:xfrm>
              <a:off x="468074" y="3433294"/>
              <a:ext cx="8453693" cy="1467994"/>
            </p:xfrm>
            <a:graphic>
              <a:graphicData uri="http://schemas.openxmlformats.org/drawingml/2006/table">
                <a:tbl>
                  <a:tblPr/>
                  <a:tblGrid>
                    <a:gridCol w="5071111"/>
                    <a:gridCol w="3382582"/>
                  </a:tblGrid>
                  <a:tr h="12801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3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3"/>
                        </a:blipFill>
                      </a:tcPr>
                    </a:tc>
                  </a:tr>
                  <a:tr h="64960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3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lnL w="9522" cmpd="sng">
                          <a:noFill/>
                        </a:lnL>
                        <a:lnR w="9522" cmpd="sng">
                          <a:noFill/>
                        </a:lnR>
                        <a:lnT w="9522" cmpd="sng">
                          <a:noFill/>
                        </a:lnT>
                        <a:lnB w="9522" cmpd="sng">
                          <a:noFill/>
                        </a:lnB>
                        <a:blipFill>
                          <a:blip r:embed="rId3"/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文本框 1"/>
          <p:cNvSpPr txBox="1"/>
          <p:nvPr/>
        </p:nvSpPr>
        <p:spPr>
          <a:xfrm>
            <a:off x="4442179" y="1408287"/>
            <a:ext cx="473774" cy="708292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A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56388" y="2764390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8" name="yt_shape_10798"/>
          <p:cNvSpPr txBox="1"/>
          <p:nvPr/>
        </p:nvSpPr>
        <p:spPr>
          <a:xfrm>
            <a:off x="468103" y="612000"/>
            <a:ext cx="11256000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若一个数的相反数是最大的负整数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9_71692"/>
              </a:rPr>
              <a:t>则这个数的平方根是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0799" name="yt_table_10799" title="H_199.68"/>
          <p:cNvGraphicFramePr>
            <a:graphicFrameLocks noGrp="1"/>
          </p:cNvGraphicFramePr>
          <p:nvPr/>
        </p:nvGraphicFramePr>
        <p:xfrm>
          <a:off x="468074" y="1874273"/>
          <a:ext cx="1817688" cy="2535936"/>
        </p:xfrm>
        <a:graphic>
          <a:graphicData uri="http://schemas.openxmlformats.org/drawingml/2006/table">
            <a:tbl>
              <a:tblPr/>
              <a:tblGrid>
                <a:gridCol w="18176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zh-CN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－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1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±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0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801" name="yt_shape_10801"/>
          <p:cNvSpPr txBox="1"/>
          <p:nvPr/>
        </p:nvSpPr>
        <p:spPr>
          <a:xfrm>
            <a:off x="468103" y="4460438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最大的负整数是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的相反数是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5_1fdd7"/>
              </a:rPr>
              <a:t>则这个数是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的平方根是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0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90892" y="1199178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01" grpId="0" build="allAtOnce"/>
      <p:bldP spid="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803" name="yt_shape_10803"/>
              <p:cNvSpPr txBox="1"/>
              <p:nvPr/>
            </p:nvSpPr>
            <p:spPr>
              <a:xfrm>
                <a:off x="468103" y="612000"/>
                <a:ext cx="11636916" cy="503785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3200" b="0" i="0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3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   </a:t>
                </a:r>
                <a:r>
                  <a:rPr sz="16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；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的平方根等于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33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</a:t>
                </a:r>
                <a:r>
                  <a:rPr sz="11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已知一个数的算术平方根是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则这个数是</a:t>
                </a:r>
                <a:r>
                  <a:rPr sz="3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</a:t>
                </a:r>
                <a:r>
                  <a:rPr sz="1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3_0c694,isEnd"/>
                  </a:rPr>
                  <a:t>它的另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一个平方根是</a:t>
                </a:r>
                <a:r>
                  <a:rPr sz="3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   </a:t>
                </a:r>
                <a:r>
                  <a:rPr sz="16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  <a:p>
                <a:pPr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已知两个不同的数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和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都是正数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的平方根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则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f0fec,isEnd"/>
                  </a:rPr>
                  <a:t> </a:t>
                </a:r>
                <a:b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3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</a:t>
                </a:r>
                <a:r>
                  <a:rPr sz="8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sz="3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20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                </a:t>
                </a:r>
                <a:r>
                  <a:rPr sz="1200" u="sng">
                    <a:solidFill>
                      <a:srgbClr val="000000"/>
                    </a:solidFill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40"/>
                  </a:rPr>
                  <a:t> </a:t>
                </a:r>
                <a:r>
                  <a:rPr sz="100" spc="-100">
                    <a:latin typeface="Times New Roman" panose="02020603050405020304" pitchFamily="40"/>
                  </a:rPr>
                  <a:t>⁠</a:t>
                </a:r>
                <a:r>
                  <a:rPr lang="en-US" altLang="zh-CN" sz="3200" b="0" i="0" u="none" smtClean="0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,isEnd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sym typeface=",isEnd"/>
                </a:endParaRPr>
              </a:p>
            </p:txBody>
          </p:sp>
        </mc:Choice>
        <mc:Fallback>
          <p:sp>
            <p:nvSpPr>
              <p:cNvPr id="10803" name="yt_shape_108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5037854"/>
              </a:xfrm>
              <a:prstGeom prst="rect">
                <a:avLst/>
              </a:prstGeom>
              <a:blipFill rotWithShape="1">
                <a:blip r:embed="rId1"/>
                <a:stretch>
                  <a:fillRect l="-1" t="-2027" b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5589855" y="565194"/>
            <a:ext cx="11960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±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78000" y="1199178"/>
            <a:ext cx="992887" cy="734772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16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810892" y="1840338"/>
            <a:ext cx="992887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36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22892" y="2474322"/>
            <a:ext cx="1196087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6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41717" y="3742290"/>
            <a:ext cx="7896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5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59455" y="3742290"/>
            <a:ext cx="9928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49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809" name="yt_shape_10809"/>
              <p:cNvSpPr txBox="1"/>
              <p:nvPr/>
            </p:nvSpPr>
            <p:spPr>
              <a:xfrm>
                <a:off x="479425" y="1663560"/>
                <a:ext cx="6848926" cy="1662122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  <a:tabLst>
                    <a:tab pos="3932555" algn="l"/>
                  </a:tabLst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）｜－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｜；</a:t>
                </a:r>
                <a:r>
                  <a:rPr lang="en-US" altLang="zh-CN" sz="105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	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en-US" altLang="zh-CN" sz="3200" b="0" i="0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  <a:tabLst>
                    <a:tab pos="3932555" algn="l"/>
                  </a:tabLst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）（－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en-US" altLang="zh-CN" sz="105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	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）－</a:t>
                </a:r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dPr>
                          <m:e>
                            <m:r>
                              <a:rPr lang="en-US" altLang="zh-CN" sz="3200" b="0" i="0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01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sz="3200" b="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CN" sz="1500" b="0" i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09" name="yt_shape_108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1663560"/>
                <a:ext cx="6848926" cy="1662122"/>
              </a:xfrm>
              <a:prstGeom prst="rect">
                <a:avLst/>
              </a:prstGeom>
              <a:blipFill rotWithShape="1">
                <a:blip r:embed="rId1"/>
                <a:stretch>
                  <a:fillRect t="-6142" r="-2154" b="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811" name="yt_shape_10811"/>
              <p:cNvSpPr txBox="1"/>
              <p:nvPr/>
            </p:nvSpPr>
            <p:spPr>
              <a:xfrm>
                <a:off x="479425" y="3358392"/>
                <a:ext cx="5745163" cy="189693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｜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有平方根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它的平方根是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11" name="yt_shape_108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3358392"/>
                <a:ext cx="5745163" cy="1896930"/>
              </a:xfrm>
              <a:prstGeom prst="rect">
                <a:avLst/>
              </a:prstGeom>
              <a:blipFill rotWithShape="1">
                <a:blip r:embed="rId2"/>
                <a:stretch>
                  <a:fillRect t="-27" r="-2570" b="-10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13" name="yt_shape_10813"/>
          <p:cNvSpPr txBox="1"/>
          <p:nvPr/>
        </p:nvSpPr>
        <p:spPr>
          <a:xfrm>
            <a:off x="479425" y="5306110"/>
            <a:ext cx="4855496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没有平方根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yt_shape_10803"/>
          <p:cNvSpPr txBox="1"/>
          <p:nvPr/>
        </p:nvSpPr>
        <p:spPr>
          <a:xfrm>
            <a:off x="479425" y="419976"/>
            <a:ext cx="11636916" cy="503785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 smtClean="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下列各数有平方根吗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写出它的平方根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若没有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0db8f,isEnd"/>
              </a:rPr>
              <a:t>请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说明理由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11" grpId="0" build="allAtOnce"/>
      <p:bldP spid="1081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4" name="yt_shape_10814"/>
          <p:cNvSpPr txBox="1"/>
          <p:nvPr/>
        </p:nvSpPr>
        <p:spPr>
          <a:xfrm>
            <a:off x="467999" y="612000"/>
            <a:ext cx="4855496" cy="185166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有平方根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它的平方根是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815" name="yt_shape_10815"/>
              <p:cNvSpPr txBox="1"/>
              <p:nvPr/>
            </p:nvSpPr>
            <p:spPr>
              <a:xfrm>
                <a:off x="467999" y="2514449"/>
                <a:ext cx="7866512" cy="210641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dPr>
                          <m:e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64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dPr>
                          <m:e>
                            <m:r>
                              <a:rPr lang="en-US" altLang="zh-CN" sz="3200" b="0" i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有平方根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它的平方根是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15" name="yt_shape_108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2514449"/>
                <a:ext cx="7866512" cy="2106410"/>
              </a:xfrm>
              <a:prstGeom prst="rect">
                <a:avLst/>
              </a:prstGeom>
              <a:blipFill rotWithShape="1">
                <a:blip r:embed="rId1"/>
                <a:stretch>
                  <a:fillRect t="-23" r="-1629" b="-6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8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14" grpId="0" build="allAtOnce"/>
      <p:bldP spid="10815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818" name="yt_shape_10818"/>
              <p:cNvSpPr txBox="1"/>
              <p:nvPr/>
            </p:nvSpPr>
            <p:spPr>
              <a:xfrm>
                <a:off x="467999" y="612000"/>
                <a:ext cx="7494039" cy="186781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计算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①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zh-CN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②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0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(−</m:t>
                        </m:r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sSupPr>
                          <m:e>
                            <m:r>
                              <a:rPr lang="zh-CN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）</m:t>
                            </m:r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；</a:t>
                </a:r>
                <a:r>
                  <a:rPr lang="zh-CN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　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③±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16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01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81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18" name="yt_shape_108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7494039" cy="1867819"/>
              </a:xfrm>
              <a:prstGeom prst="rect">
                <a:avLst/>
              </a:prstGeom>
              <a:blipFill rotWithShape="1">
                <a:blip r:embed="rId1"/>
                <a:stretch>
                  <a:fillRect t="-27" r="-1435" b="-117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20" name="yt_shape_10820"/>
          <p:cNvSpPr txBox="1"/>
          <p:nvPr/>
        </p:nvSpPr>
        <p:spPr>
          <a:xfrm>
            <a:off x="467999" y="2512530"/>
            <a:ext cx="2872581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原式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821" name="yt_shape_10821"/>
          <p:cNvSpPr txBox="1"/>
          <p:nvPr/>
        </p:nvSpPr>
        <p:spPr>
          <a:xfrm>
            <a:off x="467999" y="3134628"/>
            <a:ext cx="2051844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原式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822" name="yt_shape_10822"/>
              <p:cNvSpPr txBox="1"/>
              <p:nvPr/>
            </p:nvSpPr>
            <p:spPr>
              <a:xfrm>
                <a:off x="467999" y="3756726"/>
                <a:ext cx="4516942" cy="122764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③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原式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3200" b="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64" charset="0"/>
                                    <a:ea typeface="Cambria Math" panose="02040503050406030204" pitchFamily="6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sz="3200" b="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64" charset="0"/>
                                        <a:ea typeface="Cambria Math" panose="02040503050406030204" pitchFamily="6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3200" b="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64" charset="0"/>
                                        <a:ea typeface="Cambria Math" panose="02040503050406030204" pitchFamily="64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altLang="zh-CN" sz="3200" b="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64" charset="0"/>
                                        <a:ea typeface="Cambria Math" panose="02040503050406030204" pitchFamily="64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22" name="yt_shape_108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3756726"/>
                <a:ext cx="4516942" cy="1227644"/>
              </a:xfrm>
              <a:prstGeom prst="rect">
                <a:avLst/>
              </a:prstGeom>
              <a:blipFill rotWithShape="1">
                <a:blip r:embed="rId2"/>
                <a:stretch>
                  <a:fillRect t="-5" r="-3018" b="-42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20" grpId="0" build="allAtOnce"/>
      <p:bldP spid="10821" grpId="0" build="allAtOnce"/>
      <p:bldP spid="1082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4" name="yt_shape_10824"/>
          <p:cNvSpPr txBox="1"/>
          <p:nvPr/>
        </p:nvSpPr>
        <p:spPr>
          <a:xfrm>
            <a:off x="467999" y="612000"/>
            <a:ext cx="6391173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825" name="yt_shape_10825"/>
          <p:cNvSpPr txBox="1"/>
          <p:nvPr/>
        </p:nvSpPr>
        <p:spPr>
          <a:xfrm>
            <a:off x="467999" y="1234098"/>
            <a:ext cx="4470776" cy="246990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24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所以原方程无解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8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8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8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2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7" name="yt_shape_10827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826" name="yt_image_10826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29" name="yt_shape_10829"/>
          <p:cNvSpPr txBox="1"/>
          <p:nvPr/>
        </p:nvSpPr>
        <p:spPr>
          <a:xfrm>
            <a:off x="467999" y="1494708"/>
            <a:ext cx="1040348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</a:t>
            </a:r>
            <a:r>
              <a:rPr sz="1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0830" name="yt_shape_10830"/>
          <p:cNvSpPr txBox="1"/>
          <p:nvPr/>
        </p:nvSpPr>
        <p:spPr>
          <a:xfrm>
            <a:off x="468103" y="2116806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498da"/>
              </a:rPr>
              <a:t>＜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或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ddc0e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－（－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dc978"/>
              </a:rPr>
              <a:t>＝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综上所述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的值为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461663" y="1447902"/>
            <a:ext cx="11960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±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5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30" grpId="0" build="allAtOnce"/>
      <p:bldP spid="2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1" name="yt_shape_10831"/>
          <p:cNvSpPr txBox="1"/>
          <p:nvPr/>
        </p:nvSpPr>
        <p:spPr>
          <a:xfrm>
            <a:off x="468103" y="612000"/>
            <a:ext cx="11256000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1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1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的和是单项式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97927,isEnd"/>
              </a:rPr>
              <a:t>的平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方根为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</a:t>
            </a:r>
            <a:r>
              <a:rPr sz="1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0832" name="yt_shape_10832"/>
          <p:cNvSpPr txBox="1"/>
          <p:nvPr/>
        </p:nvSpPr>
        <p:spPr>
          <a:xfrm>
            <a:off x="468103" y="1874273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1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与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1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的和是单项式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1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与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1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1_ec7ba"/>
              </a:rPr>
              <a:t>是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同类项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64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1_96b59"/>
              </a:rPr>
              <a:t>因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为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的平方根是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3_fb18b"/>
              </a:rPr>
              <a:t>的平方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根是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03692" y="1199178"/>
            <a:ext cx="11960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±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8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8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32" grpId="0" build="allAtOnce"/>
      <p:bldP spid="2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3" name="yt_shape_10833"/>
          <p:cNvSpPr txBox="1"/>
          <p:nvPr/>
        </p:nvSpPr>
        <p:spPr>
          <a:xfrm>
            <a:off x="468103" y="612000"/>
            <a:ext cx="11256000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已知数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满足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fd5db,isEnd"/>
              </a:rPr>
              <a:t>的值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</a:t>
            </a:r>
            <a:r>
              <a:rPr sz="11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0834" name="yt_shape_10834"/>
          <p:cNvSpPr txBox="1"/>
          <p:nvPr/>
        </p:nvSpPr>
        <p:spPr>
          <a:xfrm>
            <a:off x="468103" y="1874273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由题意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的平方根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c35a3"/>
              </a:rPr>
              <a:t>，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又因为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y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90892" y="1199178"/>
            <a:ext cx="789686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34" grpId="0" build="allAtOnce"/>
      <p:bldP spid="2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5" name="yt_shape_10835"/>
          <p:cNvSpPr txBox="1"/>
          <p:nvPr/>
        </p:nvSpPr>
        <p:spPr>
          <a:xfrm>
            <a:off x="467999" y="612000"/>
            <a:ext cx="4667753" cy="12114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求下列各式中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）（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837" name="yt_shape_10837"/>
              <p:cNvSpPr txBox="1"/>
              <p:nvPr/>
            </p:nvSpPr>
            <p:spPr>
              <a:xfrm>
                <a:off x="467999" y="1856196"/>
                <a:ext cx="5134419" cy="3193310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37" name="yt_shape_108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1856196"/>
                <a:ext cx="5134419" cy="3193310"/>
              </a:xfrm>
              <a:prstGeom prst="rect">
                <a:avLst/>
              </a:prstGeom>
              <a:blipFill rotWithShape="1">
                <a:blip r:embed="rId1"/>
                <a:stretch>
                  <a:fillRect t="-3185" r="-2922" b="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8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8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8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37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9" name="yt_shape_10839"/>
          <p:cNvSpPr txBox="1"/>
          <p:nvPr/>
        </p:nvSpPr>
        <p:spPr>
          <a:xfrm>
            <a:off x="467999" y="612000"/>
            <a:ext cx="3903313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840" name="yt_shape_10840"/>
              <p:cNvSpPr txBox="1"/>
              <p:nvPr/>
            </p:nvSpPr>
            <p:spPr>
              <a:xfrm>
                <a:off x="467999" y="1234098"/>
                <a:ext cx="4994957" cy="4612545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4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altLang="zh-CN" sz="3200" b="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9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7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或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40" name="yt_shape_108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1234098"/>
                <a:ext cx="4994957" cy="4612545"/>
              </a:xfrm>
              <a:prstGeom prst="rect">
                <a:avLst/>
              </a:prstGeom>
              <a:blipFill rotWithShape="1">
                <a:blip r:embed="rId1"/>
                <a:stretch>
                  <a:fillRect t="-2209" r="-2694" b="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8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8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8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8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40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2" name="yt_shape_10842"/>
          <p:cNvSpPr txBox="1"/>
          <p:nvPr/>
        </p:nvSpPr>
        <p:spPr>
          <a:xfrm>
            <a:off x="468103" y="612000"/>
            <a:ext cx="11636916" cy="118955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和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15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的平方根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的值和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fb8ad"/>
              </a:rPr>
              <a:t> </a:t>
            </a:r>
            <a:br>
              <a:rPr lang="en-US" altLang="zh-CN" sz="1500" b="0" i="1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zh-CN" altLang="zh-CN" sz="3200" b="0" i="0" u="none" spc="15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 spc="15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843" name="yt_shape_10843"/>
          <p:cNvSpPr txBox="1"/>
          <p:nvPr/>
        </p:nvSpPr>
        <p:spPr>
          <a:xfrm>
            <a:off x="467999" y="1866556"/>
            <a:ext cx="7037183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因为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是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的平方根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844" name="yt_shape_10844"/>
          <p:cNvSpPr txBox="1"/>
          <p:nvPr/>
        </p:nvSpPr>
        <p:spPr>
          <a:xfrm>
            <a:off x="467999" y="2474442"/>
            <a:ext cx="4103688" cy="54938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hangingPunct="0">
              <a:lnSpc>
                <a:spcPct val="11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所以有以下两种情况</a:t>
            </a:r>
            <a:r>
              <a:rPr lang="zh-CN" altLang="zh-CN" sz="3200" b="0" i="0" u="none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和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15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不相等时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hangingPunct="0">
              <a:lnSpc>
                <a:spcPct val="110000"/>
              </a:lnSpc>
            </a:pP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）＋（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15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）＝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hangingPunct="0">
              <a:lnSpc>
                <a:spcPct val="110000"/>
              </a:lnSpc>
            </a:pPr>
            <a:r>
              <a:rPr lang="zh-CN" altLang="zh-CN" sz="3200">
                <a:solidFill>
                  <a:srgbClr val="FF0000"/>
                </a:solidFill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i="1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aseline="300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aseline="300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40"/>
                <a:ea typeface="宋体" panose="02010600030101010101" pitchFamily="2" charset="-122"/>
              </a:rPr>
              <a:t>49</a:t>
            </a:r>
            <a:r>
              <a:rPr lang="zh-CN" altLang="zh-CN" sz="320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yt_shape_10846"/>
          <p:cNvSpPr txBox="1"/>
          <p:nvPr/>
        </p:nvSpPr>
        <p:spPr>
          <a:xfrm>
            <a:off x="467999" y="4110132"/>
            <a:ext cx="9573133" cy="249183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1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相等时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1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）－（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0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18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1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所以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441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1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综上所述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49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当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时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441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43" grpId="0" build="allAtOnce"/>
      <p:bldP spid="10844" grpId="0" build="allAtOnce"/>
      <p:bldP spid="6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848" name="yt_shape_10848"/>
              <p:cNvSpPr txBox="1"/>
              <p:nvPr/>
            </p:nvSpPr>
            <p:spPr>
              <a:xfrm>
                <a:off x="479425" y="1755000"/>
                <a:ext cx="7474803" cy="4525791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的平方根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又因为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n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3200" b="0" i="0" u="none" baseline="3000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±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有平方根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48" name="yt_shape_108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1755000"/>
                <a:ext cx="7474803" cy="4525791"/>
              </a:xfrm>
              <a:prstGeom prst="rect">
                <a:avLst/>
              </a:prstGeom>
              <a:blipFill rotWithShape="1">
                <a:blip r:embed="rId1"/>
                <a:stretch>
                  <a:fillRect t="-11" r="-16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yt_shape_10847"/>
          <p:cNvSpPr txBox="1"/>
          <p:nvPr/>
        </p:nvSpPr>
        <p:spPr>
          <a:xfrm>
            <a:off x="479425" y="537257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的平方根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且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4f3f7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n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 baseline="3000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的值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8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8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8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8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8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8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48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1" name="yt_shape_10851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0850" name="yt_image_10850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853" name="yt_shape_10853"/>
              <p:cNvSpPr txBox="1"/>
              <p:nvPr/>
            </p:nvSpPr>
            <p:spPr>
              <a:xfrm>
                <a:off x="468103" y="1494708"/>
                <a:ext cx="11636916" cy="4729052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13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选做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大家知道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是无理数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1_a363f"/>
                  </a:rPr>
                  <a:t>而无理数是无限不循环小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数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因此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的小数部分我们不能全部写出来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于是小明用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  <a:sym typeface="_⨹_1_55ea0"/>
                  </a:rPr>
                  <a:t> </a:t>
                </a:r>
                <a:b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来表示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的小数部分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你同意小明的表示方法吗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？</a:t>
                </a:r>
                <a:endParaRPr lang="zh-CN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事实上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小明的表示方法是有道理的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因为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6_a232d"/>
                  </a:rPr>
                  <a:t>的整数部分是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用这个数减去其整数部分的差就是小数部分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请解答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的小数部分是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的整数部分是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3e4c0"/>
                  </a:rPr>
                  <a:t>，</a:t>
                </a:r>
                <a:b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的值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53" name="yt_shape_108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1494708"/>
                <a:ext cx="11636916" cy="4729052"/>
              </a:xfrm>
              <a:prstGeom prst="rect">
                <a:avLst/>
              </a:prstGeom>
              <a:blipFill rotWithShape="1">
                <a:blip r:embed="rId2"/>
                <a:stretch>
                  <a:fillRect l="-1" t="-12" b="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859" name="yt_shape_10859"/>
              <p:cNvSpPr txBox="1"/>
              <p:nvPr/>
            </p:nvSpPr>
            <p:spPr>
              <a:xfrm>
                <a:off x="467999" y="612000"/>
                <a:ext cx="6338466" cy="4867936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因为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又因为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＞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＜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所以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＝（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radPr>
                      <m:deg/>
                      <m:e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0859" name="yt_shape_108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6338466" cy="4867936"/>
              </a:xfrm>
              <a:prstGeom prst="rect">
                <a:avLst/>
              </a:prstGeom>
              <a:blipFill rotWithShape="1">
                <a:blip r:embed="rId1"/>
                <a:stretch>
                  <a:fillRect t="-10" r="-2226" b="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9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2621</Words>
  <Application>WPS 演示</Application>
  <PresentationFormat>宽屏</PresentationFormat>
  <Paragraphs>172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56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Cambria Math</vt:lpstr>
      <vt:lpstr>_⨹_9_71692</vt:lpstr>
      <vt:lpstr>细等线拼音字体</vt:lpstr>
      <vt:lpstr>楷体</vt:lpstr>
      <vt:lpstr>_⨹_5_1fdd7</vt:lpstr>
      <vt:lpstr>,isEnd</vt:lpstr>
      <vt:lpstr>_⨹_3_0c694,isEnd</vt:lpstr>
      <vt:lpstr>_⨹_1_f0fec,isEnd</vt:lpstr>
      <vt:lpstr>_⨹_1_0db8f,isEnd</vt:lpstr>
      <vt:lpstr>_⨹_1_498da</vt:lpstr>
      <vt:lpstr>_⨹_1_ddc0e</vt:lpstr>
      <vt:lpstr>_⨹_1_dc978</vt:lpstr>
      <vt:lpstr>_⨹_2_97927,isEnd</vt:lpstr>
      <vt:lpstr>_⨹_1_ec7ba</vt:lpstr>
      <vt:lpstr>_⨹_1_96b59</vt:lpstr>
      <vt:lpstr>_⨹_3_fb18b</vt:lpstr>
      <vt:lpstr>_⨹_2_fd5db,isEnd</vt:lpstr>
      <vt:lpstr>_⨹_1_c35a3</vt:lpstr>
      <vt:lpstr>_⨹_1_fb8ad</vt:lpstr>
      <vt:lpstr>_⨹_1_4f3f7</vt:lpstr>
      <vt:lpstr>_⨹_11_a363f</vt:lpstr>
      <vt:lpstr>_⨹_1_55ea0</vt:lpstr>
      <vt:lpstr>_⨹_6_a232d</vt:lpstr>
      <vt:lpstr>_⨹_1_3e4c0</vt:lpstr>
      <vt:lpstr>微软雅黑</vt:lpstr>
      <vt:lpstr>Arial Unicode MS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11</cp:revision>
  <dcterms:created xsi:type="dcterms:W3CDTF">2024-05-28T15:59:00Z</dcterms:created>
  <dcterms:modified xsi:type="dcterms:W3CDTF">2024-07-12T05:18:11Z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