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0448" r:id="rId1"/>
    <p:sldMasterId id="2147510485" r:id="rId2"/>
  </p:sldMasterIdLst>
  <p:notesMasterIdLst>
    <p:notesMasterId r:id="rId3"/>
  </p:notesMasterIdLst>
  <p:sldIdLst>
    <p:sldId id="12012" r:id="rId4"/>
    <p:sldId id="12015" r:id="rId5"/>
    <p:sldId id="12018" r:id="rId6"/>
    <p:sldId id="12021" r:id="rId7"/>
    <p:sldId id="12024" r:id="rId8"/>
    <p:sldId id="12027" r:id="rId9"/>
    <p:sldId id="12030" r:id="rId10"/>
    <p:sldId id="12033" r:id="rId11"/>
    <p:sldId id="12036" r:id="rId12"/>
    <p:sldId id="12039" r:id="rId13"/>
    <p:sldId id="12042" r:id="rId14"/>
    <p:sldId id="12045" r:id="rId15"/>
    <p:sldId id="12048" r:id="rId16"/>
    <p:sldId id="12051" r:id="rId17"/>
    <p:sldId id="12054" r:id="rId18"/>
    <p:sldId id="12057" r:id="rId19"/>
    <p:sldId id="12060" r:id="rId20"/>
    <p:sldId id="12063" r:id="rId21"/>
    <p:sldId id="12066" r:id="rId22"/>
    <p:sldId id="12069" r:id="rId23"/>
    <p:sldId id="12072" r:id="rId24"/>
    <p:sldId id="12075" r:id="rId25"/>
    <p:sldId id="12078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image" Target="../media/image3.png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4.png"/><Relationship Id="rId3" Type="http://schemas.openxmlformats.org/officeDocument/2006/relationships/tags" Target="../tags/tag25.xml"/><Relationship Id="rId4" Type="http://schemas.openxmlformats.org/officeDocument/2006/relationships/image" Target="../media/image2.png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tags" Target="../tags/tag31.xml"/><Relationship Id="rId11" Type="http://schemas.openxmlformats.org/officeDocument/2006/relationships/tags" Target="../tags/tag32.xml"/><Relationship Id="rId12" Type="http://schemas.openxmlformats.org/officeDocument/2006/relationships/tags" Target="../tags/tag33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3" Type="http://schemas.openxmlformats.org/officeDocument/2006/relationships/tags" Target="../tags/tag57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image" Target="../media/image1.png"/><Relationship Id="rId3" Type="http://schemas.openxmlformats.org/officeDocument/2006/relationships/tags" Target="../tags/tag69.xml"/><Relationship Id="rId4" Type="http://schemas.openxmlformats.org/officeDocument/2006/relationships/image" Target="../media/image2.png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2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55" name="图片 10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29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8"/>
            </p:custDataLst>
          </p:nvPr>
        </p:nvSpPr>
        <p:spPr>
          <a:xfrm>
            <a:off x="3485515" y="3311525"/>
            <a:ext cx="5220970" cy="9569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000" i="0" kern="1200" kumimoji="0" lang="en-US" noProof="1" normalizeH="0" spc="1000" strike="noStrike" u="none">
                <a:solidFill>
                  <a:schemeClr val="accent2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85513" y="1096645"/>
            <a:ext cx="5220970" cy="221488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72" name="署名"/>
          <p:cNvSpPr txBox="1"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椭圆 8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4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椭圆 53"/>
          <p:cNvSpPr/>
          <p:nvPr>
            <p:custDataLst>
              <p:tags r:id="rId1"/>
            </p:custDataLst>
          </p:nvPr>
        </p:nvSpPr>
        <p:spPr>
          <a:xfrm>
            <a:off x="882821" y="431414"/>
            <a:ext cx="537210" cy="537210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94" name="标题"/>
          <p:cNvSpPr txBox="1">
            <a:spLocks noGrp="1"/>
          </p:cNvSpPr>
          <p:nvPr>
            <p:ph type="title" idx="2" hasCustomPrompt="1"/>
            <p:custDataLst>
              <p:tags r:id="rId2"/>
            </p:custDataLst>
          </p:nvPr>
        </p:nvSpPr>
        <p:spPr>
          <a:xfrm>
            <a:off x="995363" y="599208"/>
            <a:ext cx="1200329" cy="3791817"/>
          </a:xfrm>
          <a:prstGeom prst="rect"/>
          <a:noFill/>
        </p:spPr>
        <p:txBody>
          <a:bodyPr anchor="ctr" bIns="0" lIns="0" rIns="0" rtlCol="0" tIns="0" vert="eaVert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pic>
        <p:nvPicPr>
          <p:cNvPr id="2097157" name="图片 5" descr="d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948545" y="0"/>
            <a:ext cx="2243455" cy="2152015"/>
          </a:xfrm>
          <a:prstGeom prst="rect"/>
        </p:spPr>
      </p:pic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0" descr="h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4267200" cy="4846320"/>
          </a:xfrm>
          <a:prstGeom prst="rect"/>
        </p:spPr>
      </p:pic>
      <p:pic>
        <p:nvPicPr>
          <p:cNvPr id="2097161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35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rgbClr val="3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2641601" y="2403740"/>
            <a:ext cx="6908800" cy="922019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48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4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2641600" y="3472381"/>
            <a:ext cx="6908800" cy="855064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椭圆 8"/>
          <p:cNvSpPr/>
          <p:nvPr userDrawn="1"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330" y="1490345"/>
            <a:ext cx="521462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正文"/>
          <p:cNvSpPr txBox="1">
            <a:spLocks noGrp="1"/>
          </p:cNvSpPr>
          <p:nvPr>
            <p:ph idx="13"/>
            <p:custDataLst>
              <p:tags r:id="rId7"/>
            </p:custDataLst>
          </p:nvPr>
        </p:nvSpPr>
        <p:spPr>
          <a:xfrm>
            <a:off x="6238240" y="1490345"/>
            <a:ext cx="5339080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2352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608400" y="1409700"/>
            <a:ext cx="5342400" cy="4196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椭圆 10"/>
          <p:cNvSpPr/>
          <p:nvPr>
            <p:custDataLst>
              <p:tags r:id="rId5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汉仪书宋二简" panose="02010600000101010101" charset="-122"/>
                <a:ea typeface="汉仪书宋二简" panose="02010600000101010101" charset="-122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椭圆 6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  <a:sym typeface="+mn-ea"/>
              </a:defRPr>
            </a:lvl2pPr>
            <a:lvl3pPr>
              <a:defRPr>
                <a:latin typeface="+mn-ea"/>
                <a:ea typeface="+mn-ea"/>
                <a:sym typeface="+mn-ea"/>
              </a:defRPr>
            </a:lvl3pPr>
            <a:lvl4pPr>
              <a:defRPr>
                <a:latin typeface="+mn-ea"/>
                <a:ea typeface="+mn-ea"/>
                <a:sym typeface="+mn-ea"/>
              </a:defRPr>
            </a:lvl4pPr>
            <a:lvl5pPr>
              <a:defRPr>
                <a:latin typeface="+mn-ea"/>
                <a:ea typeface="+mn-ea"/>
                <a:sym typeface="+mn-ea"/>
              </a:defRPr>
            </a:lvl5pPr>
          </a:lstStyle>
          <a:p>
            <a:pPr lvl="0">
              <a:lnSpc>
                <a:spcPct val="130000"/>
              </a:lnSpc>
              <a:buChar char="●"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椭圆 7"/>
          <p:cNvSpPr/>
          <p:nvPr>
            <p:custDataLst>
              <p:tags r:id="rId1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2" name="副标题"/>
          <p:cNvSpPr txBox="1"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s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3791585" cy="6656705"/>
          </a:xfrm>
          <a:prstGeom prst="rect"/>
        </p:spPr>
      </p:pic>
      <p:pic>
        <p:nvPicPr>
          <p:cNvPr id="2097165" name="图片 9" descr="h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7601585" y="2243455"/>
            <a:ext cx="4590415" cy="4614545"/>
          </a:xfrm>
          <a:prstGeom prst="rect"/>
        </p:spPr>
      </p:pic>
      <p:cxnSp>
        <p:nvCxnSpPr>
          <p:cNvPr id="3145741" name="直接连接符 21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135995" y="67437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2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135995" y="73279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135995" y="791210"/>
            <a:ext cx="182880" cy="0"/>
          </a:xfrm>
          <a:prstGeom prst="line"/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3203575" y="1630045"/>
            <a:ext cx="5694045" cy="21850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7200" i="0" kern="1200" kumimoji="0" lang="zh-CN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2" name="署名"/>
          <p:cNvSpPr txBox="1"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3485513" y="4223477"/>
            <a:ext cx="5220975" cy="724233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150" strike="noStrike" u="none">
                <a:solidFill>
                  <a:schemeClr val="accent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449" r:id="rId1"/>
    <p:sldLayoutId id="2147510450" r:id="rId2"/>
    <p:sldLayoutId id="2147510451" r:id="rId3"/>
    <p:sldLayoutId id="2147510452" r:id="rId4"/>
    <p:sldLayoutId id="2147510453" r:id="rId5"/>
    <p:sldLayoutId id="2147510454" r:id="rId6"/>
    <p:sldLayoutId id="2147510455" r:id="rId7"/>
    <p:sldLayoutId id="2147510456" r:id="rId8"/>
    <p:sldLayoutId id="2147510457" r:id="rId9"/>
    <p:sldLayoutId id="2147510458" r:id="rId10"/>
    <p:sldLayoutId id="21475104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椭圆 6"/>
          <p:cNvSpPr/>
          <p:nvPr>
            <p:custDataLst>
              <p:tags r:id="rId12"/>
            </p:custDataLst>
          </p:nvPr>
        </p:nvSpPr>
        <p:spPr>
          <a:xfrm>
            <a:off x="561869" y="448407"/>
            <a:ext cx="600089" cy="599998"/>
          </a:xfrm>
          <a:prstGeom prst="ellipse"/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0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 Normal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1"/>
          <p:cNvSpPr txBox="1"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99" y="1562100"/>
            <a:ext cx="10969199" cy="46148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>
              <a:lnSpc>
                <a:spcPct val="130000"/>
              </a:lnSpc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lnSpc>
                <a:spcPct val="120000"/>
              </a:lnSpc>
              <a:buChar char="●"/>
              <a:tabLst>
                <a:tab algn="l" pos="1609725"/>
              </a:tabLst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二级</a:t>
            </a:r>
            <a:endParaRPr dirty="0">
              <a:sym typeface="+mn-ea"/>
            </a:endParaRPr>
          </a:p>
          <a:p>
            <a:pPr lvl="2">
              <a:lnSpc>
                <a:spcPct val="120000"/>
              </a:lnSpc>
              <a:buChar char="●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三级</a:t>
            </a:r>
            <a:endParaRPr dirty="0">
              <a:sym typeface="+mn-ea"/>
            </a:endParaRPr>
          </a:p>
          <a:p>
            <a:pPr lvl="3">
              <a:lnSpc>
                <a:spcPct val="120000"/>
              </a:lnSpc>
              <a:buFont typeface="Wingdings" panose="05000000000000000000" charset="0"/>
              <a:buChar char=""/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四级</a:t>
            </a:r>
            <a:endParaRPr dirty="0">
              <a:sym typeface="+mn-ea"/>
            </a:endParaRPr>
          </a:p>
          <a:p>
            <a:pPr lvl="4">
              <a:lnSpc>
                <a:spcPct val="120000"/>
              </a:lnSpc>
            </a:pPr>
            <a:r>
              <a:rPr altLang="en-US" dirty="0" lang="zh-CN">
                <a:sym typeface="+mn-ea"/>
              </a:rPr>
              <a:t>第</a:t>
            </a:r>
            <a:r>
              <a:rPr dirty="0">
                <a:sym typeface="+mn-ea"/>
              </a:rPr>
              <a:t>五级</a:t>
            </a:r>
            <a:endParaRPr dirty="0">
              <a:sym typeface="+mn-ea"/>
            </a:endParaRPr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08399" y="365126"/>
            <a:ext cx="10969199" cy="101758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486" r:id="rId1"/>
    <p:sldLayoutId id="2147510487" r:id="rId2"/>
    <p:sldLayoutId id="2147510488" r:id="rId3"/>
    <p:sldLayoutId id="2147510489" r:id="rId4"/>
    <p:sldLayoutId id="2147510490" r:id="rId5"/>
    <p:sldLayoutId id="2147510491" r:id="rId6"/>
    <p:sldLayoutId id="2147510492" r:id="rId7"/>
    <p:sldLayoutId id="2147510493" r:id="rId8"/>
    <p:sldLayoutId id="2147510494" r:id="rId9"/>
    <p:sldLayoutId id="2147510495" r:id="rId10"/>
    <p:sldLayoutId id="21475104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fontAlgn="auto" hangingPunct="1" indent="-228600" latinLnBrk="0" marL="2286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6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90000"/>
        </a:lnSpc>
        <a:spcBef>
          <a:spcPts val="1200"/>
        </a:spcBef>
        <a:spcAft>
          <a:spcPts val="0"/>
        </a:spcAft>
        <a:buClr>
          <a:schemeClr val="accent2"/>
        </a:buClr>
        <a:buSzTx/>
        <a:buFont typeface="Arial" panose="02080604020202020204" pitchFamily="34" charset="0"/>
        <a:buChar char="•"/>
        <a:defRPr altLang="en-US" baseline="0" b="0" cap="none" dirty="0" sz="14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tags" Target="../tags/tag199.xml"/><Relationship Id="rId14" Type="http://schemas.openxmlformats.org/officeDocument/2006/relationships/tags" Target="../tags/tag200.xml"/><Relationship Id="rId15" Type="http://schemas.openxmlformats.org/officeDocument/2006/relationships/tags" Target="../tags/tag201.xml"/><Relationship Id="rId16" Type="http://schemas.openxmlformats.org/officeDocument/2006/relationships/tags" Target="../tags/tag202.xml"/><Relationship Id="rId17" Type="http://schemas.openxmlformats.org/officeDocument/2006/relationships/tags" Target="../tags/tag203.xml"/><Relationship Id="rId18" Type="http://schemas.openxmlformats.org/officeDocument/2006/relationships/tags" Target="../tags/tag204.xml"/><Relationship Id="rId19" Type="http://schemas.openxmlformats.org/officeDocument/2006/relationships/tags" Target="../tags/tag205.xml"/><Relationship Id="rId20" Type="http://schemas.openxmlformats.org/officeDocument/2006/relationships/tags" Target="../tags/tag206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tags" Target="../tags/tag240.xml"/><Relationship Id="rId14" Type="http://schemas.openxmlformats.org/officeDocument/2006/relationships/tags" Target="../tags/tag241.xml"/><Relationship Id="rId15" Type="http://schemas.openxmlformats.org/officeDocument/2006/relationships/tags" Target="../tags/tag242.xml"/><Relationship Id="rId16" Type="http://schemas.openxmlformats.org/officeDocument/2006/relationships/tags" Target="../tags/tag243.xml"/><Relationship Id="rId17" Type="http://schemas.openxmlformats.org/officeDocument/2006/relationships/tags" Target="../tags/tag244.xml"/><Relationship Id="rId18" Type="http://schemas.openxmlformats.org/officeDocument/2006/relationships/tags" Target="../tags/tag245.xml"/><Relationship Id="rId19" Type="http://schemas.openxmlformats.org/officeDocument/2006/relationships/tags" Target="../tags/tag246.xml"/><Relationship Id="rId20" Type="http://schemas.openxmlformats.org/officeDocument/2006/relationships/tags" Target="../tags/tag247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tags" Target="../tags/tag275.xml"/><Relationship Id="rId14" Type="http://schemas.openxmlformats.org/officeDocument/2006/relationships/tags" Target="../tags/tag276.xml"/><Relationship Id="rId15" Type="http://schemas.openxmlformats.org/officeDocument/2006/relationships/tags" Target="../tags/tag277.xml"/><Relationship Id="rId16" Type="http://schemas.openxmlformats.org/officeDocument/2006/relationships/tags" Target="../tags/tag278.xml"/><Relationship Id="rId17" Type="http://schemas.openxmlformats.org/officeDocument/2006/relationships/tags" Target="../tags/tag279.xml"/><Relationship Id="rId18" Type="http://schemas.openxmlformats.org/officeDocument/2006/relationships/tags" Target="../tags/tag280.xml"/><Relationship Id="rId19" Type="http://schemas.openxmlformats.org/officeDocument/2006/relationships/tags" Target="../tags/tag281.xml"/><Relationship Id="rId20" Type="http://schemas.openxmlformats.org/officeDocument/2006/relationships/tags" Target="../tags/tag282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tags" Target="../tags/tag311.xml"/><Relationship Id="rId10" Type="http://schemas.openxmlformats.org/officeDocument/2006/relationships/tags" Target="../tags/tag312.xml"/><Relationship Id="rId11" Type="http://schemas.openxmlformats.org/officeDocument/2006/relationships/tags" Target="../tags/tag313.xml"/><Relationship Id="rId12" Type="http://schemas.openxmlformats.org/officeDocument/2006/relationships/tags" Target="../tags/tag31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/单击此处添加副标题内容/</a:t>
            </a:r>
            <a:endParaRPr altLang="en-US" lang="zh-CN"/>
          </a:p>
        </p:txBody>
      </p:sp>
      <p:sp>
        <p:nvSpPr>
          <p:cNvPr id="1048650" name="标题 5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学校双减的职业教育与就业指导</a:t>
            </a:r>
            <a:endParaRPr altLang="en-US" dirty="0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4" name="序号"/>
          <p:cNvSpPr txBox="1"/>
          <p:nvPr>
            <p:custDataLst>
              <p:tags r:id="rId2"/>
            </p:custDataLst>
          </p:nvPr>
        </p:nvSpPr>
        <p:spPr>
          <a:xfrm>
            <a:off x="2206476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One.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3"/>
            </p:custDataLst>
          </p:nvPr>
        </p:nvSpPr>
        <p:spPr>
          <a:xfrm>
            <a:off x="2206625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双减政策背景下的职业教育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940275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5344443" y="284112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wo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6"/>
            </p:custDataLst>
          </p:nvPr>
        </p:nvSpPr>
        <p:spPr>
          <a:xfrm>
            <a:off x="5344160" y="330962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职业教育课程设置与教学改革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1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078242" y="286009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2" name="序号"/>
          <p:cNvSpPr txBox="1"/>
          <p:nvPr>
            <p:custDataLst>
              <p:tags r:id="rId8"/>
            </p:custDataLst>
          </p:nvPr>
        </p:nvSpPr>
        <p:spPr>
          <a:xfrm>
            <a:off x="8482410" y="2822160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Three.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9"/>
            </p:custDataLst>
          </p:nvPr>
        </p:nvSpPr>
        <p:spPr>
          <a:xfrm>
            <a:off x="8482330" y="3290570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就业指导服务体系的建设与完善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23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16209" y="2841132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序号"/>
          <p:cNvSpPr txBox="1"/>
          <p:nvPr>
            <p:custDataLst>
              <p:tags r:id="rId11"/>
            </p:custDataLst>
          </p:nvPr>
        </p:nvSpPr>
        <p:spPr>
          <a:xfrm>
            <a:off x="3775460" y="483683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</a:t>
            </a:r>
            <a:r>
              <a:rPr altLang="zh-CN"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our</a:t>
            </a:r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2"/>
            </p:custDataLst>
          </p:nvPr>
        </p:nvSpPr>
        <p:spPr>
          <a:xfrm>
            <a:off x="3775710" y="530542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职业教育的质量保障与评估机制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18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3509259" y="485580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14"/>
            </p:custDataLst>
          </p:nvPr>
        </p:nvSpPr>
        <p:spPr>
          <a:xfrm>
            <a:off x="6913427" y="4817875"/>
            <a:ext cx="1419214" cy="4228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1400" lang="en-US">
                <a:solidFill>
                  <a:schemeClr val="bg1"/>
                </a:solidFill>
                <a:latin typeface="+mj-ea"/>
                <a:ea typeface="+mj-ea"/>
                <a:cs typeface="MiSans Normal" panose="00000500000000000000" charset="-122"/>
              </a:rPr>
              <a:t>Part Five.</a:t>
            </a:r>
            <a:endParaRPr b="1" dirty="0" sz="1400" lang="en-US">
              <a:solidFill>
                <a:schemeClr val="bg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5"/>
            </p:custDataLst>
          </p:nvPr>
        </p:nvSpPr>
        <p:spPr>
          <a:xfrm>
            <a:off x="6913245" y="5286375"/>
            <a:ext cx="2740660" cy="1177925"/>
          </a:xfrm>
          <a:prstGeom prst="rect"/>
          <a:noFill/>
        </p:spPr>
        <p:txBody>
          <a:bodyPr anchor="ctr" bIns="0" lIns="0" rIns="0" rtlCol="0" tIns="0" wrap="square"/>
          <a:p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</a:rPr>
              <a:t>职业教育与就业指导的未来发展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61" name="直接连接符 33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647226" y="4836847"/>
            <a:ext cx="0" cy="1548130"/>
          </a:xfrm>
          <a:prstGeom prst="line"/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6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双减政策背景下的职业教育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双减政策对职业教育的影响</a:t>
            </a:r>
            <a:endParaRPr altLang="en-US" lang="zh-CN"/>
          </a:p>
        </p:txBody>
      </p:sp>
      <p:sp>
        <p:nvSpPr>
          <p:cNvPr id="1048898" name="文本框 5"/>
          <p:cNvSpPr txBox="1"/>
          <p:nvPr>
            <p:custDataLst>
              <p:tags r:id="rId1"/>
            </p:custDataLst>
          </p:nvPr>
        </p:nvSpPr>
        <p:spPr>
          <a:xfrm>
            <a:off x="3358489" y="2679401"/>
            <a:ext cx="5469023" cy="359703"/>
          </a:xfrm>
          <a:prstGeom prst="rect"/>
          <a:noFill/>
        </p:spPr>
        <p:txBody>
          <a:bodyPr anchor="b" anchorCtr="0" bIns="0" lIns="0" rtlCol="0" wrap="square">
            <a:normAutofit fontScale="86364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8900" name="正文"/>
          <p:cNvSpPr txBox="1"/>
          <p:nvPr>
            <p:custDataLst>
              <p:tags r:id="rId2"/>
            </p:custDataLst>
          </p:nvPr>
        </p:nvSpPr>
        <p:spPr>
          <a:xfrm>
            <a:off x="3358489" y="3067855"/>
            <a:ext cx="5469023" cy="6644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提高职业教育地位：双减政策强调了职业教育的重要地位，鼓励更多学生选择职业教育，培养职业技能和实际操作能力。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文本框 7"/>
          <p:cNvSpPr txBox="1"/>
          <p:nvPr>
            <p:custDataLst>
              <p:tags r:id="rId3"/>
            </p:custDataLst>
          </p:nvPr>
        </p:nvSpPr>
        <p:spPr>
          <a:xfrm>
            <a:off x="3358489" y="1490400"/>
            <a:ext cx="5469662" cy="350120"/>
          </a:xfrm>
          <a:prstGeom prst="rect"/>
          <a:noFill/>
        </p:spPr>
        <p:txBody>
          <a:bodyPr anchor="b" anchorCtr="0" bIns="0" lIns="0" rtlCol="0" wrap="square">
            <a:normAutofit fontScale="90909" lnSpcReduction="2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8904" name="正文"/>
          <p:cNvSpPr txBox="1"/>
          <p:nvPr>
            <p:custDataLst>
              <p:tags r:id="rId4"/>
            </p:custDataLst>
          </p:nvPr>
        </p:nvSpPr>
        <p:spPr>
          <a:xfrm>
            <a:off x="3358489" y="1862881"/>
            <a:ext cx="5469023" cy="6465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减轻学生负担：双减政策旨在减轻义务教育阶段学生作业负担和校外培训负担，让学生有更多的时间进行自我发展和兴趣培养。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6" name="文本框 12"/>
          <p:cNvSpPr txBox="1"/>
          <p:nvPr>
            <p:custDataLst>
              <p:tags r:id="rId5"/>
            </p:custDataLst>
          </p:nvPr>
        </p:nvSpPr>
        <p:spPr>
          <a:xfrm>
            <a:off x="3358489" y="3902265"/>
            <a:ext cx="5469023" cy="372481"/>
          </a:xfrm>
          <a:prstGeom prst="rect"/>
          <a:noFill/>
        </p:spPr>
        <p:txBody>
          <a:bodyPr anchor="b" anchorCtr="0" bIns="0" lIns="0" rtlCol="0" wrap="square">
            <a:normAutofit fontScale="90909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8908" name="正文"/>
          <p:cNvSpPr txBox="1"/>
          <p:nvPr>
            <p:custDataLst>
              <p:tags r:id="rId6"/>
            </p:custDataLst>
          </p:nvPr>
        </p:nvSpPr>
        <p:spPr>
          <a:xfrm>
            <a:off x="3358489" y="4303497"/>
            <a:ext cx="5469023" cy="6881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促进产教融合：双减政策推动了职业教育与产业发展的融合，加强了学校与企业、行业的合作，为学生提供了更多的实践机会和就业渠道。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文本框 15"/>
          <p:cNvSpPr txBox="1"/>
          <p:nvPr>
            <p:custDataLst>
              <p:tags r:id="rId7"/>
            </p:custDataLst>
          </p:nvPr>
        </p:nvSpPr>
        <p:spPr>
          <a:xfrm>
            <a:off x="3358489" y="5160907"/>
            <a:ext cx="5469023" cy="372481"/>
          </a:xfrm>
          <a:prstGeom prst="rect"/>
          <a:noFill/>
        </p:spPr>
        <p:txBody>
          <a:bodyPr anchor="b" anchorCtr="0" bIns="0" lIns="0" rtlCol="0" wrap="square">
            <a:normAutofit fontScale="90909" lnSpcReduction="10000"/>
          </a:bodyPr>
          <a:p>
            <a:pPr>
              <a:buClrTx/>
              <a:buSzTx/>
              <a:buFontTx/>
            </a:pPr>
            <a:r>
              <a:rPr b="1" dirty="0" sz="2200" lang="zh-CN" spc="130">
                <a:solidFill>
                  <a:schemeClr val="accent1"/>
                </a:solidFill>
                <a:latin typeface="+中文标题" charset="0"/>
                <a:ea typeface="+mj-ea"/>
                <a:cs typeface="思源黑体 CN Normal" panose="020B0400000000000000" charset="-122"/>
                <a:sym typeface="思源黑体 CN Normal" panose="020B0400000000000000" charset="-122"/>
              </a:rPr>
              <a:t>单击添加标题</a:t>
            </a:r>
            <a:endParaRPr b="1" dirty="0" sz="2200" lang="zh-CN" spc="130">
              <a:solidFill>
                <a:schemeClr val="accent1"/>
              </a:solidFill>
              <a:latin typeface="+中文标题" charset="0"/>
              <a:ea typeface="+mj-ea"/>
              <a:cs typeface="思源黑体 CN Normal" panose="020B0400000000000000" charset="-122"/>
              <a:sym typeface="思源黑体 CN Normal" panose="020B0400000000000000" charset="-122"/>
            </a:endParaRPr>
          </a:p>
        </p:txBody>
      </p:sp>
      <p:sp>
        <p:nvSpPr>
          <p:cNvPr id="1048912" name="正文"/>
          <p:cNvSpPr txBox="1"/>
          <p:nvPr>
            <p:custDataLst>
              <p:tags r:id="rId8"/>
            </p:custDataLst>
          </p:nvPr>
        </p:nvSpPr>
        <p:spPr>
          <a:xfrm>
            <a:off x="3358489" y="5562139"/>
            <a:ext cx="5469023" cy="6881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457200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优化教育资源：双减政策促进了教育资源的优化配置，让职业教育得到了更多的资金、师资等支持，提高了职业教育的质量和水平。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职业教育在双减政策下的定位</a:t>
            </a:r>
            <a:endParaRPr altLang="en-US" lang="zh-CN"/>
          </a:p>
        </p:txBody>
      </p:sp>
      <p:sp>
        <p:nvSpPr>
          <p:cNvPr id="104895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职业教育是双减政策下培养学生职业技能的重要途径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职业教育旨在提高学生的就业竞争力，缓解就业压力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职业教育在双减政策下应注重实践教学，加强校企合作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职业教育在双减政策下需与市场需求紧密结合，灵活调整专业设置和课程安排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职业教育与就业指导的关联性</a:t>
            </a:r>
            <a:endParaRPr altLang="en-US" lang="zh-CN"/>
          </a:p>
        </p:txBody>
      </p:sp>
      <p:sp>
        <p:nvSpPr>
          <p:cNvPr id="104901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职业教育是双减政策的重要组成部分，旨在提高学生的职业技能和就业竞争力。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就业指导是职业教育的重要环节，帮助学生了解市场需求和就业形势，制定合理的职业规划。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职业教育与就业指导相辅相成，共同促进学生就业和职业发展，提高教育质量和社会认可度。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在双减政策背景下，职业教育与就业指导的关联性更加紧密，需要加强合作与交流，共同推进教育改革和发展。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6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职业教育课程设置与教学改革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职业教育课程设置的原则与思路</a:t>
            </a:r>
            <a:endParaRPr altLang="en-US" lang="zh-CN"/>
          </a:p>
        </p:txBody>
      </p:sp>
      <p:sp>
        <p:nvSpPr>
          <p:cNvPr id="104910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0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10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原则：以市场需求为导向，以职业能力为核心，注重实践性和应用性。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1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4444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思路：根据行业发展和企业需求，制定课程设置方案；加强实践教学环节，提高学生的实际操作能力；与行业企业合作，共同开发课程和教材。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1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目标：培养具有专业技能和职业素养的高素质人才，增强学生的就业竞争力。</a:t>
            </a:r>
            <a:endParaRPr altLang="en-US" dirty="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12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12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8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实施：制定课程设置方案，合理安排理论教学和实践教学的时间和内容；加强实践教学环节，建立完善的实训基地和实验设备；与行业企业合作，共同开展课程建设和教学实施。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职业教育课程内容的更新与优化</a:t>
            </a:r>
            <a:endParaRPr altLang="en-US" lang="zh-CN"/>
          </a:p>
        </p:txBody>
      </p:sp>
      <p:sp>
        <p:nvSpPr>
          <p:cNvPr id="10491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更新课程内容：根据市场需求和行业发展，及时更新课程内容，确保学生所学知识与实际需求相符合。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优化课程结构：调整课程结构，强化实践操作和技能训练，提高学生的实际操作能力和技能水平。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引入新技术：将新技术、新工艺、新方法引入课程中，拓宽学生的知识面，增强其适应能力。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校企合作：与企业合作，共同开发课程和教材，加强实践教学环节，提高学生的职业素养和实践能力。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职业教育教学方法的改革与创新</a:t>
            </a:r>
            <a:endParaRPr altLang="en-US" lang="zh-CN"/>
          </a:p>
        </p:txBody>
      </p:sp>
      <p:sp>
        <p:nvSpPr>
          <p:cNvPr id="104923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职业教育教学方法的改革背景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传统教学方法的局限性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4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现代职业教育教学方法的创新与实践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教学方法改革对职业教育发展的影响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9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就业指导服务体系的建设与完善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就业指导服务体系的构成要素</a:t>
            </a:r>
            <a:endParaRPr altLang="en-US" lang="zh-CN"/>
          </a:p>
        </p:txBody>
      </p:sp>
      <p:sp>
        <p:nvSpPr>
          <p:cNvPr id="10493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职业规划：帮助学生明确职业目标，制定职业发展计划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就业信息：提供及时、准确的就业信息，帮助学生了解市场需求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求职技巧：教授学生有效的求职技巧，提高求职成功率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就业心理辅导：帮助学生调整就业心态，增强就业信心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就业指导服务体系的运行机制</a:t>
            </a:r>
            <a:endParaRPr altLang="en-US" lang="zh-CN"/>
          </a:p>
        </p:txBody>
      </p:sp>
      <p:sp>
        <p:nvSpPr>
          <p:cNvPr id="10493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组织架构：明确各部门职责，形成协同工作机制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资源整合：充分利用校内外资源，提高服务水平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监测与评估：定期对服务效果进行评估，持续改进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流程管理：规范就业指导服务流程，确保服务质量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就业指导服务体系的评价与改进</a:t>
            </a:r>
            <a:endParaRPr altLang="en-US" lang="zh-CN"/>
          </a:p>
        </p:txBody>
      </p:sp>
      <p:sp>
        <p:nvSpPr>
          <p:cNvPr id="1049478" name="矩形 5"/>
          <p:cNvSpPr/>
          <p:nvPr>
            <p:custDataLst>
              <p:tags r:id="rId1"/>
            </p:custDataLst>
          </p:nvPr>
        </p:nvSpPr>
        <p:spPr>
          <a:xfrm>
            <a:off x="1074809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10"/>
          <p:cNvSpPr/>
          <p:nvPr>
            <p:custDataLst>
              <p:tags r:id="rId2"/>
            </p:custDataLst>
          </p:nvPr>
        </p:nvSpPr>
        <p:spPr>
          <a:xfrm>
            <a:off x="1717418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3"/>
            </p:custDataLst>
          </p:nvPr>
        </p:nvSpPr>
        <p:spPr>
          <a:xfrm>
            <a:off x="1355870" y="2805476"/>
            <a:ext cx="4134927" cy="2508579"/>
          </a:xfrm>
          <a:prstGeom prst="rect"/>
          <a:noFill/>
        </p:spPr>
        <p:txBody>
          <a:bodyPr rtlCol="0" wrap="square">
            <a:normAutofit fontScale="10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评价标准：是否符合市场需求、是否具有针对性和个性化、是否能够提供有效的就业信息和指导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4" name="矩形 6"/>
          <p:cNvSpPr/>
          <p:nvPr>
            <p:custDataLst>
              <p:tags r:id="rId4"/>
            </p:custDataLst>
          </p:nvPr>
        </p:nvSpPr>
        <p:spPr>
          <a:xfrm>
            <a:off x="6414304" y="1499487"/>
            <a:ext cx="4696887" cy="475046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11"/>
          <p:cNvSpPr/>
          <p:nvPr>
            <p:custDataLst>
              <p:tags r:id="rId5"/>
            </p:custDataLst>
          </p:nvPr>
        </p:nvSpPr>
        <p:spPr>
          <a:xfrm>
            <a:off x="7093263" y="1490400"/>
            <a:ext cx="964380" cy="500049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6"/>
            </p:custDataLst>
          </p:nvPr>
        </p:nvSpPr>
        <p:spPr>
          <a:xfrm>
            <a:off x="6695365" y="2805476"/>
            <a:ext cx="4134927" cy="2508579"/>
          </a:xfrm>
          <a:prstGeom prst="rect"/>
          <a:noFill/>
        </p:spPr>
        <p:txBody>
          <a:bodyPr rtlCol="0" wrap="square">
            <a:normAutofit fontScale="91667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改进方向：加强与企业的合作、提高指导人员的专业素质、完善就业信息平台的建设、加强就业心理辅导和职业规划指导</a:t>
            </a:r>
            <a:endParaRPr altLang="en-US" dirty="0" sz="2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30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职业教育的质量保障与评估机制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职业教育质量保障体系的构建</a:t>
            </a:r>
            <a:endParaRPr altLang="en-US" lang="zh-CN"/>
          </a:p>
        </p:txBody>
      </p:sp>
      <p:sp>
        <p:nvSpPr>
          <p:cNvPr id="10495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建立完善的职业教育质量保障体系，确保教育质量的持续提升。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制定职业教育质量标准，明确教育目标和质量要求。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加强职业教育质量评估，定期对教育质量进行监测和评估。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建立职业教育质量反馈机制，及时收集和处理教学质量反馈信息。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职业教育评估指标体系的建立</a:t>
            </a:r>
            <a:endParaRPr altLang="en-US" lang="zh-CN"/>
          </a:p>
        </p:txBody>
      </p:sp>
      <p:sp>
        <p:nvSpPr>
          <p:cNvPr id="10496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评估指标的确定：根据职业教育特点和培养目标，制定科学合理的评估指标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评估主体的多元化：邀请企业、行业协会、教育机构等多方参与评估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评估结果的应用：将评估结果作为改进教学、提高教育质量的依据，并与就业推荐挂钩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评估方式的多样化：采用多种评估方式，如考试、作品评定、实操考核等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职业教育评估结果的运用与反馈</a:t>
            </a:r>
            <a:endParaRPr altLang="en-US" lang="zh-CN"/>
          </a:p>
        </p:txBody>
      </p:sp>
      <p:sp>
        <p:nvSpPr>
          <p:cNvPr id="104971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用于改进教学：根据评估结果，调整教学方法和课程设置，提高教学质量。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激励教师：将评估结果与教师绩效挂钩，激励教师提高教学水平。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提高学生就业率：通过评估结果，了解学生的职业技能和素质，为学生提供更好的就业指导。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促进校企合作：与企业合作，根据评估结果调整人才培养方案，提高人才培养质量。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7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职业教育与就业指导的未来发展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职业教育发展的趋势与方向</a:t>
            </a:r>
            <a:endParaRPr altLang="en-US" lang="zh-CN"/>
          </a:p>
        </p:txBody>
      </p:sp>
      <p:sp>
        <p:nvSpPr>
          <p:cNvPr id="10498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职业教育将更加注重实践技能的培养，以提高学生的就业竞争力。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职业教育将更加注重个性化教育，以适应不同学生的需求和特点。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职业教育将更加注重培养学生的创新能力和创业精神，以适应未来社会的发展需要。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职业教育将更加注重与企业的合作，以提高教育内容的实用性和针对性。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就业指导服务的前瞻性思考</a:t>
            </a:r>
            <a:endParaRPr altLang="en-US" lang="zh-CN"/>
          </a:p>
        </p:txBody>
      </p:sp>
      <p:sp>
        <p:nvSpPr>
          <p:cNvPr id="10498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职业教育与就业指导的未来趋势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职业规划与个人发展的融合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终身学习理念在就业指导中的体现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人工智能在就业指导中的应用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2" name="标题 2"/>
          <p:cNvSpPr>
            <a:spLocks noGrp="1"/>
          </p:cNvSpPr>
          <p:nvPr>
            <p:ph type="title" idx="1"/>
          </p:nvPr>
        </p:nvSpPr>
        <p:spPr/>
        <p:txBody>
          <a:bodyPr/>
          <a:p>
            <a:r>
              <a:rPr altLang="en-US" lang="zh-CN"/>
              <a:t>职业教育与就业指导的创新发展</a:t>
            </a:r>
            <a:endParaRPr altLang="en-US" lang="zh-CN"/>
          </a:p>
        </p:txBody>
      </p:sp>
      <p:sp>
        <p:nvSpPr>
          <p:cNvPr id="10499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职业教育与就业指导将更加注重实践能力的培养，加强校企合作，提高毕业生就业竞争力。</a:t>
            </a:r>
            <a:endParaRPr altLang="en-US" dirty="0" sz="12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随着科技的发展，职业教育与就业指导将更加注重数字化技术的应用，如虚拟现实、人工智能等，提高教学质量和效果。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未来职业教育与就业指导将更加注重个性化教育，根据学生的兴趣和特长，提供定制化的教育服务，帮助学生更好地实现自我价值。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职业教育与就业指导将更加注重与行业的对接，及时了解行业发展和市场需求，为学生提供更加实用的知识和技能。</a:t>
            </a:r>
            <a:endParaRPr altLang="en-US" dirty="0" sz="12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50038" name="文本占位符 5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/单击此处添加副标题内容/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 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7"/>
  <p:tag name="KSO_WM_TEMPLATE_THUMBS_INDEX" val="1、1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7_1*b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/单击此处添加副标题内容/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 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87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7"/>
  <p:tag name="KSO_WM_SLIDE_LAYOUT" val="a_b_f"/>
  <p:tag name="KSO_WM_SLIDE_LAYOUT_CNT" val="1_1_1"/>
  <p:tag name="KSO_WM_TEMPLATE_THUMBS_INDEX" val="1、11"/>
  <p:tag name="KSO_WM_SLIDE_CONTENT_AREA" val="{&quot;left&quot;:&quot;249&quot;,&quot;top&quot;:&quot;62.3&quot;,&quot;width&quot;:&quot;455.55&quot;,&quot;height&quot;:&quot;339.3&quot;}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5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7_5*l_h_i*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1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1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7_5*l_h_i*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2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2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7_5*l_h_i*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3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3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7_5*l_h_i*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4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4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7_5*l_h_i*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.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87_5*l_h_a*1_5_1"/>
  <p:tag name="KSO_WM_DIAGRAM_VERSION" val="3"/>
  <p:tag name="KSO_WM_UNIT_PRESET_TEXT" val="添加目录标题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87_5*l_h_i*1_5_2"/>
  <p:tag name="KSO_WM_TEMPLATE_CATEGORY" val="custom"/>
  <p:tag name="KSO_WM_TEMPLATE_INDEX" val="2023028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276.12724409448816,&quot;width&quot;:880.07204724409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SLIDE_ID" val="custom202302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08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61_3*l_h_a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1_3*l_h_f*1_2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61_3*l_h_a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1_3*l_h_f*1_1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61_3*l_h_a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1_3*l_h_f*1_3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61_3*l_h_a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1_3*l_h_f*1_4_1"/>
  <p:tag name="KSO_WM_TEMPLATE_CATEGORY" val="diagram"/>
  <p:tag name="KSO_WM_TEMPLATE_INDEX" val="202312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DIAGRAM_MAX_ITEMCNT" val="5"/>
  <p:tag name="KSO_WM_DIAGRAM_MIN_ITEMCNT" val="2"/>
  <p:tag name="KSO_WM_DIAGRAM_VIRTUALLY_FRAME" val="{&quot;height&quot;:390.8999938964844,&quot;width&quot;:428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1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5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7_9*e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9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2.xml><?xml version="1.0" encoding="utf-8"?>
<p:tagLst xmlns:p="http://schemas.openxmlformats.org/presentationml/2006/main">
  <p:tag name="KSO_WM_SLIDE_ID" val="custom202302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7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186.6&quot;,&quot;top&quot;:&quot;106.8713&quot;,&quot;width&quot;:&quot;584.3&quot;,&quot;height&quot;:&quot;339.3&quot;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7_11*a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感谢观看"/>
</p:tagLst>
</file>

<file path=ppt/tags/tag31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7_11*f*1"/>
  <p:tag name="KSO_WM_TEMPLATE_CATEGORY" val="custom"/>
  <p:tag name="KSO_WM_TEMPLATE_INDEX" val="2023028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7.xml><?xml version="1.0" encoding="utf-8"?>
<p:tagLst xmlns:p="http://schemas.openxmlformats.org/presentationml/2006/main">
  <p:tag name="KSO_WM_SLIDE_ID" val="custom2023028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287"/>
  <p:tag name="KSO_WM_SLIDE_LAYOUT" val="a_f"/>
  <p:tag name="KSO_WM_SLIDE_LAYOUT_CNT" val="1_1"/>
  <p:tag name="KSO_WM_SLIDE_TYPE" val="endPage"/>
  <p:tag name="KSO_WM_SLIDE_SUBTYPE" val="pureTxt"/>
  <p:tag name="KSO_WM_SLIDE_CONTENT_AREA" val="{&quot;left&quot;:&quot;249&quot;,&quot;top&quot;:&quot;62.3&quot;,&quot;width&quot;:&quot;455.55&quot;,&quot;height&quot;:&quot;339.3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603A33"/>
      </a:dk2>
      <a:lt2>
        <a:srgbClr val="FFFBEF"/>
      </a:lt2>
      <a:accent1>
        <a:srgbClr val="EE595D"/>
      </a:accent1>
      <a:accent2>
        <a:srgbClr val="428894"/>
      </a:accent2>
      <a:accent3>
        <a:srgbClr val="F48562"/>
      </a:accent3>
      <a:accent4>
        <a:srgbClr val="F7A56D"/>
      </a:accent4>
      <a:accent5>
        <a:srgbClr val="FCC378"/>
      </a:accent5>
      <a:accent6>
        <a:srgbClr val="FCD36C"/>
      </a:accent6>
      <a:hlink>
        <a:srgbClr val="0563C1"/>
      </a:hlink>
      <a:folHlink>
        <a:srgbClr val="954F72"/>
      </a:folHlink>
    </a:clrScheme>
    <a:fontScheme name="稻壳儿-常规宋体05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  <a:prstDash val="solid"/>
        </a:ln>
      </a:spPr>
      <a:bodyPr anchor="ctr" rtlCol="0" wrap="square">
        <a:noAutofit/>
      </a:bodyPr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2024-01-05T10:01:46Z</dcterms:created>
  <dcterms:modified xsi:type="dcterms:W3CDTF">2024-01-05T10:01:46Z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a1af710411ef464f88ccb2a5660ccb76_21</vt:lpwstr>
  </property>
</Properties>
</file>