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54" r:id="rId1"/>
    <p:sldMasterId id="2147486191" r:id="rId2"/>
  </p:sldMasterIdLst>
  <p:notesMasterIdLst>
    <p:notesMasterId r:id="rId3"/>
  </p:notesMasterIdLst>
  <p:sldIdLst>
    <p:sldId id="1383" r:id="rId4"/>
    <p:sldId id="1386" r:id="rId5"/>
    <p:sldId id="1389" r:id="rId6"/>
    <p:sldId id="1392" r:id="rId7"/>
    <p:sldId id="1395" r:id="rId8"/>
    <p:sldId id="1398" r:id="rId9"/>
    <p:sldId id="1401" r:id="rId10"/>
    <p:sldId id="1404" r:id="rId11"/>
    <p:sldId id="1407" r:id="rId12"/>
    <p:sldId id="1410" r:id="rId13"/>
    <p:sldId id="1413" r:id="rId14"/>
    <p:sldId id="1416" r:id="rId15"/>
    <p:sldId id="1419" r:id="rId16"/>
    <p:sldId id="1422" r:id="rId17"/>
    <p:sldId id="1425" r:id="rId18"/>
    <p:sldId id="1428" r:id="rId19"/>
    <p:sldId id="1431" r:id="rId20"/>
    <p:sldId id="1434" r:id="rId21"/>
    <p:sldId id="1437" r:id="rId22"/>
    <p:sldId id="1440" r:id="rId23"/>
    <p:sldId id="1443" r:id="rId24"/>
    <p:sldId id="1446" r:id="rId25"/>
    <p:sldId id="1449" r:id="rId26"/>
    <p:sldId id="1452" r:id="rId27"/>
    <p:sldId id="1455" r:id="rId28"/>
    <p:sldId id="1458" r:id="rId29"/>
    <p:sldId id="1461" r:id="rId30"/>
    <p:sldId id="1464" r:id="rId31"/>
    <p:sldId id="1467" r:id="rId32"/>
    <p:sldId id="1470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55" r:id="rId1"/>
    <p:sldLayoutId id="2147486156" r:id="rId2"/>
    <p:sldLayoutId id="2147486157" r:id="rId3"/>
    <p:sldLayoutId id="2147486158" r:id="rId4"/>
    <p:sldLayoutId id="2147486159" r:id="rId5"/>
    <p:sldLayoutId id="2147486160" r:id="rId6"/>
    <p:sldLayoutId id="2147486161" r:id="rId7"/>
    <p:sldLayoutId id="2147486162" r:id="rId8"/>
    <p:sldLayoutId id="2147486163" r:id="rId9"/>
    <p:sldLayoutId id="2147486164" r:id="rId10"/>
    <p:sldLayoutId id="21474861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92" r:id="rId1"/>
    <p:sldLayoutId id="2147486193" r:id="rId2"/>
    <p:sldLayoutId id="2147486194" r:id="rId3"/>
    <p:sldLayoutId id="2147486195" r:id="rId4"/>
    <p:sldLayoutId id="2147486196" r:id="rId5"/>
    <p:sldLayoutId id="2147486197" r:id="rId6"/>
    <p:sldLayoutId id="2147486198" r:id="rId7"/>
    <p:sldLayoutId id="2147486199" r:id="rId8"/>
    <p:sldLayoutId id="2147486200" r:id="rId9"/>
    <p:sldLayoutId id="2147486201" r:id="rId10"/>
    <p:sldLayoutId id="214748620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tags" Target="../tags/tag176.xml"/><Relationship Id="rId22" Type="http://schemas.openxmlformats.org/officeDocument/2006/relationships/tags" Target="../tags/tag177.xml"/><Relationship Id="rId23" Type="http://schemas.openxmlformats.org/officeDocument/2006/relationships/tags" Target="../tags/tag178.xml"/><Relationship Id="rId24" Type="http://schemas.openxmlformats.org/officeDocument/2006/relationships/tags" Target="../tags/tag179.xml"/><Relationship Id="rId25" Type="http://schemas.openxmlformats.org/officeDocument/2006/relationships/tags" Target="../tags/tag180.xml"/><Relationship Id="rId26" Type="http://schemas.openxmlformats.org/officeDocument/2006/relationships/tags" Target="../tags/tag181.xml"/><Relationship Id="rId27" Type="http://schemas.openxmlformats.org/officeDocument/2006/relationships/tags" Target="../tags/tag182.xml"/><Relationship Id="rId28" Type="http://schemas.openxmlformats.org/officeDocument/2006/relationships/tags" Target="../tags/tag183.xml"/><Relationship Id="rId29" Type="http://schemas.openxmlformats.org/officeDocument/2006/relationships/tags" Target="../tags/tag18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tags" Target="../tags/tag355.xml"/><Relationship Id="rId18" Type="http://schemas.openxmlformats.org/officeDocument/2006/relationships/tags" Target="../tags/tag356.xml"/><Relationship Id="rId19" Type="http://schemas.openxmlformats.org/officeDocument/2006/relationships/tags" Target="../tags/tag357.xml"/><Relationship Id="rId20" Type="http://schemas.openxmlformats.org/officeDocument/2006/relationships/tags" Target="../tags/tag358.xml"/><Relationship Id="rId21" Type="http://schemas.openxmlformats.org/officeDocument/2006/relationships/tags" Target="../tags/tag359.xml"/><Relationship Id="rId22" Type="http://schemas.openxmlformats.org/officeDocument/2006/relationships/tags" Target="../tags/tag360.xml"/><Relationship Id="rId23" Type="http://schemas.openxmlformats.org/officeDocument/2006/relationships/tags" Target="../tags/tag361.xml"/><Relationship Id="rId24" Type="http://schemas.openxmlformats.org/officeDocument/2006/relationships/tags" Target="../tags/tag362.xml"/><Relationship Id="rId25" Type="http://schemas.openxmlformats.org/officeDocument/2006/relationships/tags" Target="../tags/tag363.xml"/><Relationship Id="rId26" Type="http://schemas.openxmlformats.org/officeDocument/2006/relationships/tags" Target="../tags/tag364.xml"/><Relationship Id="rId27" Type="http://schemas.openxmlformats.org/officeDocument/2006/relationships/tags" Target="../tags/tag365.xml"/><Relationship Id="rId28" Type="http://schemas.openxmlformats.org/officeDocument/2006/relationships/tags" Target="../tags/tag366.xml"/><Relationship Id="rId29" Type="http://schemas.openxmlformats.org/officeDocument/2006/relationships/tags" Target="../tags/tag36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2024年金融行业金融科技创新合作计划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金融科技创新合作计划背景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合作计划的保障措施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合作计划的主要内容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合作计划的预期成果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合作计划的可行性分析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结论和建议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金融科技创新合作计划背景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金融行业发展趋势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监管科技兴起，合规要求提高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数字化转型加速，金融科技应用广泛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人工智能、区块链等新兴技术推动金融业创新发展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金融业跨界合作成为新常态，开放银行成为行业趋势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金融科技创新的必要性</a:t>
            </a:r>
            <a:endParaRPr altLang="en-US" lang="zh-CN"/>
          </a:p>
        </p:txBody>
      </p:sp>
      <p:sp>
        <p:nvSpPr>
          <p:cNvPr id="10490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金融科技创新有助于降低成本、优化服务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金融科技创新能够提升客户体验和满足个性化需求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金融行业面临数字化转型的压力和挑战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金融科技创新是提高金融效率和竞争力的关键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合作计划的目标和意义</a:t>
            </a:r>
            <a:endParaRPr altLang="en-US" lang="zh-CN"/>
          </a:p>
        </p:txBody>
      </p:sp>
      <p:sp>
        <p:nvSpPr>
          <p:cNvPr id="10491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促进金融行业的技术创新和业务发展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推动金融行业的数字化转型和升级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提高金融服务的效率和客户体验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加强金融机构之间的合作与交流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合作计划的主要内容</a:t>
            </a:r>
            <a:endParaRPr altLang="en-US" dirty="0" lang="zh-CN"/>
          </a:p>
        </p:txBody>
      </p:sp>
      <p:sp>
        <p:nvSpPr>
          <p:cNvPr id="1049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合作领域和重点任务</a:t>
            </a:r>
            <a:endParaRPr altLang="en-US" lang="zh-CN"/>
          </a:p>
        </p:txBody>
      </p:sp>
      <p:sp>
        <p:nvSpPr>
          <p:cNvPr id="10492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合作领域：金融科技研究、产品开发、市场推广等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重点任务：推进金融科技创新，加强金融业合作，提升金融服务水平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具体措施：建立合作机制，整合资源，推动金融科技创新项目落地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预期成果：提升金融业服务实体经济的能力，推动金融业高质量发展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创新项目和研发方向</a:t>
            </a:r>
            <a:endParaRPr altLang="en-US" lang="zh-CN"/>
          </a:p>
        </p:txBody>
      </p:sp>
      <p:sp>
        <p:nvSpPr>
          <p:cNvPr id="104931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数字化营销和客户关系管理系统的优化升级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智能投顾和财富管理产品的研发与推广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基于区块链技术的供应链金融解决方案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人工智能技术在风险评估和信贷决策中的应用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资源共享和成果转化</a:t>
            </a:r>
            <a:endParaRPr altLang="en-US" lang="zh-CN"/>
          </a:p>
        </p:txBody>
      </p:sp>
      <p:sp>
        <p:nvSpPr>
          <p:cNvPr id="10493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成果转化：合作计划将致力于将金融科技创新成果转化为实际业务应用，提高金融行业的效率和竞争力。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资源共享：各参与方将共享彼此的资源，包括技术、人才、数据等，以促进金融科技创新的发展。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合作机制：建立有效的合作机制，确保资源共享和成果转化的顺利进行，包括定期沟通、交流和协作等。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风险管理：合作计划将重视风险管理，确保资源共享和成果转化的安全性和合规性。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合作方式和实施计划</a:t>
            </a:r>
            <a:endParaRPr altLang="en-US" lang="zh-CN"/>
          </a:p>
        </p:txBody>
      </p:sp>
      <p:sp>
        <p:nvSpPr>
          <p:cNvPr id="10494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合作方式：产学研用一体化，推动金融科技创新发展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合作目标：提升金融行业服务水平和效率，推动数字化转型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保障措施：加强组织领导和政策支持，建立合作机制和平台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实施计划：分阶段推进，明确责任分工和时间节点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合作计划的保障措施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组织架构和管理机制</a:t>
            </a:r>
            <a:endParaRPr altLang="en-US" lang="zh-CN"/>
          </a:p>
        </p:txBody>
      </p:sp>
      <p:sp>
        <p:nvSpPr>
          <p:cNvPr id="10495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成立金融科技创新合作组织，明确各方职责与分工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制定合作计划实施方案，明确时间节点和阶段性目标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建立监督评估机制，对合作计划实施情况进行监测和评估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建立定期沟通机制，加强各方之间的交流与合作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政策支持和资金投入</a:t>
            </a:r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政策支持：政府出台相关政策，为金融科技创新合作计划提供政策保障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资金投入：金融机构加大资金投入，为合作计划的实施提供充足的资金支持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人才培养和引进策略</a:t>
            </a:r>
            <a:endParaRPr altLang="en-US" lang="zh-CN"/>
          </a:p>
        </p:txBody>
      </p:sp>
      <p:sp>
        <p:nvSpPr>
          <p:cNvPr id="10496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定期举办金融科技培训和交流活动，提升人才技能和素质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建立金融科技人才库，吸引国内外优秀人才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加强与高校和研究机构的合作，培养创新型人才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设立金融科技人才引进计划，吸引顶尖人才加入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合作交流和宣传推广</a:t>
            </a:r>
            <a:endParaRPr altLang="en-US" lang="zh-CN"/>
          </a:p>
        </p:txBody>
      </p:sp>
      <p:sp>
        <p:nvSpPr>
          <p:cNvPr id="104975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定期组织技术交流会议，分享创新成果和经验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建立合作平台，促进各方资源共享和优势互补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开展多种形式的宣传推广活动，提高合作计划的知名度和影响力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建立合作计划的官方网站和社交媒体平台，及时发布最新动态和信息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合作计划的预期成果</a:t>
            </a:r>
            <a:endParaRPr altLang="en-US" dirty="0" lang="zh-CN"/>
          </a:p>
        </p:txBody>
      </p:sp>
      <p:sp>
        <p:nvSpPr>
          <p:cNvPr id="10498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创新成果和创新点</a:t>
            </a:r>
            <a:endParaRPr altLang="en-US" lang="zh-CN"/>
          </a:p>
        </p:txBody>
      </p:sp>
      <p:sp>
        <p:nvSpPr>
          <p:cNvPr id="10498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创新成果：开发出具有市场竞争力的金融科技产品，提升金融服务效率和质量。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创新点：通过跨界合作，打破传统金融业思维模式，实现金融科技创新和业务模式创新。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创新成果：建立完善的金融科技生态系统，推动金融行业数字化转型和升级。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创新点：通过数据分析和人工智能等技术手段，实现金融风控和智能决策，提高金融行业的风险控制能力和运营效率。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经济效益和社会效益</a:t>
            </a:r>
            <a:endParaRPr altLang="en-US" lang="zh-CN"/>
          </a:p>
        </p:txBody>
      </p:sp>
      <p:sp>
        <p:nvSpPr>
          <p:cNvPr id="1049938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经济效益：通过金融科技创新合作，提高金融行业的效率和盈利能力，降低成本和风险。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社会效益：通过金融科技创新合作，提升金融服务的质量和普惠性，推动金融业更好地服务实体经济和社会发展。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对行业发展的影响和贡献</a:t>
            </a:r>
            <a:endParaRPr altLang="en-US" lang="zh-CN"/>
          </a:p>
        </p:txBody>
      </p:sp>
      <p:sp>
        <p:nvSpPr>
          <p:cNvPr id="10499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提升金融行业整体科技水平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加速金融行业数字化转型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优化金融服务流程，提升用户体验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增强金融行业的风险防控能力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未来发展和推广前景</a:t>
            </a:r>
            <a:endParaRPr altLang="en-US" lang="zh-CN"/>
          </a:p>
        </p:txBody>
      </p:sp>
      <p:sp>
        <p:nvSpPr>
          <p:cNvPr id="10500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合作计划的预期成果将推动金融科技创新发展，提高金融行业的竞争力和服务水平。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合作计划将促进金融行业与其他行业的跨界融合，开拓新的业务领域和市场机会。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合作计划将培养一批具有创新精神和专业能力的金融科技人才，推动金融行业的可持续发展。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合作计划的成功实施将为金融行业树立典范，为其他行业提供可借鉴的经验和模式。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合作计划的可行性分析</a:t>
            </a:r>
            <a:endParaRPr altLang="en-US" dirty="0" lang="zh-CN"/>
          </a:p>
        </p:txBody>
      </p:sp>
      <p:sp>
        <p:nvSpPr>
          <p:cNvPr id="1050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技术可行性和创新性分析</a:t>
            </a:r>
            <a:endParaRPr altLang="en-US" lang="zh-CN"/>
          </a:p>
        </p:txBody>
      </p:sp>
      <p:sp>
        <p:nvSpPr>
          <p:cNvPr id="10501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技术可行性：当前金融科技领域的技术已经成熟，可以满足合作计划的需求。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创新性分析：合作计划将引入新的金融科技应用，推动金融行业的创新发展。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技术可行性：合作计划将采用先进的技术手段，提高金融服务的效率和质量。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创新性分析：合作计划将探索新的商业模式和金融产品，满足客户需求并创造新的价值。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经济可行性和成本效益分析</a:t>
            </a:r>
            <a:endParaRPr altLang="en-US" lang="zh-CN"/>
          </a:p>
        </p:txBody>
      </p:sp>
      <p:sp>
        <p:nvSpPr>
          <p:cNvPr id="10502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市场需求：金融科技创新符合市场需求，具有广阔的发展前景。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风险控制：金融科技创新的风险得到有效控制，确保项目的稳定性和安全性。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经济效益：金融科技创新能够带来显著的经济效益，降低成本，提高效率。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技术成熟度：金融科技技术已经成熟，具备大规模应用的基础。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社会可行性和风险评估分析</a:t>
            </a:r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1"/>
            </p:custDataLst>
          </p:nvPr>
        </p:nvSpPr>
        <p:spPr>
          <a:xfrm>
            <a:off x="838200" y="2171603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社会可行性：金融科技创新合作计划符合国家政策导向，有利于推动金融行业转型升级。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2"/>
            </p:custDataLst>
          </p:nvPr>
        </p:nvSpPr>
        <p:spPr>
          <a:xfrm>
            <a:off x="838200" y="398023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风险评估分析：合作计划面临技术风险、市场风险和合规风险等挑战，需采取有效措施进行防范和控制。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资源和环境可持续性分析</a:t>
            </a:r>
            <a:endParaRPr altLang="en-US" lang="zh-CN"/>
          </a:p>
        </p:txBody>
      </p:sp>
      <p:sp>
        <p:nvSpPr>
          <p:cNvPr id="105033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金融科技资源：分析现有金融科技资源的可用性和可持续性，包括技术、人才、资金等方面。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政策环境：评估政策环境对金融科技创新合作计划的影响，包括政策支持、监管态度等方面。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市场环境：分析市场环境对金融科技创新合作计划的影响，包括市场需求、竞争态势等方面。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社会环境：考虑社会环境对金融科技创新合作计划的影响，包括社会认知度、公众接受度等方面。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对合作计划的总结评价</a:t>
            </a:r>
            <a:endParaRPr altLang="en-US" lang="zh-CN"/>
          </a:p>
        </p:txBody>
      </p:sp>
      <p:sp>
        <p:nvSpPr>
          <p:cNvPr id="10504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合作计划应注重创新，积极探索新的合作模式和业务领域，提高金融服务的效率和用户体验。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合作计划应加强风险管理，确保金融科技创新的合规性和安全性。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金融科技创新合作计划具有重要意义，有助于推动金融行业的发展和转型升级。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合作计划的实施需要各方共同努力，加强沟通协调，确保计划顺利推进。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5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深化金融科技创新合作，推动金融业数字化转型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加强监管科技应用，提升金融风险防控能力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优化金融服务模式，提升客户体验和满意度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积极探索金融科技新业态，培育新的增长点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2024-01-05T05:25:11Z</dcterms:created>
  <dcterms:modified xsi:type="dcterms:W3CDTF">2024-01-05T05:25:11Z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d5f57bfd167d44508854cbd3cf9bf3b5_21</vt:lpwstr>
  </property>
</Properties>
</file>