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521" r:id="rId1"/>
    <p:sldMasterId id="2147485558" r:id="rId2"/>
  </p:sldMasterIdLst>
  <p:notesMasterIdLst>
    <p:notesMasterId r:id="rId3"/>
  </p:notesMasterIdLst>
  <p:sldIdLst>
    <p:sldId id="1098" r:id="rId4"/>
    <p:sldId id="1103" r:id="rId5"/>
    <p:sldId id="1107" r:id="rId6"/>
    <p:sldId id="1110" r:id="rId7"/>
    <p:sldId id="1113" r:id="rId8"/>
    <p:sldId id="1116" r:id="rId9"/>
    <p:sldId id="1119" r:id="rId10"/>
    <p:sldId id="1122" r:id="rId11"/>
    <p:sldId id="1125" r:id="rId12"/>
    <p:sldId id="1128" r:id="rId13"/>
    <p:sldId id="1131" r:id="rId14"/>
    <p:sldId id="1134" r:id="rId15"/>
    <p:sldId id="1137" r:id="rId16"/>
    <p:sldId id="1140" r:id="rId17"/>
    <p:sldId id="1143" r:id="rId18"/>
    <p:sldId id="1146" r:id="rId19"/>
    <p:sldId id="1149" r:id="rId20"/>
    <p:sldId id="1152" r:id="rId21"/>
    <p:sldId id="1155" r:id="rId22"/>
    <p:sldId id="1158" r:id="rId23"/>
    <p:sldId id="1161" r:id="rId24"/>
    <p:sldId id="1164" r:id="rId25"/>
    <p:sldId id="1167" r:id="rId26"/>
    <p:sldId id="1170" r:id="rId27"/>
    <p:sldId id="1173" r:id="rId28"/>
    <p:sldId id="1176" r:id="rId29"/>
    <p:sldId id="1179" r:id="rId30"/>
    <p:sldId id="1182" r:id="rId31"/>
    <p:sldId id="1185" r:id="rId32"/>
    <p:sldId id="1188" r:id="rId33"/>
    <p:sldId id="1191" r:id="rId34"/>
    <p:sldId id="1194" r:id="rId35"/>
    <p:sldId id="1198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3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1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1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2.jpe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2.jpe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image" Target="../media/image2.jpeg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tags" Target="../tags/tag34.xml"/><Relationship Id="rId6" Type="http://schemas.openxmlformats.org/officeDocument/2006/relationships/tags" Target="../tags/tag35.xml"/><Relationship Id="rId7" Type="http://schemas.openxmlformats.org/officeDocument/2006/relationships/tags" Target="../tags/tag36.xml"/><Relationship Id="rId8" Type="http://schemas.openxmlformats.org/officeDocument/2006/relationships/tags" Target="../tags/tag37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image" Target="../media/image2.jpeg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tags" Target="../tags/tag45.xml"/><Relationship Id="rId10" Type="http://schemas.openxmlformats.org/officeDocument/2006/relationships/tags" Target="../tags/tag46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image" Target="../media/image2.jpeg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image" Target="../media/image2.jpeg"/><Relationship Id="rId3" Type="http://schemas.openxmlformats.org/officeDocument/2006/relationships/tags" Target="../tags/tag57.xml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2.jpeg"/><Relationship Id="rId3" Type="http://schemas.openxmlformats.org/officeDocument/2006/relationships/tags" Target="../tags/tag62.xml"/><Relationship Id="rId4" Type="http://schemas.openxmlformats.org/officeDocument/2006/relationships/tags" Target="../tags/tag63.xml"/><Relationship Id="rId5" Type="http://schemas.openxmlformats.org/officeDocument/2006/relationships/tags" Target="../tags/tag64.xml"/><Relationship Id="rId6" Type="http://schemas.openxmlformats.org/officeDocument/2006/relationships/tags" Target="../tags/tag65.xml"/><Relationship Id="rId7" Type="http://schemas.openxmlformats.org/officeDocument/2006/relationships/tags" Target="../tags/tag66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image" Target="../media/image1.png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tags" Target="../tags/tag78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副标题"/>
          <p:cNvSpPr txBox="1">
            <a:spLocks noGrp="1"/>
          </p:cNvSpPr>
          <p:nvPr>
            <p:ph type="body" idx="9" hasCustomPrompt="1"/>
            <p:custDataLst>
              <p:tags r:id="rId3"/>
            </p:custDataLst>
          </p:nvPr>
        </p:nvSpPr>
        <p:spPr>
          <a:xfrm>
            <a:off x="649605" y="3589020"/>
            <a:ext cx="8394700" cy="1262380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sz="1800" i="0" kern="1200" kumimoji="0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68" name="圆角矩形 8"/>
          <p:cNvSpPr/>
          <p:nvPr>
            <p:custDataLst>
              <p:tags r:id="rId4"/>
            </p:custDataLst>
          </p:nvPr>
        </p:nvSpPr>
        <p:spPr>
          <a:xfrm>
            <a:off x="64960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0" name="圆角矩形 15"/>
          <p:cNvSpPr/>
          <p:nvPr>
            <p:custDataLst>
              <p:tags r:id="rId5"/>
            </p:custDataLst>
          </p:nvPr>
        </p:nvSpPr>
        <p:spPr>
          <a:xfrm>
            <a:off x="64960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2" name="圆角矩形 16"/>
          <p:cNvSpPr/>
          <p:nvPr>
            <p:custDataLst>
              <p:tags r:id="rId6"/>
            </p:custDataLst>
          </p:nvPr>
        </p:nvSpPr>
        <p:spPr>
          <a:xfrm>
            <a:off x="64960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5" hasCustomPrompt="1"/>
            <p:custDataLst>
              <p:tags r:id="rId7"/>
            </p:custDataLst>
          </p:nvPr>
        </p:nvSpPr>
        <p:spPr>
          <a:xfrm>
            <a:off x="649605" y="1620520"/>
            <a:ext cx="8394065" cy="183896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font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6" name="署名"/>
          <p:cNvSpPr>
            <a:spLocks noGrp="1"/>
          </p:cNvSpPr>
          <p:nvPr>
            <p:ph type="body" idx="4" hasCustomPrompt="1"/>
            <p:custDataLst>
              <p:tags r:id="rId8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任意多边形 39"/>
          <p:cNvSpPr/>
          <p:nvPr>
            <p:custDataLst>
              <p:tags r:id="rId9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0" name="任意多边形 40"/>
          <p:cNvSpPr/>
          <p:nvPr>
            <p:custDataLst>
              <p:tags r:id="rId10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2" name="任意多边形 41"/>
          <p:cNvSpPr/>
          <p:nvPr>
            <p:custDataLst>
              <p:tags r:id="rId11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3"/>
            </p:custDataLst>
          </p:nvPr>
        </p:nvSpPr>
        <p:spPr>
          <a:xfrm>
            <a:off x="3352800" y="213360"/>
            <a:ext cx="5486400" cy="161163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ct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fontAlgn="ctr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 flipH="1">
            <a:off x="0" y="0"/>
            <a:ext cx="12192000" cy="6858000"/>
          </a:xfrm>
          <a:prstGeom prst="rect"/>
        </p:spPr>
      </p:pic>
      <p:sp>
        <p:nvSpPr>
          <p:cNvPr id="1048698" name="节编号"/>
          <p:cNvSpPr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7912735" y="1858010"/>
            <a:ext cx="3754755" cy="80454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6304280" y="3044825"/>
            <a:ext cx="5397500" cy="2398395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8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fontAlgn="ctr" lvl="0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60960"/>
            <a:ext cx="10968990" cy="1252855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0" name="正文"/>
          <p:cNvSpPr txBox="1">
            <a:spLocks noGrp="1"/>
          </p:cNvSpPr>
          <p:nvPr>
            <p:ph idx="1" hasCustomPrompt="1"/>
            <p:custDataLst>
              <p:tags r:id="rId4"/>
            </p:custDataLst>
          </p:nvPr>
        </p:nvSpPr>
        <p:spPr>
          <a:xfrm>
            <a:off x="608330" y="1490345"/>
            <a:ext cx="10969625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0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4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30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18405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4066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08400" y="1324800"/>
            <a:ext cx="10969200" cy="3371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14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8" name="标题"/>
          <p:cNvSpPr txBox="1">
            <a:spLocks noGrp="1"/>
          </p:cNvSpPr>
          <p:nvPr>
            <p:ph type="title" idx="8" hasCustomPrompt="1"/>
            <p:custDataLst>
              <p:tags r:id="rId3"/>
            </p:custDataLst>
          </p:nvPr>
        </p:nvSpPr>
        <p:spPr>
          <a:xfrm>
            <a:off x="620395" y="1293495"/>
            <a:ext cx="5520055" cy="267970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7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0" name="圆角矩形 8"/>
          <p:cNvSpPr/>
          <p:nvPr>
            <p:custDataLst>
              <p:tags r:id="rId4"/>
            </p:custDataLst>
          </p:nvPr>
        </p:nvSpPr>
        <p:spPr>
          <a:xfrm>
            <a:off x="73215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圆角矩形 7"/>
          <p:cNvSpPr/>
          <p:nvPr>
            <p:custDataLst>
              <p:tags r:id="rId5"/>
            </p:custDataLst>
          </p:nvPr>
        </p:nvSpPr>
        <p:spPr>
          <a:xfrm>
            <a:off x="73215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圆角矩形 9"/>
          <p:cNvSpPr/>
          <p:nvPr>
            <p:custDataLst>
              <p:tags r:id="rId6"/>
            </p:custDataLst>
          </p:nvPr>
        </p:nvSpPr>
        <p:spPr>
          <a:xfrm>
            <a:off x="73215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署名"/>
          <p:cNvSpPr>
            <a:spLocks noGrp="1"/>
          </p:cNvSpPr>
          <p:nvPr>
            <p:ph type="body" idx="4" hasCustomPrompt="1"/>
            <p:custDataLst>
              <p:tags r:id="rId7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88" name="任意多边形 10"/>
          <p:cNvSpPr/>
          <p:nvPr>
            <p:custDataLst>
              <p:tags r:id="rId8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任意多边形 11"/>
          <p:cNvSpPr/>
          <p:nvPr>
            <p:custDataLst>
              <p:tags r:id="rId9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任意多边形 12"/>
          <p:cNvSpPr/>
          <p:nvPr>
            <p:custDataLst>
              <p:tags r:id="rId10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9.xml"/><Relationship Id="rId13" Type="http://schemas.openxmlformats.org/officeDocument/2006/relationships/image" Target="../media/image2.jpeg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ags" Target="../tags/tag85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522" r:id="rId1"/>
    <p:sldLayoutId id="2147485523" r:id="rId2"/>
    <p:sldLayoutId id="2147485524" r:id="rId3"/>
    <p:sldLayoutId id="2147485525" r:id="rId4"/>
    <p:sldLayoutId id="2147485526" r:id="rId5"/>
    <p:sldLayoutId id="2147485527" r:id="rId6"/>
    <p:sldLayoutId id="2147485528" r:id="rId7"/>
    <p:sldLayoutId id="2147485529" r:id="rId8"/>
    <p:sldLayoutId id="2147485530" r:id="rId9"/>
    <p:sldLayoutId id="2147485531" r:id="rId10"/>
    <p:sldLayoutId id="214748553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D:/lky/主题模板/VCG2113794977894.jpgVCG211379497789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30" y="1465580"/>
            <a:ext cx="10968990" cy="471138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30" y="174171"/>
            <a:ext cx="10975340" cy="1219201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5559" r:id="rId1"/>
    <p:sldLayoutId id="2147485560" r:id="rId2"/>
    <p:sldLayoutId id="2147485561" r:id="rId3"/>
    <p:sldLayoutId id="2147485562" r:id="rId4"/>
    <p:sldLayoutId id="2147485563" r:id="rId5"/>
    <p:sldLayoutId id="2147485564" r:id="rId6"/>
    <p:sldLayoutId id="2147485565" r:id="rId7"/>
    <p:sldLayoutId id="2147485566" r:id="rId8"/>
    <p:sldLayoutId id="2147485567" r:id="rId9"/>
    <p:sldLayoutId id="2147485568" r:id="rId10"/>
    <p:sldLayoutId id="214748556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baseline="0" cap="none" sz="18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tags" Target="../tags/tag89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tags" Target="../tags/tag94.xml"/><Relationship Id="rId6" Type="http://schemas.openxmlformats.org/officeDocument/2006/relationships/tags" Target="../tags/tag95.xml"/><Relationship Id="rId7" Type="http://schemas.openxmlformats.org/officeDocument/2006/relationships/tags" Target="../tags/tag96.xml"/><Relationship Id="rId8" Type="http://schemas.openxmlformats.org/officeDocument/2006/relationships/tags" Target="../tags/tag97.xml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tags" Target="../tags/tag103.xml"/><Relationship Id="rId15" Type="http://schemas.openxmlformats.org/officeDocument/2006/relationships/tags" Target="../tags/tag104.xml"/><Relationship Id="rId16" Type="http://schemas.openxmlformats.org/officeDocument/2006/relationships/tags" Target="../tags/tag105.xml"/><Relationship Id="rId17" Type="http://schemas.openxmlformats.org/officeDocument/2006/relationships/tags" Target="../tags/tag106.xml"/><Relationship Id="rId18" Type="http://schemas.openxmlformats.org/officeDocument/2006/relationships/tags" Target="../tags/tag107.xml"/><Relationship Id="rId19" Type="http://schemas.openxmlformats.org/officeDocument/2006/relationships/tags" Target="../tags/tag108.xml"/><Relationship Id="rId20" Type="http://schemas.openxmlformats.org/officeDocument/2006/relationships/tags" Target="../tags/tag109.xml"/><Relationship Id="rId21" Type="http://schemas.openxmlformats.org/officeDocument/2006/relationships/slideLayout" Target="../slideLayouts/slideLayout13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tags" Target="../tags/tag127.xml"/><Relationship Id="rId13" Type="http://schemas.openxmlformats.org/officeDocument/2006/relationships/tags" Target="../tags/tag128.xml"/><Relationship Id="rId14" Type="http://schemas.openxmlformats.org/officeDocument/2006/relationships/tags" Target="../tags/tag129.xml"/><Relationship Id="rId15" Type="http://schemas.openxmlformats.org/officeDocument/2006/relationships/tags" Target="../tags/tag130.xml"/><Relationship Id="rId16" Type="http://schemas.openxmlformats.org/officeDocument/2006/relationships/tags" Target="../tags/tag131.xml"/><Relationship Id="rId17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tags" Target="../tags/tag140.xml"/><Relationship Id="rId10" Type="http://schemas.openxmlformats.org/officeDocument/2006/relationships/tags" Target="../tags/tag141.xml"/><Relationship Id="rId11" Type="http://schemas.openxmlformats.org/officeDocument/2006/relationships/tags" Target="../tags/tag142.xml"/><Relationship Id="rId12" Type="http://schemas.openxmlformats.org/officeDocument/2006/relationships/tags" Target="../tags/tag143.xml"/><Relationship Id="rId13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tags" Target="../tags/tag155.xml"/><Relationship Id="rId13" Type="http://schemas.openxmlformats.org/officeDocument/2006/relationships/tags" Target="../tags/tag156.xml"/><Relationship Id="rId14" Type="http://schemas.openxmlformats.org/officeDocument/2006/relationships/tags" Target="../tags/tag157.xml"/><Relationship Id="rId15" Type="http://schemas.openxmlformats.org/officeDocument/2006/relationships/tags" Target="../tags/tag158.xml"/><Relationship Id="rId16" Type="http://schemas.openxmlformats.org/officeDocument/2006/relationships/tags" Target="../tags/tag159.xml"/><Relationship Id="rId17" Type="http://schemas.openxmlformats.org/officeDocument/2006/relationships/tags" Target="../tags/tag160.xml"/><Relationship Id="rId18" Type="http://schemas.openxmlformats.org/officeDocument/2006/relationships/tags" Target="../tags/tag161.xml"/><Relationship Id="rId19" Type="http://schemas.openxmlformats.org/officeDocument/2006/relationships/tags" Target="../tags/tag162.xml"/><Relationship Id="rId20" Type="http://schemas.openxmlformats.org/officeDocument/2006/relationships/tags" Target="../tags/tag163.xml"/><Relationship Id="rId21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slideLayout" Target="../slideLayouts/slideLayout14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tags" Target="../tags/tag175.xml"/><Relationship Id="rId10" Type="http://schemas.openxmlformats.org/officeDocument/2006/relationships/tags" Target="../tags/tag176.xml"/><Relationship Id="rId11" Type="http://schemas.openxmlformats.org/officeDocument/2006/relationships/tags" Target="../tags/tag177.xml"/><Relationship Id="rId12" Type="http://schemas.openxmlformats.org/officeDocument/2006/relationships/tags" Target="../tags/tag178.xml"/><Relationship Id="rId13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slideLayout" Target="../slideLayouts/slideLayout14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tags" Target="../tags/tag234.xml"/><Relationship Id="rId14" Type="http://schemas.openxmlformats.org/officeDocument/2006/relationships/tags" Target="../tags/tag235.xml"/><Relationship Id="rId15" Type="http://schemas.openxmlformats.org/officeDocument/2006/relationships/tags" Target="../tags/tag236.xml"/><Relationship Id="rId16" Type="http://schemas.openxmlformats.org/officeDocument/2006/relationships/tags" Target="../tags/tag237.xml"/><Relationship Id="rId17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38.xml"/><Relationship Id="rId2" Type="http://schemas.openxmlformats.org/officeDocument/2006/relationships/tags" Target="../tags/tag239.xml"/><Relationship Id="rId3" Type="http://schemas.openxmlformats.org/officeDocument/2006/relationships/tags" Target="../tags/tag240.xml"/><Relationship Id="rId4" Type="http://schemas.openxmlformats.org/officeDocument/2006/relationships/tags" Target="../tags/tag241.xml"/><Relationship Id="rId5" Type="http://schemas.openxmlformats.org/officeDocument/2006/relationships/tags" Target="../tags/tag242.xml"/><Relationship Id="rId6" Type="http://schemas.openxmlformats.org/officeDocument/2006/relationships/tags" Target="../tags/tag243.xml"/><Relationship Id="rId7" Type="http://schemas.openxmlformats.org/officeDocument/2006/relationships/tags" Target="../tags/tag244.xml"/><Relationship Id="rId8" Type="http://schemas.openxmlformats.org/officeDocument/2006/relationships/tags" Target="../tags/tag245.xml"/><Relationship Id="rId9" Type="http://schemas.openxmlformats.org/officeDocument/2006/relationships/tags" Target="../tags/tag246.xml"/><Relationship Id="rId10" Type="http://schemas.openxmlformats.org/officeDocument/2006/relationships/tags" Target="../tags/tag247.xml"/><Relationship Id="rId11" Type="http://schemas.openxmlformats.org/officeDocument/2006/relationships/tags" Target="../tags/tag248.xml"/><Relationship Id="rId12" Type="http://schemas.openxmlformats.org/officeDocument/2006/relationships/tags" Target="../tags/tag249.xml"/><Relationship Id="rId13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slideLayout" Target="../slideLayouts/slideLayout14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tags" Target="../tags/tag273.xml"/><Relationship Id="rId6" Type="http://schemas.openxmlformats.org/officeDocument/2006/relationships/tags" Target="../tags/tag274.xml"/><Relationship Id="rId7" Type="http://schemas.openxmlformats.org/officeDocument/2006/relationships/tags" Target="../tags/tag275.xml"/><Relationship Id="rId8" Type="http://schemas.openxmlformats.org/officeDocument/2006/relationships/tags" Target="../tags/tag276.xml"/><Relationship Id="rId9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slideLayout" Target="../slideLayouts/slideLayout14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284.xml"/><Relationship Id="rId2" Type="http://schemas.openxmlformats.org/officeDocument/2006/relationships/tags" Target="../tags/tag285.xml"/><Relationship Id="rId3" Type="http://schemas.openxmlformats.org/officeDocument/2006/relationships/tags" Target="../tags/tag286.xml"/><Relationship Id="rId4" Type="http://schemas.openxmlformats.org/officeDocument/2006/relationships/tags" Target="../tags/tag287.xml"/><Relationship Id="rId5" Type="http://schemas.openxmlformats.org/officeDocument/2006/relationships/tags" Target="../tags/tag288.xml"/><Relationship Id="rId6" Type="http://schemas.openxmlformats.org/officeDocument/2006/relationships/tags" Target="../tags/tag289.xml"/><Relationship Id="rId7" Type="http://schemas.openxmlformats.org/officeDocument/2006/relationships/tags" Target="../tags/tag290.xml"/><Relationship Id="rId8" Type="http://schemas.openxmlformats.org/officeDocument/2006/relationships/tags" Target="../tags/tag291.xml"/><Relationship Id="rId9" Type="http://schemas.openxmlformats.org/officeDocument/2006/relationships/tags" Target="../tags/tag292.xml"/><Relationship Id="rId10" Type="http://schemas.openxmlformats.org/officeDocument/2006/relationships/tags" Target="../tags/tag293.xml"/><Relationship Id="rId11" Type="http://schemas.openxmlformats.org/officeDocument/2006/relationships/tags" Target="../tags/tag294.xml"/><Relationship Id="rId12" Type="http://schemas.openxmlformats.org/officeDocument/2006/relationships/tags" Target="../tags/tag295.xml"/><Relationship Id="rId13" Type="http://schemas.openxmlformats.org/officeDocument/2006/relationships/slideLayout" Target="../slideLayouts/slideLayout15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9" Type="http://schemas.openxmlformats.org/officeDocument/2006/relationships/tags" Target="../tags/tag304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tags" Target="../tags/tag308.xml"/><Relationship Id="rId14" Type="http://schemas.openxmlformats.org/officeDocument/2006/relationships/tags" Target="../tags/tag309.xml"/><Relationship Id="rId15" Type="http://schemas.openxmlformats.org/officeDocument/2006/relationships/tags" Target="../tags/tag310.xml"/><Relationship Id="rId16" Type="http://schemas.openxmlformats.org/officeDocument/2006/relationships/tags" Target="../tags/tag311.xml"/><Relationship Id="rId17" Type="http://schemas.openxmlformats.org/officeDocument/2006/relationships/tags" Target="../tags/tag312.xml"/><Relationship Id="rId18" Type="http://schemas.openxmlformats.org/officeDocument/2006/relationships/tags" Target="../tags/tag313.xml"/><Relationship Id="rId19" Type="http://schemas.openxmlformats.org/officeDocument/2006/relationships/tags" Target="../tags/tag314.xml"/><Relationship Id="rId20" Type="http://schemas.openxmlformats.org/officeDocument/2006/relationships/tags" Target="../tags/tag315.xml"/><Relationship Id="rId21" Type="http://schemas.openxmlformats.org/officeDocument/2006/relationships/slideLayout" Target="../slideLayouts/slideLayout15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tags" Target="../tags/tag320.xml"/><Relationship Id="rId6" Type="http://schemas.openxmlformats.org/officeDocument/2006/relationships/tags" Target="../tags/tag321.xml"/><Relationship Id="rId7" Type="http://schemas.openxmlformats.org/officeDocument/2006/relationships/tags" Target="../tags/tag322.xml"/><Relationship Id="rId8" Type="http://schemas.openxmlformats.org/officeDocument/2006/relationships/tags" Target="../tags/tag323.xml"/><Relationship Id="rId9" Type="http://schemas.openxmlformats.org/officeDocument/2006/relationships/tags" Target="../tags/tag324.xml"/><Relationship Id="rId10" Type="http://schemas.openxmlformats.org/officeDocument/2006/relationships/tags" Target="../tags/tag325.xml"/><Relationship Id="rId11" Type="http://schemas.openxmlformats.org/officeDocument/2006/relationships/tags" Target="../tags/tag326.xml"/><Relationship Id="rId12" Type="http://schemas.openxmlformats.org/officeDocument/2006/relationships/tags" Target="../tags/tag327.xml"/><Relationship Id="rId13" Type="http://schemas.openxmlformats.org/officeDocument/2006/relationships/tags" Target="../tags/tag328.xml"/><Relationship Id="rId14" Type="http://schemas.openxmlformats.org/officeDocument/2006/relationships/tags" Target="../tags/tag329.xml"/><Relationship Id="rId15" Type="http://schemas.openxmlformats.org/officeDocument/2006/relationships/tags" Target="../tags/tag330.xml"/><Relationship Id="rId16" Type="http://schemas.openxmlformats.org/officeDocument/2006/relationships/tags" Target="../tags/tag331.xml"/><Relationship Id="rId17" Type="http://schemas.openxmlformats.org/officeDocument/2006/relationships/slideLayout" Target="../slideLayouts/slideLayout15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tags" Target="../tags/tag336.xml"/><Relationship Id="rId6" Type="http://schemas.openxmlformats.org/officeDocument/2006/relationships/tags" Target="../tags/tag337.xml"/><Relationship Id="rId7" Type="http://schemas.openxmlformats.org/officeDocument/2006/relationships/tags" Target="../tags/tag338.xml"/><Relationship Id="rId8" Type="http://schemas.openxmlformats.org/officeDocument/2006/relationships/tags" Target="../tags/tag339.xml"/><Relationship Id="rId9" Type="http://schemas.openxmlformats.org/officeDocument/2006/relationships/tags" Target="../tags/tag340.xml"/><Relationship Id="rId10" Type="http://schemas.openxmlformats.org/officeDocument/2006/relationships/tags" Target="../tags/tag341.xml"/><Relationship Id="rId11" Type="http://schemas.openxmlformats.org/officeDocument/2006/relationships/tags" Target="../tags/tag342.xml"/><Relationship Id="rId12" Type="http://schemas.openxmlformats.org/officeDocument/2006/relationships/tags" Target="../tags/tag343.xml"/><Relationship Id="rId13" Type="http://schemas.openxmlformats.org/officeDocument/2006/relationships/slideLayout" Target="../slideLayouts/slideLayout15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,a click to unlimited possibilities</a:t>
            </a:r>
            <a:endParaRPr altLang="en-US" lang="zh-CN"/>
          </a:p>
        </p:txBody>
      </p:sp>
      <p:sp>
        <p:nvSpPr>
          <p:cNvPr id="1048650" name="标题 4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数字校园：开启学生创新创造之旅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4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4" name="标题 1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tx1"/>
                </a:solidFill>
              </a:rPr>
              <a:t>目录</a:t>
            </a:r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826" name="标题"/>
          <p:cNvSpPr txBox="1"/>
          <p:nvPr>
            <p:custDataLst>
              <p:tags r:id="rId2"/>
            </p:custDataLst>
          </p:nvPr>
        </p:nvSpPr>
        <p:spPr>
          <a:xfrm>
            <a:off x="2868295" y="2539365"/>
            <a:ext cx="2884170" cy="8693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28" name="序号"/>
          <p:cNvSpPr txBox="1"/>
          <p:nvPr>
            <p:custDataLst>
              <p:tags r:id="rId3"/>
            </p:custDataLst>
          </p:nvPr>
        </p:nvSpPr>
        <p:spPr>
          <a:xfrm>
            <a:off x="1718310" y="236601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01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0" name="弧形 10"/>
          <p:cNvSpPr/>
          <p:nvPr>
            <p:custDataLst>
              <p:tags r:id="rId4"/>
            </p:custDataLst>
          </p:nvPr>
        </p:nvSpPr>
        <p:spPr>
          <a:xfrm rot="5040000">
            <a:off x="1903095" y="229806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2" name="标题"/>
          <p:cNvSpPr txBox="1"/>
          <p:nvPr>
            <p:custDataLst>
              <p:tags r:id="rId5"/>
            </p:custDataLst>
          </p:nvPr>
        </p:nvSpPr>
        <p:spPr>
          <a:xfrm>
            <a:off x="7590155" y="2508250"/>
            <a:ext cx="2884170" cy="10464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数字校园的建设背景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4" name="序号"/>
          <p:cNvSpPr txBox="1"/>
          <p:nvPr>
            <p:custDataLst>
              <p:tags r:id="rId6"/>
            </p:custDataLst>
          </p:nvPr>
        </p:nvSpPr>
        <p:spPr>
          <a:xfrm>
            <a:off x="6440170" y="233489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02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6" name="弧形 34"/>
          <p:cNvSpPr/>
          <p:nvPr>
            <p:custDataLst>
              <p:tags r:id="rId7"/>
            </p:custDataLst>
          </p:nvPr>
        </p:nvSpPr>
        <p:spPr>
          <a:xfrm rot="5040000">
            <a:off x="6624955" y="226695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8"/>
            </p:custDataLst>
          </p:nvPr>
        </p:nvSpPr>
        <p:spPr>
          <a:xfrm>
            <a:off x="2868295" y="3850640"/>
            <a:ext cx="2884170" cy="8185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数字校园的建设内容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0" name="序号"/>
          <p:cNvSpPr txBox="1"/>
          <p:nvPr>
            <p:custDataLst>
              <p:tags r:id="rId9"/>
            </p:custDataLst>
          </p:nvPr>
        </p:nvSpPr>
        <p:spPr>
          <a:xfrm>
            <a:off x="1718310" y="367728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03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2" name="弧形 39"/>
          <p:cNvSpPr/>
          <p:nvPr>
            <p:custDataLst>
              <p:tags r:id="rId10"/>
            </p:custDataLst>
          </p:nvPr>
        </p:nvSpPr>
        <p:spPr>
          <a:xfrm rot="5040000">
            <a:off x="1903095" y="360934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44" name="标题"/>
          <p:cNvSpPr txBox="1"/>
          <p:nvPr>
            <p:custDataLst>
              <p:tags r:id="rId11"/>
            </p:custDataLst>
          </p:nvPr>
        </p:nvSpPr>
        <p:spPr>
          <a:xfrm>
            <a:off x="7590155" y="3818890"/>
            <a:ext cx="2884170" cy="8940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数字校园的建设成果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6" name="序号"/>
          <p:cNvSpPr txBox="1"/>
          <p:nvPr>
            <p:custDataLst>
              <p:tags r:id="rId12"/>
            </p:custDataLst>
          </p:nvPr>
        </p:nvSpPr>
        <p:spPr>
          <a:xfrm>
            <a:off x="6440170" y="364553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04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8" name="弧形 44"/>
          <p:cNvSpPr/>
          <p:nvPr>
            <p:custDataLst>
              <p:tags r:id="rId13"/>
            </p:custDataLst>
          </p:nvPr>
        </p:nvSpPr>
        <p:spPr>
          <a:xfrm rot="5040000">
            <a:off x="6624955" y="357759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50" name="标题"/>
          <p:cNvSpPr txBox="1"/>
          <p:nvPr>
            <p:custDataLst>
              <p:tags r:id="rId14"/>
            </p:custDataLst>
          </p:nvPr>
        </p:nvSpPr>
        <p:spPr>
          <a:xfrm>
            <a:off x="2868295" y="5153025"/>
            <a:ext cx="2884170" cy="8235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数字校园的未来展望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2" name="序号"/>
          <p:cNvSpPr txBox="1"/>
          <p:nvPr>
            <p:custDataLst>
              <p:tags r:id="rId15"/>
            </p:custDataLst>
          </p:nvPr>
        </p:nvSpPr>
        <p:spPr>
          <a:xfrm>
            <a:off x="1718310" y="497967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05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4" name="弧形 7"/>
          <p:cNvSpPr/>
          <p:nvPr>
            <p:custDataLst>
              <p:tags r:id="rId16"/>
            </p:custDataLst>
          </p:nvPr>
        </p:nvSpPr>
        <p:spPr>
          <a:xfrm rot="5040000">
            <a:off x="1903095" y="491172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17"/>
            </p:custDataLst>
          </p:nvPr>
        </p:nvSpPr>
        <p:spPr>
          <a:xfrm>
            <a:off x="7590155" y="5115560"/>
            <a:ext cx="2884170" cy="8940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数字校园建设的挑战与对策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18"/>
            </p:custDataLst>
          </p:nvPr>
        </p:nvSpPr>
        <p:spPr>
          <a:xfrm>
            <a:off x="6440170" y="4942205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06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60" name="弧形 18"/>
          <p:cNvSpPr/>
          <p:nvPr>
            <p:custDataLst>
              <p:tags r:id="rId19"/>
            </p:custDataLst>
          </p:nvPr>
        </p:nvSpPr>
        <p:spPr>
          <a:xfrm rot="5040000">
            <a:off x="6624955" y="4874260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92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2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数字校园的建设背景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信息化时代的发展趋势</a:t>
            </a:r>
            <a:endParaRPr altLang="en-US" lang="zh-CN"/>
          </a:p>
        </p:txBody>
      </p:sp>
      <p:sp>
        <p:nvSpPr>
          <p:cNvPr id="1048992" name="对角圆角矩形 15"/>
          <p:cNvSpPr/>
          <p:nvPr>
            <p:custDataLst>
              <p:tags r:id="rId1"/>
            </p:custDataLst>
          </p:nvPr>
        </p:nvSpPr>
        <p:spPr>
          <a:xfrm>
            <a:off x="1499600" y="4193833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4" name="对角圆角矩形 16"/>
          <p:cNvSpPr/>
          <p:nvPr>
            <p:custDataLst>
              <p:tags r:id="rId2"/>
            </p:custDataLst>
          </p:nvPr>
        </p:nvSpPr>
        <p:spPr>
          <a:xfrm>
            <a:off x="1499600" y="4053207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6" name="直角三角形 17"/>
          <p:cNvSpPr/>
          <p:nvPr>
            <p:custDataLst>
              <p:tags r:id="rId3"/>
            </p:custDataLst>
          </p:nvPr>
        </p:nvSpPr>
        <p:spPr>
          <a:xfrm>
            <a:off x="2058876" y="4053852"/>
            <a:ext cx="84245" cy="14040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98" name="文本框 27"/>
          <p:cNvSpPr txBox="1"/>
          <p:nvPr>
            <p:custDataLst>
              <p:tags r:id="rId4"/>
            </p:custDataLst>
          </p:nvPr>
        </p:nvSpPr>
        <p:spPr>
          <a:xfrm>
            <a:off x="2095000" y="4204799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数字化、智能化、网络化成为时代发展的必然趋势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对角圆角矩形 52"/>
          <p:cNvSpPr/>
          <p:nvPr>
            <p:custDataLst>
              <p:tags r:id="rId5"/>
            </p:custDataLst>
          </p:nvPr>
        </p:nvSpPr>
        <p:spPr>
          <a:xfrm>
            <a:off x="1499600" y="1631615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2" name="对角圆角矩形 53"/>
          <p:cNvSpPr/>
          <p:nvPr>
            <p:custDataLst>
              <p:tags r:id="rId6"/>
            </p:custDataLst>
          </p:nvPr>
        </p:nvSpPr>
        <p:spPr>
          <a:xfrm>
            <a:off x="1499600" y="1490345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4" name="直角三角形 54"/>
          <p:cNvSpPr/>
          <p:nvPr>
            <p:custDataLst>
              <p:tags r:id="rId7"/>
            </p:custDataLst>
          </p:nvPr>
        </p:nvSpPr>
        <p:spPr>
          <a:xfrm>
            <a:off x="2058876" y="1490990"/>
            <a:ext cx="84245" cy="14040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06" name="文本框 56"/>
          <p:cNvSpPr txBox="1"/>
          <p:nvPr>
            <p:custDataLst>
              <p:tags r:id="rId8"/>
            </p:custDataLst>
          </p:nvPr>
        </p:nvSpPr>
        <p:spPr>
          <a:xfrm>
            <a:off x="2095000" y="1634841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信息技术的发展和应用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对角圆角矩形 5"/>
          <p:cNvSpPr/>
          <p:nvPr>
            <p:custDataLst>
              <p:tags r:id="rId9"/>
            </p:custDataLst>
          </p:nvPr>
        </p:nvSpPr>
        <p:spPr>
          <a:xfrm>
            <a:off x="1499600" y="2912724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0" name="对角圆角矩形 6"/>
          <p:cNvSpPr/>
          <p:nvPr>
            <p:custDataLst>
              <p:tags r:id="rId10"/>
            </p:custDataLst>
          </p:nvPr>
        </p:nvSpPr>
        <p:spPr>
          <a:xfrm>
            <a:off x="1499600" y="2771454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2" name="直角三角形 7"/>
          <p:cNvSpPr/>
          <p:nvPr>
            <p:custDataLst>
              <p:tags r:id="rId11"/>
            </p:custDataLst>
          </p:nvPr>
        </p:nvSpPr>
        <p:spPr>
          <a:xfrm>
            <a:off x="2058876" y="2772744"/>
            <a:ext cx="84245" cy="14040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4" name="文本框 8"/>
          <p:cNvSpPr txBox="1"/>
          <p:nvPr>
            <p:custDataLst>
              <p:tags r:id="rId12"/>
            </p:custDataLst>
          </p:nvPr>
        </p:nvSpPr>
        <p:spPr>
          <a:xfrm>
            <a:off x="2095000" y="2923690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互联网的普及和推广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对角圆角矩形 9"/>
          <p:cNvSpPr/>
          <p:nvPr>
            <p:custDataLst>
              <p:tags r:id="rId13"/>
            </p:custDataLst>
          </p:nvPr>
        </p:nvSpPr>
        <p:spPr>
          <a:xfrm>
            <a:off x="1499600" y="5475586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18" name="对角圆角矩形 10"/>
          <p:cNvSpPr/>
          <p:nvPr>
            <p:custDataLst>
              <p:tags r:id="rId14"/>
            </p:custDataLst>
          </p:nvPr>
        </p:nvSpPr>
        <p:spPr>
          <a:xfrm>
            <a:off x="1499600" y="5334316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0" name="直角三角形 11"/>
          <p:cNvSpPr/>
          <p:nvPr>
            <p:custDataLst>
              <p:tags r:id="rId15"/>
            </p:custDataLst>
          </p:nvPr>
        </p:nvSpPr>
        <p:spPr>
          <a:xfrm>
            <a:off x="2058876" y="5334961"/>
            <a:ext cx="84245" cy="140408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2" name="文本框 12"/>
          <p:cNvSpPr txBox="1"/>
          <p:nvPr>
            <p:custDataLst>
              <p:tags r:id="rId16"/>
            </p:custDataLst>
          </p:nvPr>
        </p:nvSpPr>
        <p:spPr>
          <a:xfrm>
            <a:off x="2095000" y="5485907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数字校园建设是适应时代发展的需要，也是推动教育现代化的重要举措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校园数字化建设的必要性</a:t>
            </a:r>
            <a:endParaRPr altLang="en-US" lang="zh-CN"/>
          </a:p>
        </p:txBody>
      </p:sp>
      <p:sp>
        <p:nvSpPr>
          <p:cNvPr id="104905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9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60" name="矩形 65"/>
          <p:cNvSpPr/>
          <p:nvPr>
            <p:custDataLst>
              <p:tags r:id="rId2"/>
            </p:custDataLst>
          </p:nvPr>
        </p:nvSpPr>
        <p:spPr>
          <a:xfrm>
            <a:off x="1243965" y="1850390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2" name="文本框 66"/>
          <p:cNvSpPr txBox="1"/>
          <p:nvPr>
            <p:custDataLst>
              <p:tags r:id="rId3"/>
            </p:custDataLst>
          </p:nvPr>
        </p:nvSpPr>
        <p:spPr>
          <a:xfrm>
            <a:off x="162179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适应信息化时代的发展需求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06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57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66" name="矩形 69"/>
          <p:cNvSpPr/>
          <p:nvPr>
            <p:custDataLst>
              <p:tags r:id="rId5"/>
            </p:custDataLst>
          </p:nvPr>
        </p:nvSpPr>
        <p:spPr>
          <a:xfrm>
            <a:off x="6391910" y="1850390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8" name="文本框 70"/>
          <p:cNvSpPr txBox="1"/>
          <p:nvPr>
            <p:custDataLst>
              <p:tags r:id="rId6"/>
            </p:custDataLst>
          </p:nvPr>
        </p:nvSpPr>
        <p:spPr>
          <a:xfrm>
            <a:off x="677037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提升学校管理效率和服务质量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07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95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72" name="文本框 74"/>
          <p:cNvSpPr txBox="1"/>
          <p:nvPr>
            <p:custDataLst>
              <p:tags r:id="rId8"/>
            </p:custDataLst>
          </p:nvPr>
        </p:nvSpPr>
        <p:spPr>
          <a:xfrm>
            <a:off x="1621790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促进教育教学改革和创新人才培养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074" name="矩形 73"/>
          <p:cNvSpPr/>
          <p:nvPr>
            <p:custDataLst>
              <p:tags r:id="rId9"/>
            </p:custDataLst>
          </p:nvPr>
        </p:nvSpPr>
        <p:spPr>
          <a:xfrm>
            <a:off x="1243965" y="4378325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360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78" name="矩形 84"/>
          <p:cNvSpPr/>
          <p:nvPr>
            <p:custDataLst>
              <p:tags r:id="rId11"/>
            </p:custDataLst>
          </p:nvPr>
        </p:nvSpPr>
        <p:spPr>
          <a:xfrm>
            <a:off x="6450330" y="4378325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0" name="文本框 85"/>
          <p:cNvSpPr txBox="1"/>
          <p:nvPr>
            <p:custDataLst>
              <p:tags r:id="rId12"/>
            </p:custDataLst>
          </p:nvPr>
        </p:nvSpPr>
        <p:spPr>
          <a:xfrm>
            <a:off x="6828155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增强学校核心竞争力和社会影响力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数字校园建设的政策支持</a:t>
            </a:r>
            <a:endParaRPr altLang="en-US" lang="zh-CN"/>
          </a:p>
        </p:txBody>
      </p:sp>
      <p:sp>
        <p:nvSpPr>
          <p:cNvPr id="104911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9095" y="1615777"/>
            <a:ext cx="855651" cy="248976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243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0" name="任意多边形 18"/>
          <p:cNvSpPr/>
          <p:nvPr>
            <p:custDataLst>
              <p:tags r:id="rId3"/>
            </p:custDataLst>
          </p:nvPr>
        </p:nvSpPr>
        <p:spPr>
          <a:xfrm>
            <a:off x="6439528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2" name="任意多边形 19"/>
          <p:cNvSpPr/>
          <p:nvPr>
            <p:custDataLst>
              <p:tags r:id="rId4"/>
            </p:custDataLst>
          </p:nvPr>
        </p:nvSpPr>
        <p:spPr>
          <a:xfrm flipV="1">
            <a:off x="6311997" y="1790092"/>
            <a:ext cx="2489761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87" y="1616418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18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8" name="任意多边形 4"/>
          <p:cNvSpPr/>
          <p:nvPr>
            <p:custDataLst>
              <p:tags r:id="rId7"/>
            </p:custDataLst>
          </p:nvPr>
        </p:nvSpPr>
        <p:spPr>
          <a:xfrm>
            <a:off x="736502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0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90092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02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政策背景：国家对教育信息化建设的重视和支持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528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政策措施：提供资金、技术、人才等方面的支持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3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320" y="1629236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109" y="4402243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0" name="任意多边形 11"/>
          <p:cNvSpPr/>
          <p:nvPr>
            <p:custDataLst>
              <p:tags r:id="rId13"/>
            </p:custDataLst>
          </p:nvPr>
        </p:nvSpPr>
        <p:spPr>
          <a:xfrm>
            <a:off x="3661394" y="2441848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62" y="1803550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588" y="1654229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378" y="4425955"/>
            <a:ext cx="813415" cy="223561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8" name="任意多边形 25"/>
          <p:cNvSpPr/>
          <p:nvPr>
            <p:custDataLst>
              <p:tags r:id="rId17"/>
            </p:custDataLst>
          </p:nvPr>
        </p:nvSpPr>
        <p:spPr>
          <a:xfrm>
            <a:off x="9217022" y="2466841"/>
            <a:ext cx="2235614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0" name="任意多边形 26"/>
          <p:cNvSpPr/>
          <p:nvPr>
            <p:custDataLst>
              <p:tags r:id="rId18"/>
            </p:custDataLst>
          </p:nvPr>
        </p:nvSpPr>
        <p:spPr>
          <a:xfrm flipV="1">
            <a:off x="9090131" y="1828543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662" y="317627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政策效果：数字校园建设取得显著成效，为学生的创新创造提供了有力支持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94" y="3151281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政策目标：推动教育信息化，提高教育质量和效率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9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数字校园的建设内容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校园网络建设</a:t>
            </a:r>
            <a:endParaRPr altLang="en-US" lang="zh-CN"/>
          </a:p>
        </p:txBody>
      </p:sp>
      <p:sp>
        <p:nvSpPr>
          <p:cNvPr id="1049254" name="矩形 3"/>
          <p:cNvSpPr/>
          <p:nvPr>
            <p:custDataLst>
              <p:tags r:id="rId1"/>
            </p:custDataLst>
          </p:nvPr>
        </p:nvSpPr>
        <p:spPr>
          <a:xfrm>
            <a:off x="1611910" y="1490345"/>
            <a:ext cx="9490774" cy="104348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6" name="矩形 13"/>
          <p:cNvSpPr/>
          <p:nvPr>
            <p:custDataLst>
              <p:tags r:id="rId2"/>
            </p:custDataLst>
          </p:nvPr>
        </p:nvSpPr>
        <p:spPr>
          <a:xfrm>
            <a:off x="1083661" y="1490345"/>
            <a:ext cx="257387" cy="104348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8" name="文本框 4"/>
          <p:cNvSpPr txBox="1"/>
          <p:nvPr>
            <p:custDataLst>
              <p:tags r:id="rId3"/>
            </p:custDataLst>
          </p:nvPr>
        </p:nvSpPr>
        <p:spPr>
          <a:xfrm>
            <a:off x="1883654" y="158050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校园网络架构：介绍校园网络的拓扑结构、设备配置和网络协议等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矩形 39"/>
          <p:cNvSpPr/>
          <p:nvPr>
            <p:custDataLst>
              <p:tags r:id="rId4"/>
            </p:custDataLst>
          </p:nvPr>
        </p:nvSpPr>
        <p:spPr>
          <a:xfrm>
            <a:off x="1611910" y="2729065"/>
            <a:ext cx="9490774" cy="104348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2" name="矩形 5"/>
          <p:cNvSpPr/>
          <p:nvPr>
            <p:custDataLst>
              <p:tags r:id="rId5"/>
            </p:custDataLst>
          </p:nvPr>
        </p:nvSpPr>
        <p:spPr>
          <a:xfrm>
            <a:off x="1083661" y="2729065"/>
            <a:ext cx="257387" cy="104348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4" name="文本框 41"/>
          <p:cNvSpPr txBox="1"/>
          <p:nvPr>
            <p:custDataLst>
              <p:tags r:id="rId6"/>
            </p:custDataLst>
          </p:nvPr>
        </p:nvSpPr>
        <p:spPr>
          <a:xfrm>
            <a:off x="1883654" y="281922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网络设备选型：说明在建设校园网络时，如何选择合适的网络设备，如交换机、路由器、防火墙等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矩形 12"/>
          <p:cNvSpPr/>
          <p:nvPr>
            <p:custDataLst>
              <p:tags r:id="rId7"/>
            </p:custDataLst>
          </p:nvPr>
        </p:nvSpPr>
        <p:spPr>
          <a:xfrm>
            <a:off x="1611910" y="3967784"/>
            <a:ext cx="9490774" cy="104348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8" name="矩形 17"/>
          <p:cNvSpPr/>
          <p:nvPr>
            <p:custDataLst>
              <p:tags r:id="rId8"/>
            </p:custDataLst>
          </p:nvPr>
        </p:nvSpPr>
        <p:spPr>
          <a:xfrm>
            <a:off x="1083661" y="3967784"/>
            <a:ext cx="257387" cy="104348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0" name="文本框 19"/>
          <p:cNvSpPr txBox="1"/>
          <p:nvPr>
            <p:custDataLst>
              <p:tags r:id="rId9"/>
            </p:custDataLst>
          </p:nvPr>
        </p:nvSpPr>
        <p:spPr>
          <a:xfrm>
            <a:off x="1883654" y="4057942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网络安全防护：介绍如何保障校园网络的安全，包括数据传输安全、访问控制和病毒防护等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2" name="矩形 49"/>
          <p:cNvSpPr/>
          <p:nvPr>
            <p:custDataLst>
              <p:tags r:id="rId10"/>
            </p:custDataLst>
          </p:nvPr>
        </p:nvSpPr>
        <p:spPr>
          <a:xfrm>
            <a:off x="1611910" y="5205869"/>
            <a:ext cx="9490774" cy="104348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4" name="矩形 26"/>
          <p:cNvSpPr/>
          <p:nvPr>
            <p:custDataLst>
              <p:tags r:id="rId11"/>
            </p:custDataLst>
          </p:nvPr>
        </p:nvSpPr>
        <p:spPr>
          <a:xfrm>
            <a:off x="1083661" y="5205869"/>
            <a:ext cx="257387" cy="104348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6" name="文本框 27"/>
          <p:cNvSpPr txBox="1"/>
          <p:nvPr>
            <p:custDataLst>
              <p:tags r:id="rId12"/>
            </p:custDataLst>
          </p:nvPr>
        </p:nvSpPr>
        <p:spPr>
          <a:xfrm>
            <a:off x="1883654" y="5296027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网络管理维护：说明如何对校园网络进行管理和维护，确保网络的稳定性和可用性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数字化教学资源建设</a:t>
            </a:r>
            <a:endParaRPr altLang="en-US" lang="zh-CN"/>
          </a:p>
        </p:txBody>
      </p:sp>
      <p:sp>
        <p:nvSpPr>
          <p:cNvPr id="1049312" name="矩形 31"/>
          <p:cNvSpPr/>
          <p:nvPr>
            <p:custDataLst>
              <p:tags r:id="rId1"/>
            </p:custDataLst>
          </p:nvPr>
        </p:nvSpPr>
        <p:spPr>
          <a:xfrm>
            <a:off x="2677426" y="1490345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数字化教学资源的定义和分类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矩形 4"/>
          <p:cNvSpPr/>
          <p:nvPr>
            <p:custDataLst>
              <p:tags r:id="rId2"/>
            </p:custDataLst>
          </p:nvPr>
        </p:nvSpPr>
        <p:spPr>
          <a:xfrm>
            <a:off x="2677426" y="2725582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数字化教学资源在数字校园建设中的作用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矩形 5"/>
          <p:cNvSpPr/>
          <p:nvPr>
            <p:custDataLst>
              <p:tags r:id="rId3"/>
            </p:custDataLst>
          </p:nvPr>
        </p:nvSpPr>
        <p:spPr>
          <a:xfrm>
            <a:off x="2677426" y="3960819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数字化教学资源的建设方式和途径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矩形 7"/>
          <p:cNvSpPr/>
          <p:nvPr>
            <p:custDataLst>
              <p:tags r:id="rId4"/>
            </p:custDataLst>
          </p:nvPr>
        </p:nvSpPr>
        <p:spPr>
          <a:xfrm>
            <a:off x="2677426" y="5196056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数字化教学资源建设的成果和影响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数字化教学环境建设</a:t>
            </a:r>
            <a:endParaRPr altLang="en-US" lang="zh-CN"/>
          </a:p>
        </p:txBody>
      </p:sp>
      <p:sp>
        <p:nvSpPr>
          <p:cNvPr id="1049354" name="矩形 15"/>
          <p:cNvSpPr/>
          <p:nvPr>
            <p:custDataLst>
              <p:tags r:id="rId1"/>
            </p:custDataLst>
          </p:nvPr>
        </p:nvSpPr>
        <p:spPr>
          <a:xfrm>
            <a:off x="2423459" y="1571150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多媒体教室建设：配备先进的多媒体设备，提高教学效果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任意多边形 17"/>
          <p:cNvSpPr/>
          <p:nvPr>
            <p:custDataLst>
              <p:tags r:id="rId2"/>
            </p:custDataLst>
          </p:nvPr>
        </p:nvSpPr>
        <p:spPr>
          <a:xfrm flipV="1">
            <a:off x="2345103" y="1490345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58" name="任意多边形 18"/>
          <p:cNvSpPr/>
          <p:nvPr>
            <p:custDataLst>
              <p:tags r:id="rId3"/>
            </p:custDataLst>
          </p:nvPr>
        </p:nvSpPr>
        <p:spPr>
          <a:xfrm flipH="1">
            <a:off x="8528715" y="2051082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0" name="矩形 27"/>
          <p:cNvSpPr/>
          <p:nvPr>
            <p:custDataLst>
              <p:tags r:id="rId4"/>
            </p:custDataLst>
          </p:nvPr>
        </p:nvSpPr>
        <p:spPr>
          <a:xfrm>
            <a:off x="2423459" y="2888514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网络教学平台搭建：提供在线课程、学习资源，方便学生自主学习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任意多边形 29"/>
          <p:cNvSpPr/>
          <p:nvPr>
            <p:custDataLst>
              <p:tags r:id="rId5"/>
            </p:custDataLst>
          </p:nvPr>
        </p:nvSpPr>
        <p:spPr>
          <a:xfrm flipV="1">
            <a:off x="2345103" y="2807709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4" name="任意多边形 30"/>
          <p:cNvSpPr/>
          <p:nvPr>
            <p:custDataLst>
              <p:tags r:id="rId6"/>
            </p:custDataLst>
          </p:nvPr>
        </p:nvSpPr>
        <p:spPr>
          <a:xfrm flipH="1">
            <a:off x="8528715" y="3368446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6" name="矩形 5"/>
          <p:cNvSpPr/>
          <p:nvPr>
            <p:custDataLst>
              <p:tags r:id="rId7"/>
            </p:custDataLst>
          </p:nvPr>
        </p:nvSpPr>
        <p:spPr>
          <a:xfrm>
            <a:off x="2423459" y="4205878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数字化教学资源整合：将各类教学资源数字化，方便师生共享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任意多边形 7"/>
          <p:cNvSpPr/>
          <p:nvPr>
            <p:custDataLst>
              <p:tags r:id="rId8"/>
            </p:custDataLst>
          </p:nvPr>
        </p:nvSpPr>
        <p:spPr>
          <a:xfrm flipV="1">
            <a:off x="2345103" y="4125073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0" name="任意多边形 8"/>
          <p:cNvSpPr/>
          <p:nvPr>
            <p:custDataLst>
              <p:tags r:id="rId9"/>
            </p:custDataLst>
          </p:nvPr>
        </p:nvSpPr>
        <p:spPr>
          <a:xfrm flipH="1">
            <a:off x="8528715" y="4685810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2" name="矩形 10"/>
          <p:cNvSpPr/>
          <p:nvPr>
            <p:custDataLst>
              <p:tags r:id="rId10"/>
            </p:custDataLst>
          </p:nvPr>
        </p:nvSpPr>
        <p:spPr>
          <a:xfrm>
            <a:off x="2423459" y="5523242"/>
            <a:ext cx="7342632" cy="645623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数字化教学管理平台建设：实现教学管理信息化，提高管理效率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任意多边形 12"/>
          <p:cNvSpPr/>
          <p:nvPr>
            <p:custDataLst>
              <p:tags r:id="rId11"/>
            </p:custDataLst>
          </p:nvPr>
        </p:nvSpPr>
        <p:spPr>
          <a:xfrm flipV="1">
            <a:off x="2345103" y="5442438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6" name="任意多边形 13"/>
          <p:cNvSpPr/>
          <p:nvPr>
            <p:custDataLst>
              <p:tags r:id="rId12"/>
            </p:custDataLst>
          </p:nvPr>
        </p:nvSpPr>
        <p:spPr>
          <a:xfrm flipH="1">
            <a:off x="8528715" y="6003174"/>
            <a:ext cx="1313283" cy="24731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数字化管理服务建设</a:t>
            </a:r>
            <a:endParaRPr altLang="en-US" lang="zh-CN"/>
          </a:p>
        </p:txBody>
      </p:sp>
      <p:sp>
        <p:nvSpPr>
          <p:cNvPr id="1049412" name="五边形 30"/>
          <p:cNvSpPr/>
          <p:nvPr>
            <p:custDataLst>
              <p:tags r:id="rId1"/>
            </p:custDataLst>
          </p:nvPr>
        </p:nvSpPr>
        <p:spPr>
          <a:xfrm>
            <a:off x="608330" y="3293192"/>
            <a:ext cx="2907431" cy="1181832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14" name="燕尾形 36"/>
          <p:cNvSpPr/>
          <p:nvPr>
            <p:custDataLst>
              <p:tags r:id="rId2"/>
            </p:custDataLst>
          </p:nvPr>
        </p:nvSpPr>
        <p:spPr>
          <a:xfrm>
            <a:off x="3220523" y="3293192"/>
            <a:ext cx="2907431" cy="1181832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16" name="燕尾形 37"/>
          <p:cNvSpPr/>
          <p:nvPr>
            <p:custDataLst>
              <p:tags r:id="rId3"/>
            </p:custDataLst>
          </p:nvPr>
        </p:nvSpPr>
        <p:spPr>
          <a:xfrm>
            <a:off x="8444910" y="3293192"/>
            <a:ext cx="2907431" cy="1181832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18" name="燕尾形 38"/>
          <p:cNvSpPr/>
          <p:nvPr>
            <p:custDataLst>
              <p:tags r:id="rId4"/>
            </p:custDataLst>
          </p:nvPr>
        </p:nvSpPr>
        <p:spPr>
          <a:xfrm>
            <a:off x="5832716" y="3293192"/>
            <a:ext cx="2907431" cy="1181832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0" name="文本框 3"/>
          <p:cNvSpPr txBox="1"/>
          <p:nvPr>
            <p:custDataLst>
              <p:tags r:id="rId5"/>
            </p:custDataLst>
          </p:nvPr>
        </p:nvSpPr>
        <p:spPr>
          <a:xfrm>
            <a:off x="3159713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教务管理：实现课程安排、考试成绩、教学质量等教务信息的数字化管理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2" name="文本框 6"/>
          <p:cNvSpPr txBox="1"/>
          <p:nvPr>
            <p:custDataLst>
              <p:tags r:id="rId6"/>
            </p:custDataLst>
          </p:nvPr>
        </p:nvSpPr>
        <p:spPr>
          <a:xfrm>
            <a:off x="608330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学生信息管理：建立学生信息库，实现学生信息的数字化管理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4" name="文本框 7"/>
          <p:cNvSpPr txBox="1"/>
          <p:nvPr>
            <p:custDataLst>
              <p:tags r:id="rId7"/>
            </p:custDataLst>
          </p:nvPr>
        </p:nvSpPr>
        <p:spPr>
          <a:xfrm>
            <a:off x="5830954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校园安全管理：通过数字化技术提高校园安全管理的效率和准确性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6" name="文本框 8"/>
          <p:cNvSpPr txBox="1"/>
          <p:nvPr>
            <p:custDataLst>
              <p:tags r:id="rId8"/>
            </p:custDataLst>
          </p:nvPr>
        </p:nvSpPr>
        <p:spPr>
          <a:xfrm>
            <a:off x="8442266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校园服务管理：提供在线办事服务，方便师生办理各项事务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62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数字校园的建设成果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提高教学效率和质量</a:t>
            </a:r>
            <a:endParaRPr altLang="en-US" lang="zh-CN"/>
          </a:p>
        </p:txBody>
      </p:sp>
      <p:sp>
        <p:nvSpPr>
          <p:cNvPr id="1049526" name="矩形 31"/>
          <p:cNvSpPr/>
          <p:nvPr>
            <p:custDataLst>
              <p:tags r:id="rId1"/>
            </p:custDataLst>
          </p:nvPr>
        </p:nvSpPr>
        <p:spPr>
          <a:xfrm>
            <a:off x="2677426" y="1490345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数字校园的建设成果之一是提高了教学效率和质量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矩形 4"/>
          <p:cNvSpPr/>
          <p:nvPr>
            <p:custDataLst>
              <p:tags r:id="rId2"/>
            </p:custDataLst>
          </p:nvPr>
        </p:nvSpPr>
        <p:spPr>
          <a:xfrm>
            <a:off x="2677426" y="2725582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通过数字化手段，教师可以更快速地获取学生信息，提高教学效率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矩形 5"/>
          <p:cNvSpPr/>
          <p:nvPr>
            <p:custDataLst>
              <p:tags r:id="rId3"/>
            </p:custDataLst>
          </p:nvPr>
        </p:nvSpPr>
        <p:spPr>
          <a:xfrm>
            <a:off x="2677426" y="3960819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数字化教学可以提供更加丰富的教学资源和手段，提高教学质量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矩形 7"/>
          <p:cNvSpPr/>
          <p:nvPr>
            <p:custDataLst>
              <p:tags r:id="rId4"/>
            </p:custDataLst>
          </p:nvPr>
        </p:nvSpPr>
        <p:spPr>
          <a:xfrm>
            <a:off x="2677426" y="5196056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数字校园的建设成果还包括提高了学生的学习效果和兴趣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促进学生的创新创造能力培养</a:t>
            </a:r>
            <a:endParaRPr altLang="en-US" lang="zh-CN"/>
          </a:p>
        </p:txBody>
      </p:sp>
      <p:sp>
        <p:nvSpPr>
          <p:cNvPr id="1049568" name="圆角矩形 3"/>
          <p:cNvSpPr/>
          <p:nvPr>
            <p:custDataLst>
              <p:tags r:id="rId1"/>
            </p:custDataLst>
          </p:nvPr>
        </p:nvSpPr>
        <p:spPr>
          <a:xfrm rot="16200000">
            <a:off x="5609500" y="-3507297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圆角矩形 4"/>
          <p:cNvSpPr/>
          <p:nvPr>
            <p:custDataLst>
              <p:tags r:id="rId2"/>
            </p:custDataLst>
          </p:nvPr>
        </p:nvSpPr>
        <p:spPr>
          <a:xfrm rot="16200000">
            <a:off x="201495" y="1900709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72" name="圆角矩形 5"/>
          <p:cNvSpPr/>
          <p:nvPr>
            <p:custDataLst>
              <p:tags r:id="rId3"/>
            </p:custDataLst>
          </p:nvPr>
        </p:nvSpPr>
        <p:spPr>
          <a:xfrm rot="16200000">
            <a:off x="5610774" y="-2234787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圆角矩形 6"/>
          <p:cNvSpPr/>
          <p:nvPr>
            <p:custDataLst>
              <p:tags r:id="rId4"/>
            </p:custDataLst>
          </p:nvPr>
        </p:nvSpPr>
        <p:spPr>
          <a:xfrm rot="16200000">
            <a:off x="202769" y="3173855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6" name="圆角矩形 9"/>
          <p:cNvSpPr/>
          <p:nvPr>
            <p:custDataLst>
              <p:tags r:id="rId5"/>
            </p:custDataLst>
          </p:nvPr>
        </p:nvSpPr>
        <p:spPr>
          <a:xfrm rot="16200000">
            <a:off x="5609500" y="-986492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圆角矩形 10"/>
          <p:cNvSpPr/>
          <p:nvPr>
            <p:custDataLst>
              <p:tags r:id="rId6"/>
            </p:custDataLst>
          </p:nvPr>
        </p:nvSpPr>
        <p:spPr>
          <a:xfrm rot="16200000">
            <a:off x="201495" y="4421513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8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774" y="285380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69" y="5694022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4" name="文本框 7"/>
          <p:cNvSpPr txBox="1"/>
          <p:nvPr>
            <p:custDataLst>
              <p:tags r:id="rId9"/>
            </p:custDataLst>
          </p:nvPr>
        </p:nvSpPr>
        <p:spPr>
          <a:xfrm>
            <a:off x="1071924" y="4011150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数字校园支持多样化的教学方式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86" name="文本框 8"/>
          <p:cNvSpPr txBox="1"/>
          <p:nvPr>
            <p:custDataLst>
              <p:tags r:id="rId10"/>
            </p:custDataLst>
          </p:nvPr>
        </p:nvSpPr>
        <p:spPr>
          <a:xfrm>
            <a:off x="1071924" y="528429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数字校园激发学生的创新思维和实践能力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88" name="文本框 13"/>
          <p:cNvSpPr txBox="1"/>
          <p:nvPr>
            <p:custDataLst>
              <p:tags r:id="rId11"/>
            </p:custDataLst>
          </p:nvPr>
        </p:nvSpPr>
        <p:spPr>
          <a:xfrm>
            <a:off x="1071924" y="1490345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数字校园提供丰富的创新教育资源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90" name="文本框 14"/>
          <p:cNvSpPr txBox="1"/>
          <p:nvPr>
            <p:custDataLst>
              <p:tags r:id="rId12"/>
            </p:custDataLst>
          </p:nvPr>
        </p:nvSpPr>
        <p:spPr>
          <a:xfrm>
            <a:off x="1071924" y="276476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数字校园营造开放、自由的学习环境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提升学校的管理水平和效率</a:t>
            </a:r>
            <a:endParaRPr altLang="en-US" lang="zh-CN"/>
          </a:p>
        </p:txBody>
      </p:sp>
      <p:sp>
        <p:nvSpPr>
          <p:cNvPr id="1049626" name="对角圆角矩形 15"/>
          <p:cNvSpPr/>
          <p:nvPr>
            <p:custDataLst>
              <p:tags r:id="rId1"/>
            </p:custDataLst>
          </p:nvPr>
        </p:nvSpPr>
        <p:spPr>
          <a:xfrm>
            <a:off x="1499600" y="4193833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28" name="对角圆角矩形 16"/>
          <p:cNvSpPr/>
          <p:nvPr>
            <p:custDataLst>
              <p:tags r:id="rId2"/>
            </p:custDataLst>
          </p:nvPr>
        </p:nvSpPr>
        <p:spPr>
          <a:xfrm>
            <a:off x="1499600" y="4053207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0" name="直角三角形 17"/>
          <p:cNvSpPr/>
          <p:nvPr>
            <p:custDataLst>
              <p:tags r:id="rId3"/>
            </p:custDataLst>
          </p:nvPr>
        </p:nvSpPr>
        <p:spPr>
          <a:xfrm>
            <a:off x="2058876" y="4053852"/>
            <a:ext cx="84245" cy="14040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2" name="文本框 27"/>
          <p:cNvSpPr txBox="1"/>
          <p:nvPr>
            <p:custDataLst>
              <p:tags r:id="rId4"/>
            </p:custDataLst>
          </p:nvPr>
        </p:nvSpPr>
        <p:spPr>
          <a:xfrm>
            <a:off x="2095000" y="4204799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提升学生服务水平：数字校园建设可以为学生提供更加便捷的服务，如在线选课、成绩查询等。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对角圆角矩形 52"/>
          <p:cNvSpPr/>
          <p:nvPr>
            <p:custDataLst>
              <p:tags r:id="rId5"/>
            </p:custDataLst>
          </p:nvPr>
        </p:nvSpPr>
        <p:spPr>
          <a:xfrm>
            <a:off x="1499600" y="1631615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6" name="对角圆角矩形 53"/>
          <p:cNvSpPr/>
          <p:nvPr>
            <p:custDataLst>
              <p:tags r:id="rId6"/>
            </p:custDataLst>
          </p:nvPr>
        </p:nvSpPr>
        <p:spPr>
          <a:xfrm>
            <a:off x="1499600" y="1490345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8" name="直角三角形 54"/>
          <p:cNvSpPr/>
          <p:nvPr>
            <p:custDataLst>
              <p:tags r:id="rId7"/>
            </p:custDataLst>
          </p:nvPr>
        </p:nvSpPr>
        <p:spPr>
          <a:xfrm>
            <a:off x="2058876" y="1490990"/>
            <a:ext cx="84245" cy="14040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0" name="文本框 56"/>
          <p:cNvSpPr txBox="1"/>
          <p:nvPr>
            <p:custDataLst>
              <p:tags r:id="rId8"/>
            </p:custDataLst>
          </p:nvPr>
        </p:nvSpPr>
        <p:spPr>
          <a:xfrm>
            <a:off x="2095000" y="1634841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实现信息化管理：数字校园建设通过信息化手段，提高学校管理效率，减少人力成本。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2" name="对角圆角矩形 5"/>
          <p:cNvSpPr/>
          <p:nvPr>
            <p:custDataLst>
              <p:tags r:id="rId9"/>
            </p:custDataLst>
          </p:nvPr>
        </p:nvSpPr>
        <p:spPr>
          <a:xfrm>
            <a:off x="1499600" y="2912724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4" name="对角圆角矩形 6"/>
          <p:cNvSpPr/>
          <p:nvPr>
            <p:custDataLst>
              <p:tags r:id="rId10"/>
            </p:custDataLst>
          </p:nvPr>
        </p:nvSpPr>
        <p:spPr>
          <a:xfrm>
            <a:off x="1499600" y="2771454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6" name="直角三角形 7"/>
          <p:cNvSpPr/>
          <p:nvPr>
            <p:custDataLst>
              <p:tags r:id="rId11"/>
            </p:custDataLst>
          </p:nvPr>
        </p:nvSpPr>
        <p:spPr>
          <a:xfrm>
            <a:off x="2058876" y="2772744"/>
            <a:ext cx="84245" cy="14040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8" name="文本框 8"/>
          <p:cNvSpPr txBox="1"/>
          <p:nvPr>
            <p:custDataLst>
              <p:tags r:id="rId12"/>
            </p:custDataLst>
          </p:nvPr>
        </p:nvSpPr>
        <p:spPr>
          <a:xfrm>
            <a:off x="2095000" y="2923690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优化教学管理：数字校园建设可以优化教学管理流程，提高教学质量和效率。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0" name="对角圆角矩形 9"/>
          <p:cNvSpPr/>
          <p:nvPr>
            <p:custDataLst>
              <p:tags r:id="rId13"/>
            </p:custDataLst>
          </p:nvPr>
        </p:nvSpPr>
        <p:spPr>
          <a:xfrm>
            <a:off x="1499600" y="5475586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2" name="对角圆角矩形 10"/>
          <p:cNvSpPr/>
          <p:nvPr>
            <p:custDataLst>
              <p:tags r:id="rId14"/>
            </p:custDataLst>
          </p:nvPr>
        </p:nvSpPr>
        <p:spPr>
          <a:xfrm>
            <a:off x="1499600" y="5334316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4" name="直角三角形 11"/>
          <p:cNvSpPr/>
          <p:nvPr>
            <p:custDataLst>
              <p:tags r:id="rId15"/>
            </p:custDataLst>
          </p:nvPr>
        </p:nvSpPr>
        <p:spPr>
          <a:xfrm>
            <a:off x="2058876" y="5334961"/>
            <a:ext cx="84245" cy="140408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6" name="文本框 12"/>
          <p:cNvSpPr txBox="1"/>
          <p:nvPr>
            <p:custDataLst>
              <p:tags r:id="rId16"/>
            </p:custDataLst>
          </p:nvPr>
        </p:nvSpPr>
        <p:spPr>
          <a:xfrm>
            <a:off x="2095000" y="5485907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促进学校决策科学化：数字校园建设可以通过数据分析和挖掘，为学校决策提供更加科学、准确的数据支持。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增强学校的综合竞争力</a:t>
            </a:r>
            <a:endParaRPr altLang="en-US" lang="zh-CN"/>
          </a:p>
        </p:txBody>
      </p:sp>
      <p:sp>
        <p:nvSpPr>
          <p:cNvPr id="104969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98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60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提升教学质量：通过数字校园的建设，学校可以提供更加优质的教学资源和服务，提高教学质量和效果。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矩形 42"/>
          <p:cNvSpPr/>
          <p:nvPr>
            <p:custDataLst>
              <p:tags r:id="rId3"/>
            </p:custDataLst>
          </p:nvPr>
        </p:nvSpPr>
        <p:spPr>
          <a:xfrm>
            <a:off x="1499697" y="2843950"/>
            <a:ext cx="1723074" cy="12202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9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709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促进科研创新：数字校园的建设可以提供更加便捷的科研环境和条件，促进科研创新和成果转化。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2" name="矩形 43"/>
          <p:cNvSpPr/>
          <p:nvPr>
            <p:custDataLst>
              <p:tags r:id="rId6"/>
            </p:custDataLst>
          </p:nvPr>
        </p:nvSpPr>
        <p:spPr>
          <a:xfrm>
            <a:off x="3987894" y="2843950"/>
            <a:ext cx="1723074" cy="12202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34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906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增强学生综合素质：数字校园的建设可以提供更加丰富的学习资源和活动，培养学生的综合素质和能力。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8" name="矩形 44"/>
          <p:cNvSpPr/>
          <p:nvPr>
            <p:custDataLst>
              <p:tags r:id="rId9"/>
            </p:custDataLst>
          </p:nvPr>
        </p:nvSpPr>
        <p:spPr>
          <a:xfrm>
            <a:off x="6474796" y="2843950"/>
            <a:ext cx="1723074" cy="12202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894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455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提高学校管理效率：数字校园的建设可以提供更加智能化的管理方式和手段，提高学校的管理效率和服务水平。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4" name="矩形 45"/>
          <p:cNvSpPr/>
          <p:nvPr>
            <p:custDataLst>
              <p:tags r:id="rId12"/>
            </p:custDataLst>
          </p:nvPr>
        </p:nvSpPr>
        <p:spPr>
          <a:xfrm>
            <a:off x="8962993" y="2843950"/>
            <a:ext cx="1723074" cy="12202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75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数字校园的未来展望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深化数字化教学应用</a:t>
            </a:r>
            <a:endParaRPr altLang="en-US" lang="zh-CN"/>
          </a:p>
        </p:txBody>
      </p:sp>
      <p:sp>
        <p:nvSpPr>
          <p:cNvPr id="104981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9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16" name="矩形 65"/>
          <p:cNvSpPr/>
          <p:nvPr>
            <p:custDataLst>
              <p:tags r:id="rId2"/>
            </p:custDataLst>
          </p:nvPr>
        </p:nvSpPr>
        <p:spPr>
          <a:xfrm>
            <a:off x="1243965" y="1850390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8" name="文本框 66"/>
          <p:cNvSpPr txBox="1"/>
          <p:nvPr>
            <p:custDataLst>
              <p:tags r:id="rId3"/>
            </p:custDataLst>
          </p:nvPr>
        </p:nvSpPr>
        <p:spPr>
          <a:xfrm>
            <a:off x="162179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数字化教学应用现状：介绍当前数字化教学应用在数字校园中的普及程度和应用范围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82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57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22" name="矩形 69"/>
          <p:cNvSpPr/>
          <p:nvPr>
            <p:custDataLst>
              <p:tags r:id="rId5"/>
            </p:custDataLst>
          </p:nvPr>
        </p:nvSpPr>
        <p:spPr>
          <a:xfrm>
            <a:off x="6391910" y="1850390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4" name="文本框 70"/>
          <p:cNvSpPr txBox="1"/>
          <p:nvPr>
            <p:custDataLst>
              <p:tags r:id="rId6"/>
            </p:custDataLst>
          </p:nvPr>
        </p:nvSpPr>
        <p:spPr>
          <a:xfrm>
            <a:off x="677037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数字化教学应用的优势：阐述数字化教学应用在提高教学质量、促进学生学习兴趣和创新能力方面的作用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82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95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828" name="文本框 74"/>
          <p:cNvSpPr txBox="1"/>
          <p:nvPr>
            <p:custDataLst>
              <p:tags r:id="rId8"/>
            </p:custDataLst>
          </p:nvPr>
        </p:nvSpPr>
        <p:spPr>
          <a:xfrm>
            <a:off x="1621790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深化数字化教学应用的措施：提出进一步推广数字化教学应用的具体措施，如加强教师培训、完善数字化教学资源等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830" name="矩形 73"/>
          <p:cNvSpPr/>
          <p:nvPr>
            <p:custDataLst>
              <p:tags r:id="rId9"/>
            </p:custDataLst>
          </p:nvPr>
        </p:nvSpPr>
        <p:spPr>
          <a:xfrm>
            <a:off x="1243965" y="4378325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360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834" name="矩形 84"/>
          <p:cNvSpPr/>
          <p:nvPr>
            <p:custDataLst>
              <p:tags r:id="rId11"/>
            </p:custDataLst>
          </p:nvPr>
        </p:nvSpPr>
        <p:spPr>
          <a:xfrm>
            <a:off x="6450330" y="4378325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6" name="文本框 85"/>
          <p:cNvSpPr txBox="1"/>
          <p:nvPr>
            <p:custDataLst>
              <p:tags r:id="rId12"/>
            </p:custDataLst>
          </p:nvPr>
        </p:nvSpPr>
        <p:spPr>
          <a:xfrm>
            <a:off x="6828155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未来展望：展望数字化教学应用在数字校园中的未来发展趋势，以及对学生创新创造能力培养的积极影响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加强数字化教学资源建设</a:t>
            </a:r>
            <a:endParaRPr altLang="en-US" lang="zh-CN"/>
          </a:p>
        </p:txBody>
      </p:sp>
      <p:sp>
        <p:nvSpPr>
          <p:cNvPr id="1049872" name="矩形 31"/>
          <p:cNvSpPr/>
          <p:nvPr>
            <p:custDataLst>
              <p:tags r:id="rId1"/>
            </p:custDataLst>
          </p:nvPr>
        </p:nvSpPr>
        <p:spPr>
          <a:xfrm>
            <a:off x="2677426" y="1490345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建设数字化教学资源库：整合优质教学资源，为学生提供丰富的学习材料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矩形 4"/>
          <p:cNvSpPr/>
          <p:nvPr>
            <p:custDataLst>
              <p:tags r:id="rId2"/>
            </p:custDataLst>
          </p:nvPr>
        </p:nvSpPr>
        <p:spPr>
          <a:xfrm>
            <a:off x="2677426" y="2725582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开发在线课程：利用数字技术，为学生提供多样化的在线学习课程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矩形 5"/>
          <p:cNvSpPr/>
          <p:nvPr>
            <p:custDataLst>
              <p:tags r:id="rId3"/>
            </p:custDataLst>
          </p:nvPr>
        </p:nvSpPr>
        <p:spPr>
          <a:xfrm>
            <a:off x="2677426" y="3960819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推广虚拟实验室：利用虚拟现实技术，为学生提供实验操作的机会，提高实验效果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矩形 7"/>
          <p:cNvSpPr/>
          <p:nvPr>
            <p:custDataLst>
              <p:tags r:id="rId4"/>
            </p:custDataLst>
          </p:nvPr>
        </p:nvSpPr>
        <p:spPr>
          <a:xfrm>
            <a:off x="2677426" y="5196056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加强数字化教学设备的投入：提高数字化教学设备的覆盖率和质量，为教学提供更好的支持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推动数字化管理服务的创新发展</a:t>
            </a:r>
            <a:endParaRPr altLang="en-US" lang="zh-CN"/>
          </a:p>
        </p:txBody>
      </p:sp>
      <p:sp>
        <p:nvSpPr>
          <p:cNvPr id="1049914" name="五边形 30"/>
          <p:cNvSpPr/>
          <p:nvPr>
            <p:custDataLst>
              <p:tags r:id="rId1"/>
            </p:custDataLst>
          </p:nvPr>
        </p:nvSpPr>
        <p:spPr>
          <a:xfrm>
            <a:off x="608330" y="3293192"/>
            <a:ext cx="2907431" cy="1181832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16" name="燕尾形 36"/>
          <p:cNvSpPr/>
          <p:nvPr>
            <p:custDataLst>
              <p:tags r:id="rId2"/>
            </p:custDataLst>
          </p:nvPr>
        </p:nvSpPr>
        <p:spPr>
          <a:xfrm>
            <a:off x="3220523" y="3293192"/>
            <a:ext cx="2907431" cy="1181832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18" name="燕尾形 37"/>
          <p:cNvSpPr/>
          <p:nvPr>
            <p:custDataLst>
              <p:tags r:id="rId3"/>
            </p:custDataLst>
          </p:nvPr>
        </p:nvSpPr>
        <p:spPr>
          <a:xfrm>
            <a:off x="8444910" y="3293192"/>
            <a:ext cx="2907431" cy="1181832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20" name="燕尾形 38"/>
          <p:cNvSpPr/>
          <p:nvPr>
            <p:custDataLst>
              <p:tags r:id="rId4"/>
            </p:custDataLst>
          </p:nvPr>
        </p:nvSpPr>
        <p:spPr>
          <a:xfrm>
            <a:off x="5832716" y="3293192"/>
            <a:ext cx="2907431" cy="1181832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22" name="文本框 3"/>
          <p:cNvSpPr txBox="1"/>
          <p:nvPr>
            <p:custDataLst>
              <p:tags r:id="rId5"/>
            </p:custDataLst>
          </p:nvPr>
        </p:nvSpPr>
        <p:spPr>
          <a:xfrm>
            <a:off x="3159713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数字化管理服务的创新应用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4" name="文本框 6"/>
          <p:cNvSpPr txBox="1"/>
          <p:nvPr>
            <p:custDataLst>
              <p:tags r:id="rId6"/>
            </p:custDataLst>
          </p:nvPr>
        </p:nvSpPr>
        <p:spPr>
          <a:xfrm>
            <a:off x="608330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数字化管理服务的发展趋势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6" name="文本框 7"/>
          <p:cNvSpPr txBox="1"/>
          <p:nvPr>
            <p:custDataLst>
              <p:tags r:id="rId7"/>
            </p:custDataLst>
          </p:nvPr>
        </p:nvSpPr>
        <p:spPr>
          <a:xfrm>
            <a:off x="5830954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数字化管理服务的挑战与机遇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8" name="文本框 8"/>
          <p:cNvSpPr txBox="1"/>
          <p:nvPr>
            <p:custDataLst>
              <p:tags r:id="rId8"/>
            </p:custDataLst>
          </p:nvPr>
        </p:nvSpPr>
        <p:spPr>
          <a:xfrm>
            <a:off x="8442266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未来数字化管理服务的展望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拓展数字校园的应用领域和范围</a:t>
            </a:r>
            <a:endParaRPr altLang="en-US" lang="zh-CN"/>
          </a:p>
        </p:txBody>
      </p:sp>
      <p:sp>
        <p:nvSpPr>
          <p:cNvPr id="1049964" name="正文"/>
          <p:cNvSpPr txBox="1"/>
          <p:nvPr>
            <p:custDataLst>
              <p:tags r:id="rId1"/>
            </p:custDataLst>
          </p:nvPr>
        </p:nvSpPr>
        <p:spPr>
          <a:xfrm>
            <a:off x="2421877" y="1490345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拓展应用领域：从教育领域向其他领域延伸，如科研、管理、服务等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6" name="正文"/>
          <p:cNvSpPr txBox="1"/>
          <p:nvPr>
            <p:custDataLst>
              <p:tags r:id="rId2"/>
            </p:custDataLst>
          </p:nvPr>
        </p:nvSpPr>
        <p:spPr>
          <a:xfrm>
            <a:off x="2421877" y="2753227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扩大应用范围：从学校内部向外部扩展，如社区、企业、政府等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8" name="正文"/>
          <p:cNvSpPr txBox="1"/>
          <p:nvPr>
            <p:custDataLst>
              <p:tags r:id="rId3"/>
            </p:custDataLst>
          </p:nvPr>
        </p:nvSpPr>
        <p:spPr>
          <a:xfrm>
            <a:off x="2421877" y="4016109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创新应用方式：利用新技术、新模式，提高数字校园的应用效果和效率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正文"/>
          <p:cNvSpPr txBox="1"/>
          <p:nvPr>
            <p:custDataLst>
              <p:tags r:id="rId4"/>
            </p:custDataLst>
          </p:nvPr>
        </p:nvSpPr>
        <p:spPr>
          <a:xfrm>
            <a:off x="2421877" y="5278991"/>
            <a:ext cx="7342530" cy="97067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强化应用保障：加强政策、技术、人才等方面的保障，确保数字校园的可持续发展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006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数字校园建设的挑战与对策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技术难题和解决方案</a:t>
            </a:r>
            <a:endParaRPr altLang="en-US" lang="zh-CN"/>
          </a:p>
        </p:txBody>
      </p:sp>
      <p:sp>
        <p:nvSpPr>
          <p:cNvPr id="1050070" name="正文"/>
          <p:cNvSpPr txBox="1"/>
          <p:nvPr>
            <p:custDataLst>
              <p:tags r:id="rId1"/>
            </p:custDataLst>
          </p:nvPr>
        </p:nvSpPr>
        <p:spPr>
          <a:xfrm>
            <a:off x="3952056" y="5879907"/>
            <a:ext cx="4282782" cy="370634"/>
          </a:xfrm>
          <a:prstGeom prst="rect"/>
          <a:noFill/>
        </p:spPr>
        <p:txBody>
          <a:bodyPr anchor="t" anchorCtr="0" bIns="0" lIns="0" rIns="0" rtlCol="0" tIns="0" wrap="square">
            <a:normAutofit fontScale="90000"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单击此处输入你的项正文，请尽量言简意阐述观点。</a:t>
            </a:r>
            <a:endParaRPr altLang="en-US" dirty="0" sz="14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2" name="标题"/>
          <p:cNvSpPr txBox="1"/>
          <p:nvPr>
            <p:custDataLst>
              <p:tags r:id="rId2"/>
            </p:custDataLst>
          </p:nvPr>
        </p:nvSpPr>
        <p:spPr>
          <a:xfrm>
            <a:off x="3952056" y="5544924"/>
            <a:ext cx="4282782" cy="29227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6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sym typeface="+mn-ea"/>
              </a:rPr>
              <a:t>推广信息化应用，提高师生信息素养</a:t>
            </a:r>
            <a:endParaRPr altLang="en-US" b="1" dirty="0" sz="16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074" name="正文"/>
          <p:cNvSpPr txBox="1"/>
          <p:nvPr>
            <p:custDataLst>
              <p:tags r:id="rId3"/>
            </p:custDataLst>
          </p:nvPr>
        </p:nvSpPr>
        <p:spPr>
          <a:xfrm>
            <a:off x="3952056" y="1825328"/>
            <a:ext cx="4282782" cy="370634"/>
          </a:xfrm>
          <a:prstGeom prst="rect"/>
          <a:noFill/>
        </p:spPr>
        <p:txBody>
          <a:bodyPr anchor="t" anchorCtr="0" bIns="0" lIns="0" rIns="0" rtlCol="0" tIns="0" wrap="square">
            <a:normAutofit fontScale="90000"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单击此处输入你的项正文，请尽量言简意阐述观点。</a:t>
            </a:r>
            <a:endParaRPr altLang="en-US" dirty="0" sz="14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6" name="标题"/>
          <p:cNvSpPr txBox="1"/>
          <p:nvPr>
            <p:custDataLst>
              <p:tags r:id="rId4"/>
            </p:custDataLst>
          </p:nvPr>
        </p:nvSpPr>
        <p:spPr>
          <a:xfrm>
            <a:off x="3952056" y="1490345"/>
            <a:ext cx="4282782" cy="29227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6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sym typeface="+mn-ea"/>
              </a:rPr>
              <a:t>数据安全与隐私保护</a:t>
            </a:r>
            <a:endParaRPr altLang="en-US" b="1" dirty="0" sz="16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078" name="正文"/>
          <p:cNvSpPr txBox="1"/>
          <p:nvPr>
            <p:custDataLst>
              <p:tags r:id="rId5"/>
            </p:custDataLst>
          </p:nvPr>
        </p:nvSpPr>
        <p:spPr>
          <a:xfrm>
            <a:off x="3952056" y="2636244"/>
            <a:ext cx="4282782" cy="370634"/>
          </a:xfrm>
          <a:prstGeom prst="rect"/>
          <a:noFill/>
        </p:spPr>
        <p:txBody>
          <a:bodyPr anchor="t" anchorCtr="0" bIns="0" lIns="0" rIns="0" rtlCol="0" tIns="0" wrap="square">
            <a:normAutofit fontScale="90000"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单击此处输入你的项正文，请尽量言简意阐述观点。</a:t>
            </a:r>
            <a:endParaRPr altLang="en-US" dirty="0" sz="14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标题"/>
          <p:cNvSpPr txBox="1"/>
          <p:nvPr>
            <p:custDataLst>
              <p:tags r:id="rId6"/>
            </p:custDataLst>
          </p:nvPr>
        </p:nvSpPr>
        <p:spPr>
          <a:xfrm>
            <a:off x="3952056" y="2301261"/>
            <a:ext cx="4282782" cy="29227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6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sym typeface="+mn-ea"/>
              </a:rPr>
              <a:t>基础设施建设与维护</a:t>
            </a:r>
            <a:endParaRPr altLang="en-US" b="1" dirty="0" sz="16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082" name="正文"/>
          <p:cNvSpPr txBox="1"/>
          <p:nvPr>
            <p:custDataLst>
              <p:tags r:id="rId7"/>
            </p:custDataLst>
          </p:nvPr>
        </p:nvSpPr>
        <p:spPr>
          <a:xfrm>
            <a:off x="3952056" y="3447160"/>
            <a:ext cx="4282782" cy="3706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3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解决方案</a:t>
            </a:r>
            <a:endParaRPr altLang="en-US" dirty="0" sz="13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4" name="标题"/>
          <p:cNvSpPr txBox="1"/>
          <p:nvPr>
            <p:custDataLst>
              <p:tags r:id="rId8"/>
            </p:custDataLst>
          </p:nvPr>
        </p:nvSpPr>
        <p:spPr>
          <a:xfrm>
            <a:off x="3952056" y="3112176"/>
            <a:ext cx="4282782" cy="29227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6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sym typeface="+mn-ea"/>
              </a:rPr>
              <a:t>信息化应用与推广  解决方案</a:t>
            </a:r>
            <a:endParaRPr altLang="en-US" b="1" dirty="0" sz="16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086" name="正文"/>
          <p:cNvSpPr txBox="1"/>
          <p:nvPr>
            <p:custDataLst>
              <p:tags r:id="rId9"/>
            </p:custDataLst>
          </p:nvPr>
        </p:nvSpPr>
        <p:spPr>
          <a:xfrm>
            <a:off x="3952056" y="4258076"/>
            <a:ext cx="4282782" cy="370634"/>
          </a:xfrm>
          <a:prstGeom prst="rect"/>
          <a:noFill/>
        </p:spPr>
        <p:txBody>
          <a:bodyPr anchor="t" anchorCtr="0" bIns="0" lIns="0" rIns="0" rtlCol="0" tIns="0" wrap="square">
            <a:normAutofit fontScale="90000"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单击此处输入你的项正文，请尽量言简意阐述观点。</a:t>
            </a:r>
            <a:endParaRPr altLang="en-US" dirty="0" sz="14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8" name="标题"/>
          <p:cNvSpPr txBox="1"/>
          <p:nvPr>
            <p:custDataLst>
              <p:tags r:id="rId10"/>
            </p:custDataLst>
          </p:nvPr>
        </p:nvSpPr>
        <p:spPr>
          <a:xfrm>
            <a:off x="3952056" y="3923092"/>
            <a:ext cx="4282782" cy="29227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6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sym typeface="+mn-ea"/>
              </a:rPr>
              <a:t>加强数据安全保护措施</a:t>
            </a:r>
            <a:endParaRPr altLang="en-US" b="1" dirty="0" sz="16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090" name="正文"/>
          <p:cNvSpPr txBox="1"/>
          <p:nvPr>
            <p:custDataLst>
              <p:tags r:id="rId11"/>
            </p:custDataLst>
          </p:nvPr>
        </p:nvSpPr>
        <p:spPr>
          <a:xfrm>
            <a:off x="3952056" y="5068991"/>
            <a:ext cx="4282782" cy="370634"/>
          </a:xfrm>
          <a:prstGeom prst="rect"/>
          <a:noFill/>
        </p:spPr>
        <p:txBody>
          <a:bodyPr anchor="t" anchorCtr="0" bIns="0" lIns="0" rIns="0" rtlCol="0" tIns="0" wrap="square">
            <a:normAutofit fontScale="90000"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单击此处输入你的项正文，请尽量言简意阐述观点。</a:t>
            </a:r>
            <a:endParaRPr altLang="en-US" dirty="0" sz="14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2" name="标题"/>
          <p:cNvSpPr txBox="1"/>
          <p:nvPr>
            <p:custDataLst>
              <p:tags r:id="rId12"/>
            </p:custDataLst>
          </p:nvPr>
        </p:nvSpPr>
        <p:spPr>
          <a:xfrm>
            <a:off x="3952056" y="4734008"/>
            <a:ext cx="4282782" cy="292271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6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sym typeface="+mn-ea"/>
              </a:rPr>
              <a:t>完善基础设施建设与维护机制</a:t>
            </a:r>
            <a:endParaRPr altLang="en-US" b="1" dirty="0" sz="16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安全问题及防范措施</a:t>
            </a:r>
            <a:endParaRPr altLang="en-US" lang="zh-CN"/>
          </a:p>
        </p:txBody>
      </p:sp>
      <p:sp>
        <p:nvSpPr>
          <p:cNvPr id="105012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9095" y="1615777"/>
            <a:ext cx="855651" cy="248976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243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2" name="任意多边形 18"/>
          <p:cNvSpPr/>
          <p:nvPr>
            <p:custDataLst>
              <p:tags r:id="rId3"/>
            </p:custDataLst>
          </p:nvPr>
        </p:nvSpPr>
        <p:spPr>
          <a:xfrm>
            <a:off x="6439528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4" name="任意多边形 19"/>
          <p:cNvSpPr/>
          <p:nvPr>
            <p:custDataLst>
              <p:tags r:id="rId4"/>
            </p:custDataLst>
          </p:nvPr>
        </p:nvSpPr>
        <p:spPr>
          <a:xfrm flipV="1">
            <a:off x="6311997" y="1790092"/>
            <a:ext cx="2489761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87" y="1616418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18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0" name="任意多边形 4"/>
          <p:cNvSpPr/>
          <p:nvPr>
            <p:custDataLst>
              <p:tags r:id="rId7"/>
            </p:custDataLst>
          </p:nvPr>
        </p:nvSpPr>
        <p:spPr>
          <a:xfrm>
            <a:off x="736502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2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90092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02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网络安全：保障网络设备、系统和数据的安全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528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隐私保护：保护学生个人隐私，防止数据泄露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4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320" y="1629236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109" y="4402243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2" name="任意多边形 11"/>
          <p:cNvSpPr/>
          <p:nvPr>
            <p:custDataLst>
              <p:tags r:id="rId13"/>
            </p:custDataLst>
          </p:nvPr>
        </p:nvSpPr>
        <p:spPr>
          <a:xfrm>
            <a:off x="3661394" y="2441848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62" y="1803550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588" y="1654229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5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378" y="4425955"/>
            <a:ext cx="813415" cy="223561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0" name="任意多边形 25"/>
          <p:cNvSpPr/>
          <p:nvPr>
            <p:custDataLst>
              <p:tags r:id="rId17"/>
            </p:custDataLst>
          </p:nvPr>
        </p:nvSpPr>
        <p:spPr>
          <a:xfrm>
            <a:off x="9217022" y="2466841"/>
            <a:ext cx="2235614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2" name="任意多边形 26"/>
          <p:cNvSpPr/>
          <p:nvPr>
            <p:custDataLst>
              <p:tags r:id="rId18"/>
            </p:custDataLst>
          </p:nvPr>
        </p:nvSpPr>
        <p:spPr>
          <a:xfrm flipV="1">
            <a:off x="9090131" y="1828543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662" y="317627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防范措施：加强网络安全管理，提高师生网络安全意识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94" y="3151281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信息安全：防止信息泄露、篡改和破坏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人员培训和管理问题</a:t>
            </a:r>
            <a:endParaRPr altLang="en-US" lang="zh-CN"/>
          </a:p>
        </p:txBody>
      </p:sp>
      <p:sp>
        <p:nvSpPr>
          <p:cNvPr id="1050202" name="对角圆角矩形 15"/>
          <p:cNvSpPr/>
          <p:nvPr>
            <p:custDataLst>
              <p:tags r:id="rId1"/>
            </p:custDataLst>
          </p:nvPr>
        </p:nvSpPr>
        <p:spPr>
          <a:xfrm>
            <a:off x="1499600" y="4193833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4" name="对角圆角矩形 16"/>
          <p:cNvSpPr/>
          <p:nvPr>
            <p:custDataLst>
              <p:tags r:id="rId2"/>
            </p:custDataLst>
          </p:nvPr>
        </p:nvSpPr>
        <p:spPr>
          <a:xfrm>
            <a:off x="1499600" y="4053207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6" name="直角三角形 17"/>
          <p:cNvSpPr/>
          <p:nvPr>
            <p:custDataLst>
              <p:tags r:id="rId3"/>
            </p:custDataLst>
          </p:nvPr>
        </p:nvSpPr>
        <p:spPr>
          <a:xfrm>
            <a:off x="2058876" y="4053852"/>
            <a:ext cx="84245" cy="14040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8" name="文本框 27"/>
          <p:cNvSpPr txBox="1"/>
          <p:nvPr>
            <p:custDataLst>
              <p:tags r:id="rId4"/>
            </p:custDataLst>
          </p:nvPr>
        </p:nvSpPr>
        <p:spPr>
          <a:xfrm>
            <a:off x="2095000" y="4204799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人员管理：建立完善的人员管理制度，确保数字校园建设工作的顺利进行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0" name="对角圆角矩形 52"/>
          <p:cNvSpPr/>
          <p:nvPr>
            <p:custDataLst>
              <p:tags r:id="rId5"/>
            </p:custDataLst>
          </p:nvPr>
        </p:nvSpPr>
        <p:spPr>
          <a:xfrm>
            <a:off x="1499600" y="1631615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2" name="对角圆角矩形 53"/>
          <p:cNvSpPr/>
          <p:nvPr>
            <p:custDataLst>
              <p:tags r:id="rId6"/>
            </p:custDataLst>
          </p:nvPr>
        </p:nvSpPr>
        <p:spPr>
          <a:xfrm>
            <a:off x="1499600" y="1490345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4" name="直角三角形 54"/>
          <p:cNvSpPr/>
          <p:nvPr>
            <p:custDataLst>
              <p:tags r:id="rId7"/>
            </p:custDataLst>
          </p:nvPr>
        </p:nvSpPr>
        <p:spPr>
          <a:xfrm>
            <a:off x="2058876" y="1490990"/>
            <a:ext cx="84245" cy="14040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6" name="文本框 56"/>
          <p:cNvSpPr txBox="1"/>
          <p:nvPr>
            <p:custDataLst>
              <p:tags r:id="rId8"/>
            </p:custDataLst>
          </p:nvPr>
        </p:nvSpPr>
        <p:spPr>
          <a:xfrm>
            <a:off x="2095000" y="1634841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培训内容：针对不同岗位和需求，制定相应的培训计划和课程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8" name="对角圆角矩形 5"/>
          <p:cNvSpPr/>
          <p:nvPr>
            <p:custDataLst>
              <p:tags r:id="rId9"/>
            </p:custDataLst>
          </p:nvPr>
        </p:nvSpPr>
        <p:spPr>
          <a:xfrm>
            <a:off x="1499600" y="2912724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0" name="对角圆角矩形 6"/>
          <p:cNvSpPr/>
          <p:nvPr>
            <p:custDataLst>
              <p:tags r:id="rId10"/>
            </p:custDataLst>
          </p:nvPr>
        </p:nvSpPr>
        <p:spPr>
          <a:xfrm>
            <a:off x="1499600" y="2771454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2" name="直角三角形 7"/>
          <p:cNvSpPr/>
          <p:nvPr>
            <p:custDataLst>
              <p:tags r:id="rId11"/>
            </p:custDataLst>
          </p:nvPr>
        </p:nvSpPr>
        <p:spPr>
          <a:xfrm>
            <a:off x="2058876" y="2772744"/>
            <a:ext cx="84245" cy="14040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4" name="文本框 8"/>
          <p:cNvSpPr txBox="1"/>
          <p:nvPr>
            <p:custDataLst>
              <p:tags r:id="rId12"/>
            </p:custDataLst>
          </p:nvPr>
        </p:nvSpPr>
        <p:spPr>
          <a:xfrm>
            <a:off x="2095000" y="2923690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培训方式：采用线上和线下相结合的方式，提高培训效果和质量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6" name="对角圆角矩形 9"/>
          <p:cNvSpPr/>
          <p:nvPr>
            <p:custDataLst>
              <p:tags r:id="rId13"/>
            </p:custDataLst>
          </p:nvPr>
        </p:nvSpPr>
        <p:spPr>
          <a:xfrm>
            <a:off x="1499600" y="5475586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8" name="对角圆角矩形 10"/>
          <p:cNvSpPr/>
          <p:nvPr>
            <p:custDataLst>
              <p:tags r:id="rId14"/>
            </p:custDataLst>
          </p:nvPr>
        </p:nvSpPr>
        <p:spPr>
          <a:xfrm>
            <a:off x="1499600" y="5334316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0" name="直角三角形 11"/>
          <p:cNvSpPr/>
          <p:nvPr>
            <p:custDataLst>
              <p:tags r:id="rId15"/>
            </p:custDataLst>
          </p:nvPr>
        </p:nvSpPr>
        <p:spPr>
          <a:xfrm>
            <a:off x="2058876" y="5334961"/>
            <a:ext cx="84245" cy="140408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2" name="文本框 12"/>
          <p:cNvSpPr txBox="1"/>
          <p:nvPr>
            <p:custDataLst>
              <p:tags r:id="rId16"/>
            </p:custDataLst>
          </p:nvPr>
        </p:nvSpPr>
        <p:spPr>
          <a:xfrm>
            <a:off x="2095000" y="5485907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激励机制：通过设立奖励机制，激发员工参与数字校园建设的积极性和创造力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资金和资源保障问题</a:t>
            </a:r>
            <a:endParaRPr altLang="en-US" lang="zh-CN"/>
          </a:p>
        </p:txBody>
      </p:sp>
      <p:sp>
        <p:nvSpPr>
          <p:cNvPr id="1050268" name="圆角矩形 30"/>
          <p:cNvSpPr/>
          <p:nvPr>
            <p:custDataLst>
              <p:tags r:id="rId1"/>
            </p:custDataLst>
          </p:nvPr>
        </p:nvSpPr>
        <p:spPr>
          <a:xfrm>
            <a:off x="2398413" y="1490345"/>
            <a:ext cx="7779737" cy="109189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50270" name="圆角矩形 65"/>
          <p:cNvSpPr/>
          <p:nvPr>
            <p:custDataLst>
              <p:tags r:id="rId2"/>
            </p:custDataLst>
          </p:nvPr>
        </p:nvSpPr>
        <p:spPr>
          <a:xfrm>
            <a:off x="2398413" y="2712822"/>
            <a:ext cx="7779737" cy="109189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50272" name="圆角矩形 72"/>
          <p:cNvSpPr/>
          <p:nvPr>
            <p:custDataLst>
              <p:tags r:id="rId3"/>
            </p:custDataLst>
          </p:nvPr>
        </p:nvSpPr>
        <p:spPr>
          <a:xfrm>
            <a:off x="2398413" y="3935300"/>
            <a:ext cx="7779737" cy="109189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50274" name="圆角矩形 78"/>
          <p:cNvSpPr/>
          <p:nvPr>
            <p:custDataLst>
              <p:tags r:id="rId4"/>
            </p:custDataLst>
          </p:nvPr>
        </p:nvSpPr>
        <p:spPr>
          <a:xfrm>
            <a:off x="2398413" y="5157777"/>
            <a:ext cx="7779737" cy="109189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50276" name="圆角矩形 35"/>
          <p:cNvSpPr/>
          <p:nvPr>
            <p:custDataLst>
              <p:tags r:id="rId5"/>
            </p:custDataLst>
          </p:nvPr>
        </p:nvSpPr>
        <p:spPr>
          <a:xfrm>
            <a:off x="2008873" y="1696182"/>
            <a:ext cx="1876138" cy="6802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78" name="圆角矩形 35"/>
          <p:cNvSpPr/>
          <p:nvPr>
            <p:custDataLst>
              <p:tags r:id="rId6"/>
            </p:custDataLst>
          </p:nvPr>
        </p:nvSpPr>
        <p:spPr>
          <a:xfrm>
            <a:off x="2008873" y="5363614"/>
            <a:ext cx="1876138" cy="6802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80" name="圆角矩形 35"/>
          <p:cNvSpPr/>
          <p:nvPr>
            <p:custDataLst>
              <p:tags r:id="rId7"/>
            </p:custDataLst>
          </p:nvPr>
        </p:nvSpPr>
        <p:spPr>
          <a:xfrm>
            <a:off x="2008873" y="4141136"/>
            <a:ext cx="1876138" cy="6802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82" name="圆角矩形 35"/>
          <p:cNvSpPr/>
          <p:nvPr>
            <p:custDataLst>
              <p:tags r:id="rId8"/>
            </p:custDataLst>
          </p:nvPr>
        </p:nvSpPr>
        <p:spPr>
          <a:xfrm>
            <a:off x="2008873" y="2918659"/>
            <a:ext cx="1876138" cy="6802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84" name="文本框 4"/>
          <p:cNvSpPr txBox="1"/>
          <p:nvPr>
            <p:custDataLst>
              <p:tags r:id="rId9"/>
            </p:custDataLst>
          </p:nvPr>
        </p:nvSpPr>
        <p:spPr>
          <a:xfrm>
            <a:off x="4324719" y="1544940"/>
            <a:ext cx="5798837" cy="982704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资金投入：数字校园建设需要大量的资金投入，包括硬件设备、软件系统、维护费用等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50286" name="文本框 5"/>
          <p:cNvSpPr txBox="1"/>
          <p:nvPr>
            <p:custDataLst>
              <p:tags r:id="rId10"/>
            </p:custDataLst>
          </p:nvPr>
        </p:nvSpPr>
        <p:spPr>
          <a:xfrm>
            <a:off x="4324719" y="2767417"/>
            <a:ext cx="5798837" cy="982704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资源整合：数字校园建设需要整合各种资源，包括人力资源、技术资源、信息资源等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50288" name="文本框 6"/>
          <p:cNvSpPr txBox="1"/>
          <p:nvPr>
            <p:custDataLst>
              <p:tags r:id="rId11"/>
            </p:custDataLst>
          </p:nvPr>
        </p:nvSpPr>
        <p:spPr>
          <a:xfrm>
            <a:off x="4324719" y="3989894"/>
            <a:ext cx="5798837" cy="982704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资源共享：数字校园建设需要实现资源共享，提高资源利用效率，降低成本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50290" name="文本框 8"/>
          <p:cNvSpPr txBox="1"/>
          <p:nvPr>
            <p:custDataLst>
              <p:tags r:id="rId12"/>
            </p:custDataLst>
          </p:nvPr>
        </p:nvSpPr>
        <p:spPr>
          <a:xfrm>
            <a:off x="4324719" y="5212372"/>
            <a:ext cx="5798837" cy="982704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资金和资源的可持续性：数字校园建设需要保证资金和资源的可持续性，避免因资金短缺或资源不足而影响建设进度和质量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4" name="标题 2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</a:t>
            </a:r>
            <a:endParaRPr altLang="en-US" lang="zh-CN"/>
          </a:p>
        </p:txBody>
      </p:sp>
      <p:sp>
        <p:nvSpPr>
          <p:cNvPr id="1050326" name="文本占位符 3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*i*5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2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文本样式 第二级 第三级 第四级 第五级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1*i*5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1*i*6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1*i*7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5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7"/>
  <p:tag name="KSO_WM_SPECIAL_SOURCE" val="bdnull"/>
  <p:tag name="KSO_WM_TEMPLATE_THUMBS_INDEX" val="1、11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7_1*b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8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9.xml><?xml version="1.0" encoding="utf-8"?>
<p:tagLst xmlns:p="http://schemas.openxmlformats.org/presentationml/2006/main">
  <p:tag name="KSO_WM_SLIDE_ID" val="custom2023091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11"/>
  <p:tag name="KSO_WM_SLIDE_CONTENT_AREA" val="{&quot;left&quot;:&quot;32.2&quot;,&quot;top&quot;:&quot;127.65&quot;,&quot;width&quot;:&quot;698.95&quot;,&quot;height&quot;:&quot;343.45&quot;}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6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1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17_6*l_h_i*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1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2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17_6*l_h_i*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2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3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17_6*l_h_i*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3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4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17_6*l_h_i*1_4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4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5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17_6*l_h_i*1_5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5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6*l_h_a*1_6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17_6*l_h_i*1_6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6*l_h_i*1_6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91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17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66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05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52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2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83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6*l_h_f*1_6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尽量言简意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6*l_h_a*1_6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项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6*l_h_f*1_1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尽量言简意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6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项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6*l_h_f*1_2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尽量言简意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6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项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6*l_h_f*1_3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尽量言简意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6*l_h_a*1_3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项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6*l_h_f*1_4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尽量言简意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6*l_h_a*1_4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项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6*l_h_f*1_5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尽量言简意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6*l_h_a*1_5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项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4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3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3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8_3*l_h_f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8_3*l_h_f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8_3*l_h_f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4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46.xml><?xml version="1.0" encoding="utf-8"?>
<p:tagLst xmlns:p="http://schemas.openxmlformats.org/presentationml/2006/main">
  <p:tag name="KSO_WM_SLIDE_ID" val="custom2023091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91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&quot;,&quot;top&quot;:&quot;101.9&quot;,&quot;width&quot;:&quot;498.95&quot;,&quot;height&quot;:&quot;364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3">
      <a:dk1>
        <a:srgbClr val="000000"/>
      </a:dk1>
      <a:lt1>
        <a:srgbClr val="FFFFFF"/>
      </a:lt1>
      <a:dk2>
        <a:srgbClr val="161D32"/>
      </a:dk2>
      <a:lt2>
        <a:srgbClr val="FFFAEF"/>
      </a:lt2>
      <a:accent1>
        <a:srgbClr val="FFC955"/>
      </a:accent1>
      <a:accent2>
        <a:srgbClr val="CFB058"/>
      </a:accent2>
      <a:accent3>
        <a:srgbClr val="9F975B"/>
      </a:accent3>
      <a:accent4>
        <a:srgbClr val="707D5E"/>
      </a:accent4>
      <a:accent5>
        <a:srgbClr val="707D5E"/>
      </a:accent5>
      <a:accent6>
        <a:srgbClr val="104B64"/>
      </a:accent6>
      <a:hlink>
        <a:srgbClr val="0563C1"/>
      </a:hlink>
      <a:folHlink>
        <a:srgbClr val="954D72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2023-12-16T05:36:04Z</dcterms:created>
  <dcterms:modified xsi:type="dcterms:W3CDTF">2023-12-16T05:36:04Z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ed06315185724b6c8d1cf91f5cca0a7a_21</vt:lpwstr>
  </property>
</Properties>
</file>