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377" r:id="rId1"/>
    <p:sldMasterId id="2147486414" r:id="rId2"/>
  </p:sldMasterIdLst>
  <p:notesMasterIdLst>
    <p:notesMasterId r:id="rId3"/>
  </p:notesMasterIdLst>
  <p:sldIdLst>
    <p:sldId id="1605" r:id="rId4"/>
    <p:sldId id="1609" r:id="rId5"/>
    <p:sldId id="1612" r:id="rId6"/>
    <p:sldId id="1615" r:id="rId7"/>
    <p:sldId id="1621" r:id="rId9"/>
    <p:sldId id="1624" r:id="rId10"/>
    <p:sldId id="1627" r:id="rId11"/>
    <p:sldId id="1630" r:id="rId12"/>
    <p:sldId id="1633" r:id="rId13"/>
    <p:sldId id="1639" r:id="rId15"/>
    <p:sldId id="1642" r:id="rId16"/>
    <p:sldId id="1645" r:id="rId17"/>
    <p:sldId id="1648" r:id="rId18"/>
    <p:sldId id="1651" r:id="rId19"/>
    <p:sldId id="1657" r:id="rId21"/>
    <p:sldId id="1660" r:id="rId22"/>
    <p:sldId id="1663" r:id="rId23"/>
    <p:sldId id="1666" r:id="rId24"/>
    <p:sldId id="1669" r:id="rId25"/>
    <p:sldId id="1675" r:id="rId27"/>
    <p:sldId id="1678" r:id="rId28"/>
    <p:sldId id="1681" r:id="rId29"/>
    <p:sldId id="1684" r:id="rId30"/>
    <p:sldId id="1687" r:id="rId31"/>
    <p:sldId id="1693" r:id="rId33"/>
    <p:sldId id="1696" r:id="rId34"/>
    <p:sldId id="1699" r:id="rId35"/>
    <p:sldId id="1702" r:id="rId36"/>
    <p:sldId id="170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378" r:id="rId1"/>
    <p:sldLayoutId id="2147486379" r:id="rId2"/>
    <p:sldLayoutId id="2147486380" r:id="rId3"/>
    <p:sldLayoutId id="2147486381" r:id="rId4"/>
    <p:sldLayoutId id="2147486382" r:id="rId5"/>
    <p:sldLayoutId id="2147486383" r:id="rId6"/>
    <p:sldLayoutId id="2147486384" r:id="rId7"/>
    <p:sldLayoutId id="2147486385" r:id="rId8"/>
    <p:sldLayoutId id="2147486386" r:id="rId9"/>
    <p:sldLayoutId id="2147486387" r:id="rId10"/>
    <p:sldLayoutId id="214748638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15" r:id="rId1"/>
    <p:sldLayoutId id="2147486416" r:id="rId2"/>
    <p:sldLayoutId id="2147486417" r:id="rId3"/>
    <p:sldLayoutId id="2147486418" r:id="rId4"/>
    <p:sldLayoutId id="2147486419" r:id="rId5"/>
    <p:sldLayoutId id="2147486420" r:id="rId6"/>
    <p:sldLayoutId id="2147486421" r:id="rId7"/>
    <p:sldLayoutId id="2147486422" r:id="rId8"/>
    <p:sldLayoutId id="2147486423" r:id="rId9"/>
    <p:sldLayoutId id="2147486424" r:id="rId10"/>
    <p:sldLayoutId id="21474864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tags" Target="../tags/tag241.xml"/><Relationship Id="rId16" Type="http://schemas.openxmlformats.org/officeDocument/2006/relationships/tags" Target="../tags/tag242.xml"/><Relationship Id="rId17" Type="http://schemas.openxmlformats.org/officeDocument/2006/relationships/tags" Target="../tags/tag243.xml"/><Relationship Id="rId18" Type="http://schemas.openxmlformats.org/officeDocument/2006/relationships/tags" Target="../tags/tag244.xml"/><Relationship Id="rId19" Type="http://schemas.openxmlformats.org/officeDocument/2006/relationships/tags" Target="../tags/tag245.xml"/><Relationship Id="rId20" Type="http://schemas.openxmlformats.org/officeDocument/2006/relationships/tags" Target="../tags/tag246.xml"/><Relationship Id="rId21" Type="http://schemas.openxmlformats.org/officeDocument/2006/relationships/tags" Target="../tags/tag247.xml"/><Relationship Id="rId22" Type="http://schemas.openxmlformats.org/officeDocument/2006/relationships/tags" Target="../tags/tag248.xml"/><Relationship Id="rId23" Type="http://schemas.openxmlformats.org/officeDocument/2006/relationships/tags" Target="../tags/tag249.xml"/><Relationship Id="rId24" Type="http://schemas.openxmlformats.org/officeDocument/2006/relationships/tags" Target="../tags/tag250.xml"/><Relationship Id="rId25" Type="http://schemas.openxmlformats.org/officeDocument/2006/relationships/tags" Target="../tags/tag251.xml"/><Relationship Id="rId26" Type="http://schemas.openxmlformats.org/officeDocument/2006/relationships/tags" Target="../tags/tag252.xml"/><Relationship Id="rId27" Type="http://schemas.openxmlformats.org/officeDocument/2006/relationships/tags" Target="../tags/tag253.xml"/><Relationship Id="rId28" Type="http://schemas.openxmlformats.org/officeDocument/2006/relationships/tags" Target="../tags/tag254.xml"/><Relationship Id="rId29" Type="http://schemas.openxmlformats.org/officeDocument/2006/relationships/tags" Target="../tags/tag255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tags" Target="../tags/tag307.xml"/><Relationship Id="rId14" Type="http://schemas.openxmlformats.org/officeDocument/2006/relationships/tags" Target="../tags/tag308.xml"/><Relationship Id="rId15" Type="http://schemas.openxmlformats.org/officeDocument/2006/relationships/tags" Target="../tags/tag309.xml"/><Relationship Id="rId1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tags" Target="../tags/tag365.xml"/><Relationship Id="rId18" Type="http://schemas.openxmlformats.org/officeDocument/2006/relationships/tags" Target="../tags/tag366.xml"/><Relationship Id="rId19" Type="http://schemas.openxmlformats.org/officeDocument/2006/relationships/tags" Target="../tags/tag367.xml"/><Relationship Id="rId20" Type="http://schemas.openxmlformats.org/officeDocument/2006/relationships/tags" Target="../tags/tag368.xml"/><Relationship Id="rId21" Type="http://schemas.openxmlformats.org/officeDocument/2006/relationships/tags" Target="../tags/tag369.xml"/><Relationship Id="rId22" Type="http://schemas.openxmlformats.org/officeDocument/2006/relationships/tags" Target="../tags/tag370.xml"/><Relationship Id="rId23" Type="http://schemas.openxmlformats.org/officeDocument/2006/relationships/tags" Target="../tags/tag371.xml"/><Relationship Id="rId24" Type="http://schemas.openxmlformats.org/officeDocument/2006/relationships/tags" Target="../tags/tag372.xml"/><Relationship Id="rId25" Type="http://schemas.openxmlformats.org/officeDocument/2006/relationships/tags" Target="../tags/tag373.xml"/><Relationship Id="rId26" Type="http://schemas.openxmlformats.org/officeDocument/2006/relationships/tags" Target="../tags/tag374.xml"/><Relationship Id="rId27" Type="http://schemas.openxmlformats.org/officeDocument/2006/relationships/tags" Target="../tags/tag375.xml"/><Relationship Id="rId28" Type="http://schemas.openxmlformats.org/officeDocument/2006/relationships/tags" Target="../tags/tag376.xml"/><Relationship Id="rId29" Type="http://schemas.openxmlformats.org/officeDocument/2006/relationships/tags" Target="../tags/tag377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优化企业的生产与转型升级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生产优化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转型升级策略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转型升级实施路径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转型升级成功案例分析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未来发展趋势预测与挑战应对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生产优化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生产流程改进</a:t>
            </a:r>
            <a:endParaRPr altLang="en-US" lang="zh-CN"/>
          </a:p>
        </p:txBody>
      </p:sp>
      <p:sp>
        <p:nvSpPr>
          <p:cNvPr id="10489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减少生产浪费：通过消除生产过程中的浪费，提高生产效率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自动化和智能化：引入自动化和智能化设备，减少人工干预，提高生产质量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优化生产计划：合理安排生产计划，确保生产线的平衡和稳定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持续改进：不断寻求改进机会，持续优化生产流程，提高企业竞争力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生产成本控制</a:t>
            </a:r>
            <a:endParaRPr altLang="en-US" lang="zh-CN"/>
          </a:p>
        </p:txBody>
      </p:sp>
      <p:sp>
        <p:nvSpPr>
          <p:cNvPr id="104896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降低原材料成本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提高生产效率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减少浪费和损耗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优化库存管理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生产效率提升</a:t>
            </a:r>
            <a:endParaRPr altLang="en-US" lang="zh-CN"/>
          </a:p>
        </p:txBody>
      </p:sp>
      <p:sp>
        <p:nvSpPr>
          <p:cNvPr id="10490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减少生产浪费：通过精益生产、六西格玛等方法减少生产过程中的浪费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提高设备利用率：合理安排设备使用时间，避免设备闲置和空转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优化生产流程：通过流程再造、自动化等方式提高生产效率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提高员工技能：加强员工培训，提高员工技能水平，减少人为因素对生产效率的影响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质量管理体系</a:t>
            </a:r>
            <a:endParaRPr altLang="en-US" lang="zh-CN"/>
          </a:p>
        </p:txBody>
      </p:sp>
      <p:sp>
        <p:nvSpPr>
          <p:cNvPr id="10490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制定严格的质量控制标准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建立完善的质量管理体系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加强员工的质量意识培训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定期对产品质量进行检测和评估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转型升级策略</a:t>
            </a:r>
            <a:endParaRPr altLang="en-US" lang="zh-CN"/>
          </a:p>
        </p:txBody>
      </p:sp>
      <p:sp>
        <p:nvSpPr>
          <p:cNvPr id="10491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产业升级</a:t>
            </a:r>
            <a:endParaRPr altLang="en-US" lang="zh-CN"/>
          </a:p>
        </p:txBody>
      </p:sp>
      <p:sp>
        <p:nvSpPr>
          <p:cNvPr id="10491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拓展产业链，增加附加值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传统产业向现代产业转型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提升技术水平，提高生产效率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培育新兴产业，推动经济转型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产品升级</a:t>
            </a:r>
            <a:endParaRPr altLang="en-US" lang="zh-CN"/>
          </a:p>
        </p:txBody>
      </p:sp>
      <p:sp>
        <p:nvSpPr>
          <p:cNvPr id="10492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定义：产品升级是指企业通过改进现有产品或开发新产品来提高产品质量、增加产品功能或提高产品附加值的过程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目的：提高产品质量、增加产品功能或提高产品附加值，从而增强企业竞争力，扩大市场份额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策略：采用新技术、新材料、新工艺等手段，对现有产品进行改进或开发新产品，以满足市场需求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实施步骤：制定产品升级计划、进行市场调研、进行技术研发、进行试验验证、进行生产制造、进行市场推广等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服务升级</a:t>
            </a:r>
            <a:endParaRPr altLang="en-US" lang="zh-CN"/>
          </a:p>
        </p:txBody>
      </p:sp>
      <p:sp>
        <p:nvSpPr>
          <p:cNvPr id="10493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提升服务质量：提高服务水平，满足客户需求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拓展服务范围：扩大服务领域，增加服务项目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创新服务模式：采用新的服务方式，提高服务效率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强化服务团队：加强团队建设，提高服务能力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品牌升级</a:t>
            </a:r>
            <a:endParaRPr altLang="en-US" lang="zh-CN"/>
          </a:p>
        </p:txBody>
      </p:sp>
      <p:sp>
        <p:nvSpPr>
          <p:cNvPr id="10493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品牌定位：明确品牌在市场中的定位，提升品牌形象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品牌传播：通过有效的传播渠道，提高品牌知名度和美誉度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品牌创新：不断推出新产品或服务，满足消费者需求，提升品牌竞争力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品牌合作：与其他品牌或机构合作，共同推动品牌发展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转型升级实施路径</a:t>
            </a:r>
            <a:endParaRPr altLang="en-US" lang="zh-CN"/>
          </a:p>
        </p:txBody>
      </p:sp>
      <p:sp>
        <p:nvSpPr>
          <p:cNvPr id="10494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</a:t>
            </a:r>
            <a:endParaRPr altLang="en-US" lang="zh-CN"/>
          </a:p>
        </p:txBody>
      </p:sp>
      <p:sp>
        <p:nvSpPr>
          <p:cNvPr id="104947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提升技术研发能力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加强产学研合作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引进先进技术设备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培养高素质技术人才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人才培养与引进</a:t>
            </a:r>
            <a:endParaRPr altLang="en-US" lang="zh-CN"/>
          </a:p>
        </p:txBody>
      </p:sp>
      <p:sp>
        <p:nvSpPr>
          <p:cNvPr id="104951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培养现有员工：通过培训、进修等方式提高员工技能和素质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引进外部人才：通过招聘、合作等方式吸引优秀人才加入企业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建立激励机制：通过薪酬、晋升等方式激励员工积极投入工作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营造企业文化：通过宣传、活动等方式营造积极向上的企业文化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合作伙伴协同发展</a:t>
            </a:r>
            <a:endParaRPr altLang="en-US" lang="zh-CN"/>
          </a:p>
        </p:txBody>
      </p:sp>
      <p:sp>
        <p:nvSpPr>
          <p:cNvPr id="104957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8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8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9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建立合作伙伴关系：寻找具有共同目标和价值观的企业，建立长期稳定的合作关系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市场拓展：共同开拓市场，扩大市场份额，实现互利共赢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技术创新：共同研发新技术、新产品，提高企业核心竞争力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资源共享：共享各自的优势资源，提高生产效率和降低成本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政策支持与引导</a:t>
            </a:r>
            <a:endParaRPr altLang="en-US" lang="zh-CN"/>
          </a:p>
        </p:txBody>
      </p:sp>
      <p:sp>
        <p:nvSpPr>
          <p:cNvPr id="10496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政府出台相关政策，鼓励企业转型升级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提供资金、技术、人才等方面的支持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引导企业向绿色、低碳、循环方向发展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推动企业加强自主创新，提高核心竞争力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转型升级成功案例分析</a:t>
            </a:r>
            <a:endParaRPr altLang="en-US" lang="zh-CN"/>
          </a:p>
        </p:txBody>
      </p:sp>
      <p:sp>
        <p:nvSpPr>
          <p:cNvPr id="10497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行业内成功案例</a:t>
            </a:r>
            <a:endParaRPr altLang="en-US" lang="zh-CN"/>
          </a:p>
        </p:txBody>
      </p:sp>
      <p:sp>
        <p:nvSpPr>
          <p:cNvPr id="10497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案例一：某制造企业通过引进智能化生产线，提高生产效率和质量，降低成本，成功实现转型升级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案例二：某互联网企业通过创新商业模式，拓展业务领域，实现从传统行业向互联网行业的转型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案例三：某服务型企业通过加强内部管理，提高服务质量，实现从传统服务业向现代服务业的转型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案例四：某科技型企业通过加强研发创新，推出具有自主知识产权的产品，实现从模仿到创新的转型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失败案例分析</a:t>
            </a:r>
            <a:endParaRPr altLang="en-US" lang="zh-CN"/>
          </a:p>
        </p:txBody>
      </p:sp>
      <p:sp>
        <p:nvSpPr>
          <p:cNvPr id="10498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案例一：某企业转型升级失败的原因分析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案例二：某企业转型升级失败的教训总结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案例三：某企业转型升级失败的后果及影响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案例四：某企业转型升级失败后的反思与改进措施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成功因素总结</a:t>
            </a:r>
            <a:endParaRPr altLang="en-US" lang="zh-CN"/>
          </a:p>
        </p:txBody>
      </p:sp>
      <p:sp>
        <p:nvSpPr>
          <p:cNvPr id="104987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702202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78" name="矩形 4"/>
          <p:cNvSpPr/>
          <p:nvPr>
            <p:custDataLst>
              <p:tags r:id="rId2"/>
            </p:custDataLst>
          </p:nvPr>
        </p:nvSpPr>
        <p:spPr>
          <a:xfrm>
            <a:off x="2616368" y="4246436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5"/>
          <p:cNvSpPr txBox="1"/>
          <p:nvPr>
            <p:custDataLst>
              <p:tags r:id="rId3"/>
            </p:custDataLst>
          </p:nvPr>
        </p:nvSpPr>
        <p:spPr>
          <a:xfrm>
            <a:off x="2902482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政策支持：充分利用政府政策支持，降低转型升级成本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59755" y="3901273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84" name="矩形 57"/>
          <p:cNvSpPr/>
          <p:nvPr>
            <p:custDataLst>
              <p:tags r:id="rId5"/>
            </p:custDataLst>
          </p:nvPr>
        </p:nvSpPr>
        <p:spPr>
          <a:xfrm>
            <a:off x="6173920" y="4246436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6" name="文本框 58"/>
          <p:cNvSpPr txBox="1"/>
          <p:nvPr>
            <p:custDataLst>
              <p:tags r:id="rId6"/>
            </p:custDataLst>
          </p:nvPr>
        </p:nvSpPr>
        <p:spPr>
          <a:xfrm>
            <a:off x="6460034" y="4204432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合作共赢：与合作伙伴建立紧密合作关系，共同推动产业升级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8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923425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90" name="矩形 65"/>
          <p:cNvSpPr/>
          <p:nvPr>
            <p:custDataLst>
              <p:tags r:id="rId8"/>
            </p:custDataLst>
          </p:nvPr>
        </p:nvSpPr>
        <p:spPr>
          <a:xfrm>
            <a:off x="838200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2" name="文本框 66"/>
          <p:cNvSpPr txBox="1"/>
          <p:nvPr>
            <p:custDataLst>
              <p:tags r:id="rId9"/>
            </p:custDataLst>
          </p:nvPr>
        </p:nvSpPr>
        <p:spPr>
          <a:xfrm>
            <a:off x="1124314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创新驱动：注重技术研发，推动产品升级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89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80978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96" name="矩形 69"/>
          <p:cNvSpPr/>
          <p:nvPr>
            <p:custDataLst>
              <p:tags r:id="rId11"/>
            </p:custDataLst>
          </p:nvPr>
        </p:nvSpPr>
        <p:spPr>
          <a:xfrm>
            <a:off x="4395144" y="1846123"/>
            <a:ext cx="171469" cy="17278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98" name="文本框 70"/>
          <p:cNvSpPr txBox="1"/>
          <p:nvPr>
            <p:custDataLst>
              <p:tags r:id="rId12"/>
            </p:custDataLst>
          </p:nvPr>
        </p:nvSpPr>
        <p:spPr>
          <a:xfrm>
            <a:off x="4681258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市场需求：紧跟市场趋势，满足消费者需求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038531" y="1501569"/>
            <a:ext cx="3315329" cy="21393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02" name="文本框 74"/>
          <p:cNvSpPr txBox="1"/>
          <p:nvPr>
            <p:custDataLst>
              <p:tags r:id="rId14"/>
            </p:custDataLst>
          </p:nvPr>
        </p:nvSpPr>
        <p:spPr>
          <a:xfrm>
            <a:off x="8238811" y="1804119"/>
            <a:ext cx="2914426" cy="120982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人才引进：培养和引进高素质人才，提升企业核心竞争力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04" name="矩形 73"/>
          <p:cNvSpPr/>
          <p:nvPr>
            <p:custDataLst>
              <p:tags r:id="rId15"/>
            </p:custDataLst>
          </p:nvPr>
        </p:nvSpPr>
        <p:spPr>
          <a:xfrm>
            <a:off x="7952697" y="1846123"/>
            <a:ext cx="171469" cy="17278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经验教训分享</a:t>
            </a:r>
            <a:endParaRPr altLang="en-US" lang="zh-CN"/>
          </a:p>
        </p:txBody>
      </p:sp>
      <p:sp>
        <p:nvSpPr>
          <p:cNvPr id="104994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转型升级的必要性：企业需要适应市场变化，提高竞争力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成功案例介绍：分享一些转型升级成功的企业的经验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经验教训总结：从成功案例中提炼出有价值的经验和教训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如何避免失败：分析转型升级过程中可能出现的风险和问题，并提出应对措施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未来发展趋势预测与挑战应对</a:t>
            </a:r>
            <a:endParaRPr altLang="en-US" lang="zh-CN"/>
          </a:p>
        </p:txBody>
      </p:sp>
      <p:sp>
        <p:nvSpPr>
          <p:cNvPr id="10499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0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数字化转型：利用大数据、人工智能等技术提升生产效率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智能化生产：实现自动化、机器人化生产，减少人力成本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绿色环保：注重环保、可持续发展，降低能耗和排放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个性化定制：满足消费者个性化需求，提升产品竞争力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技术变革挑战应对</a:t>
            </a:r>
            <a:endParaRPr altLang="en-US" lang="zh-CN"/>
          </a:p>
        </p:txBody>
      </p:sp>
      <p:sp>
        <p:nvSpPr>
          <p:cNvPr id="10501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了解技术变革的趋势和影响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制定应对策略，包括技术升级、人才培养等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建立灵活的组织架构，适应快速变化的市场环境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加强与合作伙伴的协作，共同应对挑战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市场竞争挑战应对</a:t>
            </a:r>
            <a:endParaRPr altLang="en-US" lang="zh-CN"/>
          </a:p>
        </p:txBody>
      </p:sp>
      <p:sp>
        <p:nvSpPr>
          <p:cNvPr id="105016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8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8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9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9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0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了解竞争对手：分析竞争对手的优势和劣势，制定相应的应对策略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建立良好的供应链：与供应商建立良好的合作关系，确保原材料的稳定供应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加强品牌营销：通过品牌营销提高企业知名度和美誉度，吸引更多客户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创新产品和服务：通过创新提高产品质量和服务水平，满足客户需求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政策法规变化应对</a:t>
            </a:r>
            <a:endParaRPr altLang="en-US" lang="zh-CN"/>
          </a:p>
        </p:txBody>
      </p:sp>
      <p:sp>
        <p:nvSpPr>
          <p:cNvPr id="105024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调整企业战略，适应政策法规变化，寻求新的发展机遇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关注政策法规动态，及时了解政策调整对企业的影响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加强与政府部门的沟通与合作，争取政策支持与优惠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建立完善的风险应对机制，有效应对政策法规变化带来的挑战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2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9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1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2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9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2023-12-20T01:35:32Z</dcterms:created>
  <dcterms:modified xsi:type="dcterms:W3CDTF">2023-12-20T01:35:32Z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61bc2519df754270b425835e9607c085_21</vt:lpwstr>
  </property>
</Properties>
</file>