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831" r:id="rId1"/>
    <p:sldMasterId id="2147495868" r:id="rId2"/>
  </p:sldMasterIdLst>
  <p:notesMasterIdLst>
    <p:notesMasterId r:id="rId3"/>
  </p:notesMasterIdLst>
  <p:sldIdLst>
    <p:sldId id="5755" r:id="rId4"/>
    <p:sldId id="5760" r:id="rId5"/>
    <p:sldId id="5764" r:id="rId6"/>
    <p:sldId id="5767" r:id="rId7"/>
    <p:sldId id="5770" r:id="rId8"/>
    <p:sldId id="5773" r:id="rId9"/>
    <p:sldId id="5776" r:id="rId10"/>
    <p:sldId id="5779" r:id="rId11"/>
    <p:sldId id="5782" r:id="rId12"/>
    <p:sldId id="5785" r:id="rId13"/>
    <p:sldId id="5788" r:id="rId14"/>
    <p:sldId id="5791" r:id="rId15"/>
    <p:sldId id="5794" r:id="rId16"/>
    <p:sldId id="5797" r:id="rId17"/>
    <p:sldId id="5800" r:id="rId18"/>
    <p:sldId id="5803" r:id="rId19"/>
    <p:sldId id="5806" r:id="rId20"/>
    <p:sldId id="5809" r:id="rId21"/>
    <p:sldId id="5812" r:id="rId22"/>
    <p:sldId id="5815" r:id="rId23"/>
    <p:sldId id="5818" r:id="rId24"/>
    <p:sldId id="5821" r:id="rId25"/>
    <p:sldId id="5824" r:id="rId26"/>
    <p:sldId id="5827" r:id="rId27"/>
    <p:sldId id="5830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832" r:id="rId1"/>
    <p:sldLayoutId id="2147495833" r:id="rId2"/>
    <p:sldLayoutId id="2147495834" r:id="rId3"/>
    <p:sldLayoutId id="2147495835" r:id="rId4"/>
    <p:sldLayoutId id="2147495836" r:id="rId5"/>
    <p:sldLayoutId id="2147495837" r:id="rId6"/>
    <p:sldLayoutId id="2147495838" r:id="rId7"/>
    <p:sldLayoutId id="2147495839" r:id="rId8"/>
    <p:sldLayoutId id="2147495840" r:id="rId9"/>
    <p:sldLayoutId id="2147495841" r:id="rId10"/>
    <p:sldLayoutId id="214749584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5869" r:id="rId1"/>
    <p:sldLayoutId id="2147495870" r:id="rId2"/>
    <p:sldLayoutId id="2147495871" r:id="rId3"/>
    <p:sldLayoutId id="2147495872" r:id="rId4"/>
    <p:sldLayoutId id="2147495873" r:id="rId5"/>
    <p:sldLayoutId id="2147495874" r:id="rId6"/>
    <p:sldLayoutId id="2147495875" r:id="rId7"/>
    <p:sldLayoutId id="2147495876" r:id="rId8"/>
    <p:sldLayoutId id="2147495877" r:id="rId9"/>
    <p:sldLayoutId id="2147495878" r:id="rId10"/>
    <p:sldLayoutId id="214749587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tags" Target="../tags/tag174.xml"/><Relationship Id="rId17" Type="http://schemas.openxmlformats.org/officeDocument/2006/relationships/tags" Target="../tags/tag175.xml"/><Relationship Id="rId18" Type="http://schemas.openxmlformats.org/officeDocument/2006/relationships/tags" Target="../tags/tag176.xml"/><Relationship Id="rId19" Type="http://schemas.openxmlformats.org/officeDocument/2006/relationships/tags" Target="../tags/tag177.xml"/><Relationship Id="rId20" Type="http://schemas.openxmlformats.org/officeDocument/2006/relationships/tags" Target="../tags/tag178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tags" Target="../tags/tag254.xml"/><Relationship Id="rId1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tags" Target="../tags/tag279.xml"/><Relationship Id="rId14" Type="http://schemas.openxmlformats.org/officeDocument/2006/relationships/tags" Target="../tags/tag280.xml"/><Relationship Id="rId15" Type="http://schemas.openxmlformats.org/officeDocument/2006/relationships/tags" Target="../tags/tag281.xml"/><Relationship Id="rId16" Type="http://schemas.openxmlformats.org/officeDocument/2006/relationships/tags" Target="../tags/tag282.xml"/><Relationship Id="rId17" Type="http://schemas.openxmlformats.org/officeDocument/2006/relationships/tags" Target="../tags/tag283.xml"/><Relationship Id="rId18" Type="http://schemas.openxmlformats.org/officeDocument/2006/relationships/tags" Target="../tags/tag284.xml"/><Relationship Id="rId19" Type="http://schemas.openxmlformats.org/officeDocument/2006/relationships/tags" Target="../tags/tag285.xml"/><Relationship Id="rId20" Type="http://schemas.openxmlformats.org/officeDocument/2006/relationships/tags" Target="../tags/tag286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tags" Target="../tags/tag334.xml"/><Relationship Id="rId14" Type="http://schemas.openxmlformats.org/officeDocument/2006/relationships/tags" Target="../tags/tag335.xml"/><Relationship Id="rId15" Type="http://schemas.openxmlformats.org/officeDocument/2006/relationships/tags" Target="../tags/tag336.xml"/><Relationship Id="rId16" Type="http://schemas.openxmlformats.org/officeDocument/2006/relationships/tags" Target="../tags/tag337.xml"/><Relationship Id="rId17" Type="http://schemas.openxmlformats.org/officeDocument/2006/relationships/tags" Target="../tags/tag338.xml"/><Relationship Id="rId18" Type="http://schemas.openxmlformats.org/officeDocument/2006/relationships/tags" Target="../tags/tag339.xml"/><Relationship Id="rId19" Type="http://schemas.openxmlformats.org/officeDocument/2006/relationships/tags" Target="../tags/tag340.xml"/><Relationship Id="rId20" Type="http://schemas.openxmlformats.org/officeDocument/2006/relationships/tags" Target="../tags/tag341.xml"/><Relationship Id="rId21" Type="http://schemas.openxmlformats.org/officeDocument/2006/relationships/tags" Target="../tags/tag342.xml"/><Relationship Id="rId22" Type="http://schemas.openxmlformats.org/officeDocument/2006/relationships/tags" Target="../tags/tag343.xml"/><Relationship Id="rId23" Type="http://schemas.openxmlformats.org/officeDocument/2006/relationships/tags" Target="../tags/tag344.xml"/><Relationship Id="rId24" Type="http://schemas.openxmlformats.org/officeDocument/2006/relationships/tags" Target="../tags/tag345.xml"/><Relationship Id="rId2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2024年金融科技对银行业的影响与应对策略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  <p:sp>
        <p:nvSpPr>
          <p:cNvPr id="1048914" name="矩形 21"/>
          <p:cNvSpPr/>
          <p:nvPr>
            <p:custDataLst>
              <p:tags r:id="rId3"/>
            </p:custDataLst>
          </p:nvPr>
        </p:nvSpPr>
        <p:spPr>
          <a:xfrm>
            <a:off x="4431665" y="659765"/>
            <a:ext cx="3238500" cy="151638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77105" y="1535430"/>
            <a:ext cx="2847975" cy="816610"/>
          </a:xfrm>
          <a:prstGeom prst="rect"/>
          <a:noFill/>
        </p:spPr>
        <p:txBody>
          <a:bodyPr anchor="t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659630" y="779145"/>
            <a:ext cx="2800985" cy="828040"/>
          </a:xfrm>
          <a:prstGeom prst="rect"/>
          <a:noFill/>
        </p:spPr>
        <p:txBody>
          <a:bodyPr anchor="ctr" anchorCtr="0" bIns="0" lIns="0" rIns="0" rtlCol="0" tIns="0" wrap="square"/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金融科技的发展趋势</a:t>
            </a:r>
            <a:endParaRPr altLang="en-US" dirty="0" sz="20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3"/>
          <p:cNvSpPr/>
          <p:nvPr>
            <p:custDataLst>
              <p:tags r:id="rId6"/>
            </p:custDataLst>
          </p:nvPr>
        </p:nvSpPr>
        <p:spPr>
          <a:xfrm>
            <a:off x="4431665" y="2574925"/>
            <a:ext cx="3238500" cy="151638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77105" y="3449955"/>
            <a:ext cx="2847975" cy="816610"/>
          </a:xfrm>
          <a:prstGeom prst="rect"/>
          <a:noFill/>
        </p:spPr>
        <p:txBody>
          <a:bodyPr anchor="t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659630" y="2694305"/>
            <a:ext cx="2800985" cy="828040"/>
          </a:xfrm>
          <a:prstGeom prst="rect"/>
          <a:noFill/>
        </p:spPr>
        <p:txBody>
          <a:bodyPr anchor="ctr" anchorCtr="0" bIns="0" lIns="0" rIns="0" rtlCol="0" tIns="0" wrap="square"/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2024年金融科技对银行业的影响</a:t>
            </a:r>
            <a:endParaRPr altLang="en-US" dirty="0" sz="20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10"/>
          <p:cNvSpPr/>
          <p:nvPr>
            <p:custDataLst>
              <p:tags r:id="rId9"/>
            </p:custDataLst>
          </p:nvPr>
        </p:nvSpPr>
        <p:spPr>
          <a:xfrm>
            <a:off x="4431665" y="4490085"/>
            <a:ext cx="3238500" cy="151638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4777105" y="5365115"/>
            <a:ext cx="2847975" cy="816610"/>
          </a:xfrm>
          <a:prstGeom prst="rect"/>
          <a:noFill/>
        </p:spPr>
        <p:txBody>
          <a:bodyPr anchor="t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4659630" y="4609465"/>
            <a:ext cx="2800985" cy="828040"/>
          </a:xfrm>
          <a:prstGeom prst="rect"/>
          <a:noFill/>
        </p:spPr>
        <p:txBody>
          <a:bodyPr anchor="ctr" anchorCtr="0" bIns="0" lIns="0" rIns="0" rtlCol="0" tIns="0" wrap="square"/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银行业应对金融科技的策略</a:t>
            </a:r>
            <a:endParaRPr altLang="en-US" dirty="0" sz="20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40"/>
          <p:cNvSpPr/>
          <p:nvPr>
            <p:custDataLst>
              <p:tags r:id="rId12"/>
            </p:custDataLst>
          </p:nvPr>
        </p:nvSpPr>
        <p:spPr>
          <a:xfrm>
            <a:off x="8164830" y="1617345"/>
            <a:ext cx="3238500" cy="151638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509635" y="2493010"/>
            <a:ext cx="2847975" cy="816610"/>
          </a:xfrm>
          <a:prstGeom prst="rect"/>
          <a:noFill/>
        </p:spPr>
        <p:txBody>
          <a:bodyPr anchor="t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92795" y="1736725"/>
            <a:ext cx="2800800" cy="828000"/>
          </a:xfrm>
          <a:prstGeom prst="rect"/>
          <a:noFill/>
        </p:spPr>
        <p:txBody>
          <a:bodyPr anchor="ctr" anchorCtr="0" bIns="0" lIns="0" rIns="0" rtlCol="0" tIns="0" wrap="square"/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银行业应对金融科技的案例分析</a:t>
            </a:r>
            <a:endParaRPr altLang="en-US" dirty="0" sz="20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45"/>
          <p:cNvSpPr/>
          <p:nvPr>
            <p:custDataLst>
              <p:tags r:id="rId15"/>
            </p:custDataLst>
          </p:nvPr>
        </p:nvSpPr>
        <p:spPr>
          <a:xfrm>
            <a:off x="8164830" y="3532505"/>
            <a:ext cx="3238500" cy="151638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6"/>
            </p:custDataLst>
          </p:nvPr>
        </p:nvSpPr>
        <p:spPr>
          <a:xfrm>
            <a:off x="8509635" y="4407535"/>
            <a:ext cx="2847975" cy="816610"/>
          </a:xfrm>
          <a:prstGeom prst="rect"/>
          <a:noFill/>
        </p:spPr>
        <p:txBody>
          <a:bodyPr anchor="t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7"/>
            </p:custDataLst>
          </p:nvPr>
        </p:nvSpPr>
        <p:spPr>
          <a:xfrm>
            <a:off x="8392795" y="3651885"/>
            <a:ext cx="2800800" cy="828000"/>
          </a:xfrm>
          <a:prstGeom prst="rect"/>
          <a:noFill/>
        </p:spPr>
        <p:txBody>
          <a:bodyPr anchor="ctr" anchorCtr="0" bIns="0" lIns="0" rIns="0" rtlCol="0" tIns="0" wrap="square"/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未来银行业与金融科技的展望</a:t>
            </a:r>
            <a:endParaRPr altLang="en-US" dirty="0" sz="20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0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金融科技的发展趋势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金融科技的定义和范围</a:t>
            </a:r>
            <a:endParaRPr altLang="en-US" lang="zh-CN"/>
          </a:p>
        </p:txBody>
      </p:sp>
      <p:sp>
        <p:nvSpPr>
          <p:cNvPr id="1049082" name="任意多边形 35"/>
          <p:cNvSpPr/>
          <p:nvPr>
            <p:custDataLst>
              <p:tags r:id="rId1"/>
            </p:custDataLst>
          </p:nvPr>
        </p:nvSpPr>
        <p:spPr>
          <a:xfrm>
            <a:off x="608330" y="1406334"/>
            <a:ext cx="10969625" cy="10443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84" name="任意多边形 39"/>
          <p:cNvSpPr/>
          <p:nvPr>
            <p:custDataLst>
              <p:tags r:id="rId2"/>
            </p:custDataLst>
          </p:nvPr>
        </p:nvSpPr>
        <p:spPr>
          <a:xfrm>
            <a:off x="691544" y="1496535"/>
            <a:ext cx="10803833" cy="864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29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6922" y="1720133"/>
            <a:ext cx="0" cy="431950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86" name="正文"/>
          <p:cNvSpPr txBox="1"/>
          <p:nvPr>
            <p:custDataLst>
              <p:tags r:id="rId4"/>
            </p:custDataLst>
          </p:nvPr>
        </p:nvSpPr>
        <p:spPr>
          <a:xfrm>
            <a:off x="2260539" y="1481925"/>
            <a:ext cx="9009970" cy="879145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金融科技的定义：利用互联网、大数据、人工智能等技术手段，创新金融业务和服务模式，提升金融效率和用户体验。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88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859" y="1478114"/>
            <a:ext cx="900108" cy="900743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090" name="任意多边形 45"/>
          <p:cNvSpPr/>
          <p:nvPr>
            <p:custDataLst>
              <p:tags r:id="rId6"/>
            </p:custDataLst>
          </p:nvPr>
        </p:nvSpPr>
        <p:spPr>
          <a:xfrm>
            <a:off x="608330" y="2643744"/>
            <a:ext cx="10969625" cy="10443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92" name="任意多边形 46"/>
          <p:cNvSpPr/>
          <p:nvPr>
            <p:custDataLst>
              <p:tags r:id="rId7"/>
            </p:custDataLst>
          </p:nvPr>
        </p:nvSpPr>
        <p:spPr>
          <a:xfrm>
            <a:off x="691544" y="2733945"/>
            <a:ext cx="10803833" cy="864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1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6922" y="2957543"/>
            <a:ext cx="0" cy="431950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94" name="正文"/>
          <p:cNvSpPr txBox="1"/>
          <p:nvPr>
            <p:custDataLst>
              <p:tags r:id="rId9"/>
            </p:custDataLst>
          </p:nvPr>
        </p:nvSpPr>
        <p:spPr>
          <a:xfrm>
            <a:off x="2260539" y="2719335"/>
            <a:ext cx="9009970" cy="879145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金融科技的范围：包括移动支付、P2P网贷、智能投顾、区块链等新兴领域，以及传统金融业务的数字化升级。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96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859" y="2715524"/>
            <a:ext cx="900108" cy="900743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098" name="任意多边形 51"/>
          <p:cNvSpPr/>
          <p:nvPr>
            <p:custDataLst>
              <p:tags r:id="rId11"/>
            </p:custDataLst>
          </p:nvPr>
        </p:nvSpPr>
        <p:spPr>
          <a:xfrm>
            <a:off x="608330" y="3881154"/>
            <a:ext cx="10969625" cy="10443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100" name="任意多边形 52"/>
          <p:cNvSpPr/>
          <p:nvPr>
            <p:custDataLst>
              <p:tags r:id="rId12"/>
            </p:custDataLst>
          </p:nvPr>
        </p:nvSpPr>
        <p:spPr>
          <a:xfrm>
            <a:off x="691544" y="3971355"/>
            <a:ext cx="10803833" cy="864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3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6922" y="4194953"/>
            <a:ext cx="0" cy="431950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02" name="正文"/>
          <p:cNvSpPr txBox="1"/>
          <p:nvPr>
            <p:custDataLst>
              <p:tags r:id="rId14"/>
            </p:custDataLst>
          </p:nvPr>
        </p:nvSpPr>
        <p:spPr>
          <a:xfrm>
            <a:off x="2260539" y="3956745"/>
            <a:ext cx="9009970" cy="879145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金融科技的发展趋势：随着技术的不断进步和应用场景的不断拓展，金融科技将呈现更加多元化、智能化、普惠化的趋势。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04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859" y="3952934"/>
            <a:ext cx="900108" cy="900743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106" name="任意多边形 57"/>
          <p:cNvSpPr/>
          <p:nvPr>
            <p:custDataLst>
              <p:tags r:id="rId16"/>
            </p:custDataLst>
          </p:nvPr>
        </p:nvSpPr>
        <p:spPr>
          <a:xfrm>
            <a:off x="608330" y="5118563"/>
            <a:ext cx="10969625" cy="104430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108" name="任意多边形 58"/>
          <p:cNvSpPr/>
          <p:nvPr>
            <p:custDataLst>
              <p:tags r:id="rId17"/>
            </p:custDataLst>
          </p:nvPr>
        </p:nvSpPr>
        <p:spPr>
          <a:xfrm>
            <a:off x="691544" y="5208765"/>
            <a:ext cx="10803833" cy="8645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5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6922" y="5432362"/>
            <a:ext cx="0" cy="431950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10" name="正文"/>
          <p:cNvSpPr txBox="1"/>
          <p:nvPr>
            <p:custDataLst>
              <p:tags r:id="rId19"/>
            </p:custDataLst>
          </p:nvPr>
        </p:nvSpPr>
        <p:spPr>
          <a:xfrm>
            <a:off x="2260539" y="5194155"/>
            <a:ext cx="9009970" cy="879145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金融科技对银行业的影响：金融科技的发展将改变银行业的业务模式和服务方式，提高银行业务效率和客户体验，同时也给银行业带来新的风险和挑战。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12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859" y="5190343"/>
            <a:ext cx="900108" cy="900743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金融科技的发展历程</a:t>
            </a:r>
            <a:endParaRPr altLang="en-US" lang="zh-CN"/>
          </a:p>
        </p:txBody>
      </p:sp>
      <p:sp>
        <p:nvSpPr>
          <p:cNvPr id="1049172" name="矩形 5"/>
          <p:cNvSpPr/>
          <p:nvPr>
            <p:custDataLst>
              <p:tags r:id="rId1"/>
            </p:custDataLst>
          </p:nvPr>
        </p:nvSpPr>
        <p:spPr>
          <a:xfrm>
            <a:off x="608330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矩形 10"/>
          <p:cNvSpPr/>
          <p:nvPr>
            <p:custDataLst>
              <p:tags r:id="rId2"/>
            </p:custDataLst>
          </p:nvPr>
        </p:nvSpPr>
        <p:spPr>
          <a:xfrm>
            <a:off x="962930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TextBox 2"/>
          <p:cNvSpPr txBox="1"/>
          <p:nvPr>
            <p:custDataLst>
              <p:tags r:id="rId3"/>
            </p:custDataLst>
          </p:nvPr>
        </p:nvSpPr>
        <p:spPr>
          <a:xfrm>
            <a:off x="763308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金融科技1.0时代：互联网银行的兴起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78" name="矩形 6"/>
          <p:cNvSpPr/>
          <p:nvPr>
            <p:custDataLst>
              <p:tags r:id="rId4"/>
            </p:custDataLst>
          </p:nvPr>
        </p:nvSpPr>
        <p:spPr>
          <a:xfrm>
            <a:off x="3406861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矩形 11"/>
          <p:cNvSpPr/>
          <p:nvPr>
            <p:custDataLst>
              <p:tags r:id="rId5"/>
            </p:custDataLst>
          </p:nvPr>
        </p:nvSpPr>
        <p:spPr>
          <a:xfrm>
            <a:off x="3780593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TextBox 2"/>
          <p:cNvSpPr txBox="1"/>
          <p:nvPr>
            <p:custDataLst>
              <p:tags r:id="rId6"/>
            </p:custDataLst>
          </p:nvPr>
        </p:nvSpPr>
        <p:spPr>
          <a:xfrm>
            <a:off x="356120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金融科技2.0时代：移动支付和P2P借贷的繁荣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84" name="矩形 33"/>
          <p:cNvSpPr/>
          <p:nvPr>
            <p:custDataLst>
              <p:tags r:id="rId7"/>
            </p:custDataLst>
          </p:nvPr>
        </p:nvSpPr>
        <p:spPr>
          <a:xfrm>
            <a:off x="6200927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矩形 37"/>
          <p:cNvSpPr/>
          <p:nvPr>
            <p:custDataLst>
              <p:tags r:id="rId8"/>
            </p:custDataLst>
          </p:nvPr>
        </p:nvSpPr>
        <p:spPr>
          <a:xfrm>
            <a:off x="6555527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TextBox 2"/>
          <p:cNvSpPr txBox="1"/>
          <p:nvPr>
            <p:custDataLst>
              <p:tags r:id="rId9"/>
            </p:custDataLst>
          </p:nvPr>
        </p:nvSpPr>
        <p:spPr>
          <a:xfrm>
            <a:off x="6355905" y="3052122"/>
            <a:ext cx="2278909" cy="1840200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金融科技3.0时代：区块链、人工智能等新技术的应用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90" name="矩形 34"/>
          <p:cNvSpPr/>
          <p:nvPr>
            <p:custDataLst>
              <p:tags r:id="rId10"/>
            </p:custDataLst>
          </p:nvPr>
        </p:nvSpPr>
        <p:spPr>
          <a:xfrm>
            <a:off x="8989253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2" name="矩形 38"/>
          <p:cNvSpPr/>
          <p:nvPr>
            <p:custDataLst>
              <p:tags r:id="rId11"/>
            </p:custDataLst>
          </p:nvPr>
        </p:nvSpPr>
        <p:spPr>
          <a:xfrm>
            <a:off x="9362986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TextBox 2"/>
          <p:cNvSpPr txBox="1"/>
          <p:nvPr>
            <p:custDataLst>
              <p:tags r:id="rId12"/>
            </p:custDataLst>
          </p:nvPr>
        </p:nvSpPr>
        <p:spPr>
          <a:xfrm>
            <a:off x="914423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金融科技4.0时代：数字化、开放化和智能化的发展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金融科技的主要技术</a:t>
            </a:r>
            <a:endParaRPr altLang="en-US" lang="zh-CN"/>
          </a:p>
        </p:txBody>
      </p:sp>
      <p:sp>
        <p:nvSpPr>
          <p:cNvPr id="1049254" name="矩形 15"/>
          <p:cNvSpPr/>
          <p:nvPr>
            <p:custDataLst>
              <p:tags r:id="rId1"/>
            </p:custDataLst>
          </p:nvPr>
        </p:nvSpPr>
        <p:spPr>
          <a:xfrm>
            <a:off x="2291434" y="140323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大数据和人工智能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任意多边形 17"/>
          <p:cNvSpPr/>
          <p:nvPr>
            <p:custDataLst>
              <p:tags r:id="rId2"/>
            </p:custDataLst>
          </p:nvPr>
        </p:nvSpPr>
        <p:spPr>
          <a:xfrm flipV="1">
            <a:off x="2210266" y="131953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任意多边形 18"/>
          <p:cNvSpPr/>
          <p:nvPr>
            <p:custDataLst>
              <p:tags r:id="rId3"/>
            </p:custDataLst>
          </p:nvPr>
        </p:nvSpPr>
        <p:spPr>
          <a:xfrm flipH="1">
            <a:off x="8615812" y="190039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矩形 27"/>
          <p:cNvSpPr/>
          <p:nvPr>
            <p:custDataLst>
              <p:tags r:id="rId4"/>
            </p:custDataLst>
          </p:nvPr>
        </p:nvSpPr>
        <p:spPr>
          <a:xfrm>
            <a:off x="2291434" y="2767880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任意多边形 29"/>
          <p:cNvSpPr/>
          <p:nvPr>
            <p:custDataLst>
              <p:tags r:id="rId5"/>
            </p:custDataLst>
          </p:nvPr>
        </p:nvSpPr>
        <p:spPr>
          <a:xfrm flipV="1">
            <a:off x="2210266" y="2684175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任意多边形 30"/>
          <p:cNvSpPr/>
          <p:nvPr>
            <p:custDataLst>
              <p:tags r:id="rId6"/>
            </p:custDataLst>
          </p:nvPr>
        </p:nvSpPr>
        <p:spPr>
          <a:xfrm flipH="1">
            <a:off x="8615812" y="3265037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矩形 5"/>
          <p:cNvSpPr/>
          <p:nvPr>
            <p:custDataLst>
              <p:tags r:id="rId7"/>
            </p:custDataLst>
          </p:nvPr>
        </p:nvSpPr>
        <p:spPr>
          <a:xfrm>
            <a:off x="2291434" y="413252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任意多边形 7"/>
          <p:cNvSpPr/>
          <p:nvPr>
            <p:custDataLst>
              <p:tags r:id="rId8"/>
            </p:custDataLst>
          </p:nvPr>
        </p:nvSpPr>
        <p:spPr>
          <a:xfrm flipV="1">
            <a:off x="2210266" y="404882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0" name="任意多边形 8"/>
          <p:cNvSpPr/>
          <p:nvPr>
            <p:custDataLst>
              <p:tags r:id="rId9"/>
            </p:custDataLst>
          </p:nvPr>
        </p:nvSpPr>
        <p:spPr>
          <a:xfrm flipH="1">
            <a:off x="8615812" y="462968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2" name="矩形 10"/>
          <p:cNvSpPr/>
          <p:nvPr>
            <p:custDataLst>
              <p:tags r:id="rId10"/>
            </p:custDataLst>
          </p:nvPr>
        </p:nvSpPr>
        <p:spPr>
          <a:xfrm>
            <a:off x="2291434" y="5497171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移动支付和数字货币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任意多边形 12"/>
          <p:cNvSpPr/>
          <p:nvPr>
            <p:custDataLst>
              <p:tags r:id="rId11"/>
            </p:custDataLst>
          </p:nvPr>
        </p:nvSpPr>
        <p:spPr>
          <a:xfrm flipV="1">
            <a:off x="2210266" y="5413466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6" name="任意多边形 13"/>
          <p:cNvSpPr/>
          <p:nvPr>
            <p:custDataLst>
              <p:tags r:id="rId12"/>
            </p:custDataLst>
          </p:nvPr>
        </p:nvSpPr>
        <p:spPr>
          <a:xfrm flipH="1">
            <a:off x="8615812" y="5994328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33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2024年金融科技对银行业的影响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银行业务模式的变革</a:t>
            </a:r>
            <a:endParaRPr altLang="en-US" lang="zh-CN"/>
          </a:p>
        </p:txBody>
      </p:sp>
      <p:sp>
        <p:nvSpPr>
          <p:cNvPr id="1049412" name="矩形 38"/>
          <p:cNvSpPr/>
          <p:nvPr>
            <p:custDataLst>
              <p:tags r:id="rId1"/>
            </p:custDataLst>
          </p:nvPr>
        </p:nvSpPr>
        <p:spPr>
          <a:xfrm rot="204112">
            <a:off x="1363145" y="1319530"/>
            <a:ext cx="4194774" cy="2189481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4" name="矩形 39"/>
          <p:cNvSpPr/>
          <p:nvPr>
            <p:custDataLst>
              <p:tags r:id="rId2"/>
            </p:custDataLst>
          </p:nvPr>
        </p:nvSpPr>
        <p:spPr>
          <a:xfrm>
            <a:off x="1367992" y="1320222"/>
            <a:ext cx="4194774" cy="218948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6" name="TextBox 2"/>
          <p:cNvSpPr txBox="1"/>
          <p:nvPr>
            <p:custDataLst>
              <p:tags r:id="rId3"/>
            </p:custDataLst>
          </p:nvPr>
        </p:nvSpPr>
        <p:spPr>
          <a:xfrm>
            <a:off x="1611037" y="1491254"/>
            <a:ext cx="3726687" cy="1807949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传统银行业务模式的局限性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418" name="矩形 100"/>
          <p:cNvSpPr/>
          <p:nvPr>
            <p:custDataLst>
              <p:tags r:id="rId4"/>
            </p:custDataLst>
          </p:nvPr>
        </p:nvSpPr>
        <p:spPr>
          <a:xfrm rot="204112">
            <a:off x="6622192" y="1319530"/>
            <a:ext cx="4194774" cy="2189481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0" name="矩形 101"/>
          <p:cNvSpPr/>
          <p:nvPr>
            <p:custDataLst>
              <p:tags r:id="rId5"/>
            </p:custDataLst>
          </p:nvPr>
        </p:nvSpPr>
        <p:spPr>
          <a:xfrm>
            <a:off x="6627731" y="1320222"/>
            <a:ext cx="4194774" cy="2189481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2" name="TextBox 2"/>
          <p:cNvSpPr txBox="1"/>
          <p:nvPr>
            <p:custDataLst>
              <p:tags r:id="rId6"/>
            </p:custDataLst>
          </p:nvPr>
        </p:nvSpPr>
        <p:spPr>
          <a:xfrm>
            <a:off x="6871469" y="1491254"/>
            <a:ext cx="3726687" cy="1807949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金融科技带来的创新与变革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424" name="矩形 122"/>
          <p:cNvSpPr/>
          <p:nvPr>
            <p:custDataLst>
              <p:tags r:id="rId7"/>
            </p:custDataLst>
          </p:nvPr>
        </p:nvSpPr>
        <p:spPr>
          <a:xfrm rot="204112">
            <a:off x="1363145" y="4059497"/>
            <a:ext cx="4194774" cy="2189481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6" name="矩形 123"/>
          <p:cNvSpPr/>
          <p:nvPr>
            <p:custDataLst>
              <p:tags r:id="rId8"/>
            </p:custDataLst>
          </p:nvPr>
        </p:nvSpPr>
        <p:spPr>
          <a:xfrm>
            <a:off x="1367992" y="4060189"/>
            <a:ext cx="4194774" cy="218948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8" name="TextBox 2"/>
          <p:cNvSpPr txBox="1"/>
          <p:nvPr>
            <p:custDataLst>
              <p:tags r:id="rId9"/>
            </p:custDataLst>
          </p:nvPr>
        </p:nvSpPr>
        <p:spPr>
          <a:xfrm>
            <a:off x="1610344" y="4231221"/>
            <a:ext cx="3726687" cy="1807949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数字化转型的必要性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430" name="矩形 89"/>
          <p:cNvSpPr/>
          <p:nvPr>
            <p:custDataLst>
              <p:tags r:id="rId10"/>
            </p:custDataLst>
          </p:nvPr>
        </p:nvSpPr>
        <p:spPr>
          <a:xfrm rot="204112">
            <a:off x="6622192" y="4059497"/>
            <a:ext cx="4194774" cy="2189481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2" name="矩形 90"/>
          <p:cNvSpPr/>
          <p:nvPr>
            <p:custDataLst>
              <p:tags r:id="rId11"/>
            </p:custDataLst>
          </p:nvPr>
        </p:nvSpPr>
        <p:spPr>
          <a:xfrm>
            <a:off x="6627731" y="4060189"/>
            <a:ext cx="4194774" cy="2189481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4" name="TextBox 2"/>
          <p:cNvSpPr txBox="1"/>
          <p:nvPr>
            <p:custDataLst>
              <p:tags r:id="rId12"/>
            </p:custDataLst>
          </p:nvPr>
        </p:nvSpPr>
        <p:spPr>
          <a:xfrm>
            <a:off x="6870084" y="4231221"/>
            <a:ext cx="3726687" cy="1807949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应对策略与未来展望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银行业务效率的提高</a:t>
            </a:r>
            <a:endParaRPr altLang="en-US" lang="zh-CN"/>
          </a:p>
        </p:txBody>
      </p:sp>
      <p:sp>
        <p:nvSpPr>
          <p:cNvPr id="1049494" name="矩形 15"/>
          <p:cNvSpPr/>
          <p:nvPr>
            <p:custDataLst>
              <p:tags r:id="rId1"/>
            </p:custDataLst>
          </p:nvPr>
        </p:nvSpPr>
        <p:spPr>
          <a:xfrm>
            <a:off x="2291434" y="140323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金融科技使得银行业务流程自动化，减少了人工干预，提高了处理速度。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任意多边形 17"/>
          <p:cNvSpPr/>
          <p:nvPr>
            <p:custDataLst>
              <p:tags r:id="rId2"/>
            </p:custDataLst>
          </p:nvPr>
        </p:nvSpPr>
        <p:spPr>
          <a:xfrm flipV="1">
            <a:off x="2210266" y="131953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8" name="任意多边形 18"/>
          <p:cNvSpPr/>
          <p:nvPr>
            <p:custDataLst>
              <p:tags r:id="rId3"/>
            </p:custDataLst>
          </p:nvPr>
        </p:nvSpPr>
        <p:spPr>
          <a:xfrm flipH="1">
            <a:off x="8615812" y="190039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0" name="矩形 27"/>
          <p:cNvSpPr/>
          <p:nvPr>
            <p:custDataLst>
              <p:tags r:id="rId4"/>
            </p:custDataLst>
          </p:nvPr>
        </p:nvSpPr>
        <p:spPr>
          <a:xfrm>
            <a:off x="2291434" y="2767880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金融科技通过数据分析，精准匹配客户需求，减少了信息不对称，提高了客户满意度。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任意多边形 29"/>
          <p:cNvSpPr/>
          <p:nvPr>
            <p:custDataLst>
              <p:tags r:id="rId5"/>
            </p:custDataLst>
          </p:nvPr>
        </p:nvSpPr>
        <p:spPr>
          <a:xfrm flipV="1">
            <a:off x="2210266" y="2684175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任意多边形 30"/>
          <p:cNvSpPr/>
          <p:nvPr>
            <p:custDataLst>
              <p:tags r:id="rId6"/>
            </p:custDataLst>
          </p:nvPr>
        </p:nvSpPr>
        <p:spPr>
          <a:xfrm flipH="1">
            <a:off x="8615812" y="3265037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6" name="矩形 5"/>
          <p:cNvSpPr/>
          <p:nvPr>
            <p:custDataLst>
              <p:tags r:id="rId7"/>
            </p:custDataLst>
          </p:nvPr>
        </p:nvSpPr>
        <p:spPr>
          <a:xfrm>
            <a:off x="2291434" y="413252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金融科技通过云计算等技术，实现了信息共享和快速传输，提高了银行业务的响应速度。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任意多边形 7"/>
          <p:cNvSpPr/>
          <p:nvPr>
            <p:custDataLst>
              <p:tags r:id="rId8"/>
            </p:custDataLst>
          </p:nvPr>
        </p:nvSpPr>
        <p:spPr>
          <a:xfrm flipV="1">
            <a:off x="2210266" y="404882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0" name="任意多边形 8"/>
          <p:cNvSpPr/>
          <p:nvPr>
            <p:custDataLst>
              <p:tags r:id="rId9"/>
            </p:custDataLst>
          </p:nvPr>
        </p:nvSpPr>
        <p:spPr>
          <a:xfrm flipH="1">
            <a:off x="8615812" y="462968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2" name="矩形 10"/>
          <p:cNvSpPr/>
          <p:nvPr>
            <p:custDataLst>
              <p:tags r:id="rId10"/>
            </p:custDataLst>
          </p:nvPr>
        </p:nvSpPr>
        <p:spPr>
          <a:xfrm>
            <a:off x="2291434" y="5497171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金融科技通过智能风控等技术，降低了银行业务的风险，提高了安全性。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任意多边形 12"/>
          <p:cNvSpPr/>
          <p:nvPr>
            <p:custDataLst>
              <p:tags r:id="rId11"/>
            </p:custDataLst>
          </p:nvPr>
        </p:nvSpPr>
        <p:spPr>
          <a:xfrm flipV="1">
            <a:off x="2210266" y="5413466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6" name="任意多边形 13"/>
          <p:cNvSpPr/>
          <p:nvPr>
            <p:custDataLst>
              <p:tags r:id="rId12"/>
            </p:custDataLst>
          </p:nvPr>
        </p:nvSpPr>
        <p:spPr>
          <a:xfrm flipH="1">
            <a:off x="8615812" y="5994328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银行业务风险的降低</a:t>
            </a:r>
            <a:endParaRPr altLang="en-US" lang="zh-CN"/>
          </a:p>
        </p:txBody>
      </p:sp>
      <p:sp>
        <p:nvSpPr>
          <p:cNvPr id="1049576" name="正文"/>
          <p:cNvSpPr txBox="1"/>
          <p:nvPr>
            <p:custDataLst>
              <p:tags r:id="rId1"/>
            </p:custDataLst>
          </p:nvPr>
        </p:nvSpPr>
        <p:spPr>
          <a:xfrm>
            <a:off x="2289796" y="1319530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金融科技的发展使得银行业务更加透明化，降低了信息不对称的风险。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正文"/>
          <p:cNvSpPr txBox="1"/>
          <p:nvPr>
            <p:custDataLst>
              <p:tags r:id="rId2"/>
            </p:custDataLst>
          </p:nvPr>
        </p:nvSpPr>
        <p:spPr>
          <a:xfrm>
            <a:off x="2289796" y="2627738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金融科技的应用使得银行业务更加自动化和智能化，减少了人为操作失误的风险。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正文"/>
          <p:cNvSpPr txBox="1"/>
          <p:nvPr>
            <p:custDataLst>
              <p:tags r:id="rId3"/>
            </p:custDataLst>
          </p:nvPr>
        </p:nvSpPr>
        <p:spPr>
          <a:xfrm>
            <a:off x="2289796" y="3935945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金融科技的应用使得银行业务更加快速和便捷，提高了市场响应速度和风险管理效率。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正文"/>
          <p:cNvSpPr txBox="1"/>
          <p:nvPr>
            <p:custDataLst>
              <p:tags r:id="rId4"/>
            </p:custDataLst>
          </p:nvPr>
        </p:nvSpPr>
        <p:spPr>
          <a:xfrm>
            <a:off x="2289796" y="5244153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金融科技的应用使得银行业务更加灵活和个性化，满足了客户多样化的需求，降低了业务风险。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银行业务的创新发展</a:t>
            </a:r>
            <a:endParaRPr altLang="en-US" lang="zh-CN"/>
          </a:p>
        </p:txBody>
      </p:sp>
      <p:sp>
        <p:nvSpPr>
          <p:cNvPr id="1049642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移动支付：金融科技推动银行业务向移动化、数字化转变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区块链技术：提高银行业务透明度和安全性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大数据与人工智能：精准营销和个性化服务成为可能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开放银行：促进银行业务的开放与合作，提升客户体验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70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银行业应对金融科技的策略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加强金融科技创新的投入</a:t>
            </a:r>
            <a:endParaRPr altLang="en-US" lang="zh-CN"/>
          </a:p>
        </p:txBody>
      </p:sp>
      <p:sp>
        <p:nvSpPr>
          <p:cNvPr id="1049784" name="弧形 58"/>
          <p:cNvSpPr/>
          <p:nvPr>
            <p:custDataLst>
              <p:tags r:id="rId1"/>
            </p:custDataLst>
          </p:nvPr>
        </p:nvSpPr>
        <p:spPr>
          <a:xfrm>
            <a:off x="8107509" y="204969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6" name="弧形 57"/>
          <p:cNvSpPr/>
          <p:nvPr>
            <p:custDataLst>
              <p:tags r:id="rId2"/>
            </p:custDataLst>
          </p:nvPr>
        </p:nvSpPr>
        <p:spPr>
          <a:xfrm>
            <a:off x="608330" y="204969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8" name="椭圆 22"/>
          <p:cNvSpPr/>
          <p:nvPr>
            <p:custDataLst>
              <p:tags r:id="rId3"/>
            </p:custDataLst>
          </p:nvPr>
        </p:nvSpPr>
        <p:spPr>
          <a:xfrm>
            <a:off x="8448679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0" name="椭圆 23"/>
          <p:cNvSpPr/>
          <p:nvPr>
            <p:custDataLst>
              <p:tags r:id="rId4"/>
            </p:custDataLst>
          </p:nvPr>
        </p:nvSpPr>
        <p:spPr>
          <a:xfrm>
            <a:off x="8834838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2" name="正文"/>
          <p:cNvSpPr txBox="1"/>
          <p:nvPr>
            <p:custDataLst>
              <p:tags r:id="rId5"/>
            </p:custDataLst>
          </p:nvPr>
        </p:nvSpPr>
        <p:spPr>
          <a:xfrm>
            <a:off x="8901385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培养金融科技人才，提升团队创新能力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94" name="椭圆 24"/>
          <p:cNvSpPr/>
          <p:nvPr>
            <p:custDataLst>
              <p:tags r:id="rId6"/>
            </p:custDataLst>
          </p:nvPr>
        </p:nvSpPr>
        <p:spPr>
          <a:xfrm>
            <a:off x="6016437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6" name="椭圆 25"/>
          <p:cNvSpPr/>
          <p:nvPr>
            <p:custDataLst>
              <p:tags r:id="rId7"/>
            </p:custDataLst>
          </p:nvPr>
        </p:nvSpPr>
        <p:spPr>
          <a:xfrm>
            <a:off x="6401659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8" name="正文"/>
          <p:cNvSpPr txBox="1"/>
          <p:nvPr>
            <p:custDataLst>
              <p:tags r:id="rId8"/>
            </p:custDataLst>
          </p:nvPr>
        </p:nvSpPr>
        <p:spPr>
          <a:xfrm>
            <a:off x="6469143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与科技公司合作，共同研发金融科技产品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椭圆 7"/>
          <p:cNvSpPr/>
          <p:nvPr>
            <p:custDataLst>
              <p:tags r:id="rId9"/>
            </p:custDataLst>
          </p:nvPr>
        </p:nvSpPr>
        <p:spPr>
          <a:xfrm>
            <a:off x="3584195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2" name="椭圆 9"/>
          <p:cNvSpPr/>
          <p:nvPr>
            <p:custDataLst>
              <p:tags r:id="rId10"/>
            </p:custDataLst>
          </p:nvPr>
        </p:nvSpPr>
        <p:spPr>
          <a:xfrm>
            <a:off x="3969417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4" name="正文"/>
          <p:cNvSpPr txBox="1"/>
          <p:nvPr>
            <p:custDataLst>
              <p:tags r:id="rId11"/>
            </p:custDataLst>
          </p:nvPr>
        </p:nvSpPr>
        <p:spPr>
          <a:xfrm>
            <a:off x="403690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建立创新实验室，探索新技术应用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06" name="椭圆 5"/>
          <p:cNvSpPr/>
          <p:nvPr>
            <p:custDataLst>
              <p:tags r:id="rId12"/>
            </p:custDataLst>
          </p:nvPr>
        </p:nvSpPr>
        <p:spPr>
          <a:xfrm>
            <a:off x="875455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椭圆 4"/>
          <p:cNvSpPr/>
          <p:nvPr>
            <p:custDataLst>
              <p:tags r:id="rId13"/>
            </p:custDataLst>
          </p:nvPr>
        </p:nvSpPr>
        <p:spPr>
          <a:xfrm>
            <a:off x="1260677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0" name="正文"/>
          <p:cNvSpPr txBox="1"/>
          <p:nvPr>
            <p:custDataLst>
              <p:tags r:id="rId14"/>
            </p:custDataLst>
          </p:nvPr>
        </p:nvSpPr>
        <p:spPr>
          <a:xfrm>
            <a:off x="132816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增加研发资金，鼓励创新思维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提升金融科技人才的培养和引进</a:t>
            </a:r>
            <a:endParaRPr altLang="en-US" lang="zh-CN"/>
          </a:p>
        </p:txBody>
      </p:sp>
      <p:sp>
        <p:nvSpPr>
          <p:cNvPr id="1049870" name="圆角矩形 26"/>
          <p:cNvSpPr/>
          <p:nvPr>
            <p:custDataLst>
              <p:tags r:id="rId1"/>
            </p:custDataLst>
          </p:nvPr>
        </p:nvSpPr>
        <p:spPr>
          <a:xfrm>
            <a:off x="60833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2" name="圆角矩形 28"/>
          <p:cNvSpPr/>
          <p:nvPr>
            <p:custDataLst>
              <p:tags r:id="rId2"/>
            </p:custDataLst>
          </p:nvPr>
        </p:nvSpPr>
        <p:spPr>
          <a:xfrm>
            <a:off x="610871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74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0498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培养金融科技人才：通过内部培训、外部进修等方式提升银行业从业人员的科技素养和技能水平。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圆角矩形 29"/>
          <p:cNvSpPr/>
          <p:nvPr>
            <p:custDataLst>
              <p:tags r:id="rId4"/>
            </p:custDataLst>
          </p:nvPr>
        </p:nvSpPr>
        <p:spPr>
          <a:xfrm>
            <a:off x="3400437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8" name="圆角矩形 32"/>
          <p:cNvSpPr/>
          <p:nvPr>
            <p:custDataLst>
              <p:tags r:id="rId5"/>
            </p:custDataLst>
          </p:nvPr>
        </p:nvSpPr>
        <p:spPr>
          <a:xfrm>
            <a:off x="3402977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80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引进优秀金融科技人才：通过招聘、猎头等方式引进具有丰富经验和创新能力的金融科技人才，为银行业注入新鲜血液。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圆角矩形 3"/>
          <p:cNvSpPr/>
          <p:nvPr>
            <p:custDataLst>
              <p:tags r:id="rId7"/>
            </p:custDataLst>
          </p:nvPr>
        </p:nvSpPr>
        <p:spPr>
          <a:xfrm>
            <a:off x="6192543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84" name="圆角矩形 4"/>
          <p:cNvSpPr/>
          <p:nvPr>
            <p:custDataLst>
              <p:tags r:id="rId8"/>
            </p:custDataLst>
          </p:nvPr>
        </p:nvSpPr>
        <p:spPr>
          <a:xfrm>
            <a:off x="6195084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86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建立激励机制：通过薪酬、晋升等手段激励从业人员积极投身于金融科技创新和业务转型中。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圆角矩形 8"/>
          <p:cNvSpPr/>
          <p:nvPr>
            <p:custDataLst>
              <p:tags r:id="rId10"/>
            </p:custDataLst>
          </p:nvPr>
        </p:nvSpPr>
        <p:spPr>
          <a:xfrm>
            <a:off x="898465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90" name="圆角矩形 9"/>
          <p:cNvSpPr/>
          <p:nvPr>
            <p:custDataLst>
              <p:tags r:id="rId11"/>
            </p:custDataLst>
          </p:nvPr>
        </p:nvSpPr>
        <p:spPr>
          <a:xfrm>
            <a:off x="8987190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92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加强与高校和研究机构的合作：通过合作培养、共建实验室等方式加强与高校和研究机构的合作，共同推动金融科技创新和人才培养。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加强金融科技监管和风险控制</a:t>
            </a:r>
            <a:endParaRPr altLang="en-US" lang="zh-CN"/>
          </a:p>
        </p:txBody>
      </p:sp>
      <p:sp>
        <p:nvSpPr>
          <p:cNvPr id="10499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监管机构应加强对金融科技的监管，制定相关法规和政策，规范金融科技创新和业务发展。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银行业应加强与监管机构、政府部门和其他相关机构的合作，共同推动金融科技创新和风险控制的发展。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银行业应提高自身的技术实力和创新能力，加强对金融科技的研究和应用，提高风险防范和应对能力。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银行业应建立完善的风险控制体系，对金融科技带来的风险进行全面评估和管理，确保业务安全和稳定。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探索新的业务模式和产品创新</a:t>
            </a:r>
            <a:endParaRPr altLang="en-US" lang="zh-CN"/>
          </a:p>
        </p:txBody>
      </p:sp>
      <p:sp>
        <p:nvSpPr>
          <p:cNvPr id="1050050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2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4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6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借助金融科技手段，银行可以开发出更加智能化、个性化的金融产品和服务。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0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银行业应积极探索金融科技的应用，创新业务模式和产品，以满足客户需求。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银行业应加强与金融科技公司的合作，共同推动金融创新，提升市场竞争力。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银行应注重数据分析和人工智能技术的应用，以优化业务流程、提高服务效率。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50124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银行业应对金融科技的案例分析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国内银行业应对金融科技的案例</a:t>
            </a:r>
            <a:endParaRPr altLang="en-US" lang="zh-CN"/>
          </a:p>
        </p:txBody>
      </p:sp>
      <p:sp>
        <p:nvSpPr>
          <p:cNvPr id="1050200" name="矩形 15"/>
          <p:cNvSpPr/>
          <p:nvPr>
            <p:custDataLst>
              <p:tags r:id="rId1"/>
            </p:custDataLst>
          </p:nvPr>
        </p:nvSpPr>
        <p:spPr>
          <a:xfrm>
            <a:off x="2291434" y="140323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中国银行推出“中银慧投”：利用人工智能技术为客户提供个性化财富管理服务。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任意多边形 17"/>
          <p:cNvSpPr/>
          <p:nvPr>
            <p:custDataLst>
              <p:tags r:id="rId2"/>
            </p:custDataLst>
          </p:nvPr>
        </p:nvSpPr>
        <p:spPr>
          <a:xfrm flipV="1">
            <a:off x="2210266" y="131953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4" name="任意多边形 18"/>
          <p:cNvSpPr/>
          <p:nvPr>
            <p:custDataLst>
              <p:tags r:id="rId3"/>
            </p:custDataLst>
          </p:nvPr>
        </p:nvSpPr>
        <p:spPr>
          <a:xfrm flipH="1">
            <a:off x="8615812" y="190039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6" name="矩形 27"/>
          <p:cNvSpPr/>
          <p:nvPr>
            <p:custDataLst>
              <p:tags r:id="rId4"/>
            </p:custDataLst>
          </p:nvPr>
        </p:nvSpPr>
        <p:spPr>
          <a:xfrm>
            <a:off x="2291434" y="2767880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工商银行打造“工银聚富”：通过大数据和云计算技术，为客户提供全方位的金融服务。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任意多边形 29"/>
          <p:cNvSpPr/>
          <p:nvPr>
            <p:custDataLst>
              <p:tags r:id="rId5"/>
            </p:custDataLst>
          </p:nvPr>
        </p:nvSpPr>
        <p:spPr>
          <a:xfrm flipV="1">
            <a:off x="2210266" y="2684175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0" name="任意多边形 30"/>
          <p:cNvSpPr/>
          <p:nvPr>
            <p:custDataLst>
              <p:tags r:id="rId6"/>
            </p:custDataLst>
          </p:nvPr>
        </p:nvSpPr>
        <p:spPr>
          <a:xfrm flipH="1">
            <a:off x="8615812" y="3265037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2" name="矩形 5"/>
          <p:cNvSpPr/>
          <p:nvPr>
            <p:custDataLst>
              <p:tags r:id="rId7"/>
            </p:custDataLst>
          </p:nvPr>
        </p:nvSpPr>
        <p:spPr>
          <a:xfrm>
            <a:off x="2291434" y="413252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建设银行推出“建行龙支付”：利用移动支付技术，为客户提供便捷的支付体验。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任意多边形 7"/>
          <p:cNvSpPr/>
          <p:nvPr>
            <p:custDataLst>
              <p:tags r:id="rId8"/>
            </p:custDataLst>
          </p:nvPr>
        </p:nvSpPr>
        <p:spPr>
          <a:xfrm flipV="1">
            <a:off x="2210266" y="404882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6" name="任意多边形 8"/>
          <p:cNvSpPr/>
          <p:nvPr>
            <p:custDataLst>
              <p:tags r:id="rId9"/>
            </p:custDataLst>
          </p:nvPr>
        </p:nvSpPr>
        <p:spPr>
          <a:xfrm flipH="1">
            <a:off x="8615812" y="462968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8" name="矩形 10"/>
          <p:cNvSpPr/>
          <p:nvPr>
            <p:custDataLst>
              <p:tags r:id="rId10"/>
            </p:custDataLst>
          </p:nvPr>
        </p:nvSpPr>
        <p:spPr>
          <a:xfrm>
            <a:off x="2291434" y="5497171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农业银行推出“农银e管家”：通过互联网技术，为农村客户提供普惠金融服务。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任意多边形 12"/>
          <p:cNvSpPr/>
          <p:nvPr>
            <p:custDataLst>
              <p:tags r:id="rId11"/>
            </p:custDataLst>
          </p:nvPr>
        </p:nvSpPr>
        <p:spPr>
          <a:xfrm flipV="1">
            <a:off x="2210266" y="5413466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2" name="任意多边形 13"/>
          <p:cNvSpPr/>
          <p:nvPr>
            <p:custDataLst>
              <p:tags r:id="rId12"/>
            </p:custDataLst>
          </p:nvPr>
        </p:nvSpPr>
        <p:spPr>
          <a:xfrm flipH="1">
            <a:off x="8615812" y="5994328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国际银行业应对金融科技的案例</a:t>
            </a:r>
            <a:endParaRPr altLang="en-US" lang="zh-CN"/>
          </a:p>
        </p:txBody>
      </p:sp>
      <p:sp>
        <p:nvSpPr>
          <p:cNvPr id="105028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86694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84" name="矩形 65"/>
          <p:cNvSpPr/>
          <p:nvPr>
            <p:custDataLst>
              <p:tags r:id="rId2"/>
            </p:custDataLst>
          </p:nvPr>
        </p:nvSpPr>
        <p:spPr>
          <a:xfrm>
            <a:off x="1069608" y="1692497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6" name="文本框 66"/>
          <p:cNvSpPr txBox="1"/>
          <p:nvPr>
            <p:custDataLst>
              <p:tags r:id="rId3"/>
            </p:custDataLst>
          </p:nvPr>
        </p:nvSpPr>
        <p:spPr>
          <a:xfrm>
            <a:off x="1460993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欧洲某大型银行利用区块链技术优化跨境支付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8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0060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90" name="矩形 69"/>
          <p:cNvSpPr/>
          <p:nvPr>
            <p:custDataLst>
              <p:tags r:id="rId5"/>
            </p:custDataLst>
          </p:nvPr>
        </p:nvSpPr>
        <p:spPr>
          <a:xfrm>
            <a:off x="6402316" y="1692497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2" name="文本框 70"/>
          <p:cNvSpPr txBox="1"/>
          <p:nvPr>
            <p:custDataLst>
              <p:tags r:id="rId6"/>
            </p:custDataLst>
          </p:nvPr>
        </p:nvSpPr>
        <p:spPr>
          <a:xfrm>
            <a:off x="6794359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美国某银行推出AI理财顾问，提供个性化投资建议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9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86694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96" name="文本框 74"/>
          <p:cNvSpPr txBox="1"/>
          <p:nvPr>
            <p:custDataLst>
              <p:tags r:id="rId8"/>
            </p:custDataLst>
          </p:nvPr>
        </p:nvSpPr>
        <p:spPr>
          <a:xfrm>
            <a:off x="1460993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中国某银行与电商合作，推出线上供应链金融服务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98" name="矩形 73"/>
          <p:cNvSpPr/>
          <p:nvPr>
            <p:custDataLst>
              <p:tags r:id="rId9"/>
            </p:custDataLst>
          </p:nvPr>
        </p:nvSpPr>
        <p:spPr>
          <a:xfrm>
            <a:off x="1069608" y="4311161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9919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02" name="矩形 84"/>
          <p:cNvSpPr/>
          <p:nvPr>
            <p:custDataLst>
              <p:tags r:id="rId11"/>
            </p:custDataLst>
          </p:nvPr>
        </p:nvSpPr>
        <p:spPr>
          <a:xfrm>
            <a:off x="6462832" y="4311161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4" name="文本框 85"/>
          <p:cNvSpPr txBox="1"/>
          <p:nvPr>
            <p:custDataLst>
              <p:tags r:id="rId12"/>
            </p:custDataLst>
          </p:nvPr>
        </p:nvSpPr>
        <p:spPr>
          <a:xfrm>
            <a:off x="6854218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印度某银行利用大数据分析客户信用，简化贷款流程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成功案例的启示和借鉴</a:t>
            </a:r>
            <a:endParaRPr altLang="en-US" lang="zh-CN"/>
          </a:p>
        </p:txBody>
      </p:sp>
      <p:sp>
        <p:nvSpPr>
          <p:cNvPr id="1050364" name="对角圆角矩形 52"/>
          <p:cNvSpPr/>
          <p:nvPr>
            <p:custDataLst>
              <p:tags r:id="rId1"/>
            </p:custDataLst>
          </p:nvPr>
        </p:nvSpPr>
        <p:spPr>
          <a:xfrm>
            <a:off x="608330" y="1472438"/>
            <a:ext cx="5253310" cy="1279488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6" name="对角圆角矩形 53"/>
          <p:cNvSpPr/>
          <p:nvPr>
            <p:custDataLst>
              <p:tags r:id="rId2"/>
            </p:custDataLst>
          </p:nvPr>
        </p:nvSpPr>
        <p:spPr>
          <a:xfrm>
            <a:off x="608330" y="1339748"/>
            <a:ext cx="525783" cy="50171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8" name="直角三角形 54"/>
          <p:cNvSpPr/>
          <p:nvPr>
            <p:custDataLst>
              <p:tags r:id="rId3"/>
            </p:custDataLst>
          </p:nvPr>
        </p:nvSpPr>
        <p:spPr>
          <a:xfrm>
            <a:off x="1134467" y="1340409"/>
            <a:ext cx="79218" cy="13202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0" name="文本框 56"/>
          <p:cNvSpPr txBox="1"/>
          <p:nvPr>
            <p:custDataLst>
              <p:tags r:id="rId4"/>
            </p:custDataLst>
          </p:nvPr>
        </p:nvSpPr>
        <p:spPr>
          <a:xfrm>
            <a:off x="1168794" y="1525910"/>
            <a:ext cx="4487826" cy="116034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案例：招商银行App的成功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2" name="对角圆角矩形 9"/>
          <p:cNvSpPr/>
          <p:nvPr>
            <p:custDataLst>
              <p:tags r:id="rId5"/>
            </p:custDataLst>
          </p:nvPr>
        </p:nvSpPr>
        <p:spPr>
          <a:xfrm>
            <a:off x="6323876" y="1472438"/>
            <a:ext cx="5253310" cy="1279488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4" name="对角圆角矩形 10"/>
          <p:cNvSpPr/>
          <p:nvPr>
            <p:custDataLst>
              <p:tags r:id="rId6"/>
            </p:custDataLst>
          </p:nvPr>
        </p:nvSpPr>
        <p:spPr>
          <a:xfrm>
            <a:off x="6323876" y="1339748"/>
            <a:ext cx="525783" cy="50171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6" name="直角三角形 11"/>
          <p:cNvSpPr/>
          <p:nvPr>
            <p:custDataLst>
              <p:tags r:id="rId7"/>
            </p:custDataLst>
          </p:nvPr>
        </p:nvSpPr>
        <p:spPr>
          <a:xfrm>
            <a:off x="6849353" y="1340409"/>
            <a:ext cx="79218" cy="13202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8" name="文本框 12"/>
          <p:cNvSpPr txBox="1"/>
          <p:nvPr>
            <p:custDataLst>
              <p:tags r:id="rId8"/>
            </p:custDataLst>
          </p:nvPr>
        </p:nvSpPr>
        <p:spPr>
          <a:xfrm>
            <a:off x="6883680" y="1532511"/>
            <a:ext cx="4487826" cy="116034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案例：百富众鑫的数字化转型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0" name="对角圆角矩形 5"/>
          <p:cNvSpPr/>
          <p:nvPr>
            <p:custDataLst>
              <p:tags r:id="rId9"/>
            </p:custDataLst>
          </p:nvPr>
        </p:nvSpPr>
        <p:spPr>
          <a:xfrm>
            <a:off x="608330" y="3211263"/>
            <a:ext cx="5253310" cy="1279488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2" name="对角圆角矩形 6"/>
          <p:cNvSpPr/>
          <p:nvPr>
            <p:custDataLst>
              <p:tags r:id="rId10"/>
            </p:custDataLst>
          </p:nvPr>
        </p:nvSpPr>
        <p:spPr>
          <a:xfrm>
            <a:off x="608330" y="3078574"/>
            <a:ext cx="525783" cy="50171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4" name="直角三角形 7"/>
          <p:cNvSpPr/>
          <p:nvPr>
            <p:custDataLst>
              <p:tags r:id="rId11"/>
            </p:custDataLst>
          </p:nvPr>
        </p:nvSpPr>
        <p:spPr>
          <a:xfrm>
            <a:off x="1134467" y="3079234"/>
            <a:ext cx="79218" cy="13202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6" name="文本框 8"/>
          <p:cNvSpPr txBox="1"/>
          <p:nvPr>
            <p:custDataLst>
              <p:tags r:id="rId12"/>
            </p:custDataLst>
          </p:nvPr>
        </p:nvSpPr>
        <p:spPr>
          <a:xfrm>
            <a:off x="1168794" y="3271336"/>
            <a:ext cx="4487826" cy="116034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启示：注重用户体验和个性化服务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8" name="对角圆角矩形 14"/>
          <p:cNvSpPr/>
          <p:nvPr>
            <p:custDataLst>
              <p:tags r:id="rId13"/>
            </p:custDataLst>
          </p:nvPr>
        </p:nvSpPr>
        <p:spPr>
          <a:xfrm>
            <a:off x="6323876" y="3211263"/>
            <a:ext cx="5253310" cy="1279488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0" name="对角圆角矩形 18"/>
          <p:cNvSpPr/>
          <p:nvPr>
            <p:custDataLst>
              <p:tags r:id="rId14"/>
            </p:custDataLst>
          </p:nvPr>
        </p:nvSpPr>
        <p:spPr>
          <a:xfrm>
            <a:off x="6323876" y="3078574"/>
            <a:ext cx="525783" cy="50171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2" name="直角三角形 19"/>
          <p:cNvSpPr/>
          <p:nvPr>
            <p:custDataLst>
              <p:tags r:id="rId15"/>
            </p:custDataLst>
          </p:nvPr>
        </p:nvSpPr>
        <p:spPr>
          <a:xfrm>
            <a:off x="6849353" y="3079234"/>
            <a:ext cx="79218" cy="13202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4" name="文本框 20"/>
          <p:cNvSpPr txBox="1"/>
          <p:nvPr>
            <p:custDataLst>
              <p:tags r:id="rId16"/>
            </p:custDataLst>
          </p:nvPr>
        </p:nvSpPr>
        <p:spPr>
          <a:xfrm>
            <a:off x="6883680" y="3271336"/>
            <a:ext cx="4487826" cy="116034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启示：拥抱金融科技，创新业务模式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对角圆角矩形 15"/>
          <p:cNvSpPr/>
          <p:nvPr>
            <p:custDataLst>
              <p:tags r:id="rId17"/>
            </p:custDataLst>
          </p:nvPr>
        </p:nvSpPr>
        <p:spPr>
          <a:xfrm>
            <a:off x="608330" y="4950088"/>
            <a:ext cx="5253310" cy="1279488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8" name="对角圆角矩形 16"/>
          <p:cNvSpPr/>
          <p:nvPr>
            <p:custDataLst>
              <p:tags r:id="rId18"/>
            </p:custDataLst>
          </p:nvPr>
        </p:nvSpPr>
        <p:spPr>
          <a:xfrm>
            <a:off x="608330" y="4816739"/>
            <a:ext cx="525783" cy="50171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0" name="直角三角形 17"/>
          <p:cNvSpPr/>
          <p:nvPr>
            <p:custDataLst>
              <p:tags r:id="rId19"/>
            </p:custDataLst>
          </p:nvPr>
        </p:nvSpPr>
        <p:spPr>
          <a:xfrm>
            <a:off x="1134467" y="4812778"/>
            <a:ext cx="79218" cy="13202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2" name="文本框 27"/>
          <p:cNvSpPr txBox="1"/>
          <p:nvPr>
            <p:custDataLst>
              <p:tags r:id="rId20"/>
            </p:custDataLst>
          </p:nvPr>
        </p:nvSpPr>
        <p:spPr>
          <a:xfrm>
            <a:off x="1168794" y="5010162"/>
            <a:ext cx="4487826" cy="1160341"/>
          </a:xfrm>
          <a:prstGeom prst="rect"/>
          <a:noFill/>
        </p:spPr>
        <p:txBody>
          <a:bodyPr anchor="ctr" anchorCtr="0" bIns="107950" rtlCol="0" tIns="0" wrap="square">
            <a:normAutofit fontScale="94444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借鉴：利用金融科技提升银行业务效率和客户满意度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4" name="对角圆角矩形 22"/>
          <p:cNvSpPr/>
          <p:nvPr>
            <p:custDataLst>
              <p:tags r:id="rId21"/>
            </p:custDataLst>
          </p:nvPr>
        </p:nvSpPr>
        <p:spPr>
          <a:xfrm>
            <a:off x="6323876" y="4950088"/>
            <a:ext cx="5253310" cy="1279488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406" name="对角圆角矩形 23"/>
          <p:cNvSpPr/>
          <p:nvPr>
            <p:custDataLst>
              <p:tags r:id="rId22"/>
            </p:custDataLst>
          </p:nvPr>
        </p:nvSpPr>
        <p:spPr>
          <a:xfrm>
            <a:off x="6323876" y="4816739"/>
            <a:ext cx="525783" cy="50171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8" name="直角三角形 24"/>
          <p:cNvSpPr/>
          <p:nvPr>
            <p:custDataLst>
              <p:tags r:id="rId23"/>
            </p:custDataLst>
          </p:nvPr>
        </p:nvSpPr>
        <p:spPr>
          <a:xfrm>
            <a:off x="6849353" y="4812778"/>
            <a:ext cx="79218" cy="132029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0" name="文本框 25"/>
          <p:cNvSpPr txBox="1"/>
          <p:nvPr>
            <p:custDataLst>
              <p:tags r:id="rId24"/>
            </p:custDataLst>
          </p:nvPr>
        </p:nvSpPr>
        <p:spPr>
          <a:xfrm>
            <a:off x="6883680" y="5010162"/>
            <a:ext cx="4487826" cy="1160341"/>
          </a:xfrm>
          <a:prstGeom prst="rect"/>
          <a:noFill/>
        </p:spPr>
        <p:txBody>
          <a:bodyPr anchor="ctr" anchorCtr="0" bIns="107950" rtlCol="0" tIns="0" wrap="square">
            <a:normAutofit fontScale="94444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借鉴：加强与金融科技公司的合作，提升自身竞争力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05</a:t>
            </a:r>
            <a:endParaRPr altLang="en-US" lang="zh-CN"/>
          </a:p>
        </p:txBody>
      </p:sp>
      <p:sp>
        <p:nvSpPr>
          <p:cNvPr id="105047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未来银行业与金融科技的展望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未来银行业与金融科技的发展趋势</a:t>
            </a:r>
            <a:endParaRPr altLang="en-US" lang="zh-CN"/>
          </a:p>
        </p:txBody>
      </p:sp>
      <p:sp>
        <p:nvSpPr>
          <p:cNvPr id="1050546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数字化转型加速，银行业务线上化、移动化成为主流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0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大数据和人工智能技术广泛应用，提升银行业务效率和风险控制能力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6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区块链技术逐步成熟，为银行业务提供更安全、透明和高效的解决方案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2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开放银行兴起，银行业务模式将更加开放、互联和共享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8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未来银行业与金融科技面临的挑战和机遇</a:t>
            </a:r>
            <a:endParaRPr altLang="en-US" lang="zh-CN"/>
          </a:p>
        </p:txBody>
      </p:sp>
      <p:sp>
        <p:nvSpPr>
          <p:cNvPr id="10506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挑战：金融科技的发展对银行业带来了竞争压力，需要应对技术更新、数据安全和监管政策等方面的挑战。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2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机遇：金融科技的发展也为银行业带来了创新的机会，可以通过技术应用、数据分析和业务模式创新等方式提升服务水平和效率。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8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应对策略：银行业需要积极应对金融科技的发展，加强技术研发和人才培养，同时与金融科技公司合作，共同探索新的业务模式和产品。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4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展望：未来银行业与金融科技将更加深度融合，银行业需要紧跟技术发展趋势，不断创新和适应变化，以应对挑战和抓住机遇。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0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未来银行业与金融科技的创新方向和重点领域</a:t>
            </a:r>
            <a:endParaRPr altLang="en-US" lang="zh-CN"/>
          </a:p>
        </p:txBody>
      </p:sp>
      <p:sp>
        <p:nvSpPr>
          <p:cNvPr id="105071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1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1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2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2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创新模式：开放银行、API银行等新型业务模式的发展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2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风险管理：金融科技带来的风险挑战与应对策略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3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创新方向：人工智能、区块链、云计算等技术在银行业的深度应用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3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重点领域：普惠金融、供应链金融、消费金融等领域的数字化转型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9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79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5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5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5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5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5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5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5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5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5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5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5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5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5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5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5*l_h_i*1_5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3_5*l_h_i*1_5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5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SLIDE_ID" val="custom20230273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58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05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40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2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97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5"/>
</p:tagLst>
</file>

<file path=ppt/tags/tag3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48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387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2024-01-05T04:39:50Z</dcterms:created>
  <dcterms:modified xsi:type="dcterms:W3CDTF">2024-01-05T04:39:50Z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85717e2ca1fb4743acaee854ec60da8f_21</vt:lpwstr>
  </property>
</Properties>
</file>