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817" r:id="rId1"/>
    <p:sldMasterId id="2147490854" r:id="rId2"/>
  </p:sldMasterIdLst>
  <p:notesMasterIdLst>
    <p:notesMasterId r:id="rId3"/>
  </p:notesMasterIdLst>
  <p:sldIdLst>
    <p:sldId id="3373" r:id="rId4"/>
    <p:sldId id="3378" r:id="rId5"/>
    <p:sldId id="3382" r:id="rId6"/>
    <p:sldId id="3385" r:id="rId7"/>
    <p:sldId id="3388" r:id="rId8"/>
    <p:sldId id="3391" r:id="rId9"/>
    <p:sldId id="3394" r:id="rId10"/>
    <p:sldId id="3397" r:id="rId11"/>
    <p:sldId id="3400" r:id="rId12"/>
    <p:sldId id="3403" r:id="rId13"/>
    <p:sldId id="3406" r:id="rId14"/>
    <p:sldId id="3409" r:id="rId15"/>
    <p:sldId id="3412" r:id="rId16"/>
    <p:sldId id="3415" r:id="rId17"/>
    <p:sldId id="3418" r:id="rId18"/>
    <p:sldId id="3421" r:id="rId19"/>
    <p:sldId id="3424" r:id="rId20"/>
    <p:sldId id="3427" r:id="rId21"/>
    <p:sldId id="3430" r:id="rId22"/>
    <p:sldId id="3433" r:id="rId23"/>
    <p:sldId id="3436" r:id="rId24"/>
    <p:sldId id="3439" r:id="rId25"/>
    <p:sldId id="3442" r:id="rId26"/>
    <p:sldId id="3445" r:id="rId27"/>
    <p:sldId id="3448" r:id="rId28"/>
    <p:sldId id="3451" r:id="rId29"/>
    <p:sldId id="3454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18" r:id="rId1"/>
    <p:sldLayoutId id="2147490819" r:id="rId2"/>
    <p:sldLayoutId id="2147490820" r:id="rId3"/>
    <p:sldLayoutId id="2147490821" r:id="rId4"/>
    <p:sldLayoutId id="2147490822" r:id="rId5"/>
    <p:sldLayoutId id="2147490823" r:id="rId6"/>
    <p:sldLayoutId id="2147490824" r:id="rId7"/>
    <p:sldLayoutId id="2147490825" r:id="rId8"/>
    <p:sldLayoutId id="2147490826" r:id="rId9"/>
    <p:sldLayoutId id="2147490827" r:id="rId10"/>
    <p:sldLayoutId id="214749082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855" r:id="rId1"/>
    <p:sldLayoutId id="2147490856" r:id="rId2"/>
    <p:sldLayoutId id="2147490857" r:id="rId3"/>
    <p:sldLayoutId id="2147490858" r:id="rId4"/>
    <p:sldLayoutId id="2147490859" r:id="rId5"/>
    <p:sldLayoutId id="2147490860" r:id="rId6"/>
    <p:sldLayoutId id="2147490861" r:id="rId7"/>
    <p:sldLayoutId id="2147490862" r:id="rId8"/>
    <p:sldLayoutId id="2147490863" r:id="rId9"/>
    <p:sldLayoutId id="2147490864" r:id="rId10"/>
    <p:sldLayoutId id="214749086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4.x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2.xml"/><Relationship Id="rId2" Type="http://schemas.openxmlformats.org/officeDocument/2006/relationships/tags" Target="../tags/tag173.xml"/><Relationship Id="rId3" Type="http://schemas.openxmlformats.org/officeDocument/2006/relationships/tags" Target="../tags/tag174.xml"/><Relationship Id="rId4" Type="http://schemas.openxmlformats.org/officeDocument/2006/relationships/tags" Target="../tags/tag175.xml"/><Relationship Id="rId5" Type="http://schemas.openxmlformats.org/officeDocument/2006/relationships/tags" Target="../tags/tag176.xml"/><Relationship Id="rId6" Type="http://schemas.openxmlformats.org/officeDocument/2006/relationships/tags" Target="../tags/tag177.xml"/><Relationship Id="rId7" Type="http://schemas.openxmlformats.org/officeDocument/2006/relationships/tags" Target="../tags/tag178.xml"/><Relationship Id="rId8" Type="http://schemas.openxmlformats.org/officeDocument/2006/relationships/tags" Target="../tags/tag179.xml"/><Relationship Id="rId9" Type="http://schemas.openxmlformats.org/officeDocument/2006/relationships/tags" Target="../tags/tag180.xml"/><Relationship Id="rId10" Type="http://schemas.openxmlformats.org/officeDocument/2006/relationships/tags" Target="../tags/tag181.xml"/><Relationship Id="rId11" Type="http://schemas.openxmlformats.org/officeDocument/2006/relationships/tags" Target="../tags/tag182.xml"/><Relationship Id="rId12" Type="http://schemas.openxmlformats.org/officeDocument/2006/relationships/tags" Target="../tags/tag183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4.xml"/><Relationship Id="rId2" Type="http://schemas.openxmlformats.org/officeDocument/2006/relationships/tags" Target="../tags/tag185.xml"/><Relationship Id="rId3" Type="http://schemas.openxmlformats.org/officeDocument/2006/relationships/tags" Target="../tags/tag186.xml"/><Relationship Id="rId4" Type="http://schemas.openxmlformats.org/officeDocument/2006/relationships/tags" Target="../tags/tag187.xml"/><Relationship Id="rId5" Type="http://schemas.openxmlformats.org/officeDocument/2006/relationships/tags" Target="../tags/tag188.xml"/><Relationship Id="rId6" Type="http://schemas.openxmlformats.org/officeDocument/2006/relationships/tags" Target="../tags/tag189.xml"/><Relationship Id="rId7" Type="http://schemas.openxmlformats.org/officeDocument/2006/relationships/tags" Target="../tags/tag190.xml"/><Relationship Id="rId8" Type="http://schemas.openxmlformats.org/officeDocument/2006/relationships/tags" Target="../tags/tag191.xml"/><Relationship Id="rId9" Type="http://schemas.openxmlformats.org/officeDocument/2006/relationships/tags" Target="../tags/tag192.xml"/><Relationship Id="rId10" Type="http://schemas.openxmlformats.org/officeDocument/2006/relationships/tags" Target="../tags/tag193.xml"/><Relationship Id="rId11" Type="http://schemas.openxmlformats.org/officeDocument/2006/relationships/tags" Target="../tags/tag194.xml"/><Relationship Id="rId12" Type="http://schemas.openxmlformats.org/officeDocument/2006/relationships/tags" Target="../tags/tag195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tags" Target="../tags/tag203.xml"/><Relationship Id="rId5" Type="http://schemas.openxmlformats.org/officeDocument/2006/relationships/tags" Target="../tags/tag204.xml"/><Relationship Id="rId6" Type="http://schemas.openxmlformats.org/officeDocument/2006/relationships/tags" Target="../tags/tag205.xml"/><Relationship Id="rId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tags" Target="../tags/tag218.xml"/><Relationship Id="rId14" Type="http://schemas.openxmlformats.org/officeDocument/2006/relationships/tags" Target="../tags/tag219.xml"/><Relationship Id="rId15" Type="http://schemas.openxmlformats.org/officeDocument/2006/relationships/tags" Target="../tags/tag220.xml"/><Relationship Id="rId16" Type="http://schemas.openxmlformats.org/officeDocument/2006/relationships/tags" Target="../tags/tag221.xml"/><Relationship Id="rId17" Type="http://schemas.openxmlformats.org/officeDocument/2006/relationships/tags" Target="../tags/tag222.xml"/><Relationship Id="rId18" Type="http://schemas.openxmlformats.org/officeDocument/2006/relationships/tags" Target="../tags/tag223.xml"/><Relationship Id="rId19" Type="http://schemas.openxmlformats.org/officeDocument/2006/relationships/tags" Target="../tags/tag224.xml"/><Relationship Id="rId20" Type="http://schemas.openxmlformats.org/officeDocument/2006/relationships/tags" Target="../tags/tag225.xml"/><Relationship Id="rId21" Type="http://schemas.openxmlformats.org/officeDocument/2006/relationships/tags" Target="../tags/tag226.xml"/><Relationship Id="rId22" Type="http://schemas.openxmlformats.org/officeDocument/2006/relationships/tags" Target="../tags/tag227.xml"/><Relationship Id="rId23" Type="http://schemas.openxmlformats.org/officeDocument/2006/relationships/tags" Target="../tags/tag228.xml"/><Relationship Id="rId24" Type="http://schemas.openxmlformats.org/officeDocument/2006/relationships/tags" Target="../tags/tag229.xml"/><Relationship Id="rId25" Type="http://schemas.openxmlformats.org/officeDocument/2006/relationships/tags" Target="../tags/tag230.xml"/><Relationship Id="rId26" Type="http://schemas.openxmlformats.org/officeDocument/2006/relationships/tags" Target="../tags/tag231.xml"/><Relationship Id="rId27" Type="http://schemas.openxmlformats.org/officeDocument/2006/relationships/tags" Target="../tags/tag232.xml"/><Relationship Id="rId28" Type="http://schemas.openxmlformats.org/officeDocument/2006/relationships/tags" Target="../tags/tag233.xml"/><Relationship Id="rId29" Type="http://schemas.openxmlformats.org/officeDocument/2006/relationships/tags" Target="../tags/tag234.xml"/><Relationship Id="rId30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5.xml"/><Relationship Id="rId2" Type="http://schemas.openxmlformats.org/officeDocument/2006/relationships/tags" Target="../tags/tag236.xml"/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tags" Target="../tags/tag239.xml"/><Relationship Id="rId6" Type="http://schemas.openxmlformats.org/officeDocument/2006/relationships/tags" Target="../tags/tag240.xml"/><Relationship Id="rId7" Type="http://schemas.openxmlformats.org/officeDocument/2006/relationships/tags" Target="../tags/tag241.xml"/><Relationship Id="rId8" Type="http://schemas.openxmlformats.org/officeDocument/2006/relationships/tags" Target="../tags/tag242.xml"/><Relationship Id="rId9" Type="http://schemas.openxmlformats.org/officeDocument/2006/relationships/tags" Target="../tags/tag243.xml"/><Relationship Id="rId10" Type="http://schemas.openxmlformats.org/officeDocument/2006/relationships/tags" Target="../tags/tag244.xml"/><Relationship Id="rId11" Type="http://schemas.openxmlformats.org/officeDocument/2006/relationships/tags" Target="../tags/tag245.xml"/><Relationship Id="rId12" Type="http://schemas.openxmlformats.org/officeDocument/2006/relationships/tags" Target="../tags/tag24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7.xml"/><Relationship Id="rId2" Type="http://schemas.openxmlformats.org/officeDocument/2006/relationships/tags" Target="../tags/tag248.xml"/><Relationship Id="rId3" Type="http://schemas.openxmlformats.org/officeDocument/2006/relationships/tags" Target="../tags/tag249.xml"/><Relationship Id="rId4" Type="http://schemas.openxmlformats.org/officeDocument/2006/relationships/tags" Target="../tags/tag250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tags" Target="../tags/tag255.xml"/><Relationship Id="rId6" Type="http://schemas.openxmlformats.org/officeDocument/2006/relationships/tags" Target="../tags/tag256.xml"/><Relationship Id="rId7" Type="http://schemas.openxmlformats.org/officeDocument/2006/relationships/tags" Target="../tags/tag257.xml"/><Relationship Id="rId8" Type="http://schemas.openxmlformats.org/officeDocument/2006/relationships/tags" Target="../tags/tag258.xml"/><Relationship Id="rId9" Type="http://schemas.openxmlformats.org/officeDocument/2006/relationships/tags" Target="../tags/tag259.xml"/><Relationship Id="rId10" Type="http://schemas.openxmlformats.org/officeDocument/2006/relationships/tags" Target="../tags/tag260.xml"/><Relationship Id="rId11" Type="http://schemas.openxmlformats.org/officeDocument/2006/relationships/tags" Target="../tags/tag261.xml"/><Relationship Id="rId12" Type="http://schemas.openxmlformats.org/officeDocument/2006/relationships/tags" Target="../tags/tag262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3.xml"/><Relationship Id="rId2" Type="http://schemas.openxmlformats.org/officeDocument/2006/relationships/tags" Target="../tags/tag264.xml"/><Relationship Id="rId3" Type="http://schemas.openxmlformats.org/officeDocument/2006/relationships/tags" Target="../tags/tag265.xml"/><Relationship Id="rId4" Type="http://schemas.openxmlformats.org/officeDocument/2006/relationships/tags" Target="../tags/tag266.xml"/><Relationship Id="rId5" Type="http://schemas.openxmlformats.org/officeDocument/2006/relationships/tags" Target="../tags/tag267.xml"/><Relationship Id="rId6" Type="http://schemas.openxmlformats.org/officeDocument/2006/relationships/tags" Target="../tags/tag268.xml"/><Relationship Id="rId7" Type="http://schemas.openxmlformats.org/officeDocument/2006/relationships/tags" Target="../tags/tag269.xml"/><Relationship Id="rId8" Type="http://schemas.openxmlformats.org/officeDocument/2006/relationships/tags" Target="../tags/tag270.xml"/><Relationship Id="rId9" Type="http://schemas.openxmlformats.org/officeDocument/2006/relationships/tags" Target="../tags/tag271.xml"/><Relationship Id="rId10" Type="http://schemas.openxmlformats.org/officeDocument/2006/relationships/tags" Target="../tags/tag272.xml"/><Relationship Id="rId11" Type="http://schemas.openxmlformats.org/officeDocument/2006/relationships/tags" Target="../tags/tag273.xml"/><Relationship Id="rId12" Type="http://schemas.openxmlformats.org/officeDocument/2006/relationships/tags" Target="../tags/tag274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5.xml"/><Relationship Id="rId2" Type="http://schemas.openxmlformats.org/officeDocument/2006/relationships/tags" Target="../tags/tag276.xml"/><Relationship Id="rId3" Type="http://schemas.openxmlformats.org/officeDocument/2006/relationships/tags" Target="../tags/tag277.xml"/><Relationship Id="rId4" Type="http://schemas.openxmlformats.org/officeDocument/2006/relationships/tags" Target="../tags/tag278.xml"/><Relationship Id="rId5" Type="http://schemas.openxmlformats.org/officeDocument/2006/relationships/tags" Target="../tags/tag279.xml"/><Relationship Id="rId6" Type="http://schemas.openxmlformats.org/officeDocument/2006/relationships/tags" Target="../tags/tag280.xml"/><Relationship Id="rId7" Type="http://schemas.openxmlformats.org/officeDocument/2006/relationships/tags" Target="../tags/tag281.xml"/><Relationship Id="rId8" Type="http://schemas.openxmlformats.org/officeDocument/2006/relationships/tags" Target="../tags/tag282.xml"/><Relationship Id="rId9" Type="http://schemas.openxmlformats.org/officeDocument/2006/relationships/tags" Target="../tags/tag283.xml"/><Relationship Id="rId10" Type="http://schemas.openxmlformats.org/officeDocument/2006/relationships/tags" Target="../tags/tag284.xml"/><Relationship Id="rId11" Type="http://schemas.openxmlformats.org/officeDocument/2006/relationships/tags" Target="../tags/tag285.xml"/><Relationship Id="rId12" Type="http://schemas.openxmlformats.org/officeDocument/2006/relationships/tags" Target="../tags/tag28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7.xml"/><Relationship Id="rId2" Type="http://schemas.openxmlformats.org/officeDocument/2006/relationships/tags" Target="../tags/tag288.xml"/><Relationship Id="rId3" Type="http://schemas.openxmlformats.org/officeDocument/2006/relationships/tags" Target="../tags/tag289.xml"/><Relationship Id="rId4" Type="http://schemas.openxmlformats.org/officeDocument/2006/relationships/tags" Target="../tags/tag290.xml"/><Relationship Id="rId5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tags" Target="../tags/tag305.xml"/><Relationship Id="rId16" Type="http://schemas.openxmlformats.org/officeDocument/2006/relationships/tags" Target="../tags/tag306.xml"/><Relationship Id="rId17" Type="http://schemas.openxmlformats.org/officeDocument/2006/relationships/tags" Target="../tags/tag307.xml"/><Relationship Id="rId18" Type="http://schemas.openxmlformats.org/officeDocument/2006/relationships/tags" Target="../tags/tag308.xml"/><Relationship Id="rId19" Type="http://schemas.openxmlformats.org/officeDocument/2006/relationships/tags" Target="../tags/tag309.xml"/><Relationship Id="rId20" Type="http://schemas.openxmlformats.org/officeDocument/2006/relationships/tags" Target="../tags/tag310.xml"/><Relationship Id="rId21" Type="http://schemas.openxmlformats.org/officeDocument/2006/relationships/tags" Target="../tags/tag311.xml"/><Relationship Id="rId22" Type="http://schemas.openxmlformats.org/officeDocument/2006/relationships/tags" Target="../tags/tag312.xml"/><Relationship Id="rId23" Type="http://schemas.openxmlformats.org/officeDocument/2006/relationships/tags" Target="../tags/tag313.xml"/><Relationship Id="rId24" Type="http://schemas.openxmlformats.org/officeDocument/2006/relationships/tags" Target="../tags/tag314.xml"/><Relationship Id="rId25" Type="http://schemas.openxmlformats.org/officeDocument/2006/relationships/tags" Target="../tags/tag315.xml"/><Relationship Id="rId26" Type="http://schemas.openxmlformats.org/officeDocument/2006/relationships/tags" Target="../tags/tag316.xml"/><Relationship Id="rId27" Type="http://schemas.openxmlformats.org/officeDocument/2006/relationships/tags" Target="../tags/tag317.xml"/><Relationship Id="rId28" Type="http://schemas.openxmlformats.org/officeDocument/2006/relationships/tags" Target="../tags/tag318.xml"/><Relationship Id="rId29" Type="http://schemas.openxmlformats.org/officeDocument/2006/relationships/tags" Target="../tags/tag319.xml"/><Relationship Id="rId30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tags" Target="../tags/tag340.xml"/><Relationship Id="rId10" Type="http://schemas.openxmlformats.org/officeDocument/2006/relationships/tags" Target="../tags/tag341.xml"/><Relationship Id="rId11" Type="http://schemas.openxmlformats.org/officeDocument/2006/relationships/tags" Target="../tags/tag342.xml"/><Relationship Id="rId12" Type="http://schemas.openxmlformats.org/officeDocument/2006/relationships/tags" Target="../tags/tag34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tags" Target="../tags/tag376.xml"/><Relationship Id="rId18" Type="http://schemas.openxmlformats.org/officeDocument/2006/relationships/tags" Target="../tags/tag377.xml"/><Relationship Id="rId19" Type="http://schemas.openxmlformats.org/officeDocument/2006/relationships/tags" Target="../tags/tag378.xml"/><Relationship Id="rId20" Type="http://schemas.openxmlformats.org/officeDocument/2006/relationships/tags" Target="../tags/tag379.xml"/><Relationship Id="rId21" Type="http://schemas.openxmlformats.org/officeDocument/2006/relationships/tags" Target="../tags/tag380.xml"/><Relationship Id="rId22" Type="http://schemas.openxmlformats.org/officeDocument/2006/relationships/tags" Target="../tags/tag381.xml"/><Relationship Id="rId23" Type="http://schemas.openxmlformats.org/officeDocument/2006/relationships/tags" Target="../tags/tag382.xml"/><Relationship Id="rId24" Type="http://schemas.openxmlformats.org/officeDocument/2006/relationships/tags" Target="../tags/tag383.xml"/><Relationship Id="rId25" Type="http://schemas.openxmlformats.org/officeDocument/2006/relationships/tags" Target="../tags/tag384.xml"/><Relationship Id="rId26" Type="http://schemas.openxmlformats.org/officeDocument/2006/relationships/tags" Target="../tags/tag385.xml"/><Relationship Id="rId27" Type="http://schemas.openxmlformats.org/officeDocument/2006/relationships/tags" Target="../tags/tag386.xml"/><Relationship Id="rId28" Type="http://schemas.openxmlformats.org/officeDocument/2006/relationships/tags" Target="../tags/tag387.xml"/><Relationship Id="rId29" Type="http://schemas.openxmlformats.org/officeDocument/2006/relationships/tags" Target="../tags/tag388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93.xml"/><Relationship Id="rId2" Type="http://schemas.openxmlformats.org/officeDocument/2006/relationships/tags" Target="../tags/tag394.xml"/><Relationship Id="rId3" Type="http://schemas.openxmlformats.org/officeDocument/2006/relationships/tags" Target="../tags/tag39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初中教育中的实践教学探索与推广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初中教育中的实践教学现状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初中教育中的实践教学探索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17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初中教育中的实践教学推广</a:t>
            </a:r>
            <a:endParaRPr altLang="en-US" dirty="0" sz="17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初中教育中的实践教学与教师专业发展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初中教育中的实践教学与学生综合素质提升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67143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初中教育中的实践教学与教育改革创新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初中教育中的实践教学现状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实践教学的意义和价值</a:t>
            </a:r>
            <a:endParaRPr altLang="en-US" lang="zh-CN"/>
          </a:p>
        </p:txBody>
      </p:sp>
      <p:sp>
        <p:nvSpPr>
          <p:cNvPr id="104897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7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8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898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9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实践教学有助于促进学生对理论知识的理解和掌握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实践教学有助于提升教师的教育教学水平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实践教学有助于提高学生的学习兴趣和积极性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899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实践教学有助于培养学生的实践能力和创新精神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实践教学的现状和问题</a:t>
            </a:r>
            <a:endParaRPr altLang="en-US" lang="zh-CN"/>
          </a:p>
        </p:txBody>
      </p:sp>
      <p:sp>
        <p:nvSpPr>
          <p:cNvPr id="1049032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4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6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38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0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实践教学师资力量薄弱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42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4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46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实践教学内容与实际需求脱节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0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2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实践教学资源不足，设施不完善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054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6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58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实践教学在初中教育中的重视程度不够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实践教学的发展趋势</a:t>
            </a:r>
            <a:endParaRPr altLang="en-US" lang="zh-CN"/>
          </a:p>
        </p:txBody>
      </p:sp>
      <p:sp>
        <p:nvSpPr>
          <p:cNvPr id="104909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实践教学在初中教育中的地位逐渐提升，成为培养学生实践能力和创新精神的重要途径。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随着教育改革的深入，实践教学将更加注重与理论教学的有机结合，形成多元化、个性化的教学模式。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实践教学资源将不断丰富，包括校内外实践基地、实验室、创新创业中心等，为学生提供更广阔的实践平台。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实践教学评价将更加科学、客观，建立完善的教学质量监控体系，确保实践教学的质量与效果。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初中教育中的实践教学探索</a:t>
            </a:r>
            <a:endParaRPr altLang="en-US" lang="zh-CN"/>
          </a:p>
        </p:txBody>
      </p:sp>
      <p:sp>
        <p:nvSpPr>
          <p:cNvPr id="104913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3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实践教学的理论依据</a:t>
            </a:r>
            <a:endParaRPr altLang="en-US" lang="zh-CN"/>
          </a:p>
        </p:txBody>
      </p:sp>
      <p:sp>
        <p:nvSpPr>
          <p:cNvPr id="1049182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建构主义学习理论：强调学习者在真实环境中主动探索和建构知识，实践教学符合这一理论。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4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实用主义教育思想：认为教育应以实用主义为指导，注重实践和应用，实践教学与之相符。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6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情境认知理论：强调知识是在特定情境中形成的，实践教学通过模拟真实情境促进知识掌握。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多元智力理论：认为人的智力是多方面的，实践教学注重学生多种智力的培养和发展。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实践教学的实施方式</a:t>
            </a:r>
            <a:endParaRPr altLang="en-US" lang="zh-CN"/>
          </a:p>
        </p:txBody>
      </p:sp>
      <p:sp>
        <p:nvSpPr>
          <p:cNvPr id="104922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2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2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实验操作：通过动手实验，增强学生的实践能力和创新思维。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3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社会实践：组织学生参与社会活动，了解社会需求，提高社会责任感。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3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3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校企合作：与企业合作，共同开展实践教学，提供学生实践机会。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4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4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课程设计：通过课程设计，引导学生自主学习，提高解决问题的能力。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实践教学的案例分析</a:t>
            </a:r>
            <a:endParaRPr altLang="en-US" lang="zh-CN"/>
          </a:p>
        </p:txBody>
      </p:sp>
      <p:sp>
        <p:nvSpPr>
          <p:cNvPr id="104928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8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28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案例一：某初中物理实验课程，通过实践操作，让学生理解物理原理，提高动手能力。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8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案例二：某初中化学实验课程，通过实验探究，让学生了解化学反应过程，增强对化学知识的理解。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9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29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29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案例三：某初中生物实践课程，通过实地考察，让学生了解生物生态环境，培养观察能力。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0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案例四：某初中历史实践活动，通过模拟历史事件，让学生深入理解历史背景，培养思维能力。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初中教育中的实践教学推广</a:t>
            </a:r>
            <a:endParaRPr altLang="en-US" lang="zh-CN"/>
          </a:p>
        </p:txBody>
      </p:sp>
      <p:sp>
        <p:nvSpPr>
          <p:cNvPr id="104934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34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推广实践教学的策略和方法</a:t>
            </a:r>
            <a:endParaRPr altLang="en-US" lang="zh-CN"/>
          </a:p>
        </p:txBody>
      </p:sp>
      <p:sp>
        <p:nvSpPr>
          <p:cNvPr id="1049386" name="矩形 31"/>
          <p:cNvSpPr/>
          <p:nvPr>
            <p:custDataLst>
              <p:tags r:id="rId1"/>
            </p:custDataLst>
          </p:nvPr>
        </p:nvSpPr>
        <p:spPr>
          <a:xfrm>
            <a:off x="3844518" y="1490400"/>
            <a:ext cx="4497625" cy="693568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制定推广计划：明确推广目标、时间表和预算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8" name="矩形 4"/>
          <p:cNvSpPr/>
          <p:nvPr>
            <p:custDataLst>
              <p:tags r:id="rId2"/>
            </p:custDataLst>
          </p:nvPr>
        </p:nvSpPr>
        <p:spPr>
          <a:xfrm>
            <a:off x="3844518" y="2303526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建立合作机制：与相关机构、企业建立合作关系，共同推进实践教学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5"/>
          <p:cNvSpPr/>
          <p:nvPr>
            <p:custDataLst>
              <p:tags r:id="rId3"/>
            </p:custDataLst>
          </p:nvPr>
        </p:nvSpPr>
        <p:spPr>
          <a:xfrm>
            <a:off x="3844518" y="3116653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培训师资力量：提高教师实践教学能力，加强教师培训和交流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2" name="矩形 7"/>
          <p:cNvSpPr/>
          <p:nvPr>
            <p:custDataLst>
              <p:tags r:id="rId4"/>
            </p:custDataLst>
          </p:nvPr>
        </p:nvSpPr>
        <p:spPr>
          <a:xfrm>
            <a:off x="3844518" y="3929779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完善实践教学资源：建设实践教学基地，开发实践教学课程和教材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4" name="矩形 3"/>
          <p:cNvSpPr/>
          <p:nvPr>
            <p:custDataLst>
              <p:tags r:id="rId5"/>
            </p:custDataLst>
          </p:nvPr>
        </p:nvSpPr>
        <p:spPr>
          <a:xfrm>
            <a:off x="3844518" y="4742905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开展实践教学活动：组织学生参加实践活动，开展实践教学比赛和展览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6"/>
          <p:cNvSpPr/>
          <p:nvPr>
            <p:custDataLst>
              <p:tags r:id="rId6"/>
            </p:custDataLst>
          </p:nvPr>
        </p:nvSpPr>
        <p:spPr>
          <a:xfrm>
            <a:off x="3844518" y="5556032"/>
            <a:ext cx="4497625" cy="693568"/>
          </a:xfrm>
          <a:prstGeom prst="rect"/>
        </p:spPr>
        <p:txBody>
          <a:bodyPr lIns="0" rIns="0" wrap="square">
            <a:normAutofit fontScale="91667"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建立评估机制：对实践教学成果进行评估和总结，不断改进和优化推广策略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推广实践教学的保障措施</a:t>
            </a:r>
            <a:endParaRPr altLang="en-US" lang="zh-CN"/>
          </a:p>
        </p:txBody>
      </p:sp>
      <p:sp>
        <p:nvSpPr>
          <p:cNvPr id="10494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4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4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政策支持：政府出台相关政策，鼓励初中学校开展实践教学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校企合作：建立学校与企业合作机制，共同推进实践教学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师资培训：加强对教师的培训，提高教师的实践教学能力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资金保障：设立专项资金，为实践教学提供经费支持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推广实践教学的成功案例</a:t>
            </a:r>
            <a:endParaRPr altLang="en-US" lang="zh-CN"/>
          </a:p>
        </p:txBody>
      </p:sp>
      <p:sp>
        <p:nvSpPr>
          <p:cNvPr id="10495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案例名称：江苏某初中的生物实验园地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案例简介：该实验园地为学生提供了丰富的生物实验机会，通过实践操作，增强学生对生物知识的理解和掌握。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案例名称：北京某中学的机器人编程课程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7500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案例简介：该课程通过机器人编程实践教学，提高学生的创新能力和动手能力，取得了显著的教学成果。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初中教育中的实践教学与教师专业发展</a:t>
            </a:r>
            <a:endParaRPr altLang="en-US" lang="zh-CN"/>
          </a:p>
        </p:txBody>
      </p:sp>
      <p:sp>
        <p:nvSpPr>
          <p:cNvPr id="104956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57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实践教学对教师专业发展的影响</a:t>
            </a:r>
            <a:endParaRPr altLang="en-US" lang="zh-CN"/>
          </a:p>
        </p:txBody>
      </p:sp>
      <p:sp>
        <p:nvSpPr>
          <p:cNvPr id="10496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实践教学促使教师深入了解学生需求，提高教学针对性。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实践教学要求教师具备更高的专业素养和实践能力，促进教师自我提升。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通过实践教学，教师能够积累丰富的实践经验，提高教学质量和效果。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实践教学为教师提供了一个与学生互动交流的平台，促进师生共同成长。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教师专业发展在实践教学中的作用</a:t>
            </a:r>
            <a:endParaRPr altLang="en-US" lang="zh-CN"/>
          </a:p>
        </p:txBody>
      </p:sp>
      <p:sp>
        <p:nvSpPr>
          <p:cNvPr id="104967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教师专业发展有助于提高教师的教学水平和实践能力，从而更好地指导学生进行实践活动。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7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教师专业发展能够推动教师不断更新教育观念，积极探索新的教学方法和手段，提高教学质量。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7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教师专业发展有助于教师深入了解学科知识，提高自身的学术素养，从而更好地指导学生进行学术研究。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9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375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教师专业发展能够促进教师之间的交流与合作，推动教育教学改革，提高整体教育水平。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教师专业发展的途径和策略</a:t>
            </a:r>
            <a:endParaRPr altLang="en-US" lang="zh-CN"/>
          </a:p>
        </p:txBody>
      </p:sp>
      <p:sp>
        <p:nvSpPr>
          <p:cNvPr id="1049730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实践教学与教师专业发展紧密相连，通过实践教学，教师可以提升自己的专业素养和实践能力。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2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4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36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教师需要不断学习和探索，掌握新的教学理念和方法，以适应教育改革和发展的需要。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0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2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学校应该为教师提供更多的培训和学习机会，鼓励教师参加各种学术交流和研讨活动，拓宽教师的视野和思路。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6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48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教师需要注重自我反思和总结，不断改进自己的教学方法和策略，提高教学效果和质量。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52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初中教育中的实践教学与学生综合素质提升</a:t>
            </a:r>
            <a:endParaRPr altLang="en-US" lang="zh-CN"/>
          </a:p>
        </p:txBody>
      </p:sp>
      <p:sp>
        <p:nvSpPr>
          <p:cNvPr id="104978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79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实践教学对学生综合素质的影响</a:t>
            </a:r>
            <a:endParaRPr altLang="en-US" lang="zh-CN"/>
          </a:p>
        </p:txBody>
      </p:sp>
      <p:sp>
        <p:nvSpPr>
          <p:cNvPr id="104983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3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4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4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4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5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5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6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6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7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实践教学有助于培养学生的动手能力和实践能力，使学生更好地适应社会需求。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实践教学有助于培养学生的团队协作精神和沟通能力，提高学生的综合素质。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通过实践教学，学生可以更好地理解理论知识，加深对学科知识的认识和掌握。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实践教学能够激发学生的学习兴趣，培养学生的创新思维和解决问题的能力。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学生综合素质提升的途径和策略</a:t>
            </a:r>
            <a:endParaRPr altLang="en-US" lang="zh-CN"/>
          </a:p>
        </p:txBody>
      </p:sp>
      <p:sp>
        <p:nvSpPr>
          <p:cNvPr id="1049912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4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16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8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0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2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924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28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探究学习：通过探究问题，培养学生的创新思维和批判性思维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0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多元评价：通过多种评价方式，全面评价学生的综合素质和个性特长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2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实践教学：通过实践操作，培养学生的动手能力和解决问题的能力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934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合作学习：通过团队协作，培养学生的沟通能力和合作精神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学生综合素质提升的案例分析</a:t>
            </a:r>
            <a:endParaRPr altLang="en-US" lang="zh-CN"/>
          </a:p>
        </p:txBody>
      </p:sp>
      <p:sp>
        <p:nvSpPr>
          <p:cNvPr id="10499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案例一：某初中开展的科技创新活动，通过实践项目提高学生的创新能力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案例二：某初中实施的志愿服务项目，通过社会实践培养学生的社会责任感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案例三：某初中开展的团队合作训练，通过团队协作提高学生的沟通协调能力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5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案例四：某初中推行的艺术教育，通过艺术实践提高学生的审美素养和创造力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初中教育中的实践教学与教育改革创新</a:t>
            </a:r>
            <a:endParaRPr altLang="en-US" lang="zh-CN"/>
          </a:p>
        </p:txBody>
      </p:sp>
      <p:sp>
        <p:nvSpPr>
          <p:cNvPr id="10500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实践教学在教育改革中的作用和价值</a:t>
            </a:r>
            <a:endParaRPr altLang="en-US" lang="zh-CN"/>
          </a:p>
        </p:txBody>
      </p:sp>
      <p:sp>
        <p:nvSpPr>
          <p:cNvPr id="1050074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76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078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实践教学有助于培养学生的创新能力和实践能力，提高学生的综合素质。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2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84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实践教学能够促进教育改革，推动教育理念和教学方法的创新。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88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0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实践教学有助于实现教育资源的优化配置，提高教育教学的质量和效益。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94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96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实践教学能够促进学校与社会的联系，增强教育的社会责任感和影响力。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教育改革中实践教学的创新和发展</a:t>
            </a:r>
            <a:endParaRPr altLang="en-US" lang="zh-CN"/>
          </a:p>
        </p:txBody>
      </p:sp>
      <p:sp>
        <p:nvSpPr>
          <p:cNvPr id="105013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3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7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59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4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1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63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5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7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69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6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实践教学在初中教育中的重要性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实践教学对教育改革创新的影响和推动作用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实践教学在初中教育中的实施方式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实践教学与教育改革创新的结合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教育改革中实践教学的挑战和机遇</a:t>
            </a:r>
            <a:endParaRPr altLang="en-US" lang="zh-CN"/>
          </a:p>
        </p:txBody>
      </p:sp>
      <p:sp>
        <p:nvSpPr>
          <p:cNvPr id="1050210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挑战：传统教育观念的束缚，实践教学资源不足，教师实践经验缺乏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2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机遇：国家政策支持，实践教学与市场需求接轨，提高教育质量和学生就业竞争力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应对策略：加强实践教学体系建设，提高教师实践经验，加强校企合作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6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案例分析：成功实施实践教学的学校和课程，分享经验与成果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5025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6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6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6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9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5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5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5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5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255_5*l_h_f*1_5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255_5*l_h_f*1_6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4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5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8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9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95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2024-01-01T07:58:12Z</dcterms:created>
  <dcterms:modified xsi:type="dcterms:W3CDTF">2024-01-01T07:58:12Z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495f59fecb654a319f4c008e2f517abd_21</vt:lpwstr>
  </property>
</Properties>
</file>