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49" r:id="rId1"/>
    <p:sldMasterId id="2147489886" r:id="rId2"/>
  </p:sldMasterIdLst>
  <p:notesMasterIdLst>
    <p:notesMasterId r:id="rId3"/>
  </p:notesMasterIdLst>
  <p:sldIdLst>
    <p:sldId id="3077" r:id="rId4"/>
    <p:sldId id="3082" r:id="rId5"/>
    <p:sldId id="3087" r:id="rId6"/>
    <p:sldId id="3092" r:id="rId7"/>
    <p:sldId id="3096" r:id="rId8"/>
    <p:sldId id="3099" r:id="rId9"/>
    <p:sldId id="3102" r:id="rId10"/>
    <p:sldId id="3105" r:id="rId11"/>
    <p:sldId id="3109" r:id="rId12"/>
    <p:sldId id="3113" r:id="rId13"/>
    <p:sldId id="3116" r:id="rId14"/>
    <p:sldId id="3119" r:id="rId15"/>
    <p:sldId id="3122" r:id="rId16"/>
    <p:sldId id="3126" r:id="rId17"/>
    <p:sldId id="3130" r:id="rId18"/>
    <p:sldId id="3133" r:id="rId19"/>
    <p:sldId id="3136" r:id="rId20"/>
    <p:sldId id="3139" r:id="rId21"/>
    <p:sldId id="3143" r:id="rId22"/>
    <p:sldId id="3147" r:id="rId23"/>
    <p:sldId id="3150" r:id="rId24"/>
    <p:sldId id="3153" r:id="rId25"/>
    <p:sldId id="3156" r:id="rId26"/>
    <p:sldId id="3160" r:id="rId27"/>
    <p:sldId id="3164" r:id="rId28"/>
    <p:sldId id="3167" r:id="rId29"/>
    <p:sldId id="3170" r:id="rId30"/>
    <p:sldId id="3173" r:id="rId31"/>
    <p:sldId id="3177" r:id="rId32"/>
    <p:sldId id="3181" r:id="rId33"/>
    <p:sldId id="3184" r:id="rId34"/>
    <p:sldId id="3187" r:id="rId35"/>
    <p:sldId id="319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50" r:id="rId1"/>
    <p:sldLayoutId id="2147489851" r:id="rId2"/>
    <p:sldLayoutId id="2147489852" r:id="rId3"/>
    <p:sldLayoutId id="2147489853" r:id="rId4"/>
    <p:sldLayoutId id="2147489854" r:id="rId5"/>
    <p:sldLayoutId id="2147489855" r:id="rId6"/>
    <p:sldLayoutId id="2147489856" r:id="rId7"/>
    <p:sldLayoutId id="2147489857" r:id="rId8"/>
    <p:sldLayoutId id="2147489858" r:id="rId9"/>
    <p:sldLayoutId id="2147489859" r:id="rId10"/>
    <p:sldLayoutId id="21474898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887" r:id="rId1"/>
    <p:sldLayoutId id="2147489888" r:id="rId2"/>
    <p:sldLayoutId id="2147489889" r:id="rId3"/>
    <p:sldLayoutId id="2147489890" r:id="rId4"/>
    <p:sldLayoutId id="2147489891" r:id="rId5"/>
    <p:sldLayoutId id="2147489892" r:id="rId6"/>
    <p:sldLayoutId id="2147489893" r:id="rId7"/>
    <p:sldLayoutId id="2147489894" r:id="rId8"/>
    <p:sldLayoutId id="2147489895" r:id="rId9"/>
    <p:sldLayoutId id="2147489896" r:id="rId10"/>
    <p:sldLayoutId id="21474898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数字校园的家校联动与学生家庭教育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数字校园的家校联动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学生家庭教育的重要性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900" lang="zh-CN">
                <a:effectLst/>
                <a:latin typeface="+mj-ea"/>
                <a:ea typeface="+mj-ea"/>
                <a:cs typeface="MiSans" panose="00000500000000000000" charset="-122"/>
              </a:rPr>
              <a:t>数字校园对学生家庭教育的影响</a:t>
            </a:r>
            <a:endParaRPr altLang="en-US" dirty="0" sz="19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8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如何利用数字校园提升学生家庭教育质量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8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案例分析：成功的学生家庭教育实践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数字校园的家校联动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背景：随着数字化技术的发展，数字校园已经成为教育领域的重要趋势。</a:t>
            </a:r>
            <a:endParaRPr altLang="en-US" lang="zh-CN"/>
          </a:p>
          <a:p>
            <a:r>
              <a:rPr altLang="en-US" lang="zh-CN"/>
              <a:t>意义：家校联动是数字校园的重要组成部分，对于促进学校与家庭之间的沟通、提高教育质量具有重要意义。  家校联动的实施策略</a:t>
            </a:r>
            <a:endParaRPr altLang="en-US" lang="zh-CN"/>
          </a:p>
          <a:p>
            <a:pPr lvl="1"/>
            <a:r>
              <a:rPr altLang="en-US" lang="zh-CN"/>
              <a:t>家校联动的实施策略</a:t>
            </a:r>
            <a:endParaRPr altLang="en-US" lang="zh-CN"/>
          </a:p>
          <a:p>
            <a:r>
              <a:rPr altLang="en-US" lang="zh-CN"/>
              <a:t>建立家校联动平台：通过数字化技术，建立学校与家庭之间的沟通平台，实现信息的实时共享。</a:t>
            </a:r>
            <a:endParaRPr altLang="en-US" lang="zh-CN"/>
          </a:p>
          <a:p>
            <a:r>
              <a:rPr altLang="en-US" lang="zh-CN"/>
              <a:t>制定家校联动计划：学校与家庭共同制定教育计划，明确教育目标和方法。</a:t>
            </a:r>
            <a:endParaRPr altLang="en-US" lang="zh-CN"/>
          </a:p>
          <a:p>
            <a:r>
              <a:rPr altLang="en-US" lang="zh-CN"/>
              <a:t>加强家校沟通：通过定期的家长会、家访、电话等方式，加强学校与家庭之间的沟通，及时了解学生的情况。</a:t>
            </a:r>
            <a:endParaRPr altLang="en-US" lang="zh-CN"/>
          </a:p>
          <a:p>
            <a:r>
              <a:rPr altLang="en-US" lang="zh-CN"/>
              <a:t>开展家庭教育指导：学校为家庭提供教育指导，帮助家长更好地教育孩子。  家校联动的成果与展望</a:t>
            </a:r>
            <a:endParaRPr altLang="en-US" lang="zh-CN"/>
          </a:p>
          <a:p>
            <a:pPr lvl="1"/>
            <a:r>
              <a:rPr altLang="en-US" lang="zh-CN"/>
              <a:t>家校联动的成果与展望</a:t>
            </a:r>
            <a:endParaRPr altLang="en-US" lang="zh-CN"/>
          </a:p>
          <a:p>
            <a:r>
              <a:rPr altLang="en-US" lang="zh-CN"/>
              <a:t>成果：通过家校联动，提高了学生的学习成绩和综合素质，增强了学校的办学质量和家长的教育满意度。</a:t>
            </a:r>
            <a:endParaRPr altLang="en-US" lang="zh-CN"/>
          </a:p>
          <a:p>
            <a:r>
              <a:rPr altLang="en-US" lang="zh-CN"/>
              <a:t>展望：未来，随着数字化技术的不断发展，家校联动将更加便捷和高效，为学生的成长和教育事业的发展做出更大的贡献。</a:t>
            </a:r>
            <a:endParaRPr altLang="en-US" lang="zh-CN"/>
          </a:p>
        </p:txBody>
      </p:sp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家校联动的背景与意义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数字校园在家校联动中的应用</a:t>
            </a:r>
            <a:endParaRPr altLang="en-US" lang="zh-CN"/>
          </a:p>
        </p:txBody>
      </p:sp>
      <p:sp>
        <p:nvSpPr>
          <p:cNvPr id="10489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数字校园平台的建设与使用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家校沟通方式的多样化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学生学籍管理系统的应用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家长参与学校教育的方式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家校联动的实施策略与效果</a:t>
            </a:r>
            <a:endParaRPr altLang="en-US" lang="zh-CN"/>
          </a:p>
        </p:txBody>
      </p:sp>
      <p:sp>
        <p:nvSpPr>
          <p:cNvPr id="1049036" name="文本框 3"/>
          <p:cNvSpPr txBox="1"/>
          <p:nvPr>
            <p:custDataLst>
              <p:tags r:id="rId1"/>
            </p:custDataLst>
          </p:nvPr>
        </p:nvSpPr>
        <p:spPr>
          <a:xfrm>
            <a:off x="608330" y="1749272"/>
            <a:ext cx="999312" cy="60406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38" name="文本框 4"/>
          <p:cNvSpPr txBox="1"/>
          <p:nvPr>
            <p:custDataLst>
              <p:tags r:id="rId2"/>
            </p:custDataLst>
          </p:nvPr>
        </p:nvSpPr>
        <p:spPr>
          <a:xfrm>
            <a:off x="1607642" y="1750338"/>
            <a:ext cx="9969679" cy="604062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实施策略：建立家校联动机制，明确双方责任与义务；利用数字校园平台，加强信息沟通与交流；开展线上线下活动，增进家长与学校的互动与合作。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40" name="文本框 5"/>
          <p:cNvSpPr txBox="1"/>
          <p:nvPr>
            <p:custDataLst>
              <p:tags r:id="rId3"/>
            </p:custDataLst>
          </p:nvPr>
        </p:nvSpPr>
        <p:spPr>
          <a:xfrm>
            <a:off x="1607642" y="2353334"/>
            <a:ext cx="9969679" cy="131039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042" name="文本框 6"/>
          <p:cNvSpPr txBox="1"/>
          <p:nvPr>
            <p:custDataLst>
              <p:tags r:id="rId4"/>
            </p:custDataLst>
          </p:nvPr>
        </p:nvSpPr>
        <p:spPr>
          <a:xfrm>
            <a:off x="608330" y="4015302"/>
            <a:ext cx="999312" cy="60406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5"/>
            </p:custDataLst>
          </p:nvPr>
        </p:nvSpPr>
        <p:spPr>
          <a:xfrm>
            <a:off x="1607642" y="4015302"/>
            <a:ext cx="9969679" cy="604062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实施效果：提高家校沟通效率，增强家长对学校的信任与支持；促进学生的全面发展，提高教育质量；增强学生的自我管理能力，培养良好的行为习惯。  以上内容仅供参考，具体内容可以根据您的需求进行调整优化。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6"/>
            </p:custDataLst>
          </p:nvPr>
        </p:nvSpPr>
        <p:spPr>
          <a:xfrm>
            <a:off x="1607642" y="4622560"/>
            <a:ext cx="9969679" cy="131039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以上内容仅供参考，具体内容可以根据您的需求进行调整优化。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81" name="直接连接符 11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1109051" y="2406602"/>
            <a:ext cx="0" cy="115911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学生家庭教育的重要性</a:t>
            </a:r>
            <a:endParaRPr altLang="en-US" lang="zh-CN"/>
          </a:p>
        </p:txBody>
      </p:sp>
      <p:sp>
        <p:nvSpPr>
          <p:cNvPr id="10490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家庭教育对学生成长的影响</a:t>
            </a:r>
            <a:endParaRPr altLang="en-US" lang="zh-CN"/>
          </a:p>
        </p:txBody>
      </p:sp>
      <p:sp>
        <p:nvSpPr>
          <p:cNvPr id="104914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塑造性格：家庭环境对孩子的性格形成具有重要影响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培养品质：家庭教育有助于培养孩子的良好品质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引导价值观：家庭是孩子价值观形成的重要场所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促进心理健康：家庭教育对孩子的心理健康发展具有积极作用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家庭教育的主要内容与方式</a:t>
            </a:r>
            <a:endParaRPr altLang="en-US" lang="zh-CN"/>
          </a:p>
        </p:txBody>
      </p:sp>
      <p:sp>
        <p:nvSpPr>
          <p:cNvPr id="104918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家庭教育的主要内容：培养孩子的品德、习惯、兴趣、知识等方面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家庭教育的方式：言传身教、榜样示范、鼓励引导、关爱陪伴等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家庭教育与学校教育的关系：相互补充、相互促进，共同为孩子的成长提供支持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家庭教育的重要性：培养孩子的良好品德和习惯，促进孩子的全面发展，为孩子的未来奠定基础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家庭教育与学校教育的关系</a:t>
            </a:r>
            <a:endParaRPr altLang="en-US" lang="zh-CN"/>
          </a:p>
        </p:txBody>
      </p:sp>
      <p:sp>
        <p:nvSpPr>
          <p:cNvPr id="10492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家庭教育与学校教育的互补性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家庭教育与学校教育在教育目标上的统一性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家庭教育与学校教育在教育内容上的衔接性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家庭教育与学校教育在教育方法上的差异性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数字校园对学生家庭教育的影响</a:t>
            </a:r>
            <a:endParaRPr altLang="en-US" lang="zh-CN"/>
          </a:p>
        </p:txBody>
      </p:sp>
      <p:sp>
        <p:nvSpPr>
          <p:cNvPr id="10492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数字校园为家庭教育提供更多资源</a:t>
            </a:r>
            <a:endParaRPr altLang="en-US" lang="zh-CN"/>
          </a:p>
        </p:txBody>
      </p:sp>
      <p:sp>
        <p:nvSpPr>
          <p:cNvPr id="10493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数字校园提供家庭教育资源平台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数字校园促进家庭教育多元化发展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数字校园为家庭教育提供技术支持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家庭教育资源共享与互动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数字校园促进家庭教育与学校教育的融合</a:t>
            </a:r>
            <a:endParaRPr altLang="en-US" lang="zh-CN"/>
          </a:p>
        </p:txBody>
      </p:sp>
      <p:sp>
        <p:nvSpPr>
          <p:cNvPr id="104942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数字校园提供个性化的家庭教育指导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数字校园推动家校共育，提升教育质量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数字校园提供便捷的家校沟通渠道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数字校园促进家长参与学校教育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数字校园对学生家庭教育的挑战与机遇</a:t>
            </a:r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挑战：家长缺乏数字化教育技能，难以适应数字化教育环境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机遇：数字校园提供丰富的学习资源，方便家长与学校沟通，提高家庭教育质量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挑战：家长担心孩子沉迷网络，影响学习与健康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机遇：数字校园可以提供个性化学习方案，帮助学生提高学习效率，同时也有助于家长了解孩子的学习情况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如何利用数字校园提升学生家庭教育质量</a:t>
            </a:r>
            <a:endParaRPr altLang="en-US" lang="zh-CN"/>
          </a:p>
        </p:txBody>
      </p:sp>
      <p:sp>
        <p:nvSpPr>
          <p:cNvPr id="10495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家长应具备的素养与能力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了解孩子：了解孩子的兴趣、特长和需求，关注孩子的成长和发展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沟通技巧：与孩子建立良好的沟通渠道，倾听孩子的想法和感受，引导孩子表达自己的观点和意见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家庭教育能力：掌握家庭教育的基本知识和方法，能够根据孩子的特点和需求进行有针对性的教育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合作意识：与学校、老师保持密切联系，积极配合学校的教育工作，共同促进孩子的成长和发展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家长与学校之间的沟通与协作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数字校园平台提供便捷的沟通渠道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家长可以随时与教师进行沟通，了解孩子学习情况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借助数字校园平台，家长可以参与学校活动，增进亲子关系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定期开展家长会，分享学生表现和学校动态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家长对学生家庭作业的辅导与监督</a:t>
            </a:r>
            <a:endParaRPr altLang="en-US" lang="zh-CN"/>
          </a:p>
        </p:txBody>
      </p:sp>
      <p:sp>
        <p:nvSpPr>
          <p:cNvPr id="1049706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数字校园提供作业辅导资源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12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家长参与作业辅导过程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18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监督学生完成作业情况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24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及时反馈学生学习进展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案例分析：成功的学生家庭教育实践</a:t>
            </a:r>
            <a:endParaRPr altLang="en-US" lang="zh-CN"/>
          </a:p>
        </p:txBody>
      </p:sp>
      <p:sp>
        <p:nvSpPr>
          <p:cNvPr id="10497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案例选择与分析方法</a:t>
            </a:r>
            <a:endParaRPr altLang="en-US" lang="zh-CN"/>
          </a:p>
        </p:txBody>
      </p:sp>
      <p:sp>
        <p:nvSpPr>
          <p:cNvPr id="10498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分析方法：采用定性和定量相结合的分析方法，对案例进行深入剖析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结论与启示：总结案例的成功经验，提出对学生家庭教育的启示和建议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案例来源：选择具有代表性的成功学生家庭教育实践案例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案例描述：详细描述案例背景、家庭环境、教育方式等方面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83750" lnSpcReduction="10000"/>
          </a:bodyPr>
          <a:p>
            <a:r>
              <a:rPr altLang="en-US" lang="zh-CN"/>
              <a:t>家庭教育的重要性</a:t>
            </a:r>
            <a:endParaRPr altLang="en-US" lang="zh-CN"/>
          </a:p>
          <a:p>
            <a:r>
              <a:rPr altLang="en-US" lang="zh-CN"/>
              <a:t>数字校园的家校联动背景</a:t>
            </a:r>
            <a:endParaRPr altLang="en-US" lang="zh-CN"/>
          </a:p>
          <a:p>
            <a:r>
              <a:rPr altLang="en-US" lang="zh-CN"/>
              <a:t>当前学生家庭教育存在的问题  成功实践的目标</a:t>
            </a:r>
            <a:endParaRPr altLang="en-US" lang="zh-CN"/>
          </a:p>
          <a:p>
            <a:pPr lvl="1"/>
            <a:r>
              <a:rPr altLang="en-US" lang="zh-CN"/>
              <a:t>成功实践的目标</a:t>
            </a:r>
            <a:endParaRPr altLang="en-US" lang="zh-CN"/>
          </a:p>
          <a:p>
            <a:r>
              <a:rPr altLang="en-US" lang="zh-CN"/>
              <a:t>提高学生家庭教育质量</a:t>
            </a:r>
            <a:endParaRPr altLang="en-US" lang="zh-CN"/>
          </a:p>
          <a:p>
            <a:r>
              <a:rPr altLang="en-US" lang="zh-CN"/>
              <a:t>加强家校之间的沟通与合作</a:t>
            </a:r>
            <a:endParaRPr altLang="en-US" lang="zh-CN"/>
          </a:p>
          <a:p>
            <a:r>
              <a:rPr altLang="en-US" lang="zh-CN"/>
              <a:t>促进学生的全面发展  成功实践的措施</a:t>
            </a:r>
            <a:endParaRPr altLang="en-US" lang="zh-CN"/>
          </a:p>
          <a:p>
            <a:pPr lvl="1"/>
            <a:r>
              <a:rPr altLang="en-US" lang="zh-CN"/>
              <a:t>成功实践的措施</a:t>
            </a:r>
            <a:endParaRPr altLang="en-US" lang="zh-CN"/>
          </a:p>
          <a:p>
            <a:r>
              <a:rPr altLang="en-US" lang="zh-CN"/>
              <a:t>建立家校联动机制</a:t>
            </a:r>
            <a:endParaRPr altLang="en-US" lang="zh-CN"/>
          </a:p>
          <a:p>
            <a:r>
              <a:rPr altLang="en-US" lang="zh-CN"/>
              <a:t>开展家庭教育指导活动</a:t>
            </a:r>
            <a:endParaRPr altLang="en-US" lang="zh-CN"/>
          </a:p>
          <a:p>
            <a:r>
              <a:rPr altLang="en-US" lang="zh-CN"/>
              <a:t>搭建数字化家庭教育平台</a:t>
            </a:r>
            <a:endParaRPr altLang="en-US" lang="zh-CN"/>
          </a:p>
        </p:txBody>
      </p:sp>
      <p:sp>
        <p:nvSpPr>
          <p:cNvPr id="10498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成功实践的背景、目标与措施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实践效果的评价与总结</a:t>
            </a:r>
            <a:endParaRPr altLang="en-US" lang="zh-CN"/>
          </a:p>
        </p:txBody>
      </p:sp>
      <p:sp>
        <p:nvSpPr>
          <p:cNvPr id="10499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实践效果：学生行为习惯改善，学习成绩提高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家长满意度：家长对学校教育的认可度提高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家庭教育能力提升：家长掌握更多家庭教育方法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总结：成功的学生家庭教育实践需要学校、家庭、社会共同努力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结论与展望：未来学生家庭教育的方向与挑战</a:t>
            </a:r>
            <a:endParaRPr altLang="en-US" lang="zh-CN"/>
          </a:p>
        </p:txBody>
      </p:sp>
      <p:sp>
        <p:nvSpPr>
          <p:cNvPr id="10499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数字校园对学生家庭教育的影响：  * 提供了更加便捷的家校沟通渠道 * 提高了家庭教育的质量和效率 * 增强了家庭教育的互动性和参与度</a:t>
            </a:r>
            <a:endParaRPr altLang="en-US" lang="zh-CN"/>
          </a:p>
          <a:p>
            <a:pPr lvl="1"/>
            <a:r>
              <a:rPr altLang="en-US" lang="zh-CN"/>
              <a:t>* 提供了更加便捷的家校沟通渠道</a:t>
            </a:r>
            <a:endParaRPr altLang="en-US" lang="zh-CN"/>
          </a:p>
          <a:p>
            <a:pPr lvl="1"/>
            <a:r>
              <a:rPr altLang="en-US" lang="zh-CN"/>
              <a:t>* 提高了家庭教育的质量和效率</a:t>
            </a:r>
            <a:endParaRPr altLang="en-US" lang="zh-CN"/>
          </a:p>
          <a:p>
            <a:pPr lvl="1"/>
            <a:r>
              <a:rPr altLang="en-US" lang="zh-CN"/>
              <a:t>* 增强了家庭教育的互动性和参与度</a:t>
            </a:r>
            <a:endParaRPr altLang="en-US" lang="zh-CN"/>
          </a:p>
          <a:p>
            <a:r>
              <a:rPr altLang="en-US" lang="zh-CN"/>
              <a:t>数字校园在学生家庭教育中的作用：  * 促进家校合作，共同关注学生的成长 * 帮助家长更好地了解学生的学习情况和需求 * 提供家庭教育指导，帮助家长更好地教育孩子</a:t>
            </a:r>
            <a:endParaRPr altLang="en-US" lang="zh-CN"/>
          </a:p>
          <a:p>
            <a:pPr lvl="1"/>
            <a:r>
              <a:rPr altLang="en-US" lang="zh-CN"/>
              <a:t>* 促进家校合作，共同关注学生的成长</a:t>
            </a:r>
            <a:endParaRPr altLang="en-US" lang="zh-CN"/>
          </a:p>
          <a:p>
            <a:pPr lvl="1"/>
            <a:r>
              <a:rPr altLang="en-US" lang="zh-CN"/>
              <a:t>* 帮助家长更好地了解学生的学习情况和需求</a:t>
            </a:r>
            <a:endParaRPr altLang="en-US" lang="zh-CN"/>
          </a:p>
          <a:p>
            <a:pPr lvl="1"/>
            <a:r>
              <a:rPr altLang="en-US" lang="zh-CN"/>
              <a:t>* 提供家庭教育指导，帮助家长更好地教育孩子</a:t>
            </a:r>
            <a:endParaRPr altLang="en-US" lang="zh-CN"/>
          </a:p>
        </p:txBody>
      </p:sp>
      <p:sp>
        <p:nvSpPr>
          <p:cNvPr id="10500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研究结论：数字校园对学生家庭教育的影响与作用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未来展望：学生家庭教育的发展趋势与挑战</a:t>
            </a:r>
            <a:endParaRPr altLang="en-US" lang="zh-CN"/>
          </a:p>
        </p:txBody>
      </p:sp>
      <p:sp>
        <p:nvSpPr>
          <p:cNvPr id="105008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应对策略：加强家庭教育指导、提高家长教育素养、促进家校合作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发展趋势：数字化、智能化、个性化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挑战：技术更新、家庭教育观念转变、教育资源均衡分配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未来展望：构建更加完善的家庭教育体系，促进学生全面发展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1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1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1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1"/>
  <p:tag name="KSO_WM_UNIT_ID" val="diagram20231016_1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1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1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31016_1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2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1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2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25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7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7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2023-12-15T16:39:42Z</dcterms:created>
  <dcterms:modified xsi:type="dcterms:W3CDTF">2023-12-15T16:39:42Z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226fb0c87b89405c83da138313f97715_21</vt:lpwstr>
  </property>
</Properties>
</file>