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06" r:id="rId1"/>
    <p:sldMasterId id="2147484243" r:id="rId2"/>
  </p:sldMasterIdLst>
  <p:notesMasterIdLst>
    <p:notesMasterId r:id="rId3"/>
  </p:notesMasterIdLst>
  <p:sldIdLst>
    <p:sldId id="511" r:id="rId4"/>
    <p:sldId id="514" r:id="rId5"/>
    <p:sldId id="517" r:id="rId6"/>
    <p:sldId id="520" r:id="rId7"/>
    <p:sldId id="523" r:id="rId8"/>
    <p:sldId id="526" r:id="rId9"/>
    <p:sldId id="529" r:id="rId10"/>
    <p:sldId id="532" r:id="rId11"/>
    <p:sldId id="535" r:id="rId12"/>
    <p:sldId id="538" r:id="rId13"/>
    <p:sldId id="541" r:id="rId14"/>
    <p:sldId id="544" r:id="rId15"/>
    <p:sldId id="547" r:id="rId16"/>
    <p:sldId id="550" r:id="rId17"/>
    <p:sldId id="553" r:id="rId18"/>
    <p:sldId id="556" r:id="rId19"/>
    <p:sldId id="559" r:id="rId20"/>
    <p:sldId id="562" r:id="rId21"/>
    <p:sldId id="565" r:id="rId22"/>
    <p:sldId id="568" r:id="rId23"/>
    <p:sldId id="571" r:id="rId24"/>
    <p:sldId id="574" r:id="rId25"/>
    <p:sldId id="577" r:id="rId26"/>
    <p:sldId id="580" r:id="rId27"/>
    <p:sldId id="583" r:id="rId28"/>
    <p:sldId id="586" r:id="rId29"/>
    <p:sldId id="589" r:id="rId30"/>
    <p:sldId id="592" r:id="rId31"/>
    <p:sldId id="595" r:id="rId32"/>
    <p:sldId id="598" r:id="rId33"/>
    <p:sldId id="601" r:id="rId34"/>
    <p:sldId id="604" r:id="rId35"/>
    <p:sldId id="60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2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image" Target="../media/image3.png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4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image" Target="../media/image5.png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image" Target="../media/image5.png"/><Relationship Id="rId7" Type="http://schemas.openxmlformats.org/officeDocument/2006/relationships/tags" Target="../tags/tag53.xml"/><Relationship Id="rId8" Type="http://schemas.openxmlformats.org/officeDocument/2006/relationships/image" Target="../media/image4.png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6.png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3905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1190479"/>
            <a:ext cx="5257800" cy="24520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99" y="4144300"/>
            <a:ext cx="5343524" cy="1404250"/>
          </a:xfrm>
        </p:spPr>
        <p:txBody>
          <a:bodyPr anchor="t">
            <a:normAutofit/>
          </a:bodyPr>
          <a:lstStyle>
            <a:lvl1pPr algn="just" indent="0" marL="0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198" y="3668858"/>
            <a:ext cx="5257802" cy="48267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0045"/>
            <a:ext cx="9267701" cy="65468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png" descr="preencoded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2125714"/>
          </a:xfrm>
          <a:prstGeom prst="rect"/>
        </p:spPr>
      </p:pic>
      <p:sp>
        <p:nvSpPr>
          <p:cNvPr id="104869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40105" y="449580"/>
            <a:ext cx="10608945" cy="89662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2"/>
          <p:cNvSpPr/>
          <p:nvPr userDrawn="1">
            <p:custDataLst>
              <p:tags r:id="rId1"/>
            </p:custDataLst>
          </p:nvPr>
        </p:nvSpPr>
        <p:spPr>
          <a:xfrm>
            <a:off x="-12700" y="6985"/>
            <a:ext cx="12204700" cy="6851015"/>
          </a:xfrm>
          <a:prstGeom prst="rect"/>
          <a:gradFill>
            <a:gsLst>
              <a:gs pos="0">
                <a:schemeClr val="accent3">
                  <a:lumMod val="1000"/>
                  <a:lumOff val="99000"/>
                </a:schemeClr>
              </a:gs>
              <a:gs pos="74000">
                <a:schemeClr val="accent2">
                  <a:lumMod val="15000"/>
                  <a:lumOff val="85000"/>
                </a:schemeClr>
              </a:gs>
              <a:gs pos="100000">
                <a:schemeClr val="accent2">
                  <a:lumMod val="15000"/>
                  <a:lumOff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42271" y="3682871"/>
            <a:ext cx="5754314" cy="2476722"/>
          </a:xfrm>
        </p:spPr>
        <p:txBody>
          <a:bodyPr anchor="t">
            <a:normAutofit/>
          </a:bodyPr>
          <a:lstStyle>
            <a:lvl1pPr algn="just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0366" y="2414141"/>
            <a:ext cx="5754314" cy="1224280"/>
          </a:xfrm>
        </p:spPr>
        <p:txBody>
          <a:bodyPr anchor="b">
            <a:noAutofit/>
          </a:bodyPr>
          <a:lstStyle>
            <a:lvl1pPr algn="just" indent="0" marL="0">
              <a:buNone/>
              <a:defRPr b="1" sz="8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61" name="图片 4" descr="未标题-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56742" t="21431" b="17463"/>
          <a:stretch>
            <a:fillRect/>
          </a:stretch>
        </p:blipFill>
        <p:spPr>
          <a:xfrm>
            <a:off x="7108825" y="1150966"/>
            <a:ext cx="5085715" cy="5711190"/>
          </a:xfrm>
          <a:prstGeom prst="rect"/>
        </p:spPr>
      </p:pic>
      <p:sp>
        <p:nvSpPr>
          <p:cNvPr id="1048704" name="日期占位符 3"/>
          <p:cNvSpPr>
            <a:spLocks noGrp="1"/>
          </p:cNvSpPr>
          <p:nvPr>
            <p:ph type="dt" sz="half" idx="14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5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6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9288000" cy="655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5" name="图片 1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7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75357" t="19812" r="7610" b="57361"/>
          <a:stretch>
            <a:fillRect/>
          </a:stretch>
        </p:blipFill>
        <p:spPr>
          <a:xfrm>
            <a:off x="9882505" y="0"/>
            <a:ext cx="2309495" cy="2418080"/>
          </a:xfrm>
          <a:prstGeom prst="rect"/>
        </p:spPr>
      </p:pic>
      <p:pic>
        <p:nvPicPr>
          <p:cNvPr id="2097169" name="图片 1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295" y="239395"/>
            <a:ext cx="9029065" cy="596900"/>
          </a:xfrm>
        </p:spPr>
        <p:txBody>
          <a:bodyPr/>
          <a:lstStyle>
            <a:lvl1pPr>
              <a:defRPr sz="2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836295"/>
            <a:ext cx="9027795" cy="365760"/>
          </a:xfrm>
        </p:spPr>
        <p:txBody>
          <a:bodyPr anchor="t"/>
          <a:lstStyle>
            <a:lvl1pPr indent="0" marL="0">
              <a:buNone/>
              <a:defRPr b="0" sz="1600">
                <a:solidFill>
                  <a:schemeClr val="accent1">
                    <a:lumMod val="5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1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994150" y="0"/>
            <a:ext cx="8197850" cy="6858000"/>
          </a:xfrm>
          <a:prstGeom prst="rect"/>
        </p:spPr>
      </p:pic>
      <p:sp>
        <p:nvSpPr>
          <p:cNvPr id="104877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5160" y="624840"/>
            <a:ext cx="3348990" cy="305181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645160" y="3878580"/>
            <a:ext cx="2743200" cy="2185670"/>
          </a:xfrm>
        </p:spPr>
        <p:txBody>
          <a:bodyPr anchor="t" anchorCtr="0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8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9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20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6.xml"/><Relationship Id="rId13" Type="http://schemas.openxmlformats.org/officeDocument/2006/relationships/tags" Target="../tags/tag67.xml"/><Relationship Id="rId14" Type="http://schemas.openxmlformats.org/officeDocument/2006/relationships/image" Target="../media/image5.png"/><Relationship Id="rId15" Type="http://schemas.openxmlformats.org/officeDocument/2006/relationships/tags" Target="../tags/tag68.xml"/><Relationship Id="rId16" Type="http://schemas.openxmlformats.org/officeDocument/2006/relationships/image" Target="../media/image4.png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1190625"/>
          </a:xfrm>
          <a:prstGeom prst="rect"/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pic>
        <p:nvPicPr>
          <p:cNvPr id="2097153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75357" t="19812" r="7610" b="57361"/>
          <a:stretch>
            <a:fillRect/>
          </a:stretch>
        </p:blipFill>
        <p:spPr>
          <a:xfrm>
            <a:off x="9890125" y="0"/>
            <a:ext cx="2309495" cy="2418080"/>
          </a:xfrm>
          <a:prstGeom prst="rect"/>
        </p:spPr>
      </p:pic>
      <p:pic>
        <p:nvPicPr>
          <p:cNvPr id="2097155" name="图片 1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2633" t="71072" r="68750" b="10324"/>
          <a:stretch>
            <a:fillRect/>
          </a:stretch>
        </p:blipFill>
        <p:spPr>
          <a:xfrm>
            <a:off x="0" y="5592726"/>
            <a:ext cx="2553970" cy="1275907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0045"/>
            <a:ext cx="9288439" cy="6546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460500"/>
            <a:ext cx="10515600" cy="4717415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44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tags" Target="../tags/tag116.xml"/><Relationship Id="rId14" Type="http://schemas.openxmlformats.org/officeDocument/2006/relationships/tags" Target="../tags/tag117.xml"/><Relationship Id="rId15" Type="http://schemas.openxmlformats.org/officeDocument/2006/relationships/tags" Target="../tags/tag118.xml"/><Relationship Id="rId16" Type="http://schemas.openxmlformats.org/officeDocument/2006/relationships/tags" Target="../tags/tag119.xml"/><Relationship Id="rId17" Type="http://schemas.openxmlformats.org/officeDocument/2006/relationships/tags" Target="../tags/tag120.xml"/><Relationship Id="rId18" Type="http://schemas.openxmlformats.org/officeDocument/2006/relationships/tags" Target="../tags/tag121.xml"/><Relationship Id="rId19" Type="http://schemas.openxmlformats.org/officeDocument/2006/relationships/tags" Target="../tags/tag122.xml"/><Relationship Id="rId20" Type="http://schemas.openxmlformats.org/officeDocument/2006/relationships/tags" Target="../tags/tag12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0479"/>
            <a:ext cx="5257800" cy="2452093"/>
          </a:xfrm>
        </p:spPr>
        <p:txBody>
          <a:bodyPr/>
          <a:p>
            <a:r>
              <a:rPr altLang="en-US" dirty="0" lang="zh-CN"/>
              <a:t>2024年小学教育趋势预测</a:t>
            </a:r>
            <a:endParaRPr altLang="en-US" dirty="0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99" y="4144300"/>
            <a:ext cx="5343524" cy="140425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2" name="副标题 7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单击此处添加副标题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0105" y="449580"/>
            <a:ext cx="10608945" cy="89662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2"/>
            </p:custDataLst>
          </p:nvPr>
        </p:nvSpPr>
        <p:spPr>
          <a:xfrm>
            <a:off x="113284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3"/>
            </p:custDataLst>
          </p:nvPr>
        </p:nvSpPr>
        <p:spPr>
          <a:xfrm>
            <a:off x="269303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小学教育政策走向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0" name="序号"/>
          <p:cNvSpPr txBox="1"/>
          <p:nvPr>
            <p:custDataLst>
              <p:tags r:id="rId4"/>
            </p:custDataLst>
          </p:nvPr>
        </p:nvSpPr>
        <p:spPr>
          <a:xfrm>
            <a:off x="6474460" y="291592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02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5"/>
            </p:custDataLst>
          </p:nvPr>
        </p:nvSpPr>
        <p:spPr>
          <a:xfrm>
            <a:off x="8034655" y="291655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小学教育技术应用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4" name="序号"/>
          <p:cNvSpPr txBox="1"/>
          <p:nvPr>
            <p:custDataLst>
              <p:tags r:id="rId6"/>
            </p:custDataLst>
          </p:nvPr>
        </p:nvSpPr>
        <p:spPr>
          <a:xfrm>
            <a:off x="647446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04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06" name="项标题"/>
          <p:cNvSpPr txBox="1"/>
          <p:nvPr>
            <p:custDataLst>
              <p:tags r:id="rId7"/>
            </p:custDataLst>
          </p:nvPr>
        </p:nvSpPr>
        <p:spPr>
          <a:xfrm>
            <a:off x="803465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小学教育评价改革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08" name="序号"/>
          <p:cNvSpPr txBox="1"/>
          <p:nvPr>
            <p:custDataLst>
              <p:tags r:id="rId8"/>
            </p:custDataLst>
          </p:nvPr>
        </p:nvSpPr>
        <p:spPr>
          <a:xfrm>
            <a:off x="647446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06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0" name="项标题"/>
          <p:cNvSpPr txBox="1"/>
          <p:nvPr>
            <p:custDataLst>
              <p:tags r:id="rId9"/>
            </p:custDataLst>
          </p:nvPr>
        </p:nvSpPr>
        <p:spPr>
          <a:xfrm>
            <a:off x="803465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小学教育国际化趋势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2" name="序号"/>
          <p:cNvSpPr txBox="1"/>
          <p:nvPr>
            <p:custDataLst>
              <p:tags r:id="rId10"/>
            </p:custDataLst>
          </p:nvPr>
        </p:nvSpPr>
        <p:spPr>
          <a:xfrm>
            <a:off x="1132840" y="391795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03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4" name="项标题"/>
          <p:cNvSpPr txBox="1"/>
          <p:nvPr>
            <p:custDataLst>
              <p:tags r:id="rId11"/>
            </p:custDataLst>
          </p:nvPr>
        </p:nvSpPr>
        <p:spPr>
          <a:xfrm>
            <a:off x="2693035" y="391858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小学教育教学方法创新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16" name="序号"/>
          <p:cNvSpPr txBox="1"/>
          <p:nvPr>
            <p:custDataLst>
              <p:tags r:id="rId12"/>
            </p:custDataLst>
          </p:nvPr>
        </p:nvSpPr>
        <p:spPr>
          <a:xfrm>
            <a:off x="1132840" y="4919980"/>
            <a:ext cx="1271270" cy="840740"/>
          </a:xfrm>
          <a:prstGeom prst="rect"/>
          <a:noFill/>
        </p:spPr>
        <p:txBody>
          <a:bodyPr anchor="ctr" anchorCtr="0" bIns="0" lIns="91440" rIns="91440" rtlCol="0" tIns="0" wrap="square">
            <a:normAutofit/>
          </a:bodyPr>
          <a:lstStyle>
            <a:lvl1pPr indent="0">
              <a:buNone/>
              <a:defRPr b="1" sz="9400">
                <a:solidFill>
                  <a:srgbClr val="FD8AA7">
                    <a:alpha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sz="4400" lang="en-US"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atin typeface="+mn-ea"/>
                <a:ea typeface="+mn-ea"/>
                <a:sym typeface="+mn-ea"/>
              </a:rPr>
              <a:t>05</a:t>
            </a:r>
            <a:endParaRPr dirty="0" sz="4400" lang="en-US">
              <a:solidFill>
                <a:schemeClr val="accent1">
                  <a:lumMod val="60000"/>
                  <a:lumOff val="40000"/>
                  <a:alpha val="6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818" name="项标题"/>
          <p:cNvSpPr txBox="1"/>
          <p:nvPr>
            <p:custDataLst>
              <p:tags r:id="rId13"/>
            </p:custDataLst>
          </p:nvPr>
        </p:nvSpPr>
        <p:spPr>
          <a:xfrm>
            <a:off x="2693035" y="4920615"/>
            <a:ext cx="3610610" cy="838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/>
            <a:r>
              <a:rPr altLang="en-US" b="1" dirty="0" sz="2400" lang="zh-CN">
                <a:solidFill>
                  <a:schemeClr val="accent1">
                    <a:lumMod val="50000"/>
                  </a:schemeClr>
                </a:solidFill>
                <a:latin typeface="+mn-ea"/>
                <a:sym typeface="+mn-ea"/>
              </a:rPr>
              <a:t>小学教师专业发展</a:t>
            </a:r>
            <a:endParaRPr altLang="en-US" b="1" dirty="0" sz="2400" lang="zh-CN">
              <a:solidFill>
                <a:schemeClr val="accent1">
                  <a:lumMod val="5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小学教育政策走向</a:t>
            </a:r>
            <a:endParaRPr altLang="en-US" lang="zh-CN"/>
          </a:p>
        </p:txBody>
      </p:sp>
      <p:sp>
        <p:nvSpPr>
          <p:cNvPr id="10488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政策对小学教育的影响</a:t>
            </a:r>
            <a:endParaRPr altLang="en-US" lang="zh-CN"/>
          </a:p>
        </p:txBody>
      </p:sp>
      <p:sp>
        <p:nvSpPr>
          <p:cNvPr id="1048894" name="五边形 30"/>
          <p:cNvSpPr/>
          <p:nvPr>
            <p:custDataLst>
              <p:tags r:id="rId1"/>
            </p:custDataLst>
          </p:nvPr>
        </p:nvSpPr>
        <p:spPr>
          <a:xfrm>
            <a:off x="838200" y="3266266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6" name="燕尾形 36"/>
          <p:cNvSpPr/>
          <p:nvPr>
            <p:custDataLst>
              <p:tags r:id="rId2"/>
            </p:custDataLst>
          </p:nvPr>
        </p:nvSpPr>
        <p:spPr>
          <a:xfrm>
            <a:off x="3342276" y="3266266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7"/>
          <p:cNvSpPr/>
          <p:nvPr>
            <p:custDataLst>
              <p:tags r:id="rId3"/>
            </p:custDataLst>
          </p:nvPr>
        </p:nvSpPr>
        <p:spPr>
          <a:xfrm>
            <a:off x="8350429" y="3266266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8"/>
          <p:cNvSpPr/>
          <p:nvPr>
            <p:custDataLst>
              <p:tags r:id="rId4"/>
            </p:custDataLst>
          </p:nvPr>
        </p:nvSpPr>
        <p:spPr>
          <a:xfrm>
            <a:off x="5846353" y="3266266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政策支持：增加教育投入，提高教师待遇，改善办学条件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政策导向：强调素质教育，促进学生全面发展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81365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政策调整：优化课程设置，减轻学生课业负担，推进教育信息化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640805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政策落地：加强监管力度，规范办学行为，提高教育质量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政策变化趋势分析</a:t>
            </a:r>
            <a:endParaRPr altLang="en-US" lang="zh-CN"/>
          </a:p>
        </p:txBody>
      </p:sp>
      <p:sp>
        <p:nvSpPr>
          <p:cNvPr id="10489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数字化教育政策：推动小学教育信息化进程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素质教育政策：注重学生综合素质的培养和发展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教师培训政策：加强小学教师专业发展和培训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家庭教育政策：加强对家庭教育的指导和支持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未来政策走向预测</a:t>
            </a:r>
            <a:endParaRPr altLang="en-US" lang="zh-CN"/>
          </a:p>
        </p:txBody>
      </p:sp>
      <p:sp>
        <p:nvSpPr>
          <p:cNvPr id="1049022" name="弧形 58"/>
          <p:cNvSpPr/>
          <p:nvPr>
            <p:custDataLst>
              <p:tags r:id="rId1"/>
            </p:custDataLst>
          </p:nvPr>
        </p:nvSpPr>
        <p:spPr>
          <a:xfrm>
            <a:off x="8027409" y="2156012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弧形 57"/>
          <p:cNvSpPr/>
          <p:nvPr>
            <p:custDataLst>
              <p:tags r:id="rId2"/>
            </p:custDataLst>
          </p:nvPr>
        </p:nvSpPr>
        <p:spPr>
          <a:xfrm>
            <a:off x="838200" y="2156012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22"/>
          <p:cNvSpPr/>
          <p:nvPr>
            <p:custDataLst>
              <p:tags r:id="rId3"/>
            </p:custDataLst>
          </p:nvPr>
        </p:nvSpPr>
        <p:spPr>
          <a:xfrm>
            <a:off x="8354477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23"/>
          <p:cNvSpPr/>
          <p:nvPr>
            <p:custDataLst>
              <p:tags r:id="rId4"/>
            </p:custDataLst>
          </p:nvPr>
        </p:nvSpPr>
        <p:spPr>
          <a:xfrm>
            <a:off x="8724675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5"/>
            </p:custDataLst>
          </p:nvPr>
        </p:nvSpPr>
        <p:spPr>
          <a:xfrm>
            <a:off x="8788472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加强家庭教育指导，促进家校共育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2" name="椭圆 24"/>
          <p:cNvSpPr/>
          <p:nvPr>
            <p:custDataLst>
              <p:tags r:id="rId6"/>
            </p:custDataLst>
          </p:nvPr>
        </p:nvSpPr>
        <p:spPr>
          <a:xfrm>
            <a:off x="6022769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25"/>
          <p:cNvSpPr/>
          <p:nvPr>
            <p:custDataLst>
              <p:tags r:id="rId7"/>
            </p:custDataLst>
          </p:nvPr>
        </p:nvSpPr>
        <p:spPr>
          <a:xfrm>
            <a:off x="6392069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8"/>
            </p:custDataLst>
          </p:nvPr>
        </p:nvSpPr>
        <p:spPr>
          <a:xfrm>
            <a:off x="6456763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优化教育资源分配，缩小城乡教育差距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椭圆 7"/>
          <p:cNvSpPr/>
          <p:nvPr>
            <p:custDataLst>
              <p:tags r:id="rId9"/>
            </p:custDataLst>
          </p:nvPr>
        </p:nvSpPr>
        <p:spPr>
          <a:xfrm>
            <a:off x="3691061" y="2420183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9"/>
          <p:cNvSpPr/>
          <p:nvPr>
            <p:custDataLst>
              <p:tags r:id="rId10"/>
            </p:custDataLst>
          </p:nvPr>
        </p:nvSpPr>
        <p:spPr>
          <a:xfrm>
            <a:off x="4060360" y="2475892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11"/>
            </p:custDataLst>
          </p:nvPr>
        </p:nvSpPr>
        <p:spPr>
          <a:xfrm>
            <a:off x="4125055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推进数字化教育，提高教育信息化水平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4" name="椭圆 5"/>
          <p:cNvSpPr/>
          <p:nvPr>
            <p:custDataLst>
              <p:tags r:id="rId12"/>
            </p:custDataLst>
          </p:nvPr>
        </p:nvSpPr>
        <p:spPr>
          <a:xfrm>
            <a:off x="1094284" y="2420183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4"/>
          <p:cNvSpPr/>
          <p:nvPr>
            <p:custDataLst>
              <p:tags r:id="rId13"/>
            </p:custDataLst>
          </p:nvPr>
        </p:nvSpPr>
        <p:spPr>
          <a:xfrm>
            <a:off x="1463583" y="2475892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14"/>
            </p:custDataLst>
          </p:nvPr>
        </p:nvSpPr>
        <p:spPr>
          <a:xfrm>
            <a:off x="1528278" y="3227969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强调素质教育，促进学生全面发展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应对政策变化的策略</a:t>
            </a:r>
            <a:endParaRPr altLang="en-US" lang="zh-CN"/>
          </a:p>
        </p:txBody>
      </p:sp>
      <p:sp>
        <p:nvSpPr>
          <p:cNvPr id="1049086" name="对角圆角矩形 15"/>
          <p:cNvSpPr/>
          <p:nvPr>
            <p:custDataLst>
              <p:tags r:id="rId1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16"/>
          <p:cNvSpPr/>
          <p:nvPr>
            <p:custDataLst>
              <p:tags r:id="rId2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17"/>
          <p:cNvSpPr/>
          <p:nvPr>
            <p:custDataLst>
              <p:tags r:id="rId3"/>
            </p:custDataLst>
          </p:nvPr>
        </p:nvSpPr>
        <p:spPr>
          <a:xfrm>
            <a:off x="2097259" y="4001434"/>
            <a:ext cx="83503" cy="1391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4"/>
            </p:custDataLst>
          </p:nvPr>
        </p:nvSpPr>
        <p:spPr>
          <a:xfrm>
            <a:off x="2133064" y="4151051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优化教育资源配置，促进教育公平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对角圆角矩形 52"/>
          <p:cNvSpPr/>
          <p:nvPr>
            <p:custDataLst>
              <p:tags r:id="rId5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53"/>
          <p:cNvSpPr/>
          <p:nvPr>
            <p:custDataLst>
              <p:tags r:id="rId6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54"/>
          <p:cNvSpPr/>
          <p:nvPr>
            <p:custDataLst>
              <p:tags r:id="rId7"/>
            </p:custDataLst>
          </p:nvPr>
        </p:nvSpPr>
        <p:spPr>
          <a:xfrm>
            <a:off x="2097259" y="1461139"/>
            <a:ext cx="83503" cy="1391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56"/>
          <p:cNvSpPr txBox="1"/>
          <p:nvPr>
            <p:custDataLst>
              <p:tags r:id="rId8"/>
            </p:custDataLst>
          </p:nvPr>
        </p:nvSpPr>
        <p:spPr>
          <a:xfrm>
            <a:off x="2133064" y="16037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调整课程设置，适应新的教育政策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"/>
          <p:cNvSpPr/>
          <p:nvPr>
            <p:custDataLst>
              <p:tags r:id="rId9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6"/>
          <p:cNvSpPr/>
          <p:nvPr>
            <p:custDataLst>
              <p:tags r:id="rId10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7"/>
          <p:cNvSpPr/>
          <p:nvPr>
            <p:custDataLst>
              <p:tags r:id="rId11"/>
            </p:custDataLst>
          </p:nvPr>
        </p:nvSpPr>
        <p:spPr>
          <a:xfrm>
            <a:off x="2097259" y="2731606"/>
            <a:ext cx="83503" cy="1391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8"/>
          <p:cNvSpPr txBox="1"/>
          <p:nvPr>
            <p:custDataLst>
              <p:tags r:id="rId12"/>
            </p:custDataLst>
          </p:nvPr>
        </p:nvSpPr>
        <p:spPr>
          <a:xfrm>
            <a:off x="2133064" y="28812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9"/>
          <p:cNvSpPr/>
          <p:nvPr>
            <p:custDataLst>
              <p:tags r:id="rId13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10"/>
          <p:cNvSpPr/>
          <p:nvPr>
            <p:custDataLst>
              <p:tags r:id="rId14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11"/>
          <p:cNvSpPr/>
          <p:nvPr>
            <p:custDataLst>
              <p:tags r:id="rId15"/>
            </p:custDataLst>
          </p:nvPr>
        </p:nvSpPr>
        <p:spPr>
          <a:xfrm>
            <a:off x="2097259" y="5271261"/>
            <a:ext cx="83503" cy="1391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12"/>
          <p:cNvSpPr txBox="1"/>
          <p:nvPr>
            <p:custDataLst>
              <p:tags r:id="rId16"/>
            </p:custDataLst>
          </p:nvPr>
        </p:nvSpPr>
        <p:spPr>
          <a:xfrm>
            <a:off x="2133064" y="5420878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关注学生个性化发展，满足不同需求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小学教育技术应用</a:t>
            </a:r>
            <a:endParaRPr altLang="en-US" lang="zh-CN"/>
          </a:p>
        </p:txBody>
      </p:sp>
      <p:sp>
        <p:nvSpPr>
          <p:cNvPr id="10491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现代技术在小学教育中的应用现状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542908" y="4140181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542908" y="4000794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97259" y="4001434"/>
            <a:ext cx="83503" cy="13917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133064" y="4151051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542908" y="1600526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542908" y="1460500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97259" y="1461139"/>
            <a:ext cx="83503" cy="13917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133064" y="16037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人工智能辅助教学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542908" y="2870354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542908" y="2730327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97259" y="2731606"/>
            <a:ext cx="83503" cy="13917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133064" y="2881223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在线教育资源丰富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542908" y="5410648"/>
            <a:ext cx="9106332" cy="76753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542908" y="5270622"/>
            <a:ext cx="554227" cy="52885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97259" y="5271261"/>
            <a:ext cx="83503" cy="13917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133064" y="5420878"/>
            <a:ext cx="8227834" cy="75431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移动设备普及化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技术对小学教育的推动作用</a:t>
            </a:r>
            <a:endParaRPr altLang="en-US" lang="zh-CN"/>
          </a:p>
        </p:txBody>
      </p:sp>
      <p:sp>
        <p:nvSpPr>
          <p:cNvPr id="10492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58279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8"/>
          <p:cNvSpPr/>
          <p:nvPr>
            <p:custDataLst>
              <p:tags r:id="rId3"/>
            </p:custDataLst>
          </p:nvPr>
        </p:nvSpPr>
        <p:spPr>
          <a:xfrm>
            <a:off x="6428049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825378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58893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31712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4"/>
          <p:cNvSpPr/>
          <p:nvPr>
            <p:custDataLst>
              <p:tags r:id="rId7"/>
            </p:custDataLst>
          </p:nvPr>
        </p:nvSpPr>
        <p:spPr>
          <a:xfrm>
            <a:off x="961067" y="243848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82537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提升教学效果：利用技术手段，如多媒体、在线课程等，提高学生的学习兴趣和参与度。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11855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增强互动性：利用互动游戏、虚拟现实等技术，增强师生、生生之间的互动，提高学习效果。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7118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329414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5015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838279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95139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52145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74118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62238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54188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提高教育公平性：利用在线教育等技术手段，打破地域限制，让更多孩子接受优质教育资源。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13022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促进个性化学习：通过数据分析、人工智能等技术，实现个性化教学和学习，满足学生不同需求。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未来技术发展趋势及其在小学教育中的应用</a:t>
            </a:r>
            <a:endParaRPr altLang="en-US" lang="zh-CN"/>
          </a:p>
        </p:txBody>
      </p:sp>
      <p:sp>
        <p:nvSpPr>
          <p:cNvPr id="1049340" name="矩形 31"/>
          <p:cNvSpPr/>
          <p:nvPr>
            <p:custDataLst>
              <p:tags r:id="rId1"/>
            </p:custDataLst>
          </p:nvPr>
        </p:nvSpPr>
        <p:spPr>
          <a:xfrm>
            <a:off x="2710362" y="146050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人工智能：个性化教学，提高学生学习效率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"/>
          <p:cNvSpPr/>
          <p:nvPr>
            <p:custDataLst>
              <p:tags r:id="rId2"/>
            </p:custDataLst>
          </p:nvPr>
        </p:nvSpPr>
        <p:spPr>
          <a:xfrm>
            <a:off x="2710362" y="268486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虚拟现实：沉浸式学习，增强学生体验感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5"/>
          <p:cNvSpPr/>
          <p:nvPr>
            <p:custDataLst>
              <p:tags r:id="rId3"/>
            </p:custDataLst>
          </p:nvPr>
        </p:nvSpPr>
        <p:spPr>
          <a:xfrm>
            <a:off x="2710362" y="390921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5G技术：实时反馈，提升教学质量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7"/>
          <p:cNvSpPr/>
          <p:nvPr>
            <p:custDataLst>
              <p:tags r:id="rId4"/>
            </p:custDataLst>
          </p:nvPr>
        </p:nvSpPr>
        <p:spPr>
          <a:xfrm>
            <a:off x="2710362" y="513357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在线教育：打破地域限制，实现优质教育资源共享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技术应用对小学教育的挑战与机遇</a:t>
            </a:r>
            <a:endParaRPr altLang="en-US" lang="zh-CN"/>
          </a:p>
        </p:txBody>
      </p:sp>
      <p:sp>
        <p:nvSpPr>
          <p:cNvPr id="1049384" name="对角圆角矩形 52"/>
          <p:cNvSpPr/>
          <p:nvPr>
            <p:custDataLst>
              <p:tags r:id="rId1"/>
            </p:custDataLst>
          </p:nvPr>
        </p:nvSpPr>
        <p:spPr>
          <a:xfrm>
            <a:off x="838200" y="26840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对角圆角矩形 53"/>
          <p:cNvSpPr/>
          <p:nvPr>
            <p:custDataLst>
              <p:tags r:id="rId2"/>
            </p:custDataLst>
          </p:nvPr>
        </p:nvSpPr>
        <p:spPr>
          <a:xfrm>
            <a:off x="838200" y="25225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直角三角形 54"/>
          <p:cNvSpPr/>
          <p:nvPr>
            <p:custDataLst>
              <p:tags r:id="rId3"/>
            </p:custDataLst>
          </p:nvPr>
        </p:nvSpPr>
        <p:spPr>
          <a:xfrm>
            <a:off x="1489409" y="2523185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727259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挑战：适应新技术、提高教师技能、确保教育公平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对角圆角矩形 5"/>
          <p:cNvSpPr/>
          <p:nvPr>
            <p:custDataLst>
              <p:tags r:id="rId5"/>
            </p:custDataLst>
          </p:nvPr>
        </p:nvSpPr>
        <p:spPr>
          <a:xfrm>
            <a:off x="838200" y="4231315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对角圆角矩形 6"/>
          <p:cNvSpPr/>
          <p:nvPr>
            <p:custDataLst>
              <p:tags r:id="rId6"/>
            </p:custDataLst>
          </p:nvPr>
        </p:nvSpPr>
        <p:spPr>
          <a:xfrm>
            <a:off x="838200" y="4069884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直角三角形 7"/>
          <p:cNvSpPr/>
          <p:nvPr>
            <p:custDataLst>
              <p:tags r:id="rId7"/>
            </p:custDataLst>
          </p:nvPr>
        </p:nvSpPr>
        <p:spPr>
          <a:xfrm>
            <a:off x="1489409" y="4071102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83095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机遇：个性化学习、提高学习效果、促进教育创新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小学教育教学方法创新</a:t>
            </a:r>
            <a:endParaRPr altLang="en-US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当前小学教育教学方法的优劣分析</a:t>
            </a:r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1"/>
            </p:custDataLst>
          </p:nvPr>
        </p:nvSpPr>
        <p:spPr>
          <a:xfrm>
            <a:off x="2457063" y="1460500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优势：传统教学方法能够保证知识的系统性和连贯性，方便教师控制课堂节奏和教学内容。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"/>
            </p:custDataLst>
          </p:nvPr>
        </p:nvSpPr>
        <p:spPr>
          <a:xfrm>
            <a:off x="2457063" y="2712261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劣势：传统教学方法以教师为中心，学生被动接受知识，缺乏主动性和创造性，容易产生厌学情绪。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3"/>
            </p:custDataLst>
          </p:nvPr>
        </p:nvSpPr>
        <p:spPr>
          <a:xfrm>
            <a:off x="2457063" y="3964022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创新：小学教育教学方法需要与时俱进，结合现代教育理念和技术手段，注重学生的个性差异和全面发展，培养学生的创新精神和实践能力。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4"/>
            </p:custDataLst>
          </p:nvPr>
        </p:nvSpPr>
        <p:spPr>
          <a:xfrm>
            <a:off x="2457063" y="5215784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挑战：创新教学方法需要教师具备较高的专业素养和教育理念，同时也需要学校和社会各界的支持和配合，克服传统观念的束缚和应试教育的压力。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教学方法创新实践案例分享</a:t>
            </a:r>
            <a:endParaRPr altLang="en-US" lang="zh-CN"/>
          </a:p>
        </p:txBody>
      </p:sp>
      <p:sp>
        <p:nvSpPr>
          <p:cNvPr id="1049522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案例名称：游戏化教学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案例描述：将教育内容与游戏结合，让学生在轻松愉快的氛围中学习知识，提高学习兴趣和参与度。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案例名称：项目式学习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案例描述：以学生为中心，围绕实际项目展开学习，培养学生的实践能力和创新思维。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未来教学方法的发展趋势</a:t>
            </a:r>
            <a:endParaRPr altLang="en-US" lang="zh-CN"/>
          </a:p>
        </p:txBody>
      </p:sp>
      <p:sp>
        <p:nvSpPr>
          <p:cNvPr id="1049582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个性化教学：根据学生的兴趣和能力进行个性化教学，提高教学效果。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混合式教学：将线上和线下的教学方式结合起来，实现优势互补。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协作式教学：鼓励学生之间的合作与交流，培养团队协作能力。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游戏化教学：将游戏元素融入到教学中，提高学生的学习兴趣和参与度。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教学方法创新对小学教育的意义</a:t>
            </a:r>
            <a:endParaRPr altLang="en-US" lang="zh-CN"/>
          </a:p>
        </p:txBody>
      </p:sp>
      <p:sp>
        <p:nvSpPr>
          <p:cNvPr id="1049642" name="矩形 3"/>
          <p:cNvSpPr/>
          <p:nvPr>
            <p:custDataLst>
              <p:tags r:id="rId1"/>
            </p:custDataLst>
          </p:nvPr>
        </p:nvSpPr>
        <p:spPr>
          <a:xfrm>
            <a:off x="1654229" y="1460500"/>
            <a:ext cx="9407200" cy="103429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13"/>
          <p:cNvSpPr/>
          <p:nvPr>
            <p:custDataLst>
              <p:tags r:id="rId2"/>
            </p:custDataLst>
          </p:nvPr>
        </p:nvSpPr>
        <p:spPr>
          <a:xfrm>
            <a:off x="1130631" y="1460500"/>
            <a:ext cx="255120" cy="103429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文本框 4"/>
          <p:cNvSpPr txBox="1"/>
          <p:nvPr>
            <p:custDataLst>
              <p:tags r:id="rId3"/>
            </p:custDataLst>
          </p:nvPr>
        </p:nvSpPr>
        <p:spPr>
          <a:xfrm>
            <a:off x="1923580" y="1549864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提高学生的学习兴趣和主动性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39"/>
          <p:cNvSpPr/>
          <p:nvPr>
            <p:custDataLst>
              <p:tags r:id="rId4"/>
            </p:custDataLst>
          </p:nvPr>
        </p:nvSpPr>
        <p:spPr>
          <a:xfrm>
            <a:off x="1654229" y="2688312"/>
            <a:ext cx="9407200" cy="103429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5"/>
          <p:cNvSpPr/>
          <p:nvPr>
            <p:custDataLst>
              <p:tags r:id="rId5"/>
            </p:custDataLst>
          </p:nvPr>
        </p:nvSpPr>
        <p:spPr>
          <a:xfrm>
            <a:off x="1130631" y="2688312"/>
            <a:ext cx="255120" cy="103429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41"/>
          <p:cNvSpPr txBox="1"/>
          <p:nvPr>
            <p:custDataLst>
              <p:tags r:id="rId6"/>
            </p:custDataLst>
          </p:nvPr>
        </p:nvSpPr>
        <p:spPr>
          <a:xfrm>
            <a:off x="1923580" y="2777676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12"/>
          <p:cNvSpPr/>
          <p:nvPr>
            <p:custDataLst>
              <p:tags r:id="rId7"/>
            </p:custDataLst>
          </p:nvPr>
        </p:nvSpPr>
        <p:spPr>
          <a:xfrm>
            <a:off x="1654229" y="3916124"/>
            <a:ext cx="9407200" cy="103429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17"/>
          <p:cNvSpPr/>
          <p:nvPr>
            <p:custDataLst>
              <p:tags r:id="rId8"/>
            </p:custDataLst>
          </p:nvPr>
        </p:nvSpPr>
        <p:spPr>
          <a:xfrm>
            <a:off x="1130631" y="3916124"/>
            <a:ext cx="255120" cy="103429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19"/>
          <p:cNvSpPr txBox="1"/>
          <p:nvPr>
            <p:custDataLst>
              <p:tags r:id="rId9"/>
            </p:custDataLst>
          </p:nvPr>
        </p:nvSpPr>
        <p:spPr>
          <a:xfrm>
            <a:off x="1923580" y="4005488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促进教师专业发展和教学水平的提升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9"/>
          <p:cNvSpPr/>
          <p:nvPr>
            <p:custDataLst>
              <p:tags r:id="rId10"/>
            </p:custDataLst>
          </p:nvPr>
        </p:nvSpPr>
        <p:spPr>
          <a:xfrm>
            <a:off x="1654229" y="5143306"/>
            <a:ext cx="9407200" cy="103429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26"/>
          <p:cNvSpPr/>
          <p:nvPr>
            <p:custDataLst>
              <p:tags r:id="rId11"/>
            </p:custDataLst>
          </p:nvPr>
        </p:nvSpPr>
        <p:spPr>
          <a:xfrm>
            <a:off x="1130631" y="5143306"/>
            <a:ext cx="255120" cy="103429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文本框 27"/>
          <p:cNvSpPr txBox="1"/>
          <p:nvPr>
            <p:custDataLst>
              <p:tags r:id="rId12"/>
            </p:custDataLst>
          </p:nvPr>
        </p:nvSpPr>
        <p:spPr>
          <a:xfrm>
            <a:off x="1923580" y="5232670"/>
            <a:ext cx="9001035" cy="85561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适应未来社会发展和人才培养的需求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小学教育评价改革</a:t>
            </a:r>
            <a:endParaRPr altLang="en-US" lang="zh-CN"/>
          </a:p>
        </p:txBody>
      </p:sp>
      <p:sp>
        <p:nvSpPr>
          <p:cNvPr id="10497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当前小学教育评价体系的不足之处</a:t>
            </a:r>
            <a:endParaRPr altLang="en-US" lang="zh-CN"/>
          </a:p>
        </p:txBody>
      </p:sp>
      <p:sp>
        <p:nvSpPr>
          <p:cNvPr id="1049744" name="椭圆 262"/>
          <p:cNvSpPr/>
          <p:nvPr>
            <p:custDataLst>
              <p:tags r:id="rId1"/>
            </p:custDataLst>
          </p:nvPr>
        </p:nvSpPr>
        <p:spPr>
          <a:xfrm>
            <a:off x="2569289" y="4061046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3"/>
          <p:cNvSpPr/>
          <p:nvPr>
            <p:custDataLst>
              <p:tags r:id="rId2"/>
            </p:custDataLst>
          </p:nvPr>
        </p:nvSpPr>
        <p:spPr>
          <a:xfrm>
            <a:off x="3386278" y="4138109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4"/>
          <p:cNvSpPr/>
          <p:nvPr>
            <p:custDataLst>
              <p:tags r:id="rId3"/>
            </p:custDataLst>
          </p:nvPr>
        </p:nvSpPr>
        <p:spPr>
          <a:xfrm>
            <a:off x="4151266" y="4364911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5"/>
          <p:cNvSpPr/>
          <p:nvPr>
            <p:custDataLst>
              <p:tags r:id="rId4"/>
            </p:custDataLst>
          </p:nvPr>
        </p:nvSpPr>
        <p:spPr>
          <a:xfrm>
            <a:off x="4797840" y="4556628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66"/>
          <p:cNvSpPr/>
          <p:nvPr>
            <p:custDataLst>
              <p:tags r:id="rId5"/>
            </p:custDataLst>
          </p:nvPr>
        </p:nvSpPr>
        <p:spPr>
          <a:xfrm>
            <a:off x="5460703" y="4752730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8130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502747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543471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722096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832365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601803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4004033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704553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52599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6671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51128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61396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77303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57986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76156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239540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2" name="图形 15"/>
          <p:cNvSpPr/>
          <p:nvPr>
            <p:custDataLst>
              <p:tags r:id="rId22"/>
            </p:custDataLst>
          </p:nvPr>
        </p:nvSpPr>
        <p:spPr>
          <a:xfrm>
            <a:off x="5064113" y="4943194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图形 19"/>
          <p:cNvSpPr/>
          <p:nvPr>
            <p:custDataLst>
              <p:tags r:id="rId23"/>
            </p:custDataLst>
          </p:nvPr>
        </p:nvSpPr>
        <p:spPr>
          <a:xfrm>
            <a:off x="8496845" y="4648100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图形 27"/>
          <p:cNvSpPr/>
          <p:nvPr>
            <p:custDataLst>
              <p:tags r:id="rId24"/>
            </p:custDataLst>
          </p:nvPr>
        </p:nvSpPr>
        <p:spPr>
          <a:xfrm>
            <a:off x="4198255" y="3720843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71974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正文"/>
          <p:cNvSpPr txBox="1"/>
          <p:nvPr>
            <p:custDataLst>
              <p:tags r:id="rId26"/>
            </p:custDataLst>
          </p:nvPr>
        </p:nvSpPr>
        <p:spPr>
          <a:xfrm>
            <a:off x="838200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过于注重分数和考试成绩，忽视了学生的综合素质和个性发展。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7"/>
            </p:custDataLst>
          </p:nvPr>
        </p:nvSpPr>
        <p:spPr>
          <a:xfrm>
            <a:off x="9285014" y="374151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评价标准过于僵化，不能灵活地适应不同学生的特点和需求。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8"/>
            </p:custDataLst>
          </p:nvPr>
        </p:nvSpPr>
        <p:spPr>
          <a:xfrm>
            <a:off x="7026390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缺乏有效的反馈机制，不能及时向学生、家长和教师提供有针对性的建议和指导。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正文"/>
          <p:cNvSpPr txBox="1"/>
          <p:nvPr>
            <p:custDataLst>
              <p:tags r:id="rId29"/>
            </p:custDataLst>
          </p:nvPr>
        </p:nvSpPr>
        <p:spPr>
          <a:xfrm>
            <a:off x="3096824" y="1705938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评价方式单一，缺乏多元化的评价手段，不能全面反映学生的能力和潜力。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评价改革的方向和目标</a:t>
            </a:r>
            <a:endParaRPr altLang="en-US" lang="zh-CN"/>
          </a:p>
        </p:txBody>
      </p:sp>
      <p:sp>
        <p:nvSpPr>
          <p:cNvPr id="10498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1558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6" name="矩形 65"/>
          <p:cNvSpPr/>
          <p:nvPr>
            <p:custDataLst>
              <p:tags r:id="rId2"/>
            </p:custDataLst>
          </p:nvPr>
        </p:nvSpPr>
        <p:spPr>
          <a:xfrm>
            <a:off x="1289524" y="1817375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66"/>
          <p:cNvSpPr txBox="1"/>
          <p:nvPr>
            <p:custDataLst>
              <p:tags r:id="rId3"/>
            </p:custDataLst>
          </p:nvPr>
        </p:nvSpPr>
        <p:spPr>
          <a:xfrm>
            <a:off x="1664022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强调过程评价，关注学生全面发展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4801" y="1460500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2" name="矩形 69"/>
          <p:cNvSpPr/>
          <p:nvPr>
            <p:custDataLst>
              <p:tags r:id="rId5"/>
            </p:custDataLst>
          </p:nvPr>
        </p:nvSpPr>
        <p:spPr>
          <a:xfrm>
            <a:off x="6392137" y="1817375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70"/>
          <p:cNvSpPr txBox="1"/>
          <p:nvPr>
            <p:custDataLst>
              <p:tags r:id="rId6"/>
            </p:custDataLst>
          </p:nvPr>
        </p:nvSpPr>
        <p:spPr>
          <a:xfrm>
            <a:off x="6767264" y="1719816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建立多元评价体系，发挥不同评价主体的作用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1558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8" name="文本框 74"/>
          <p:cNvSpPr txBox="1"/>
          <p:nvPr>
            <p:custDataLst>
              <p:tags r:id="rId8"/>
            </p:custDataLst>
          </p:nvPr>
        </p:nvSpPr>
        <p:spPr>
          <a:xfrm>
            <a:off x="1664022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注重学生个体差异，实施差异化评价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矩形 73"/>
          <p:cNvSpPr/>
          <p:nvPr>
            <p:custDataLst>
              <p:tags r:id="rId9"/>
            </p:custDataLst>
          </p:nvPr>
        </p:nvSpPr>
        <p:spPr>
          <a:xfrm>
            <a:off x="1289524" y="4323049"/>
            <a:ext cx="214098" cy="2140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2077" y="3966174"/>
            <a:ext cx="4340867" cy="221192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4" name="矩形 84"/>
          <p:cNvSpPr/>
          <p:nvPr>
            <p:custDataLst>
              <p:tags r:id="rId11"/>
            </p:custDataLst>
          </p:nvPr>
        </p:nvSpPr>
        <p:spPr>
          <a:xfrm>
            <a:off x="6450042" y="4323049"/>
            <a:ext cx="214098" cy="21409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85"/>
          <p:cNvSpPr txBox="1"/>
          <p:nvPr>
            <p:custDataLst>
              <p:tags r:id="rId12"/>
            </p:custDataLst>
          </p:nvPr>
        </p:nvSpPr>
        <p:spPr>
          <a:xfrm>
            <a:off x="6824540" y="4224861"/>
            <a:ext cx="3815951" cy="125087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强化评价的诊断和改进功能，提高教育质量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评价改革的具体措施和实施方案</a:t>
            </a:r>
            <a:endParaRPr altLang="en-US" lang="zh-CN"/>
          </a:p>
        </p:txBody>
      </p:sp>
      <p:sp>
        <p:nvSpPr>
          <p:cNvPr id="1049884" name="矩形 31"/>
          <p:cNvSpPr/>
          <p:nvPr>
            <p:custDataLst>
              <p:tags r:id="rId1"/>
            </p:custDataLst>
          </p:nvPr>
        </p:nvSpPr>
        <p:spPr>
          <a:xfrm>
            <a:off x="2710362" y="146050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实施过程性评价：关注学生学习过程，提供及时反馈和指导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"/>
          <p:cNvSpPr/>
          <p:nvPr>
            <p:custDataLst>
              <p:tags r:id="rId2"/>
            </p:custDataLst>
          </p:nvPr>
        </p:nvSpPr>
        <p:spPr>
          <a:xfrm>
            <a:off x="2710362" y="268486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多元评价方式：采用多种评价方式，如考试、作品评定、口头表达等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5"/>
          <p:cNvSpPr/>
          <p:nvPr>
            <p:custDataLst>
              <p:tags r:id="rId3"/>
            </p:custDataLst>
          </p:nvPr>
        </p:nvSpPr>
        <p:spPr>
          <a:xfrm>
            <a:off x="2710362" y="390921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强调综合素质评价：关注学生的综合素质发展，包括品德、能力、兴趣等方面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7"/>
          <p:cNvSpPr/>
          <p:nvPr>
            <p:custDataLst>
              <p:tags r:id="rId4"/>
            </p:custDataLst>
          </p:nvPr>
        </p:nvSpPr>
        <p:spPr>
          <a:xfrm>
            <a:off x="2710362" y="513357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建立学生成长档案：记录学生的成长历程，为学生自我认识和自我发展提供支持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评价改革对小学教育的影响和意义</a:t>
            </a:r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小学教师专业发展</a:t>
            </a:r>
            <a:endParaRPr altLang="en-US" lang="zh-CN"/>
          </a:p>
        </p:txBody>
      </p:sp>
      <p:sp>
        <p:nvSpPr>
          <p:cNvPr id="10499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小学教师专业发展的现状和问题</a:t>
            </a:r>
            <a:endParaRPr altLang="en-US" lang="zh-CN"/>
          </a:p>
        </p:txBody>
      </p:sp>
      <p:sp>
        <p:nvSpPr>
          <p:cNvPr id="1050002" name="Rectangle 6"/>
          <p:cNvSpPr/>
          <p:nvPr>
            <p:custDataLst>
              <p:tags r:id="rId1"/>
            </p:custDataLst>
          </p:nvPr>
        </p:nvSpPr>
        <p:spPr>
          <a:xfrm>
            <a:off x="1032008" y="1825059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4" name="Rectangle 6"/>
          <p:cNvSpPr/>
          <p:nvPr>
            <p:custDataLst>
              <p:tags r:id="rId2"/>
            </p:custDataLst>
          </p:nvPr>
        </p:nvSpPr>
        <p:spPr>
          <a:xfrm>
            <a:off x="1032008" y="2913552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6" name="Rectangle 6"/>
          <p:cNvSpPr/>
          <p:nvPr>
            <p:custDataLst>
              <p:tags r:id="rId3"/>
            </p:custDataLst>
          </p:nvPr>
        </p:nvSpPr>
        <p:spPr>
          <a:xfrm>
            <a:off x="1032008" y="4002655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8" name="Rectangle 6"/>
          <p:cNvSpPr/>
          <p:nvPr>
            <p:custDataLst>
              <p:tags r:id="rId4"/>
            </p:custDataLst>
          </p:nvPr>
        </p:nvSpPr>
        <p:spPr>
          <a:xfrm>
            <a:off x="1032008" y="5091148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10" name="矩形: 圆角 26"/>
          <p:cNvSpPr/>
          <p:nvPr>
            <p:custDataLst>
              <p:tags r:id="rId5"/>
            </p:custDataLst>
          </p:nvPr>
        </p:nvSpPr>
        <p:spPr>
          <a:xfrm>
            <a:off x="838200" y="2911114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12" name="矩形: 圆角 27"/>
          <p:cNvSpPr/>
          <p:nvPr>
            <p:custDataLst>
              <p:tags r:id="rId6"/>
            </p:custDataLst>
          </p:nvPr>
        </p:nvSpPr>
        <p:spPr>
          <a:xfrm>
            <a:off x="838200" y="1822621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14" name="矩形: 圆角 28"/>
          <p:cNvSpPr/>
          <p:nvPr>
            <p:custDataLst>
              <p:tags r:id="rId7"/>
            </p:custDataLst>
          </p:nvPr>
        </p:nvSpPr>
        <p:spPr>
          <a:xfrm>
            <a:off x="838200" y="5088101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16" name="矩形: 圆角 29"/>
          <p:cNvSpPr/>
          <p:nvPr>
            <p:custDataLst>
              <p:tags r:id="rId8"/>
            </p:custDataLst>
          </p:nvPr>
        </p:nvSpPr>
        <p:spPr>
          <a:xfrm>
            <a:off x="838200" y="39996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9"/>
            </p:custDataLst>
          </p:nvPr>
        </p:nvSpPr>
        <p:spPr>
          <a:xfrm>
            <a:off x="2932909" y="1829325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小学教师专业发展现状：随着教育改革的深入，小学教师专业发展取得了一定的成果，教师队伍整体素质得到提高，教育教学水平不断提升。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0" name="标题"/>
          <p:cNvSpPr txBox="1"/>
          <p:nvPr>
            <p:custDataLst>
              <p:tags r:id="rId10"/>
            </p:custDataLst>
          </p:nvPr>
        </p:nvSpPr>
        <p:spPr>
          <a:xfrm>
            <a:off x="937542" y="1829325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2" name="正文"/>
          <p:cNvSpPr txBox="1"/>
          <p:nvPr>
            <p:custDataLst>
              <p:tags r:id="rId11"/>
            </p:custDataLst>
          </p:nvPr>
        </p:nvSpPr>
        <p:spPr>
          <a:xfrm>
            <a:off x="2932909" y="2917818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小学教师专业发展存在的问题：尽管小学教师专业发展取得了一定的成绩，但仍存在一些问题，如专业发展不平衡、教育理念不更新、教学方法陈旧等。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4" name="标题"/>
          <p:cNvSpPr txBox="1"/>
          <p:nvPr>
            <p:custDataLst>
              <p:tags r:id="rId12"/>
            </p:custDataLst>
          </p:nvPr>
        </p:nvSpPr>
        <p:spPr>
          <a:xfrm>
            <a:off x="937542" y="2917818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6" name="正文"/>
          <p:cNvSpPr txBox="1"/>
          <p:nvPr>
            <p:custDataLst>
              <p:tags r:id="rId13"/>
            </p:custDataLst>
          </p:nvPr>
        </p:nvSpPr>
        <p:spPr>
          <a:xfrm>
            <a:off x="2932909" y="40063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小学教师专业发展面临的挑战：随着社会的发展和教育的改革，小学教师专业发展面临着诸多挑战，如教育信息化、多元化教育需求等。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8" name="标题"/>
          <p:cNvSpPr txBox="1"/>
          <p:nvPr>
            <p:custDataLst>
              <p:tags r:id="rId14"/>
            </p:custDataLst>
          </p:nvPr>
        </p:nvSpPr>
        <p:spPr>
          <a:xfrm>
            <a:off x="937542" y="40063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0" name="正文"/>
          <p:cNvSpPr txBox="1"/>
          <p:nvPr>
            <p:custDataLst>
              <p:tags r:id="rId15"/>
            </p:custDataLst>
          </p:nvPr>
        </p:nvSpPr>
        <p:spPr>
          <a:xfrm>
            <a:off x="2932909" y="5094805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小学教师专业发展的对策与建议：为了更好地促进小学教师专业发展，需要采取一系列对策与建议，如加强教师培训、推进教育信息化、建立科学的评价体系等。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2" name="标题"/>
          <p:cNvSpPr txBox="1"/>
          <p:nvPr>
            <p:custDataLst>
              <p:tags r:id="rId16"/>
            </p:custDataLst>
          </p:nvPr>
        </p:nvSpPr>
        <p:spPr>
          <a:xfrm>
            <a:off x="937542" y="5094805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教师专业发展的路径和策略</a:t>
            </a:r>
            <a:endParaRPr altLang="en-US" lang="zh-CN"/>
          </a:p>
        </p:txBody>
      </p:sp>
      <p:sp>
        <p:nvSpPr>
          <p:cNvPr id="1050070" name="矩形 15"/>
          <p:cNvSpPr/>
          <p:nvPr>
            <p:custDataLst>
              <p:tags r:id="rId1"/>
            </p:custDataLst>
          </p:nvPr>
        </p:nvSpPr>
        <p:spPr>
          <a:xfrm>
            <a:off x="2458631" y="1540593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提升教育教学能力：通过参加培训、观摩优秀教师的教学活动等方式，提高自身的教学水平。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17"/>
          <p:cNvSpPr/>
          <p:nvPr>
            <p:custDataLst>
              <p:tags r:id="rId2"/>
            </p:custDataLst>
          </p:nvPr>
        </p:nvSpPr>
        <p:spPr>
          <a:xfrm flipV="1">
            <a:off x="2380965" y="146050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18"/>
          <p:cNvSpPr/>
          <p:nvPr>
            <p:custDataLst>
              <p:tags r:id="rId3"/>
            </p:custDataLst>
          </p:nvPr>
        </p:nvSpPr>
        <p:spPr>
          <a:xfrm flipH="1">
            <a:off x="8510126" y="2016299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矩形 27"/>
          <p:cNvSpPr/>
          <p:nvPr>
            <p:custDataLst>
              <p:tags r:id="rId4"/>
            </p:custDataLst>
          </p:nvPr>
        </p:nvSpPr>
        <p:spPr>
          <a:xfrm>
            <a:off x="2458631" y="2846357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深入研究学科知识：不断学习学科前沿知识，了解学科发展趋势，提升自身学科素养。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29"/>
          <p:cNvSpPr/>
          <p:nvPr>
            <p:custDataLst>
              <p:tags r:id="rId5"/>
            </p:custDataLst>
          </p:nvPr>
        </p:nvSpPr>
        <p:spPr>
          <a:xfrm flipV="1">
            <a:off x="2380965" y="2766264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30"/>
          <p:cNvSpPr/>
          <p:nvPr>
            <p:custDataLst>
              <p:tags r:id="rId6"/>
            </p:custDataLst>
          </p:nvPr>
        </p:nvSpPr>
        <p:spPr>
          <a:xfrm flipH="1">
            <a:off x="8510126" y="3322063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矩形 5"/>
          <p:cNvSpPr/>
          <p:nvPr>
            <p:custDataLst>
              <p:tags r:id="rId7"/>
            </p:custDataLst>
          </p:nvPr>
        </p:nvSpPr>
        <p:spPr>
          <a:xfrm>
            <a:off x="2458631" y="4152121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注重团队合作与交流：积极参与学科教研活动，与同行交流教学心得和经验，共同成长。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任意多边形 7"/>
          <p:cNvSpPr/>
          <p:nvPr>
            <p:custDataLst>
              <p:tags r:id="rId8"/>
            </p:custDataLst>
          </p:nvPr>
        </p:nvSpPr>
        <p:spPr>
          <a:xfrm flipV="1">
            <a:off x="2380965" y="4072027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任意多边形 8"/>
          <p:cNvSpPr/>
          <p:nvPr>
            <p:custDataLst>
              <p:tags r:id="rId9"/>
            </p:custDataLst>
          </p:nvPr>
        </p:nvSpPr>
        <p:spPr>
          <a:xfrm flipH="1">
            <a:off x="8510126" y="4627826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矩形 10"/>
          <p:cNvSpPr/>
          <p:nvPr>
            <p:custDataLst>
              <p:tags r:id="rId10"/>
            </p:custDataLst>
          </p:nvPr>
        </p:nvSpPr>
        <p:spPr>
          <a:xfrm>
            <a:off x="2458631" y="5457884"/>
            <a:ext cx="7277974" cy="63993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关注学生个性化发展：了解学生的个性特点和学习需求，因材施教，促进学生全面发展。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任意多边形 12"/>
          <p:cNvSpPr/>
          <p:nvPr>
            <p:custDataLst>
              <p:tags r:id="rId11"/>
            </p:custDataLst>
          </p:nvPr>
        </p:nvSpPr>
        <p:spPr>
          <a:xfrm flipV="1">
            <a:off x="2380965" y="5377791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2" name="任意多边形 13"/>
          <p:cNvSpPr/>
          <p:nvPr>
            <p:custDataLst>
              <p:tags r:id="rId12"/>
            </p:custDataLst>
          </p:nvPr>
        </p:nvSpPr>
        <p:spPr>
          <a:xfrm flipH="1">
            <a:off x="8510126" y="5933590"/>
            <a:ext cx="1301719" cy="245134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教师专业发展的未来趋势</a:t>
            </a:r>
            <a:endParaRPr altLang="en-US" lang="zh-CN"/>
          </a:p>
        </p:txBody>
      </p:sp>
      <p:sp>
        <p:nvSpPr>
          <p:cNvPr id="1050130" name="圆角矩形 26"/>
          <p:cNvSpPr/>
          <p:nvPr>
            <p:custDataLst>
              <p:tags r:id="rId1"/>
            </p:custDataLst>
          </p:nvPr>
        </p:nvSpPr>
        <p:spPr>
          <a:xfrm>
            <a:off x="838200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2" name="圆角矩形 28"/>
          <p:cNvSpPr/>
          <p:nvPr>
            <p:custDataLst>
              <p:tags r:id="rId2"/>
            </p:custDataLst>
          </p:nvPr>
        </p:nvSpPr>
        <p:spPr>
          <a:xfrm>
            <a:off x="840636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3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304888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数字化技能的提升：随着科技的发展，小学教师需要掌握更多的数字化技能，如数据分析、在线课程设计等。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29"/>
          <p:cNvSpPr/>
          <p:nvPr>
            <p:custDataLst>
              <p:tags r:id="rId4"/>
            </p:custDataLst>
          </p:nvPr>
        </p:nvSpPr>
        <p:spPr>
          <a:xfrm>
            <a:off x="3514898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8" name="圆角矩形 32"/>
          <p:cNvSpPr/>
          <p:nvPr>
            <p:custDataLst>
              <p:tags r:id="rId5"/>
            </p:custDataLst>
          </p:nvPr>
        </p:nvSpPr>
        <p:spPr>
          <a:xfrm>
            <a:off x="3517334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30488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持续的专业发展：教师需要不断学习和进修，以适应教育改革和发展的需要。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3"/>
          <p:cNvSpPr/>
          <p:nvPr>
            <p:custDataLst>
              <p:tags r:id="rId7"/>
            </p:custDataLst>
          </p:nvPr>
        </p:nvSpPr>
        <p:spPr>
          <a:xfrm>
            <a:off x="6191596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4" name="圆角矩形 4"/>
          <p:cNvSpPr/>
          <p:nvPr>
            <p:custDataLst>
              <p:tags r:id="rId8"/>
            </p:custDataLst>
          </p:nvPr>
        </p:nvSpPr>
        <p:spPr>
          <a:xfrm>
            <a:off x="6194032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30488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跨学科教学能力：教师需要具备跨学科教学能力，以培养学生的综合素质。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8"/>
          <p:cNvSpPr/>
          <p:nvPr>
            <p:custDataLst>
              <p:tags r:id="rId10"/>
            </p:custDataLst>
          </p:nvPr>
        </p:nvSpPr>
        <p:spPr>
          <a:xfrm>
            <a:off x="8868295" y="1901191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50" name="圆角矩形 9"/>
          <p:cNvSpPr/>
          <p:nvPr>
            <p:custDataLst>
              <p:tags r:id="rId11"/>
            </p:custDataLst>
          </p:nvPr>
        </p:nvSpPr>
        <p:spPr>
          <a:xfrm>
            <a:off x="8870730" y="1901191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304888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创新教学方法：教师需要不断探索和创新教学方法，以提高教学效果和学生的学习兴趣。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教师专业发展对小学教育的推动作用</a:t>
            </a:r>
            <a:endParaRPr altLang="en-US" lang="zh-CN"/>
          </a:p>
        </p:txBody>
      </p:sp>
      <p:sp>
        <p:nvSpPr>
          <p:cNvPr id="1050190" name="正文"/>
          <p:cNvSpPr txBox="1"/>
          <p:nvPr>
            <p:custDataLst>
              <p:tags r:id="rId1"/>
            </p:custDataLst>
          </p:nvPr>
        </p:nvSpPr>
        <p:spPr>
          <a:xfrm>
            <a:off x="2457063" y="1460500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提高教学质量：教师专业发展有助于教师掌握更先进的教学方法和策略，提高教学效果和学生的学习成果。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正文"/>
          <p:cNvSpPr txBox="1"/>
          <p:nvPr>
            <p:custDataLst>
              <p:tags r:id="rId2"/>
            </p:custDataLst>
          </p:nvPr>
        </p:nvSpPr>
        <p:spPr>
          <a:xfrm>
            <a:off x="2457063" y="2712261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促进教育创新：教师专业发展使教师具备创新能力和意识，能够推动小学教育的改革和发展。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正文"/>
          <p:cNvSpPr txBox="1"/>
          <p:nvPr>
            <p:custDataLst>
              <p:tags r:id="rId3"/>
            </p:custDataLst>
          </p:nvPr>
        </p:nvSpPr>
        <p:spPr>
          <a:xfrm>
            <a:off x="2457063" y="3964022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增强教师影响力：教师专业发展不仅影响教师的教学水平，还能提升其在学生、家长和社会中的地位和影响力。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正文"/>
          <p:cNvSpPr txBox="1"/>
          <p:nvPr>
            <p:custDataLst>
              <p:tags r:id="rId4"/>
            </p:custDataLst>
          </p:nvPr>
        </p:nvSpPr>
        <p:spPr>
          <a:xfrm>
            <a:off x="2457063" y="5215784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提升教育公平性：教师专业发展有助于缩小城乡、区域和校际之间的教育差距，推动小学教育的公平发展。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2271" y="3682871"/>
            <a:ext cx="5754314" cy="2476722"/>
          </a:xfrm>
        </p:spPr>
        <p:txBody>
          <a:bodyPr/>
          <a:p>
            <a:r>
              <a:rPr altLang="en-US" lang="zh-CN"/>
              <a:t>小学教育国际化趋势</a:t>
            </a:r>
            <a:endParaRPr altLang="en-US" lang="zh-CN"/>
          </a:p>
        </p:txBody>
      </p:sp>
      <p:sp>
        <p:nvSpPr>
          <p:cNvPr id="1050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40366" y="2414141"/>
            <a:ext cx="5754314" cy="122428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小学教育国际化的现状和特点</a:t>
            </a:r>
            <a:endParaRPr altLang="en-US" lang="zh-CN"/>
          </a:p>
        </p:txBody>
      </p:sp>
      <p:sp>
        <p:nvSpPr>
          <p:cNvPr id="1050276" name="矩形 31"/>
          <p:cNvSpPr/>
          <p:nvPr>
            <p:custDataLst>
              <p:tags r:id="rId1"/>
            </p:custDataLst>
          </p:nvPr>
        </p:nvSpPr>
        <p:spPr>
          <a:xfrm>
            <a:off x="2710362" y="146050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全球视野：注重培养学生的国际意识和跨文化交流能力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矩形 4"/>
          <p:cNvSpPr/>
          <p:nvPr>
            <p:custDataLst>
              <p:tags r:id="rId2"/>
            </p:custDataLst>
          </p:nvPr>
        </p:nvSpPr>
        <p:spPr>
          <a:xfrm>
            <a:off x="2710362" y="2684860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课程融合：将国际元素融入课程中，拓宽学生的知识面和认知水平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矩形 5"/>
          <p:cNvSpPr/>
          <p:nvPr>
            <p:custDataLst>
              <p:tags r:id="rId3"/>
            </p:custDataLst>
          </p:nvPr>
        </p:nvSpPr>
        <p:spPr>
          <a:xfrm>
            <a:off x="2710362" y="390921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合作办学：开展中外合作办学项目，引进国外优质教育资源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矩形 7"/>
          <p:cNvSpPr/>
          <p:nvPr>
            <p:custDataLst>
              <p:tags r:id="rId4"/>
            </p:custDataLst>
          </p:nvPr>
        </p:nvSpPr>
        <p:spPr>
          <a:xfrm>
            <a:off x="2710362" y="5133579"/>
            <a:ext cx="6772271" cy="104433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教师培训：加强教师的国际化培训，提高教师的专业素养和教学水平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国际小学教育的成功经验和案例分享</a:t>
            </a:r>
            <a:endParaRPr altLang="en-US" lang="zh-CN"/>
          </a:p>
        </p:txBody>
      </p:sp>
      <p:sp>
        <p:nvSpPr>
          <p:cNvPr id="1050320" name="正文"/>
          <p:cNvSpPr txBox="1"/>
          <p:nvPr>
            <p:custDataLst>
              <p:tags r:id="rId1"/>
            </p:custDataLst>
          </p:nvPr>
        </p:nvSpPr>
        <p:spPr>
          <a:xfrm>
            <a:off x="3218871" y="5539666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科技应用：国际小学教育注重科技应用，将现代科技手段融入到教学中，提高教学效果和学生的学习兴趣。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标题"/>
          <p:cNvSpPr txBox="1"/>
          <p:nvPr>
            <p:custDataLst>
              <p:tags r:id="rId2"/>
            </p:custDataLst>
          </p:nvPr>
        </p:nvSpPr>
        <p:spPr>
          <a:xfrm>
            <a:off x="3218871" y="5079125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24" name="正文"/>
          <p:cNvSpPr txBox="1"/>
          <p:nvPr>
            <p:custDataLst>
              <p:tags r:id="rId3"/>
            </p:custDataLst>
          </p:nvPr>
        </p:nvSpPr>
        <p:spPr>
          <a:xfrm>
            <a:off x="3222625" y="4334500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创新教育：国际小学教育注重创新教育，鼓励学生发挥创造力，培养他们的创新意识和实践能力。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标题"/>
          <p:cNvSpPr txBox="1"/>
          <p:nvPr>
            <p:custDataLst>
              <p:tags r:id="rId4"/>
            </p:custDataLst>
          </p:nvPr>
        </p:nvSpPr>
        <p:spPr>
          <a:xfrm>
            <a:off x="3222625" y="3873334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28" name="正文"/>
          <p:cNvSpPr txBox="1"/>
          <p:nvPr>
            <p:custDataLst>
              <p:tags r:id="rId5"/>
            </p:custDataLst>
          </p:nvPr>
        </p:nvSpPr>
        <p:spPr>
          <a:xfrm>
            <a:off x="3218871" y="1921667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全球视野：国际小学教育注重培养学生的全球视野，让他们了解不同文化背景下的价值观和思维方式。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标题"/>
          <p:cNvSpPr txBox="1"/>
          <p:nvPr>
            <p:custDataLst>
              <p:tags r:id="rId6"/>
            </p:custDataLst>
          </p:nvPr>
        </p:nvSpPr>
        <p:spPr>
          <a:xfrm>
            <a:off x="3218871" y="1460500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332" name="正文"/>
          <p:cNvSpPr txBox="1"/>
          <p:nvPr>
            <p:custDataLst>
              <p:tags r:id="rId7"/>
            </p:custDataLst>
          </p:nvPr>
        </p:nvSpPr>
        <p:spPr>
          <a:xfrm>
            <a:off x="3222625" y="3128083"/>
            <a:ext cx="5751129" cy="6385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多元文化教育：国际小学教育注重多元文化教育，让学生了解不同国家和地区的文化传统和风俗习惯，培养他们的跨文化交流能力。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标题"/>
          <p:cNvSpPr txBox="1"/>
          <p:nvPr>
            <p:custDataLst>
              <p:tags r:id="rId8"/>
            </p:custDataLst>
          </p:nvPr>
        </p:nvSpPr>
        <p:spPr>
          <a:xfrm>
            <a:off x="3222625" y="2666291"/>
            <a:ext cx="5751129" cy="42569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小学教育国际化的发展趋势和方向</a:t>
            </a:r>
            <a:endParaRPr altLang="en-US" lang="zh-CN"/>
          </a:p>
        </p:txBody>
      </p:sp>
      <p:sp>
        <p:nvSpPr>
          <p:cNvPr id="10503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3942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262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全球视野：注重培养学生的国际意识和跨文化交流能力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42"/>
          <p:cNvSpPr/>
          <p:nvPr>
            <p:custDataLst>
              <p:tags r:id="rId3"/>
            </p:custDataLst>
          </p:nvPr>
        </p:nvSpPr>
        <p:spPr>
          <a:xfrm>
            <a:off x="1543004" y="2802186"/>
            <a:ext cx="1707901" cy="120946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30229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78269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课程融合：将国际元素融入课程体系，拓宽学生的知识面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3"/>
          <p:cNvSpPr/>
          <p:nvPr>
            <p:custDataLst>
              <p:tags r:id="rId6"/>
            </p:custDataLst>
          </p:nvPr>
        </p:nvSpPr>
        <p:spPr>
          <a:xfrm>
            <a:off x="4009290" y="2802186"/>
            <a:ext cx="1707901" cy="120946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5873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555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合作办学：开展中外合作办学，引进优质教育资源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4"/>
          <p:cNvSpPr/>
          <p:nvPr>
            <p:custDataLst>
              <p:tags r:id="rId9"/>
            </p:custDataLst>
          </p:nvPr>
        </p:nvSpPr>
        <p:spPr>
          <a:xfrm>
            <a:off x="6474292" y="2802186"/>
            <a:ext cx="1707901" cy="120946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61517" y="1460500"/>
            <a:ext cx="1265900" cy="126809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10200" y="3174698"/>
            <a:ext cx="1968998" cy="30031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教师互派：加强教师互派和交流，提升教师国际化水平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5"/>
          <p:cNvSpPr/>
          <p:nvPr>
            <p:custDataLst>
              <p:tags r:id="rId12"/>
            </p:custDataLst>
          </p:nvPr>
        </p:nvSpPr>
        <p:spPr>
          <a:xfrm>
            <a:off x="8940579" y="2802186"/>
            <a:ext cx="1707901" cy="120946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国际化对国内小学教育的挑战与机遇</a:t>
            </a:r>
            <a:endParaRPr altLang="en-US" lang="zh-CN"/>
          </a:p>
        </p:txBody>
      </p:sp>
      <p:sp>
        <p:nvSpPr>
          <p:cNvPr id="1050432" name="正文"/>
          <p:cNvSpPr txBox="1"/>
          <p:nvPr>
            <p:custDataLst>
              <p:tags r:id="rId1"/>
            </p:custDataLst>
          </p:nvPr>
        </p:nvSpPr>
        <p:spPr>
          <a:xfrm>
            <a:off x="2457063" y="1460500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国际化趋势下，小学教育将面临更多外部竞争和压力，需要不断提高教育质量和水平。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正文"/>
          <p:cNvSpPr txBox="1"/>
          <p:nvPr>
            <p:custDataLst>
              <p:tags r:id="rId2"/>
            </p:custDataLst>
          </p:nvPr>
        </p:nvSpPr>
        <p:spPr>
          <a:xfrm>
            <a:off x="2457063" y="2712261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国际化趋势将促进小学教育的改革和创新，为教育发展带来新的机遇和动力。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正文"/>
          <p:cNvSpPr txBox="1"/>
          <p:nvPr>
            <p:custDataLst>
              <p:tags r:id="rId3"/>
            </p:custDataLst>
          </p:nvPr>
        </p:nvSpPr>
        <p:spPr>
          <a:xfrm>
            <a:off x="2457063" y="3964022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小学教育需要加强跨文化交流和合作，提高师生的国际视野和跨文化沟通能力。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正文"/>
          <p:cNvSpPr txBox="1"/>
          <p:nvPr>
            <p:custDataLst>
              <p:tags r:id="rId4"/>
            </p:custDataLst>
          </p:nvPr>
        </p:nvSpPr>
        <p:spPr>
          <a:xfrm>
            <a:off x="2457063" y="5215784"/>
            <a:ext cx="7277873" cy="96213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国际化趋势将促进小学教育的多样化和个性化发展，更好地满足学生的个性化需求。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45160" y="624840"/>
            <a:ext cx="3348990" cy="305181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76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45160" y="3878580"/>
            <a:ext cx="2743200" cy="218567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0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0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05"/>
  <p:tag name="KSO_WM_TEMPLATE_THUMBS_INDEX" val="1、1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05_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 添加文档标题"/>
</p:tagLst>
</file>

<file path=ppt/tags/tag76.xml><?xml version="1.0" encoding="utf-8"?>
<p:tagLst xmlns:p="http://schemas.openxmlformats.org/presentationml/2006/main">
  <p:tag name="KSO_WM_UNIT_SUBTYPE" val="b"/>
  <p:tag name="KSO_WM_UNIT_NOCLEAR" val="0"/>
  <p:tag name="KSO_WM_UNIT_VALUE" val="8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05_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汇报人：WPS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05_1*b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PRESET_TEXT" val="单击此处添加副标题"/>
  <p:tag name="KSO_WM_UNIT_VALUE" val="24"/>
</p:tagLst>
</file>

<file path=ppt/tags/tag78.xml><?xml version="1.0" encoding="utf-8"?>
<p:tagLst xmlns:p="http://schemas.openxmlformats.org/presentationml/2006/main">
  <p:tag name="KSO_WM_SLIDE_ID" val="custom202312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05"/>
  <p:tag name="KSO_WM_SLIDE_LAYOUT" val="a_b_f"/>
  <p:tag name="KSO_WM_SLIDE_LAYOUT_CNT" val="1_1_1"/>
  <p:tag name="KSO_WM_SLIDE_TYPE" val="title"/>
  <p:tag name="KSO_WM_SLIDE_SUBTYPE" val="pureTxt"/>
  <p:tag name="KSO_WM_TEMPLATE_THUMBS_INDEX" val="1、1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6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18"/>
  <p:tag name="KSO_WM_DIAGRAM_GROUP_CODE" val="l1-1"/>
  <p:tag name="KSO_WM_UNIT_TYPE" val="a"/>
  <p:tag name="KSO_WM_UNIT_INDEX" val="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05_6*l_h_i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05_6*l_h_a*1_1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05_6*l_h_i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05_6*l_h_a*1_2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05_6*l_h_i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05_6*l_h_a*1_4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05_6*l_h_i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05_6*l_h_a*1_6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05_6*l_h_i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05_6*l_h_a*1_3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05_6*l_h_i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05_6*l_h_a*1_5_1"/>
  <p:tag name="KSO_WM_TEMPLATE_CATEGORY" val="custom"/>
  <p:tag name="KSO_WM_TEMPLATE_INDEX" val="2023120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目录项标题"/>
  <p:tag name="KSO_WM_DIAGRAM_MAX_ITEMCNT" val="8"/>
  <p:tag name="KSO_WM_DIAGRAM_MIN_ITEMCNT" val="2"/>
  <p:tag name="KSO_WM_DIAGRAM_VIRTUALLY_FRAME" val="{&quot;height&quot;:302.9,&quot;width&quot;:82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120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05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6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07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0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8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9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05_9*e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5.xml><?xml version="1.0" encoding="utf-8"?>
<p:tagLst xmlns:p="http://schemas.openxmlformats.org/presentationml/2006/main">
  <p:tag name="KSO_WM_SLIDE_ID" val="custom202312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05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a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05_11*f*1"/>
  <p:tag name="KSO_WM_TEMPLATE_CATEGORY" val="custom"/>
  <p:tag name="KSO_WM_TEMPLATE_INDEX" val="2023120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6"/>
  <p:tag name="KSO_WM_UNIT_TYPE" val="f"/>
  <p:tag name="KSO_WM_UNIT_INDEX" val="1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120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12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13">
      <a:dk1>
        <a:srgbClr val="000000"/>
      </a:dk1>
      <a:lt1>
        <a:srgbClr val="FFFFFF"/>
      </a:lt1>
      <a:dk2>
        <a:srgbClr val="510303"/>
      </a:dk2>
      <a:lt2>
        <a:srgbClr val="FFF3F3"/>
      </a:lt2>
      <a:accent1>
        <a:srgbClr val="FE2F49"/>
      </a:accent1>
      <a:accent2>
        <a:srgbClr val="ED49E1"/>
      </a:accent2>
      <a:accent3>
        <a:srgbClr val="FE76DA"/>
      </a:accent3>
      <a:accent4>
        <a:srgbClr val="FF9929"/>
      </a:accent4>
      <a:accent5>
        <a:srgbClr val="75C6FE"/>
      </a:accent5>
      <a:accent6>
        <a:srgbClr val="B482DA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2024-01-03T14:47:34Z</dcterms:created>
  <dcterms:modified xsi:type="dcterms:W3CDTF">2024-01-03T14:47:34Z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2cdbda88ec7348089cd8581312f4866d_21</vt:lpwstr>
  </property>
</Properties>
</file>