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746" r:id="rId1"/>
    <p:sldMasterId id="2147498783" r:id="rId2"/>
  </p:sldMasterIdLst>
  <p:notesMasterIdLst>
    <p:notesMasterId r:id="rId3"/>
  </p:notesMasterIdLst>
  <p:sldIdLst>
    <p:sldId id="7463" r:id="rId4"/>
    <p:sldId id="7467" r:id="rId5"/>
    <p:sldId id="7470" r:id="rId6"/>
    <p:sldId id="7473" r:id="rId7"/>
    <p:sldId id="7479" r:id="rId9"/>
    <p:sldId id="7482" r:id="rId10"/>
    <p:sldId id="7485" r:id="rId11"/>
    <p:sldId id="7488" r:id="rId12"/>
    <p:sldId id="7491" r:id="rId13"/>
    <p:sldId id="7497" r:id="rId15"/>
    <p:sldId id="7500" r:id="rId16"/>
    <p:sldId id="7503" r:id="rId17"/>
    <p:sldId id="7506" r:id="rId18"/>
    <p:sldId id="7509" r:id="rId19"/>
    <p:sldId id="7515" r:id="rId21"/>
    <p:sldId id="7518" r:id="rId22"/>
    <p:sldId id="7521" r:id="rId23"/>
    <p:sldId id="7524" r:id="rId24"/>
    <p:sldId id="7527" r:id="rId25"/>
    <p:sldId id="7533" r:id="rId27"/>
    <p:sldId id="7536" r:id="rId28"/>
    <p:sldId id="7539" r:id="rId29"/>
    <p:sldId id="7542" r:id="rId30"/>
    <p:sldId id="7545" r:id="rId31"/>
    <p:sldId id="7551" r:id="rId33"/>
    <p:sldId id="7554" r:id="rId34"/>
    <p:sldId id="7557" r:id="rId35"/>
    <p:sldId id="756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747" r:id="rId1"/>
    <p:sldLayoutId id="2147498748" r:id="rId2"/>
    <p:sldLayoutId id="2147498749" r:id="rId3"/>
    <p:sldLayoutId id="2147498750" r:id="rId4"/>
    <p:sldLayoutId id="2147498751" r:id="rId5"/>
    <p:sldLayoutId id="2147498752" r:id="rId6"/>
    <p:sldLayoutId id="2147498753" r:id="rId7"/>
    <p:sldLayoutId id="2147498754" r:id="rId8"/>
    <p:sldLayoutId id="2147498755" r:id="rId9"/>
    <p:sldLayoutId id="2147498756" r:id="rId10"/>
    <p:sldLayoutId id="21474987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784" r:id="rId1"/>
    <p:sldLayoutId id="2147498785" r:id="rId2"/>
    <p:sldLayoutId id="2147498786" r:id="rId3"/>
    <p:sldLayoutId id="2147498787" r:id="rId4"/>
    <p:sldLayoutId id="2147498788" r:id="rId5"/>
    <p:sldLayoutId id="2147498789" r:id="rId6"/>
    <p:sldLayoutId id="2147498790" r:id="rId7"/>
    <p:sldLayoutId id="2147498791" r:id="rId8"/>
    <p:sldLayoutId id="2147498792" r:id="rId9"/>
    <p:sldLayoutId id="2147498793" r:id="rId10"/>
    <p:sldLayoutId id="21474987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企业管理的激励机制与绩效评估方法策略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激励机制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绩效评估方法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策略制定与实施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案例分析与实践经验分享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未来发展趋势与挑战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激励机制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激励机制的概述</a:t>
            </a:r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定义：激励机制是企业通过制定一系列奖励措施，激发员工积极性和创造性的机制。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目的：提高员工的工作效率和工作质量，增强企业的竞争力和可持续发展能力。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类型：包括物质激励、精神激励、情感激励等多种形式。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实施原则：公平、公正、透明，与企业的战略目标相一致。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激励机制的重要性</a:t>
            </a:r>
            <a:endParaRPr altLang="en-US" lang="zh-CN"/>
          </a:p>
        </p:txBody>
      </p:sp>
      <p:sp>
        <p:nvSpPr>
          <p:cNvPr id="10491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激发员工积极性与创造力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促进企业绩效与目标达成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增强企业竞争力与凝聚力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提高员工满意度与忠诚度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激励机制的分类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物质激励：通过物质奖励、奖金等方式激发员工积极性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精神激励：通过表扬、荣誉等方式满足员工精神需求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情感激励：通过关心、关爱等方式增强员工归属感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目标激励：通过设定目标、完成任务等方式激发员工动力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参与激励：通过参与决策、管理等方式提高员工责任感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培训激励：通过提供培训、学习机会等方式促进员工成长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激励机制的实施方法</a:t>
            </a:r>
            <a:endParaRPr altLang="en-US" lang="zh-CN"/>
          </a:p>
        </p:txBody>
      </p:sp>
      <p:sp>
        <p:nvSpPr>
          <p:cNvPr id="104930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营造良好的企业文化：建立积极向上、健康和谐的企业文化，增强员工的凝聚力和向心力，提高工作积极性和效率。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3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建立公平的评估机制：确保评估过程公平、透明，避免主观因素和偏见影响评估结果。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3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提供培训和发展机会：为员工提供培训和发展机会，帮助其提升技能和知识水平，增强自信心和归属感。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3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明确激励目标：制定具体、可衡量的激励目标，确保员工清楚了解需要达到的标准。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3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奖励与惩罚相结合：通过奖励优秀表现，鼓励员工继续努力；同时，对表现不佳的员工进行适当的惩罚，以促使其改进。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8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绩效评估方法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绩效评估的概述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绩效评估的过程和步骤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绩效评估的定义和目的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绩效评估的方法和工具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绩效评估的结果和反馈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绩效评估的重要性</a:t>
            </a:r>
            <a:endParaRPr altLang="en-US" lang="zh-CN"/>
          </a:p>
        </p:txBody>
      </p:sp>
      <p:sp>
        <p:nvSpPr>
          <p:cNvPr id="10495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帮助企业了解员工的工作表现和业绩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为员工提供反馈和改进建议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为企业制定战略和目标提供数据支持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绩效评估的分类</a:t>
            </a:r>
            <a:endParaRPr altLang="en-US" lang="zh-CN"/>
          </a:p>
        </p:txBody>
      </p:sp>
      <p:sp>
        <p:nvSpPr>
          <p:cNvPr id="104960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KPI评估法：根据关键绩效指标来评估绩效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MBO评估法：根据目标管理来评估绩效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目标管理法：根据目标设定和完成情况来评估绩效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360度反馈法：通过上级、下级、同事、客户等多个角度来评估绩效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平衡计分卡法：从财务、客户、内部业务过程、学习和成长四个角度来评估绩效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绩效评估的实施方法</a:t>
            </a:r>
            <a:endParaRPr altLang="en-US" lang="zh-CN"/>
          </a:p>
        </p:txBody>
      </p:sp>
      <p:sp>
        <p:nvSpPr>
          <p:cNvPr id="104967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制定明确的评估标准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8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确保评估结果的公正性和客观性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8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建立科学的评估体系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69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采用合理的评估方法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策略制定与实施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制定激励机制与绩效评估策略</a:t>
            </a:r>
            <a:endParaRPr altLang="en-US" lang="zh-CN"/>
          </a:p>
        </p:txBody>
      </p:sp>
      <p:sp>
        <p:nvSpPr>
          <p:cNvPr id="104982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明确目标：制定明确的激励和绩效评估目标，确保员工了解并努力实现这些目标。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4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设定合理的奖励：根据员工的绩效表现，设定合理的奖励，包括物质奖励和精神奖励，以激励员工更加努力地工作。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建立科学的绩效评估体系：制定科学的绩效评估标准和方法，确保评估结果客观、公正、准确，为激励机制提供有力支持。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持续改进：根据员工反馈和实际效果，不断调整和优化激励机制和绩效评估策略，确保其适应企业发展的需要。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确定评估标准与指标</a:t>
            </a:r>
            <a:endParaRPr altLang="en-US" lang="zh-CN"/>
          </a:p>
        </p:txBody>
      </p:sp>
      <p:sp>
        <p:nvSpPr>
          <p:cNvPr id="10498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评估标准的权重分配：根据各项指标对企业战略目标的影响程度，合理分配各项指标的权重。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评估标准的确定：根据企业战略目标和业务特点，制定具体的评估标准，如销售额、市场份额、客户满意度等。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评估指标的确定：根据评估标准，选择合适的评估指标，如销售额增长率、市场份额占比、客户满意度指数等。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评估标准的可操作性：确保评估标准具有可操作性，能够在实际工作中得到有效执行和监控。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实施激励机制与绩效评估</a:t>
            </a:r>
            <a:endParaRPr altLang="en-US" lang="zh-CN"/>
          </a:p>
        </p:txBody>
      </p:sp>
      <p:sp>
        <p:nvSpPr>
          <p:cNvPr id="10499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制定明确的激励目标和绩效评估标准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建立有效的激励机制和绩效评估体系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加强监督和反馈，确保实施效果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设计合理的激励方案和绩效评估方法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反馈与调整机制的建立</a:t>
            </a:r>
            <a:endParaRPr altLang="en-US" lang="zh-CN"/>
          </a:p>
        </p:txBody>
      </p:sp>
      <p:sp>
        <p:nvSpPr>
          <p:cNvPr id="1050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反馈机制：及时收集员工意见和建议，了解工作进展和问题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调整机制：根据反馈结果，及时调整管理策略和措施，确保激励机制的有效性和绩效评估的准确性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建立机制：制定明确的反馈和调整流程，确保机制的顺利运行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机制作用：促进企业管理水平的提高，增强员工的归属感和工作积极性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1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案例分析与实践经验分享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02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阿里巴巴的激励机制与绩效评估方法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华为的激励机制与绩效评估方法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腾讯的激励机制与绩效评估方法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京东的激励机制与绩效评估方法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502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案例背景：介绍失败案例的相关背景信息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失败原因：分析失败案例的主要原因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教训总结：总结失败案例中的教训，提出改进措施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避免重蹈覆辙：阐述如何避免类似失败案例再次发生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实践经验分享</a:t>
            </a:r>
            <a:endParaRPr altLang="en-US" lang="zh-CN"/>
          </a:p>
        </p:txBody>
      </p:sp>
      <p:sp>
        <p:nvSpPr>
          <p:cNvPr id="10503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案例选择：选择具有代表性的企业或行业案例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案例分析：分析案例中的激励机制与绩效评估方法策略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实践经验总结：总结案例中的实践经验，提炼可借鉴之处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实践经验应用：探讨如何将实践经验应用到自己的企业或行业中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案例分析与实践经验的启示</a:t>
            </a:r>
            <a:endParaRPr altLang="en-US" lang="zh-CN"/>
          </a:p>
        </p:txBody>
      </p:sp>
      <p:sp>
        <p:nvSpPr>
          <p:cNvPr id="10503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绩效评估方法的实践经验分享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案例背景与问题提出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激励机制的实践经验分享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案例分析的启示与思考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4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激励机制与绩效评估的发展趋势</a:t>
            </a:r>
            <a:endParaRPr altLang="en-US" lang="zh-CN"/>
          </a:p>
        </p:txBody>
      </p:sp>
      <p:sp>
        <p:nvSpPr>
          <p:cNvPr id="10505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激励机制的多元化：从单一的物质激励转变为多元化的激励方式，包括晋升、培训、荣誉等。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绩效评估的个性化：根据员工的不同需求和特点，制定个性化的绩效评估方案，以提高员工的工作积极性和满意度。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激励机制与绩效评估的结合：将激励机制与绩效评估相结合，形成完整的绩效管理体系，以提高企业的整体绩效。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互联网技术的应用：利用互联网技术，建立在线绩效管理系统，实现实时、动态的绩效评估和反馈，提高管理效率。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506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员工激励与绩效评估的平衡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激励机制与企业文化的关系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绩效评估方法的科学性和公正性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激励机制与法律法规的合规性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未来发展的建议与展望</a:t>
            </a:r>
            <a:endParaRPr altLang="en-US" lang="zh-CN"/>
          </a:p>
        </p:txBody>
      </p:sp>
      <p:sp>
        <p:nvSpPr>
          <p:cNvPr id="10506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建立完善的激励机制：通过合理的薪酬、晋升、奖励等方式，激发员工的积极性和创造力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绩效评估方法的改进：采用更加科学、客观的评估方法，确保评估结果的公正性和准确性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关注员工成长：通过培训、晋升等方式，帮助员工实现个人价值，提高员工满意度和忠诚度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创新管理方式：采用更加灵活、高效的管理方式，适应市场变化和业务发展需求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1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1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0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6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2023-12-19T15:08:53Z</dcterms:created>
  <dcterms:modified xsi:type="dcterms:W3CDTF">2023-12-19T15:08:53Z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de4df806a25c4e89b180dd2f1e756882_21</vt:lpwstr>
  </property>
</Properties>
</file>