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98" r:id="rId1"/>
    <p:sldMasterId id="2147484435" r:id="rId2"/>
  </p:sldMasterIdLst>
  <p:notesMasterIdLst>
    <p:notesMasterId r:id="rId3"/>
  </p:notesMasterIdLst>
  <p:sldIdLst>
    <p:sldId id="598" r:id="rId4"/>
    <p:sldId id="602" r:id="rId5"/>
    <p:sldId id="605" r:id="rId6"/>
    <p:sldId id="608" r:id="rId7"/>
    <p:sldId id="614" r:id="rId9"/>
    <p:sldId id="617" r:id="rId10"/>
    <p:sldId id="620" r:id="rId11"/>
    <p:sldId id="626" r:id="rId13"/>
    <p:sldId id="629" r:id="rId14"/>
    <p:sldId id="632" r:id="rId15"/>
    <p:sldId id="635" r:id="rId16"/>
    <p:sldId id="638" r:id="rId17"/>
    <p:sldId id="644" r:id="rId19"/>
    <p:sldId id="647" r:id="rId20"/>
    <p:sldId id="650" r:id="rId21"/>
    <p:sldId id="653" r:id="rId22"/>
    <p:sldId id="656" r:id="rId23"/>
    <p:sldId id="662" r:id="rId25"/>
    <p:sldId id="665" r:id="rId26"/>
    <p:sldId id="668" r:id="rId27"/>
    <p:sldId id="671" r:id="rId28"/>
    <p:sldId id="674" r:id="rId29"/>
    <p:sldId id="680" r:id="rId31"/>
    <p:sldId id="683" r:id="rId32"/>
    <p:sldId id="686" r:id="rId33"/>
    <p:sldId id="689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  <p:sldLayoutId id="21474844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人工智能在智能数据分析中的应用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智能数据分析的定义和重要性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人工智能在智能数据分析中的应用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人工智能在智能数据分析中的优势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人工智能在智能数据分析中的挑战和解决方案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未来发展趋势和展望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智能数据分析的定义和重要性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智能数据分析的定义</a:t>
            </a:r>
            <a:endParaRPr altLang="en-US" lang="zh-CN"/>
          </a:p>
        </p:txBody>
      </p:sp>
      <p:sp>
        <p:nvSpPr>
          <p:cNvPr id="1049080" name="矩形 3"/>
          <p:cNvSpPr/>
          <p:nvPr>
            <p:custDataLst>
              <p:tags r:id="rId1"/>
            </p:custDataLst>
          </p:nvPr>
        </p:nvSpPr>
        <p:spPr>
          <a:xfrm>
            <a:off x="2690352" y="52564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任意多边形 5"/>
          <p:cNvSpPr/>
          <p:nvPr>
            <p:custDataLst>
              <p:tags r:id="rId2"/>
            </p:custDataLst>
          </p:nvPr>
        </p:nvSpPr>
        <p:spPr>
          <a:xfrm>
            <a:off x="2750228" y="52603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3"/>
            </p:custDataLst>
          </p:nvPr>
        </p:nvSpPr>
        <p:spPr>
          <a:xfrm>
            <a:off x="3193828" y="570133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应用领域：智能数据分析广泛应用于金融、医疗、教育、交通等领域，为企业和社会带来了巨大的价值和效益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86" name="标题"/>
          <p:cNvSpPr txBox="1"/>
          <p:nvPr>
            <p:custDataLst>
              <p:tags r:id="rId4"/>
            </p:custDataLst>
          </p:nvPr>
        </p:nvSpPr>
        <p:spPr>
          <a:xfrm>
            <a:off x="3151979" y="52558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088" name="矩形 8"/>
          <p:cNvSpPr/>
          <p:nvPr>
            <p:custDataLst>
              <p:tags r:id="rId5"/>
            </p:custDataLst>
          </p:nvPr>
        </p:nvSpPr>
        <p:spPr>
          <a:xfrm>
            <a:off x="2690352" y="40254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任意多边形 5"/>
          <p:cNvSpPr/>
          <p:nvPr>
            <p:custDataLst>
              <p:tags r:id="rId6"/>
            </p:custDataLst>
          </p:nvPr>
        </p:nvSpPr>
        <p:spPr>
          <a:xfrm>
            <a:off x="2750228" y="40293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7"/>
            </p:custDataLst>
          </p:nvPr>
        </p:nvSpPr>
        <p:spPr>
          <a:xfrm>
            <a:off x="3193828" y="44703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与传统数据分析的区别：智能数据分析更加注重数据挖掘和预测，能够自动发现数据中的规律和趋势，而传统数据分析则更加注重数据统计和分析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4" name="标题"/>
          <p:cNvSpPr txBox="1"/>
          <p:nvPr>
            <p:custDataLst>
              <p:tags r:id="rId8"/>
            </p:custDataLst>
          </p:nvPr>
        </p:nvSpPr>
        <p:spPr>
          <a:xfrm>
            <a:off x="3151979" y="402480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096" name="矩形 23"/>
          <p:cNvSpPr/>
          <p:nvPr>
            <p:custDataLst>
              <p:tags r:id="rId9"/>
            </p:custDataLst>
          </p:nvPr>
        </p:nvSpPr>
        <p:spPr>
          <a:xfrm>
            <a:off x="2690352" y="156343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5"/>
          <p:cNvSpPr/>
          <p:nvPr>
            <p:custDataLst>
              <p:tags r:id="rId10"/>
            </p:custDataLst>
          </p:nvPr>
        </p:nvSpPr>
        <p:spPr>
          <a:xfrm>
            <a:off x="2750228" y="156729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11"/>
            </p:custDataLst>
          </p:nvPr>
        </p:nvSpPr>
        <p:spPr>
          <a:xfrm>
            <a:off x="3193828" y="200832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定义：智能数据分析是指利用人工智能技术对大量数据进行分析、挖掘和预测，以发现数据中的潜在价值，为决策提供支持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2" name="标题"/>
          <p:cNvSpPr txBox="1"/>
          <p:nvPr>
            <p:custDataLst>
              <p:tags r:id="rId12"/>
            </p:custDataLst>
          </p:nvPr>
        </p:nvSpPr>
        <p:spPr>
          <a:xfrm>
            <a:off x="3193828" y="156279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104" name="矩形 27"/>
          <p:cNvSpPr/>
          <p:nvPr>
            <p:custDataLst>
              <p:tags r:id="rId13"/>
            </p:custDataLst>
          </p:nvPr>
        </p:nvSpPr>
        <p:spPr>
          <a:xfrm>
            <a:off x="2690352" y="279443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5"/>
          <p:cNvSpPr/>
          <p:nvPr>
            <p:custDataLst>
              <p:tags r:id="rId14"/>
            </p:custDataLst>
          </p:nvPr>
        </p:nvSpPr>
        <p:spPr>
          <a:xfrm>
            <a:off x="2750228" y="279830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15"/>
            </p:custDataLst>
          </p:nvPr>
        </p:nvSpPr>
        <p:spPr>
          <a:xfrm>
            <a:off x="3193828" y="323932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重要性：智能数据分析可以提高决策效率和准确性，降低成本和风险，促进企业创新和发展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10" name="标题"/>
          <p:cNvSpPr txBox="1"/>
          <p:nvPr>
            <p:custDataLst>
              <p:tags r:id="rId16"/>
            </p:custDataLst>
          </p:nvPr>
        </p:nvSpPr>
        <p:spPr>
          <a:xfrm>
            <a:off x="3151979" y="279379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智能数据分析的重要性</a:t>
            </a:r>
            <a:endParaRPr altLang="en-US" lang="zh-CN"/>
          </a:p>
        </p:txBody>
      </p:sp>
      <p:sp>
        <p:nvSpPr>
          <p:cNvPr id="10491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提升决策效率：通过数据分析和挖掘，帮助企业更快速、准确地做出决策，提高工作效率和准确性。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发现潜在价值：智能数据分析能够发现数据中的隐藏规律和趋势，帮助企业发现新的商业机会和潜在价值。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增强数据安全性：智能数据分析可以实时监测数据的安全性和完整性，及时发现并应对潜在的数据泄露和攻击。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优化资源分配：通过数据分析和预测，企业可以更好地了解市场需求和资源状况，从而优化资源分配和利用效率。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人工智能在智能数据分析中的应用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自动化数据收集和处理</a:t>
            </a:r>
            <a:endParaRPr altLang="en-US" lang="zh-CN"/>
          </a:p>
        </p:txBody>
      </p:sp>
      <p:sp>
        <p:nvSpPr>
          <p:cNvPr id="104933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自动化数据收集：利用人工智能技术自动从各种来源收集数据，提高数据获取效率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数据清洗和预处理：通过算法对数据进行清洗、去重、格式化等预处理操作，提高数据质量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数据分类和标签化：利用机器学习算法对数据进行分类和标签化，为后续分析提供基础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自动化数据处理：通过自然语言处理、语音识别等技术，将非结构化数据转化为结构化数据，便于分析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数据挖掘和分析</a:t>
            </a:r>
            <a:endParaRPr altLang="en-US" lang="zh-CN"/>
          </a:p>
        </p:txBody>
      </p:sp>
      <p:sp>
        <p:nvSpPr>
          <p:cNvPr id="10494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数据挖掘技术：通过算法和模型从大量数据中提取有价值的信息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数据分析技术：对数据进行清洗、整合、分析和解释，以发现数据中的规律和趋势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人工智能在数据挖掘和分析中的应用：利用机器学习、深度学习等技术提高数据挖掘和分析的效率和准确性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实际案例分析：介绍人工智能在智能数据分析中的应用案例，如推荐系统、异常检测等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预测和决策支持</a:t>
            </a:r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预测未来趋势：利用历史数据和机器学习算法，对未来趋势进行预测，为决策提供依据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优化资源配置：通过数据分析和挖掘，帮助企业合理分配资源，提高资源利用效率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自动化决策：利用人工智能技术，实现自动化决策，提高决策效率和准确性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风险评估和预警：通过数据分析和挖掘，对潜在风险进行评估和预警，为企业提供风险防范措施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优化业务流程</a:t>
            </a:r>
            <a:endParaRPr altLang="en-US" lang="zh-CN"/>
          </a:p>
        </p:txBody>
      </p:sp>
      <p:sp>
        <p:nvSpPr>
          <p:cNvPr id="104952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提高数据处理效率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增强数据安全性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提升决策准确性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人工智能在智能数据分析中的优势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提高效率和准确性</a:t>
            </a:r>
            <a:endParaRPr altLang="en-US" lang="zh-CN"/>
          </a:p>
        </p:txBody>
      </p:sp>
      <p:sp>
        <p:nvSpPr>
          <p:cNvPr id="10496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自动化处理数据：人工智能可以自动对大量数据进行处理和分析，提高数据处理的效率。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减少人为错误：人工智能在处理数据时不会受到人为因素的影响，可以减少人为错误。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快速响应：人工智能可以快速对数据进行处理和分析，及时为决策提供支持。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精准预测：人工智能可以通过机器学习等技术对数据进行深度挖掘和分析，为预测未来趋势提供精准的依据。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降低成本和人力投入</a:t>
            </a:r>
            <a:endParaRPr altLang="en-US" lang="zh-CN"/>
          </a:p>
        </p:txBody>
      </p:sp>
      <p:sp>
        <p:nvSpPr>
          <p:cNvPr id="104975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减少人为错误，提高数据分析准确性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自动化数据分析过程，减少人力成本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提高数据分析效率，快速处理大量数据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24小时不间断工作，节省人力投入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增强数据安全性和隐私保护</a:t>
            </a:r>
            <a:endParaRPr altLang="en-US" lang="zh-CN"/>
          </a:p>
        </p:txBody>
      </p:sp>
      <p:sp>
        <p:nvSpPr>
          <p:cNvPr id="10498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防止数据泄露和未经授权的访问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增强数据完整性和一致性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确保数据安全性和可靠性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保护敏感信息和隐私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促进业务创新和转型</a:t>
            </a:r>
            <a:endParaRPr altLang="en-US" lang="zh-CN"/>
          </a:p>
        </p:txBody>
      </p:sp>
      <p:sp>
        <p:nvSpPr>
          <p:cNvPr id="104991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人工智能技术能够自动化处理大量数据，提高数据处理效率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人工智能技术能够通过数据挖掘和分析，发现新的商业机会和模式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人工智能技术能够优化业务流程，提高生产效率和服务质量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人工智能技术能够为企业提供更加精准的决策支持，帮助企业实现转型和升级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人工智能在智能数据分析中的挑战和解决方案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数据质量和准确性问题</a:t>
            </a:r>
            <a:endParaRPr altLang="en-US" lang="zh-CN"/>
          </a:p>
        </p:txBody>
      </p:sp>
      <p:sp>
        <p:nvSpPr>
          <p:cNvPr id="105009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数据清洗和预处理的重要性：通过数据清洗和预处理，可以去除无效和错误数据，提高数据质量和准确性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数据质量参差不齐：不同来源和格式的数据可能存在质量问题，如缺失、异常、错误等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数据准确性难以保证：由于数据来源的多样性和复杂性，数据准确性难以得到保证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解决方案：采用先进的数据清洗和预处理技术，建立数据质量评估体系，提高数据管理和分析能力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算法和模型的可解释性和透明度问题</a:t>
            </a:r>
            <a:endParaRPr altLang="en-US" lang="zh-CN"/>
          </a:p>
        </p:txBody>
      </p:sp>
      <p:sp>
        <p:nvSpPr>
          <p:cNvPr id="10501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算法和模型的可解释性：解释人工智能如何做出决策和预测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透明度问题：解释人工智能模型中的黑箱问题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可解释性和透明度对智能数据分析的重要性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解决方案：提高算法和模型的可解释性和透明度的方法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法规和伦理问题</a:t>
            </a:r>
            <a:endParaRPr altLang="en-US" lang="zh-CN"/>
          </a:p>
        </p:txBody>
      </p:sp>
      <p:sp>
        <p:nvSpPr>
          <p:cNvPr id="105024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54755" y="196643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4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54755" y="305046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4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54755" y="305300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4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4755" y="413957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4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54755" y="522804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5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4755" y="414211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52" name="正文"/>
          <p:cNvSpPr txBox="1"/>
          <p:nvPr>
            <p:custDataLst>
              <p:tags r:id="rId7"/>
            </p:custDataLst>
          </p:nvPr>
        </p:nvSpPr>
        <p:spPr>
          <a:xfrm>
            <a:off x="2883142" y="187816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法规限制：人工智能在智能数据分析中的应用需要遵守相关法规和政策，确保合法性和合规性。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4" name="正文"/>
          <p:cNvSpPr txBox="1"/>
          <p:nvPr>
            <p:custDataLst>
              <p:tags r:id="rId8"/>
            </p:custDataLst>
          </p:nvPr>
        </p:nvSpPr>
        <p:spPr>
          <a:xfrm>
            <a:off x="2883142" y="297489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伦理问题：人工智能在智能数据分析中的应用需要考虑伦理问题，如数据隐私、安全和公正等，确保人工智能技术的合理使用和人类价值观的体现。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9"/>
            </p:custDataLst>
          </p:nvPr>
        </p:nvSpPr>
        <p:spPr>
          <a:xfrm>
            <a:off x="2883142" y="407162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解决方案：针对法规和伦理问题，可以采取一系列措施，如制定相关法规和政策、加强技术研发和人才培养、推动伦理审查和监管等，以确保人工智能在智能数据分析中的应用符合法规和伦理要求。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10"/>
            </p:custDataLst>
          </p:nvPr>
        </p:nvSpPr>
        <p:spPr>
          <a:xfrm>
            <a:off x="2883142" y="516835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人工智能技术的不断发展和应用领域的扩大，法规和伦理问题将更加重要和突出。未来需要加强相关研究和探索，不断完善法规和伦理规范，为人工智能在智能数据分析中的应用提供更加全面和可靠的保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54755" y="194357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解决方案和建议</a:t>
            </a:r>
            <a:endParaRPr altLang="en-US" lang="zh-CN"/>
          </a:p>
        </p:txBody>
      </p:sp>
      <p:sp>
        <p:nvSpPr>
          <p:cNvPr id="105030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算法优化：提高算法的准确性和效率，减少误差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数据质量：提高数据的质量和可靠性，减少数据噪声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隐私保护：保护个人隐私和数据安全，避免数据泄露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跨领域合作：加强不同领域之间的合作和交流，共同推动智能数据分析的发展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6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人工智能和大数据技术的融合发展</a:t>
            </a:r>
            <a:endParaRPr altLang="en-US" lang="zh-CN"/>
          </a:p>
        </p:txBody>
      </p:sp>
      <p:sp>
        <p:nvSpPr>
          <p:cNvPr id="105046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大数据技术在人工智能发展中的重要性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未来人工智能和大数据技术的融合趋势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人工智能和大数据技术的相互促进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人工智能在大数据分析中的应用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智能数据分析在各行业的应用拓展</a:t>
            </a:r>
            <a:endParaRPr altLang="en-US" lang="zh-CN"/>
          </a:p>
        </p:txBody>
      </p:sp>
      <p:sp>
        <p:nvSpPr>
          <p:cNvPr id="1050536" name="圆角矩形 3"/>
          <p:cNvSpPr/>
          <p:nvPr>
            <p:custDataLst>
              <p:tags r:id="rId1"/>
            </p:custDataLst>
          </p:nvPr>
        </p:nvSpPr>
        <p:spPr>
          <a:xfrm rot="16200000">
            <a:off x="2756680" y="128323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圆角矩形 4"/>
          <p:cNvSpPr/>
          <p:nvPr>
            <p:custDataLst>
              <p:tags r:id="rId2"/>
            </p:custDataLst>
          </p:nvPr>
        </p:nvSpPr>
        <p:spPr>
          <a:xfrm rot="16200000">
            <a:off x="2756680" y="-12126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圆角矩形 11"/>
          <p:cNvSpPr/>
          <p:nvPr>
            <p:custDataLst>
              <p:tags r:id="rId3"/>
            </p:custDataLst>
          </p:nvPr>
        </p:nvSpPr>
        <p:spPr>
          <a:xfrm rot="16200000">
            <a:off x="8399843" y="-12449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圆角矩形 10"/>
          <p:cNvSpPr/>
          <p:nvPr>
            <p:custDataLst>
              <p:tags r:id="rId4"/>
            </p:custDataLst>
          </p:nvPr>
        </p:nvSpPr>
        <p:spPr>
          <a:xfrm rot="16200000">
            <a:off x="2756680" y="268387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圆角矩形 31"/>
          <p:cNvSpPr/>
          <p:nvPr>
            <p:custDataLst>
              <p:tags r:id="rId5"/>
            </p:custDataLst>
          </p:nvPr>
        </p:nvSpPr>
        <p:spPr>
          <a:xfrm rot="16200000">
            <a:off x="8399843" y="127872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圆角矩形 34"/>
          <p:cNvSpPr/>
          <p:nvPr>
            <p:custDataLst>
              <p:tags r:id="rId6"/>
            </p:custDataLst>
          </p:nvPr>
        </p:nvSpPr>
        <p:spPr>
          <a:xfrm rot="16200000">
            <a:off x="8399843" y="268194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文本框 5"/>
          <p:cNvSpPr txBox="1"/>
          <p:nvPr>
            <p:custDataLst>
              <p:tags r:id="rId7"/>
            </p:custDataLst>
          </p:nvPr>
        </p:nvSpPr>
        <p:spPr>
          <a:xfrm>
            <a:off x="6492577" y="478451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政府领域：智能数据分析在公共安全、城市管理和政策制定方面的应用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50" name="文本框 6"/>
          <p:cNvSpPr txBox="1"/>
          <p:nvPr>
            <p:custDataLst>
              <p:tags r:id="rId8"/>
            </p:custDataLst>
          </p:nvPr>
        </p:nvSpPr>
        <p:spPr>
          <a:xfrm>
            <a:off x="6492577" y="338129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工业领域：智能数据分析在智能制造、工业自动化和产品质量控制方面的应用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52" name="文本框 13"/>
          <p:cNvSpPr txBox="1"/>
          <p:nvPr>
            <p:custDataLst>
              <p:tags r:id="rId9"/>
            </p:custDataLst>
          </p:nvPr>
        </p:nvSpPr>
        <p:spPr>
          <a:xfrm>
            <a:off x="849414" y="478515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交通领域：智能数据分析在智能交通系统、自动驾驶和公共交通优化方面的应用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54" name="文本框 14"/>
          <p:cNvSpPr txBox="1"/>
          <p:nvPr>
            <p:custDataLst>
              <p:tags r:id="rId10"/>
            </p:custDataLst>
          </p:nvPr>
        </p:nvSpPr>
        <p:spPr>
          <a:xfrm>
            <a:off x="6492577" y="197807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教育领域：智能数据分析在教学质量评估、个性化学习和教育资源优化方面的应用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56" name="文本框 15"/>
          <p:cNvSpPr txBox="1"/>
          <p:nvPr>
            <p:custDataLst>
              <p:tags r:id="rId11"/>
            </p:custDataLst>
          </p:nvPr>
        </p:nvSpPr>
        <p:spPr>
          <a:xfrm>
            <a:off x="849414" y="198001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医疗健康领域：智能数据分析在疾病预防、诊断和治疗方面的应用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58" name="文本框 16"/>
          <p:cNvSpPr txBox="1"/>
          <p:nvPr>
            <p:custDataLst>
              <p:tags r:id="rId12"/>
            </p:custDataLst>
          </p:nvPr>
        </p:nvSpPr>
        <p:spPr>
          <a:xfrm>
            <a:off x="849414" y="338580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金融领域：智能数据分析在风险控制、投资决策和客户关系管理方面的应用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560" name="圆角矩形 7"/>
          <p:cNvSpPr/>
          <p:nvPr>
            <p:custDataLst>
              <p:tags r:id="rId13"/>
            </p:custDataLst>
          </p:nvPr>
        </p:nvSpPr>
        <p:spPr>
          <a:xfrm rot="16200000">
            <a:off x="153284" y="388663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2" name="圆角矩形 8"/>
          <p:cNvSpPr/>
          <p:nvPr>
            <p:custDataLst>
              <p:tags r:id="rId14"/>
            </p:custDataLst>
          </p:nvPr>
        </p:nvSpPr>
        <p:spPr>
          <a:xfrm rot="16200000">
            <a:off x="153284" y="248212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64" name="圆角矩形 12"/>
          <p:cNvSpPr/>
          <p:nvPr>
            <p:custDataLst>
              <p:tags r:id="rId15"/>
            </p:custDataLst>
          </p:nvPr>
        </p:nvSpPr>
        <p:spPr>
          <a:xfrm rot="16200000">
            <a:off x="5796447" y="247955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6" name="圆角矩形 27"/>
          <p:cNvSpPr/>
          <p:nvPr>
            <p:custDataLst>
              <p:tags r:id="rId16"/>
            </p:custDataLst>
          </p:nvPr>
        </p:nvSpPr>
        <p:spPr>
          <a:xfrm rot="16200000">
            <a:off x="153284" y="528662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68" name="圆角矩形 32"/>
          <p:cNvSpPr/>
          <p:nvPr>
            <p:custDataLst>
              <p:tags r:id="rId17"/>
            </p:custDataLst>
          </p:nvPr>
        </p:nvSpPr>
        <p:spPr>
          <a:xfrm rot="16200000">
            <a:off x="5796447" y="388276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0" name="圆角矩形 35"/>
          <p:cNvSpPr/>
          <p:nvPr>
            <p:custDataLst>
              <p:tags r:id="rId18"/>
            </p:custDataLst>
          </p:nvPr>
        </p:nvSpPr>
        <p:spPr>
          <a:xfrm rot="16200000">
            <a:off x="5796447" y="528598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人工智能技术的持续创新和进步</a:t>
            </a:r>
            <a:endParaRPr altLang="en-US" lang="zh-CN"/>
          </a:p>
        </p:txBody>
      </p:sp>
      <p:sp>
        <p:nvSpPr>
          <p:cNvPr id="1050618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算法优化：不断改进和优化算法，提高数据处理和分析的准确性和效率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2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4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深度学习：利用深度学习技术，实现更复杂的数据分析和处理任务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8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0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自然语言处理：加强自然语言处理技术，提高人机交互的效率和准确性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4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6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多模态数据处理：拓展多模态数据处理能力，融合不同类型的数据信息，为决策提供更全面的支持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0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6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5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56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2023-12-16T15:08:19Z</dcterms:created>
  <dcterms:modified xsi:type="dcterms:W3CDTF">2023-12-16T15:08:19Z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cd6ce838e3224821b74aa40bacd9e008_21</vt:lpwstr>
  </property>
</Properties>
</file>