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648" r:id="rId1"/>
    <p:sldMasterId id="2147500685" r:id="rId2"/>
  </p:sldMasterIdLst>
  <p:notesMasterIdLst>
    <p:notesMasterId r:id="rId3"/>
  </p:notesMasterIdLst>
  <p:sldIdLst>
    <p:sldId id="8143" r:id="rId4"/>
    <p:sldId id="8147" r:id="rId5"/>
    <p:sldId id="8152" r:id="rId6"/>
    <p:sldId id="8156" r:id="rId7"/>
    <p:sldId id="8159" r:id="rId8"/>
    <p:sldId id="8162" r:id="rId9"/>
    <p:sldId id="8166" r:id="rId10"/>
    <p:sldId id="8170" r:id="rId11"/>
    <p:sldId id="8173" r:id="rId12"/>
    <p:sldId id="8176" r:id="rId13"/>
    <p:sldId id="8180" r:id="rId14"/>
    <p:sldId id="8184" r:id="rId15"/>
    <p:sldId id="8187" r:id="rId16"/>
    <p:sldId id="8190" r:id="rId17"/>
    <p:sldId id="8194" r:id="rId18"/>
    <p:sldId id="8198" r:id="rId19"/>
    <p:sldId id="8201" r:id="rId20"/>
    <p:sldId id="8204" r:id="rId21"/>
    <p:sldId id="8207" r:id="rId22"/>
    <p:sldId id="8211" r:id="rId23"/>
    <p:sldId id="8215" r:id="rId24"/>
    <p:sldId id="8218" r:id="rId25"/>
    <p:sldId id="8221" r:id="rId26"/>
    <p:sldId id="8225" r:id="rId27"/>
    <p:sldId id="8229" r:id="rId28"/>
    <p:sldId id="8232" r:id="rId29"/>
    <p:sldId id="8235" r:id="rId30"/>
    <p:sldId id="823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649" r:id="rId1"/>
    <p:sldLayoutId id="2147500650" r:id="rId2"/>
    <p:sldLayoutId id="2147500651" r:id="rId3"/>
    <p:sldLayoutId id="2147500652" r:id="rId4"/>
    <p:sldLayoutId id="2147500653" r:id="rId5"/>
    <p:sldLayoutId id="2147500654" r:id="rId6"/>
    <p:sldLayoutId id="2147500655" r:id="rId7"/>
    <p:sldLayoutId id="2147500656" r:id="rId8"/>
    <p:sldLayoutId id="2147500657" r:id="rId9"/>
    <p:sldLayoutId id="2147500658" r:id="rId10"/>
    <p:sldLayoutId id="2147500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686" r:id="rId1"/>
    <p:sldLayoutId id="2147500687" r:id="rId2"/>
    <p:sldLayoutId id="2147500688" r:id="rId3"/>
    <p:sldLayoutId id="2147500689" r:id="rId4"/>
    <p:sldLayoutId id="2147500690" r:id="rId5"/>
    <p:sldLayoutId id="2147500691" r:id="rId6"/>
    <p:sldLayoutId id="2147500692" r:id="rId7"/>
    <p:sldLayoutId id="2147500693" r:id="rId8"/>
    <p:sldLayoutId id="2147500694" r:id="rId9"/>
    <p:sldLayoutId id="2147500695" r:id="rId10"/>
    <p:sldLayoutId id="2147500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tags" Target="../tags/tag363.xml"/><Relationship Id="rId14" Type="http://schemas.openxmlformats.org/officeDocument/2006/relationships/tags" Target="../tags/tag364.xml"/><Relationship Id="rId15" Type="http://schemas.openxmlformats.org/officeDocument/2006/relationships/tags" Target="../tags/tag365.xml"/><Relationship Id="rId16" Type="http://schemas.openxmlformats.org/officeDocument/2006/relationships/tags" Target="../tags/tag366.xml"/><Relationship Id="rId17" Type="http://schemas.openxmlformats.org/officeDocument/2006/relationships/tags" Target="../tags/tag367.xml"/><Relationship Id="rId18" Type="http://schemas.openxmlformats.org/officeDocument/2006/relationships/tags" Target="../tags/tag368.xml"/><Relationship Id="rId19" Type="http://schemas.openxmlformats.org/officeDocument/2006/relationships/tags" Target="../tags/tag369.xml"/><Relationship Id="rId20" Type="http://schemas.openxmlformats.org/officeDocument/2006/relationships/tags" Target="../tags/tag370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中学市场分析与投资前景预测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中学市场概述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中学市场现状分析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中学市场发展趋势与机遇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中学市场投资风险与挑战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未来中学市场发展展望与建议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中学市场概述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中学市场规模</a:t>
            </a:r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2022年全国中学数量：26415所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2022年全国中学生数量：1683万人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近五年中学数量增长率：3%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近五年中学生数量增长率：5%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中学市场构成</a:t>
            </a:r>
            <a:endParaRPr altLang="en-US" lang="zh-CN"/>
          </a:p>
        </p:txBody>
      </p:sp>
      <p:sp>
        <p:nvSpPr>
          <p:cNvPr id="10489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消费特点：中学生消费需求多样化，消费能力逐年提升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学生数量：中学学生数量庞大，市场潜力巨大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家庭背景：家庭收入水平、教育观念等影响消费需求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竞争格局：中学市场品牌众多，竞争激烈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中学市场发展历程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起步阶段：20世纪初，中学教育开始普及，市场处于萌芽阶段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竞争阶段：20世纪末至21世纪初，各类中学如雨后春笋般涌现，市场竞争日趋激烈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升级阶段：21世纪初至今，随着教育改革和国际化趋势，中学市场逐步升级，优质教育资源成为抢手货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发展阶段：20世纪中叶，随着人口增长和社会对教育的重视，中学市场逐步壮大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中学市场现状分析</a:t>
            </a:r>
            <a:endParaRPr altLang="en-US" dirty="0" lang="zh-CN"/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中学教育政策分析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政策背景：国家对中学教育的重视和支持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政策目标：提高中学教育质量，促进教育公平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政策措施：加强师资队伍建设，改善办学条件，推进课程改革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政策效果：中学教育质量稳步提高，教育公平取得一定进展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中学教育需求分析</a:t>
            </a:r>
            <a:endParaRPr altLang="en-US" lang="zh-CN"/>
          </a:p>
        </p:txBody>
      </p:sp>
      <p:sp>
        <p:nvSpPr>
          <p:cNvPr id="10492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中学阶段学生个性化需求多样化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教育政策对中学教育需求的引导作用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当前中学教育市场需求持续增长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家长对优质教育资源的需求迫切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中学市场竞争格局分析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中学市场概述：对中学教育市场的总体规模、发展历程和现状进行简要介绍。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竞争策略：探讨各类竞争主体在中学教育市场中的竞争策略，如品牌建设、教学质量、课程设置等方面。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未来趋势：预测未来中学教育市场的竞争格局变化趋势，以及应对市场竞争的策略调整。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竞争格局：分析当前中学教育市场的竞争格局，包括各类学校、培训机构的市场份额、竞争优势和劣势。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中学市场发展趋势与机遇</a:t>
            </a:r>
            <a:endParaRPr altLang="en-US" dirty="0" lang="zh-CN"/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中学教育发展趋势</a:t>
            </a:r>
            <a:endParaRPr altLang="en-US" lang="zh-CN"/>
          </a:p>
        </p:txBody>
      </p:sp>
      <p:sp>
        <p:nvSpPr>
          <p:cNvPr id="10494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校企合作：中学与企业合作，开展实践教学和职业规划，为学生提供更多实践机会和未来职业发展方向。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数字化转型：随着科技的发展，中学教育将逐渐向数字化转型，利用在线平台和智能教学辅助工具提高教学质量。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个性化教育：教育理念逐渐从应试转向素质教育，注重学生的个性化发展，提供更多元化的教育资源和课程选择。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国际交流与合作：加强国际交流与合作，引进国外优质教育资源，提升学生的国际视野和跨文化沟通能力。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中学教育发展机遇</a:t>
            </a:r>
            <a:endParaRPr altLang="en-US" lang="zh-CN"/>
          </a:p>
        </p:txBody>
      </p:sp>
      <p:sp>
        <p:nvSpPr>
          <p:cNvPr id="10494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政策支持：国家对中学教育的重视，政策支持力度加大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消费升级：家长对教育投入增加，教育消费升级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技术创新：互联网、人工智能等新技术在教育领域的应用，为中学教育带来新的发展机遇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国际化趋势：中外合作办学、留学等国际化趋势，为中学教育带来更广阔的发展空间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中学教育投资机会</a:t>
            </a:r>
            <a:endParaRPr altLang="en-US" lang="zh-CN"/>
          </a:p>
        </p:txBody>
      </p:sp>
      <p:sp>
        <p:nvSpPr>
          <p:cNvPr id="10495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政策支持：政府出台多项政策鼓励社会力量参与中学教育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市场需求：随着人口增长和社会经济发展，中学教育市场需求不断扩大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投资潜力：优质中学教育资源稀缺，投资建设有良好回报预期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创新模式：线上线下结合、混合式学习等创新模式为投资者提供新的机会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中学市场投资风险与挑战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中学教育政策风险</a:t>
            </a:r>
            <a:endParaRPr altLang="en-US" lang="zh-CN"/>
          </a:p>
        </p:txBody>
      </p:sp>
      <p:sp>
        <p:nvSpPr>
          <p:cNvPr id="10496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竞争激烈：中学市场竞争激烈，投资者需要具备足够的实力和品牌优势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政策变动：政府对中学教育的政策调整可能对投资者产生影响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法律法规：遵守相关法律法规，确保投资行为合法合规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监管风险：加强与政府部门的沟通合作，了解政策走向和监管要求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中学市场竞争风险</a:t>
            </a:r>
            <a:endParaRPr altLang="en-US" lang="zh-CN"/>
          </a:p>
        </p:txBody>
      </p:sp>
      <p:sp>
        <p:nvSpPr>
          <p:cNvPr id="10496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竞争激烈：中学市场参与者众多，竞争激烈，投资风险较大。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教学质量要求高：中学教育质量要求高，投资需注重教学质量和师资力量的提升。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学生需求多样化：学生需求多样化，投资需关注学生需求的变化，提供个性化服务。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政策影响：政策变化对中学市场的影响较大，投资需关注政策动向。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中学教育质量风险</a:t>
            </a:r>
            <a:endParaRPr altLang="en-US" lang="zh-CN"/>
          </a:p>
        </p:txBody>
      </p:sp>
      <p:sp>
        <p:nvSpPr>
          <p:cNvPr id="10497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教育政策变化：政策变化可能导致教育市场的波动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师资力量不足：教师数量和质量的不足会影响教学质量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学生个性化需求：不同学生的需求不同，难以满足个性化需求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教育资源分配不均：优质教育资源有限，难以满足市场需求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中学教育投资挑战</a:t>
            </a:r>
            <a:endParaRPr altLang="en-US" lang="zh-CN"/>
          </a:p>
        </p:txBody>
      </p:sp>
      <p:sp>
        <p:nvSpPr>
          <p:cNvPr id="10498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教学质量：提高教学质量的挑战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政策风险：政策变化对教育行业的影响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市场竞争：优质教育资源的稀缺性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资金压力：投资回报与资金压力的平衡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8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成功投资案例介绍</a:t>
            </a:r>
            <a:endParaRPr altLang="en-US" lang="zh-CN"/>
          </a:p>
        </p:txBody>
      </p:sp>
      <p:sp>
        <p:nvSpPr>
          <p:cNvPr id="10499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投资金额：数百万美元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投资机构：红杉资本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投资时间：2010年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案例名称：美团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成功因素分析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市场需求：成功案例分析应关注市场需求，分析市场趋势，把握消费者需求。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竞争优势：成功案例分析应关注企业的竞争优势，分析企业如何通过差异化战略、成本领先战略等手段获得竞争优势。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创新能力：成功案例分析应关注企业的创新能力，分析企业如何通过技术创新、产品创新、模式创新等方式获得持续发展动力。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品牌建设：成功案例分析应关注企业的品牌建设，分析企业如何通过品牌定位、品牌传播等方式提升品牌价值。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成功经验总结与借鉴</a:t>
            </a:r>
            <a:endParaRPr altLang="en-US" lang="zh-CN"/>
          </a:p>
        </p:txBody>
      </p:sp>
      <p:sp>
        <p:nvSpPr>
          <p:cNvPr id="10500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成功案例分析：介绍中学市场成功的企业或项目，分析其成功的原因和经验。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成功要素：总结成功案例中的关键要素，如品牌、营销、产品等。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借鉴意义：探讨如何将成功案例的经验应用到其他中学市场，提高市场占有率和盈利能力。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未来发展：分析成功案例在未来中学市场的发展趋势和前景，为投资者提供参考和借鉴。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未来中学市场发展展望与建议</a:t>
            </a:r>
            <a:endParaRPr altLang="en-US" dirty="0" lang="zh-CN"/>
          </a:p>
        </p:txBody>
      </p:sp>
      <p:sp>
        <p:nvSpPr>
          <p:cNvPr id="1050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未来中学市场发展展望</a:t>
            </a:r>
            <a:endParaRPr altLang="en-US" lang="zh-CN"/>
          </a:p>
        </p:txBody>
      </p:sp>
      <p:sp>
        <p:nvSpPr>
          <p:cNvPr id="10501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政策支持：政府将加大对中学教育的投入，扩大优质教育资源覆盖面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技术创新：人工智能、大数据等新技术将应用于中学教育，提高教学质量和个性化教育水平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国际合作：加强与国际知名中学的交流与合作，提升我国中学教育的国际影响力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消费升级：随着家庭收入的提高，家长对教育质量和多元化需求增加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投资者建议与策略</a:t>
            </a:r>
            <a:endParaRPr altLang="en-US" lang="zh-CN"/>
          </a:p>
        </p:txBody>
      </p:sp>
      <p:sp>
        <p:nvSpPr>
          <p:cNvPr id="10502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关注政策变化，及时调整投资策略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深入研究市场，了解客户需求和竞争状况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多元化投资组合，降低风险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注重品牌建设，提升品牌知名度和美誉度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未来中学教育改革方向</a:t>
            </a:r>
            <a:endParaRPr altLang="en-US" lang="zh-CN"/>
          </a:p>
        </p:txBody>
      </p:sp>
      <p:sp>
        <p:nvSpPr>
          <p:cNvPr id="10502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数字化教育：利用信息技术提升教学质量和学习体验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个性化教育：关注学生个性化需求，因材施教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素质教育：注重学生综合素质培养，促进学生全面发展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家庭教育：加强家校合作，共同参与学生成长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2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2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2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5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2024-01-05T06:59:57Z</dcterms:created>
  <dcterms:modified xsi:type="dcterms:W3CDTF">2024-01-05T06:59:57Z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ecf9544684a3496287809bffe6770c6b_21</vt:lpwstr>
  </property>
</Properties>
</file>