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41" r:id="rId1"/>
    <p:sldMasterId id="2147495078" r:id="rId2"/>
  </p:sldMasterIdLst>
  <p:notesMasterIdLst>
    <p:notesMasterId r:id="rId3"/>
  </p:notesMasterIdLst>
  <p:sldIdLst>
    <p:sldId id="5664" r:id="rId4"/>
    <p:sldId id="5669" r:id="rId5"/>
    <p:sldId id="5673" r:id="rId6"/>
    <p:sldId id="5676" r:id="rId7"/>
    <p:sldId id="5682" r:id="rId9"/>
    <p:sldId id="5685" r:id="rId10"/>
    <p:sldId id="5688" r:id="rId11"/>
    <p:sldId id="5691" r:id="rId12"/>
    <p:sldId id="5697" r:id="rId14"/>
    <p:sldId id="5700" r:id="rId15"/>
    <p:sldId id="5703" r:id="rId16"/>
    <p:sldId id="5706" r:id="rId17"/>
    <p:sldId id="5712" r:id="rId19"/>
    <p:sldId id="5715" r:id="rId20"/>
    <p:sldId id="5718" r:id="rId21"/>
    <p:sldId id="5721" r:id="rId22"/>
    <p:sldId id="5727" r:id="rId24"/>
    <p:sldId id="5730" r:id="rId25"/>
    <p:sldId id="5733" r:id="rId26"/>
    <p:sldId id="5736" r:id="rId27"/>
    <p:sldId id="5742" r:id="rId29"/>
    <p:sldId id="5745" r:id="rId30"/>
    <p:sldId id="5748" r:id="rId31"/>
    <p:sldId id="5751" r:id="rId32"/>
    <p:sldId id="5757" r:id="rId34"/>
    <p:sldId id="5760" r:id="rId35"/>
    <p:sldId id="576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42" r:id="rId1"/>
    <p:sldLayoutId id="2147495043" r:id="rId2"/>
    <p:sldLayoutId id="2147495044" r:id="rId3"/>
    <p:sldLayoutId id="2147495045" r:id="rId4"/>
    <p:sldLayoutId id="2147495046" r:id="rId5"/>
    <p:sldLayoutId id="2147495047" r:id="rId6"/>
    <p:sldLayoutId id="2147495048" r:id="rId7"/>
    <p:sldLayoutId id="2147495049" r:id="rId8"/>
    <p:sldLayoutId id="2147495050" r:id="rId9"/>
    <p:sldLayoutId id="2147495051" r:id="rId10"/>
    <p:sldLayoutId id="21474950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079" r:id="rId1"/>
    <p:sldLayoutId id="2147495080" r:id="rId2"/>
    <p:sldLayoutId id="2147495081" r:id="rId3"/>
    <p:sldLayoutId id="2147495082" r:id="rId4"/>
    <p:sldLayoutId id="2147495083" r:id="rId5"/>
    <p:sldLayoutId id="2147495084" r:id="rId6"/>
    <p:sldLayoutId id="2147495085" r:id="rId7"/>
    <p:sldLayoutId id="2147495086" r:id="rId8"/>
    <p:sldLayoutId id="2147495087" r:id="rId9"/>
    <p:sldLayoutId id="2147495088" r:id="rId10"/>
    <p:sldLayoutId id="21474950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优化资金利用与管理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资金利用的策略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资金管理的技巧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优化资金利用与管理的实践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未来发展趋势与挑战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资金利用的重要性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资金利用的重要性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资金利用对企业发展的影响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资金利用能够提高企业的财务管理水平，降低财务风险和成本。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资金利用是企业发展的关键因素之一，能够提高企业的竞争力和盈利能力。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资金利用能够促进企业的创新和发展，提高企业的市场地位和影响力。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资金利用能够增强企业的信誉和形象，吸引更多的投资和合作伙伴。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提高资金利用效率的意义</a:t>
            </a:r>
            <a:endParaRPr altLang="en-US" lang="zh-CN"/>
          </a:p>
        </p:txBody>
      </p:sp>
      <p:sp>
        <p:nvSpPr>
          <p:cNvPr id="10490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促进企业发展：提高资金利用效率可以为企业创造更多的价值，促进企业的长期发展。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降低财务风险：优化资金利用与管理可以降低企业的财务风险，确保企业的财务稳定。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提高投资回报：通过合理的资金利用，企业可以获得更高的投资回报，增加企业的盈利能力。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增强企业竞争力：优化资金利用与管理可以提高企业的竞争力，使企业在激烈的市场竞争中立于不败之地。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资金利用不当的后果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资金短缺：可能导致企业无法正常运营，影响生产和发展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资金浪费：可能导致企业资源浪费，降低经济效益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财务风险：可能导致企业面临财务危机，甚至破产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信誉受损：可能导致企业信誉受损，影响企业形象和声誉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资金利用的策略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制定合理的资金利用计划</a:t>
            </a:r>
            <a:endParaRPr altLang="en-US" lang="zh-CN"/>
          </a:p>
        </p:txBody>
      </p:sp>
      <p:sp>
        <p:nvSpPr>
          <p:cNvPr id="1049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确定资金利用的目标和计划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评估现有资金状况和需求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制定具体的资金利用方案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定期评估和调整资金利用计划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确定资金利用的目标和原则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确定资金利用的目标：明确资金利用的目的和预期成果，确保资金的有效利用。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制定资金利用的原则：遵循稳健、合理、高效的原则，确保资金的安全和增值。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评估资金利用的风险：对资金利用的风险进行评估，制定相应的风险控制措施。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建立资金利用的监督机制：建立有效的监督机制，确保资金利用的合规性和透明度。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评估资金利用的风险和收益</a:t>
            </a:r>
            <a:endParaRPr altLang="en-US" lang="zh-CN"/>
          </a:p>
        </p:txBody>
      </p:sp>
      <p:sp>
        <p:nvSpPr>
          <p:cNvPr id="1049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风险评估：识别潜在的风险因素，如市场波动、政策变化等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收益评估：分析资金利用的预期收益，包括投资回报、现金流等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风险与收益权衡：根据风险和收益的评估结果，制定相应的资金利用策略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持续监控与调整：对资金利用的风险和收益进行持续监控，并根据实际情况调整策略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资金管理的技巧</a:t>
            </a:r>
            <a:endParaRPr altLang="en-US" dirty="0" lang="zh-CN"/>
          </a:p>
        </p:txBody>
      </p:sp>
      <p:sp>
        <p:nvSpPr>
          <p:cNvPr id="10493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建立科学的资金管理体系</a:t>
            </a:r>
            <a:endParaRPr altLang="en-US" lang="zh-CN"/>
          </a:p>
        </p:txBody>
      </p:sp>
      <p:sp>
        <p:nvSpPr>
          <p:cNvPr id="10493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制定明确的资金管理目标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建立完善的资金管理制度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强化资金预算和计划管理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加强资金风险管理和控制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提高资金管理的效率和效果</a:t>
            </a:r>
            <a:endParaRPr altLang="en-US" lang="zh-CN"/>
          </a:p>
        </p:txBody>
      </p:sp>
      <p:sp>
        <p:nvSpPr>
          <p:cNvPr id="10494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制定合理的资金计划：根据企业战略和业务需求，制定详细的资金计划，包括预算、收支计划等，确保资金的有效利用。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加强资金集中管理：将分散的资金集中管理，提高资金的流动性和使用效率，降低资金成本。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建立科学的决策机制：建立科学的决策机制，确保资金使用的合理性和有效性，避免盲目投资和浪费。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加强风险管理：加强风险管理，建立风险预警机制，及时发现和应对潜在的资金风险，确保资金的安全。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防范资金管理风险</a:t>
            </a:r>
            <a:endParaRPr altLang="en-US" lang="zh-CN"/>
          </a:p>
        </p:txBody>
      </p:sp>
      <p:sp>
        <p:nvSpPr>
          <p:cNvPr id="10495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提高资金使用效率，降低成本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建立完善的资金管理制度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强化资金监管和风险预警机制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加强内部控制，防止舞弊行为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优化资金利用与管理的实践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案例分析：成功企业的资金利用与管理经验</a:t>
            </a:r>
            <a:endParaRPr altLang="en-US" lang="zh-CN"/>
          </a:p>
        </p:txBody>
      </p:sp>
      <p:sp>
        <p:nvSpPr>
          <p:cNvPr id="1049632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38200" y="1488865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4" name="任意多边形 20"/>
          <p:cNvSpPr/>
          <p:nvPr>
            <p:custDataLst>
              <p:tags r:id="rId2"/>
            </p:custDataLst>
          </p:nvPr>
        </p:nvSpPr>
        <p:spPr>
          <a:xfrm>
            <a:off x="917965" y="1550972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14442" y="1740338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6" name="正文"/>
          <p:cNvSpPr txBox="1"/>
          <p:nvPr>
            <p:custDataLst>
              <p:tags r:id="rId4"/>
            </p:custDataLst>
          </p:nvPr>
        </p:nvSpPr>
        <p:spPr>
          <a:xfrm>
            <a:off x="2331208" y="1561324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案例选择：选择具有代表性的成功企业，如阿里巴巴、腾讯等。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8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776" y="1557670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40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8200" y="2435086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2" name="任意多边形 28"/>
          <p:cNvSpPr/>
          <p:nvPr>
            <p:custDataLst>
              <p:tags r:id="rId7"/>
            </p:custDataLst>
          </p:nvPr>
        </p:nvSpPr>
        <p:spPr>
          <a:xfrm>
            <a:off x="917965" y="2497194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5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14442" y="2686560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4" name="正文"/>
          <p:cNvSpPr txBox="1"/>
          <p:nvPr>
            <p:custDataLst>
              <p:tags r:id="rId9"/>
            </p:custDataLst>
          </p:nvPr>
        </p:nvSpPr>
        <p:spPr>
          <a:xfrm>
            <a:off x="2331208" y="2507545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案例介绍：简要介绍企业的背景、发展历程和资金利用与管理方面的特点。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6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776" y="2503891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48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200" y="3381308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0" name="任意多边形 34"/>
          <p:cNvSpPr/>
          <p:nvPr>
            <p:custDataLst>
              <p:tags r:id="rId12"/>
            </p:custDataLst>
          </p:nvPr>
        </p:nvSpPr>
        <p:spPr>
          <a:xfrm>
            <a:off x="917965" y="3443415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14442" y="3632781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2" name="正文"/>
          <p:cNvSpPr txBox="1"/>
          <p:nvPr>
            <p:custDataLst>
              <p:tags r:id="rId14"/>
            </p:custDataLst>
          </p:nvPr>
        </p:nvSpPr>
        <p:spPr>
          <a:xfrm>
            <a:off x="2331208" y="3453766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资金利用策略：分析企业在资金利用方面的策略，如投资方向、资金筹措方式等。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54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776" y="3450113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56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4327529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58" name="任意多边形 64"/>
          <p:cNvSpPr/>
          <p:nvPr>
            <p:custDataLst>
              <p:tags r:id="rId17"/>
            </p:custDataLst>
          </p:nvPr>
        </p:nvSpPr>
        <p:spPr>
          <a:xfrm>
            <a:off x="917965" y="4389636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9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14442" y="4579002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0" name="正文"/>
          <p:cNvSpPr txBox="1"/>
          <p:nvPr>
            <p:custDataLst>
              <p:tags r:id="rId19"/>
            </p:custDataLst>
          </p:nvPr>
        </p:nvSpPr>
        <p:spPr>
          <a:xfrm>
            <a:off x="2331208" y="4399987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资金管理经验：总结企业在资金管理方面的经验，如风险管理、内部控制等。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62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776" y="4396334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64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838200" y="5273750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66" name="任意多边形 70"/>
          <p:cNvSpPr/>
          <p:nvPr>
            <p:custDataLst>
              <p:tags r:id="rId22"/>
            </p:custDataLst>
          </p:nvPr>
        </p:nvSpPr>
        <p:spPr>
          <a:xfrm>
            <a:off x="917965" y="5335858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51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114442" y="5525224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8" name="正文"/>
          <p:cNvSpPr txBox="1"/>
          <p:nvPr>
            <p:custDataLst>
              <p:tags r:id="rId24"/>
            </p:custDataLst>
          </p:nvPr>
        </p:nvSpPr>
        <p:spPr>
          <a:xfrm>
            <a:off x="2331208" y="5346209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案例启示：从案例中提炼出优化资金利用与管理的启示，如合理规划资金、提高资金使用效率等。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70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137776" y="5342555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案例分析：失败企业的教训与改进方向</a:t>
            </a:r>
            <a:endParaRPr altLang="en-US" lang="zh-CN"/>
          </a:p>
        </p:txBody>
      </p:sp>
      <p:sp>
        <p:nvSpPr>
          <p:cNvPr id="10497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案例背景：介绍失败企业的基本情况、行业背景和市场环境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失败原因分析：深入剖析失败企业在资金利用和管理方面存在的问题，如资金规划不合理、投资决策失误、财务管理不善等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教训总结：从失败企业的案例中总结教训，为其他企业提供借鉴和警示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改进方向建议：针对失败企业在资金利用和管理方面的问题，提出具体的改进方向和建议，帮助企业优化资金利用和管理，提高经济效益。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结合企业实际情况，制定优化方案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深入了解企业资金现状：对企业现有资金情况进行全面梳理和分析，找出存在的问题和瓶颈。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制定针对性方案：根据企业实际情况，制定符合企业特点的优化方案，包括资金筹措、使用、分配、监控等方面。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实施方案并持续改进：将制定的方案付诸实践，并在实践中不断调整和改进，以实现最佳的资金利用效果。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加强团队建设和人才培养：通过培训、学习等方式提高团队成员的资金管理意识和能力，为企业优化资金利用与管理提供有力支持。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未来发展趋势与挑战</a:t>
            </a:r>
            <a:endParaRPr altLang="en-US" dirty="0" lang="zh-CN"/>
          </a:p>
        </p:txBody>
      </p:sp>
      <p:sp>
        <p:nvSpPr>
          <p:cNvPr id="1049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未来资金利用与管理的发展趋势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区块链技术应用：实现更安全、透明和可追溯的资金流动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数字化和智能化：利用先进技术提高资金管理效率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预测分析和风险管理：通过数据模型预测资金需求和风险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可持续发展和绿色金融：推动环保和社会责任的投资理念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9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应对策略：加强风险管理、提高创新能力、拓展市场渠道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挑战：全球经济不确定性、市场竞争激烈、技术变革快速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机遇：数字化转型、智能化升级、可持续发展趋势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未来展望：积极拥抱变革、把握发展机遇、实现可持续发展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持续改进与创新的重要性</a:t>
            </a:r>
            <a:endParaRPr altLang="en-US" lang="zh-CN"/>
          </a:p>
        </p:txBody>
      </p:sp>
      <p:sp>
        <p:nvSpPr>
          <p:cNvPr id="10500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适应市场变化：不断调整和优化资金利用策略，以适应市场变化和客户需求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提升管理效率：通过技术创新和流程优化，提高资金管理效率，降低成本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增强风险管理能力：运用大数据和人工智能等技术，提高风险识别和应对能力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拓展融资渠道：积极探索新的融资渠道，降低融资成本，提高资金利用效益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0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对优化资金利用与管理的总结</a:t>
            </a:r>
            <a:endParaRPr altLang="en-US" lang="zh-CN"/>
          </a:p>
        </p:txBody>
      </p:sp>
      <p:sp>
        <p:nvSpPr>
          <p:cNvPr id="10501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分析当前存在的问题和挑战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明确资金利用与管理的重要性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提出有效的优化措施和建议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总结经验教训，为未来提供参考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建立完善的资金管理体系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提高资金使用效率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1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2023-12-20T02:28:02Z</dcterms:created>
  <dcterms:modified xsi:type="dcterms:W3CDTF">2023-12-20T02:28:02Z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2fcf691a8a3145cc9a6d84482263eaf4_21</vt:lpwstr>
  </property>
</Properties>
</file>