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25" r:id="rId1"/>
    <p:sldMasterId id="2147485862" r:id="rId2"/>
  </p:sldMasterIdLst>
  <p:notesMasterIdLst>
    <p:notesMasterId r:id="rId3"/>
  </p:notesMasterIdLst>
  <p:sldIdLst>
    <p:sldId id="1209" r:id="rId4"/>
    <p:sldId id="1213" r:id="rId5"/>
    <p:sldId id="1217" r:id="rId6"/>
    <p:sldId id="1220" r:id="rId7"/>
    <p:sldId id="1223" r:id="rId8"/>
    <p:sldId id="1226" r:id="rId9"/>
    <p:sldId id="1229" r:id="rId10"/>
    <p:sldId id="1232" r:id="rId11"/>
    <p:sldId id="1235" r:id="rId12"/>
    <p:sldId id="1238" r:id="rId13"/>
    <p:sldId id="1241" r:id="rId14"/>
    <p:sldId id="1244" r:id="rId15"/>
    <p:sldId id="1247" r:id="rId16"/>
    <p:sldId id="1250" r:id="rId17"/>
    <p:sldId id="1253" r:id="rId18"/>
    <p:sldId id="1256" r:id="rId19"/>
    <p:sldId id="1259" r:id="rId20"/>
    <p:sldId id="1262" r:id="rId21"/>
    <p:sldId id="1265" r:id="rId22"/>
    <p:sldId id="1268" r:id="rId23"/>
    <p:sldId id="1271" r:id="rId24"/>
    <p:sldId id="1274" r:id="rId25"/>
    <p:sldId id="1277" r:id="rId26"/>
    <p:sldId id="1280" r:id="rId27"/>
    <p:sldId id="1283" r:id="rId28"/>
    <p:sldId id="1286" r:id="rId29"/>
    <p:sldId id="1289" r:id="rId30"/>
    <p:sldId id="129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26" r:id="rId1"/>
    <p:sldLayoutId id="2147485827" r:id="rId2"/>
    <p:sldLayoutId id="2147485828" r:id="rId3"/>
    <p:sldLayoutId id="2147485829" r:id="rId4"/>
    <p:sldLayoutId id="2147485830" r:id="rId5"/>
    <p:sldLayoutId id="2147485831" r:id="rId6"/>
    <p:sldLayoutId id="2147485832" r:id="rId7"/>
    <p:sldLayoutId id="2147485833" r:id="rId8"/>
    <p:sldLayoutId id="2147485834" r:id="rId9"/>
    <p:sldLayoutId id="2147485835" r:id="rId10"/>
    <p:sldLayoutId id="214748583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63" r:id="rId1"/>
    <p:sldLayoutId id="2147485864" r:id="rId2"/>
    <p:sldLayoutId id="2147485865" r:id="rId3"/>
    <p:sldLayoutId id="2147485866" r:id="rId4"/>
    <p:sldLayoutId id="2147485867" r:id="rId5"/>
    <p:sldLayoutId id="2147485868" r:id="rId6"/>
    <p:sldLayoutId id="2147485869" r:id="rId7"/>
    <p:sldLayoutId id="2147485870" r:id="rId8"/>
    <p:sldLayoutId id="2147485871" r:id="rId9"/>
    <p:sldLayoutId id="2147485872" r:id="rId10"/>
    <p:sldLayoutId id="214748587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tags" Target="../tags/tag220.xml"/><Relationship Id="rId19" Type="http://schemas.openxmlformats.org/officeDocument/2006/relationships/tags" Target="../tags/tag221.xml"/><Relationship Id="rId20" Type="http://schemas.openxmlformats.org/officeDocument/2006/relationships/tags" Target="../tags/tag222.xml"/><Relationship Id="rId21" Type="http://schemas.openxmlformats.org/officeDocument/2006/relationships/tags" Target="../tags/tag223.xml"/><Relationship Id="rId22" Type="http://schemas.openxmlformats.org/officeDocument/2006/relationships/tags" Target="../tags/tag224.xml"/><Relationship Id="rId23" Type="http://schemas.openxmlformats.org/officeDocument/2006/relationships/tags" Target="../tags/tag225.xml"/><Relationship Id="rId24" Type="http://schemas.openxmlformats.org/officeDocument/2006/relationships/tags" Target="../tags/tag226.xml"/><Relationship Id="rId25" Type="http://schemas.openxmlformats.org/officeDocument/2006/relationships/tags" Target="../tags/tag227.xml"/><Relationship Id="rId26" Type="http://schemas.openxmlformats.org/officeDocument/2006/relationships/tags" Target="../tags/tag228.xml"/><Relationship Id="rId27" Type="http://schemas.openxmlformats.org/officeDocument/2006/relationships/tags" Target="../tags/tag229.xml"/><Relationship Id="rId28" Type="http://schemas.openxmlformats.org/officeDocument/2006/relationships/tags" Target="../tags/tag230.xml"/><Relationship Id="rId29" Type="http://schemas.openxmlformats.org/officeDocument/2006/relationships/tags" Target="../tags/tag231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2024年教育培训行业在线学习平台创新方案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在线学习平台的发展趋势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在线学习平台的运营模式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在线学习平台的创新点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在线学习平台的用户体验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在线学习平台的未来展望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在线学习平台的发展趋势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用户需求的变化</a:t>
            </a:r>
            <a:endParaRPr altLang="en-US" lang="zh-CN"/>
          </a:p>
        </p:txBody>
      </p:sp>
      <p:sp>
        <p:nvSpPr>
          <p:cNvPr id="104901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终身学习需求提升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移动学习需求增长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互动性要求提高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3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个性化学习需求增加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技术创新推动发展</a:t>
            </a:r>
            <a:endParaRPr altLang="en-US" lang="zh-CN"/>
          </a:p>
        </p:txBody>
      </p:sp>
      <p:sp>
        <p:nvSpPr>
          <p:cNvPr id="10490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云计算技术：实现资源共享，降低运营成本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人工智能技术：个性化推荐学习资源，提高学习效率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大数据分析：实时监测用户学习行为，优化平台功能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移动端开发：便捷的学习体验，满足用户随时随地学习的需求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行业政策影响</a:t>
            </a:r>
            <a:endParaRPr altLang="en-US" lang="zh-CN"/>
          </a:p>
        </p:txBody>
      </p:sp>
      <p:sp>
        <p:nvSpPr>
          <p:cNvPr id="10491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市场竞争：在线学习平台数量增多，市场竞争激烈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政策支持：政府出台相关政策，鼓励在线学习平台的发展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监管加强：加强对在线学习平台的监管，提高行业规范度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技术创新：政策支持下，在线学习平台的技术创新不断涌现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2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竞争策略和优劣势分析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未来竞争格局预测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行业内竞争对手数量和实力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市场份额分布情况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在线学习平台的创新点</a:t>
            </a:r>
            <a:endParaRPr altLang="en-US" dirty="0" lang="zh-CN"/>
          </a:p>
        </p:txBody>
      </p:sp>
      <p:sp>
        <p:nvSpPr>
          <p:cNvPr id="10492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个性化学习体验</a:t>
            </a:r>
            <a:endParaRPr altLang="en-US" lang="zh-CN"/>
          </a:p>
        </p:txBody>
      </p:sp>
      <p:sp>
        <p:nvSpPr>
          <p:cNvPr id="10493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内容：在线学习平台提供个性化学习计划，根据用户需求和兴趣定制课程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内容：利用人工智能技术，智能推荐学习资源，提高学习效果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内容：提供互动式学习，如在线讨论、实时问答等，增强学习互动性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内容：个性化学习评价，根据学习情况及时调整学习计划和推荐资源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智能化教学辅助</a:t>
            </a:r>
            <a:endParaRPr altLang="en-US" lang="zh-CN"/>
          </a:p>
        </p:txBody>
      </p:sp>
      <p:sp>
        <p:nvSpPr>
          <p:cNvPr id="104939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个性化推荐学习资源，根据用户学习情况和兴趣智能匹配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智能分析学习数据，帮助教师更好地了解学生学习情况，优化教学方案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AI智能批改作业，减轻教师负担，提高批改准确率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实时语音交互，方便师生交流，提高学习效率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多元化课程内容</a:t>
            </a:r>
            <a:endParaRPr altLang="en-US" lang="zh-CN"/>
          </a:p>
        </p:txBody>
      </p:sp>
      <p:sp>
        <p:nvSpPr>
          <p:cNvPr id="10494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内容涵盖多个领域，满足不同用户需求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引入互动式学习，提高学习效果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结合虚拟现实技术，提供沉浸式学习体验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定期更新课程内容，保持时效性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社交化学习互动</a:t>
            </a:r>
            <a:endParaRPr altLang="en-US" lang="zh-CN"/>
          </a:p>
        </p:txBody>
      </p:sp>
      <p:sp>
        <p:nvSpPr>
          <p:cNvPr id="10495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学习者与教师之间的在线问答和讨论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学习者之间的实时交流和互动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学习者之间的互助和协作学习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学习者之间的学习成果分享和经验交流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在线学习平台的运营模式</a:t>
            </a:r>
            <a:endParaRPr altLang="en-US" dirty="0" lang="zh-CN"/>
          </a:p>
        </p:txBody>
      </p:sp>
      <p:sp>
        <p:nvSpPr>
          <p:cNvPr id="10495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平台定位与目标用户</a:t>
            </a:r>
            <a:endParaRPr altLang="en-US" lang="zh-CN"/>
          </a:p>
        </p:txBody>
      </p:sp>
      <p:sp>
        <p:nvSpPr>
          <p:cNvPr id="10496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平台定位：专注于K-12阶段的在线学习平台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目标用户：学生、家长、教师及教育机构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用户需求：提供优质的教学资源和课程，满足用户个性化学习需求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平台特色：结合线上线下的教育模式，提供互动式学习体验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内容合作与制作</a:t>
            </a:r>
            <a:endParaRPr altLang="en-US" lang="zh-CN"/>
          </a:p>
        </p:txBody>
      </p:sp>
      <p:sp>
        <p:nvSpPr>
          <p:cNvPr id="10496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内容合作：与优质教育机构、专家学者合作，共同开发优质课程资源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制作方式：采用多媒体、动画、虚拟现实等技术手段，提升课程体验感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制作流程：策划、设计、制作、审核、发布、更新等环节缺一不可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制作标准：符合教育行业规范，确保课程内容的专业性和准确性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营销推广策略</a:t>
            </a:r>
            <a:endParaRPr altLang="en-US" lang="zh-CN"/>
          </a:p>
        </p:txBody>
      </p:sp>
      <p:sp>
        <p:nvSpPr>
          <p:cNvPr id="10497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联盟营销：与其他网站或品牌合作，通过推荐和分享来获取更多的用户。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搜索引擎优化（SEO）：提高网站在搜索引擎中的排名，吸引更多潜在用户。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社交媒体营销：利用社交媒体平台进行广告投放和内容推广，增加品牌曝光度。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电子邮件营销：向用户发送定制的电子邮件，提供优惠和活动信息，增强用户粘性。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收益模式与商业模式</a:t>
            </a:r>
            <a:endParaRPr altLang="en-US" lang="zh-CN"/>
          </a:p>
        </p:txBody>
      </p:sp>
      <p:sp>
        <p:nvSpPr>
          <p:cNvPr id="10498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收益模式：会员收费、课程付费、广告收入等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商业模式：平台与内容提供商合作，提供在线课程和服务，实现共赢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商业模式创新：引入社交元素，增强用户粘性，提高用户付费意愿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收益模式优化：通过精细化运营提高用户付费率，降低获客成本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在线学习平台的用户体验</a:t>
            </a:r>
            <a:endParaRPr altLang="en-US" dirty="0" lang="zh-CN"/>
          </a:p>
        </p:txBody>
      </p:sp>
      <p:sp>
        <p:nvSpPr>
          <p:cNvPr id="1049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界面设计的人性化</a:t>
            </a:r>
            <a:endParaRPr altLang="en-US" lang="zh-CN"/>
          </a:p>
        </p:txBody>
      </p:sp>
      <p:sp>
        <p:nvSpPr>
          <p:cNvPr id="104994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易于操作的用户界面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简洁明了的界面布局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个性化设置和定制选项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适应不同设备和浏览器的兼容性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学习流程的便捷性</a:t>
            </a:r>
            <a:endParaRPr altLang="en-US" lang="zh-CN"/>
          </a:p>
        </p:txBody>
      </p:sp>
      <p:sp>
        <p:nvSpPr>
          <p:cNvPr id="10499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用户注册与登录：平台支持多种注册登录方式，方便用户快速进入学习。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课程浏览与搜索：提供清晰明了的课程分类和搜索功能，方便用户快速找到所需课程。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学习资源获取：支持多种格式的学习资源下载和在线观看，满足用户不同学习需求。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学习进度跟踪：平台自动记录用户学习进度，方便用户随时随地继续学习。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课程质量的保障</a:t>
            </a:r>
            <a:endParaRPr altLang="en-US" lang="zh-CN"/>
          </a:p>
        </p:txBody>
      </p:sp>
      <p:sp>
        <p:nvSpPr>
          <p:cNvPr id="10500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课程内容：专业、丰富、有深度，满足不同用户需求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教师资质：经验丰富、教学水平高，提供优质的教学服务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课程质量监管：严格把控课程质量，确保课程质量与效果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课程更新与优化：定期更新课程内容，优化教学方式，提高教学质量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技术支持与售后服务</a:t>
            </a:r>
            <a:endParaRPr altLang="en-US" lang="zh-CN"/>
          </a:p>
        </p:txBody>
      </p:sp>
      <p:sp>
        <p:nvSpPr>
          <p:cNvPr id="1050112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技术支持：提供专业的在线学习平台技术支持，解决用户在使用过程中遇到的技术问题。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18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售后服务：建立完善的售后服务体系，及时响应并解决用户反馈的问题，提升用户满意度。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在线学习平台的未来展望</a:t>
            </a:r>
            <a:endParaRPr altLang="en-US" dirty="0" lang="zh-CN"/>
          </a:p>
        </p:txBody>
      </p:sp>
      <p:sp>
        <p:nvSpPr>
          <p:cNvPr id="10501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技术发展对平台的影响</a:t>
            </a:r>
            <a:endParaRPr altLang="en-US" lang="zh-CN"/>
          </a:p>
        </p:txBody>
      </p:sp>
      <p:sp>
        <p:nvSpPr>
          <p:cNvPr id="10502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5G技术：提升在线学习平台的网络速度和稳定性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AI技术：个性化推荐学习资源，提高学习效率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VR/AR技术：提供沉浸式学习体验，增强学习效果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大数据分析：精准分析用户需求，优化平台功能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行业发展趋势与机遇</a:t>
            </a:r>
            <a:endParaRPr altLang="en-US" lang="zh-CN"/>
          </a:p>
        </p:txBody>
      </p:sp>
      <p:sp>
        <p:nvSpPr>
          <p:cNvPr id="10502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5G技术助力在线视频学习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人工智能技术驱动个性化学习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虚拟现实技术提升学习体验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社区化学习平台成为新趋势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平台竞争格局的变化</a:t>
            </a:r>
            <a:endParaRPr altLang="en-US" lang="zh-CN"/>
          </a:p>
        </p:txBody>
      </p:sp>
      <p:sp>
        <p:nvSpPr>
          <p:cNvPr id="10503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行业内竞争对手数量增加，竞争激烈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新兴技术如人工智能、大数据等在平台竞争中的地位越来越重要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平台之间的合作与联盟成为新的竞争态势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平台差异化竞争成为关键，提供个性化、专业化服务成为趋势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可持续发展的挑战与机遇</a:t>
            </a:r>
            <a:endParaRPr altLang="en-US" lang="zh-CN"/>
          </a:p>
        </p:txBody>
      </p:sp>
      <p:sp>
        <p:nvSpPr>
          <p:cNvPr id="10503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挑战：如何平衡线上线下的教育资源，实现优势互补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挑战：随着在线学习平台的普及，如何保证教育公平和质量成为重要问题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机遇：利用大数据、人工智能等技术，提高个性化教学和学习体验，满足不同用户需求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机遇：通过整合线上线下资源，打造全方位、一体化的教育服务体系，提高教育效率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4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9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5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30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4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85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2024-01-05T02:47:28Z</dcterms:created>
  <dcterms:modified xsi:type="dcterms:W3CDTF">2024-01-05T02:47:28Z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da8598d5932d4445866d19705551c51b_21</vt:lpwstr>
  </property>
</Properties>
</file>