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981" r:id="rId1"/>
    <p:sldMasterId id="2147485018" r:id="rId2"/>
  </p:sldMasterIdLst>
  <p:notesMasterIdLst>
    <p:notesMasterId r:id="rId3"/>
  </p:notesMasterIdLst>
  <p:sldIdLst>
    <p:sldId id="841" r:id="rId4"/>
    <p:sldId id="844" r:id="rId5"/>
    <p:sldId id="847" r:id="rId6"/>
    <p:sldId id="850" r:id="rId7"/>
    <p:sldId id="856" r:id="rId9"/>
    <p:sldId id="859" r:id="rId10"/>
    <p:sldId id="862" r:id="rId11"/>
    <p:sldId id="865" r:id="rId12"/>
    <p:sldId id="871" r:id="rId14"/>
    <p:sldId id="874" r:id="rId15"/>
    <p:sldId id="877" r:id="rId16"/>
    <p:sldId id="880" r:id="rId17"/>
    <p:sldId id="883" r:id="rId18"/>
    <p:sldId id="889" r:id="rId20"/>
    <p:sldId id="892" r:id="rId21"/>
    <p:sldId id="895" r:id="rId22"/>
    <p:sldId id="898" r:id="rId23"/>
    <p:sldId id="901" r:id="rId24"/>
    <p:sldId id="907" r:id="rId26"/>
    <p:sldId id="910" r:id="rId27"/>
    <p:sldId id="913" r:id="rId28"/>
    <p:sldId id="916" r:id="rId29"/>
    <p:sldId id="919" r:id="rId30"/>
    <p:sldId id="925" r:id="rId32"/>
    <p:sldId id="928" r:id="rId33"/>
    <p:sldId id="931" r:id="rId34"/>
    <p:sldId id="934"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982" r:id="rId1"/>
    <p:sldLayoutId id="2147484983" r:id="rId2"/>
    <p:sldLayoutId id="2147484984" r:id="rId3"/>
    <p:sldLayoutId id="2147484985" r:id="rId4"/>
    <p:sldLayoutId id="2147484986" r:id="rId5"/>
    <p:sldLayoutId id="2147484987" r:id="rId6"/>
    <p:sldLayoutId id="2147484988" r:id="rId7"/>
    <p:sldLayoutId id="2147484989" r:id="rId8"/>
    <p:sldLayoutId id="2147484990" r:id="rId9"/>
    <p:sldLayoutId id="2147484991" r:id="rId10"/>
    <p:sldLayoutId id="214748499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019" r:id="rId1"/>
    <p:sldLayoutId id="2147485020" r:id="rId2"/>
    <p:sldLayoutId id="2147485021" r:id="rId3"/>
    <p:sldLayoutId id="2147485022" r:id="rId4"/>
    <p:sldLayoutId id="2147485023" r:id="rId5"/>
    <p:sldLayoutId id="2147485024" r:id="rId6"/>
    <p:sldLayoutId id="2147485025" r:id="rId7"/>
    <p:sldLayoutId id="2147485026" r:id="rId8"/>
    <p:sldLayoutId id="2147485027" r:id="rId9"/>
    <p:sldLayoutId id="2147485028" r:id="rId10"/>
    <p:sldLayoutId id="214748502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tags" Target="../tags/tag164.xml"/><Relationship Id="rId18" Type="http://schemas.openxmlformats.org/officeDocument/2006/relationships/tags" Target="../tags/tag165.xml"/><Relationship Id="rId19" Type="http://schemas.openxmlformats.org/officeDocument/2006/relationships/tags" Target="../tags/tag166.xml"/><Relationship Id="rId20" Type="http://schemas.openxmlformats.org/officeDocument/2006/relationships/tags" Target="../tags/tag167.xml"/><Relationship Id="rId21" Type="http://schemas.openxmlformats.org/officeDocument/2006/relationships/tags" Target="../tags/tag168.xml"/><Relationship Id="rId22" Type="http://schemas.openxmlformats.org/officeDocument/2006/relationships/tags" Target="../tags/tag169.xml"/><Relationship Id="rId23" Type="http://schemas.openxmlformats.org/officeDocument/2006/relationships/tags" Target="../tags/tag170.xml"/><Relationship Id="rId24" Type="http://schemas.openxmlformats.org/officeDocument/2006/relationships/tags" Target="../tags/tag171.xml"/><Relationship Id="rId25" Type="http://schemas.openxmlformats.org/officeDocument/2006/relationships/tags" Target="../tags/tag172.xml"/><Relationship Id="rId26" Type="http://schemas.openxmlformats.org/officeDocument/2006/relationships/tags" Target="../tags/tag173.xml"/><Relationship Id="rId27" Type="http://schemas.openxmlformats.org/officeDocument/2006/relationships/tags" Target="../tags/tag174.xml"/><Relationship Id="rId28" Type="http://schemas.openxmlformats.org/officeDocument/2006/relationships/tags" Target="../tags/tag175.xml"/><Relationship Id="rId29" Type="http://schemas.openxmlformats.org/officeDocument/2006/relationships/tags" Target="../tags/tag176.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tags" Target="../tags/tag216.xml"/><Relationship Id="rId14" Type="http://schemas.openxmlformats.org/officeDocument/2006/relationships/tags" Target="../tags/tag217.xml"/><Relationship Id="rId15" Type="http://schemas.openxmlformats.org/officeDocument/2006/relationships/tags" Target="../tags/tag218.xml"/><Relationship Id="rId16" Type="http://schemas.openxmlformats.org/officeDocument/2006/relationships/tags" Target="../tags/tag219.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tags" Target="../tags/tag355.xml"/><Relationship Id="rId16" Type="http://schemas.openxmlformats.org/officeDocument/2006/relationships/tags" Target="../tags/tag356.xml"/><Relationship Id="rId17" Type="http://schemas.openxmlformats.org/officeDocument/2006/relationships/tags" Target="../tags/tag357.xml"/><Relationship Id="rId18" Type="http://schemas.openxmlformats.org/officeDocument/2006/relationships/tags" Target="../tags/tag358.xml"/><Relationship Id="rId19" Type="http://schemas.openxmlformats.org/officeDocument/2006/relationships/tags" Target="../tags/tag359.xml"/><Relationship Id="rId20" Type="http://schemas.openxmlformats.org/officeDocument/2006/relationships/tags" Target="../tags/tag360.xml"/><Relationship Id="rId21" Type="http://schemas.openxmlformats.org/officeDocument/2006/relationships/tags" Target="../tags/tag361.xml"/><Relationship Id="rId22" Type="http://schemas.openxmlformats.org/officeDocument/2006/relationships/tags" Target="../tags/tag362.xml"/><Relationship Id="rId23" Type="http://schemas.openxmlformats.org/officeDocument/2006/relationships/tags" Target="../tags/tag363.xml"/><Relationship Id="rId24" Type="http://schemas.openxmlformats.org/officeDocument/2006/relationships/tags" Target="../tags/tag364.xml"/><Relationship Id="rId25" Type="http://schemas.openxmlformats.org/officeDocument/2006/relationships/tags" Target="../tags/tag365.xml"/><Relationship Id="rId26" Type="http://schemas.openxmlformats.org/officeDocument/2006/relationships/tags" Target="../tags/tag366.xml"/><Relationship Id="rId27" Type="http://schemas.openxmlformats.org/officeDocument/2006/relationships/tags" Target="../tags/tag367.xml"/><Relationship Id="rId28" Type="http://schemas.openxmlformats.org/officeDocument/2006/relationships/tags" Target="../tags/tag368.xml"/><Relationship Id="rId29" Type="http://schemas.openxmlformats.org/officeDocument/2006/relationships/tags" Target="../tags/tag369.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tags" Target="../tags/tag386.xml"/><Relationship Id="rId6" Type="http://schemas.openxmlformats.org/officeDocument/2006/relationships/tags" Target="../tags/tag387.xml"/><Relationship Id="rId7" Type="http://schemas.openxmlformats.org/officeDocument/2006/relationships/tags" Target="../tags/tag388.xml"/><Relationship Id="rId8" Type="http://schemas.openxmlformats.org/officeDocument/2006/relationships/tags" Target="../tags/tag389.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0.xml"/><Relationship Id="rId2" Type="http://schemas.openxmlformats.org/officeDocument/2006/relationships/tags" Target="../tags/tag391.xml"/><Relationship Id="rId3" Type="http://schemas.openxmlformats.org/officeDocument/2006/relationships/tags" Target="../tags/tag39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人工智能在教育智能化中的应用前景</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人工智能在教育领域的发展历程</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人工智能在教育智能化中的优势</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fontScale="72857" lnSpcReduction="1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人工智能在教育智能化中的挑战与问题</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fontScale="90909" lnSpcReduction="10000"/>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人工智能在教育智能化中的未来趋势</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结论与建议</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人工智能在教育领域的发展历程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人工智能技术的定义与特点</a:t>
            </a:r>
            <a:endParaRPr altLang="en-US" lang="zh-CN"/>
          </a:p>
        </p:txBody>
      </p:sp>
      <p:sp>
        <p:nvSpPr>
          <p:cNvPr id="104914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人工智能技术的定义</a:t>
            </a:r>
            <a:endParaRPr altLang="en-US" dirty="0" sz="1200" lang="zh-CN" spc="150">
              <a:solidFill>
                <a:schemeClr val="tx1">
                  <a:lumMod val="65000"/>
                  <a:lumOff val="35000"/>
                </a:schemeClr>
              </a:solidFill>
              <a:latin typeface="+mn-ea"/>
              <a:sym typeface="+mn-ea"/>
            </a:endParaRPr>
          </a:p>
        </p:txBody>
      </p:sp>
      <p:sp>
        <p:nvSpPr>
          <p:cNvPr id="104918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人工智能技术在教育智能化中的应用前景</a:t>
            </a:r>
            <a:endParaRPr altLang="en-US" dirty="0" sz="1200" lang="zh-CN" spc="150">
              <a:solidFill>
                <a:schemeClr val="tx1">
                  <a:lumMod val="65000"/>
                  <a:lumOff val="35000"/>
                </a:schemeClr>
              </a:solidFill>
              <a:latin typeface="+mn-ea"/>
              <a:sym typeface="+mn-ea"/>
            </a:endParaRPr>
          </a:p>
        </p:txBody>
      </p:sp>
      <p:sp>
        <p:nvSpPr>
          <p:cNvPr id="104918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人工智能技术在教育领域的发展历程</a:t>
            </a:r>
            <a:endParaRPr altLang="en-US" dirty="0" sz="1200" lang="zh-CN" spc="150">
              <a:solidFill>
                <a:schemeClr val="tx1">
                  <a:lumMod val="65000"/>
                  <a:lumOff val="35000"/>
                </a:schemeClr>
              </a:solidFill>
              <a:latin typeface="+mn-ea"/>
              <a:sym typeface="+mn-ea"/>
            </a:endParaRPr>
          </a:p>
        </p:txBody>
      </p:sp>
      <p:sp>
        <p:nvSpPr>
          <p:cNvPr id="104919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人工智能技术的特点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42" name="标题 2"/>
          <p:cNvSpPr>
            <a:spLocks noGrp="1"/>
          </p:cNvSpPr>
          <p:nvPr>
            <p:ph type="title" idx="5"/>
          </p:nvPr>
        </p:nvSpPr>
        <p:spPr/>
        <p:txBody>
          <a:bodyPr>
            <a:normAutofit fontScale="91667"/>
          </a:bodyPr>
          <a:p>
            <a:r>
              <a:rPr altLang="en-US" lang="zh-CN"/>
              <a:t>人工智能在教育领域的发展阶段</a:t>
            </a:r>
            <a:endParaRPr altLang="en-US" lang="zh-CN"/>
          </a:p>
        </p:txBody>
      </p:sp>
      <p:sp>
        <p:nvSpPr>
          <p:cNvPr id="104924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初始阶段：人工智能技术初步应用于教育领域，主要实现自动化批改作业、智能答疑等功能。</a:t>
            </a:r>
            <a:endParaRPr altLang="en-US" dirty="0" sz="2000" lang="zh-CN" spc="150">
              <a:solidFill>
                <a:schemeClr val="tx1">
                  <a:lumMod val="85000"/>
                  <a:lumOff val="15000"/>
                </a:schemeClr>
              </a:solidFill>
              <a:latin typeface="+mn-ea"/>
              <a:sym typeface="+mn-ea"/>
            </a:endParaRPr>
          </a:p>
        </p:txBody>
      </p:sp>
      <p:sp>
        <p:nvSpPr>
          <p:cNvPr id="104925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发展阶段：人工智能技术不断进步，开始应用于个性化教学、智能推荐学习资源等方面。</a:t>
            </a:r>
            <a:endParaRPr altLang="en-US" dirty="0" sz="2000" lang="zh-CN" spc="150">
              <a:solidFill>
                <a:schemeClr val="tx1">
                  <a:lumMod val="85000"/>
                  <a:lumOff val="15000"/>
                </a:schemeClr>
              </a:solidFill>
              <a:latin typeface="+mn-ea"/>
              <a:sym typeface="+mn-ea"/>
            </a:endParaRPr>
          </a:p>
        </p:txBody>
      </p:sp>
      <p:sp>
        <p:nvSpPr>
          <p:cNvPr id="104925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成熟阶段：人工智能技术逐渐完善，能够实现更加精准的个性化教学和学习推荐，提高教育质量和效率。</a:t>
            </a:r>
            <a:endParaRPr altLang="en-US" dirty="0" sz="2000" lang="zh-CN" spc="150">
              <a:solidFill>
                <a:schemeClr val="tx1">
                  <a:lumMod val="85000"/>
                  <a:lumOff val="15000"/>
                </a:schemeClr>
              </a:solidFill>
              <a:latin typeface="+mn-ea"/>
              <a:sym typeface="+mn-ea"/>
            </a:endParaRPr>
          </a:p>
        </p:txBody>
      </p:sp>
      <p:sp>
        <p:nvSpPr>
          <p:cNvPr id="104926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未来展望：随着技术的不断发展，人工智能在教育领域的应用前景将更加广阔，未来将实现更加智能化、高效化的教育模式。</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18" name="标题 2"/>
          <p:cNvSpPr>
            <a:spLocks noGrp="1"/>
          </p:cNvSpPr>
          <p:nvPr>
            <p:ph type="title" idx="5"/>
          </p:nvPr>
        </p:nvSpPr>
        <p:spPr/>
        <p:txBody>
          <a:bodyPr>
            <a:normAutofit fontScale="91667"/>
          </a:bodyPr>
          <a:p>
            <a:r>
              <a:rPr altLang="en-US" lang="zh-CN"/>
              <a:t>当前教育领域中人工智能的应用场景</a:t>
            </a:r>
            <a:endParaRPr altLang="en-US" lang="zh-CN"/>
          </a:p>
        </p:txBody>
      </p:sp>
      <p:sp>
        <p:nvSpPr>
          <p:cNvPr id="104932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个性化教学：根据学生的特点和需求，提供定制化的学习资源和教学方案</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2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0" name="TextBox 2"/>
          <p:cNvSpPr txBox="1"/>
          <p:nvPr>
            <p:custDataLst>
              <p:tags r:id="rId6"/>
            </p:custDataLst>
          </p:nvPr>
        </p:nvSpPr>
        <p:spPr>
          <a:xfrm>
            <a:off x="3561327"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智能评估：通过大数据分析和机器学习技术，对学生的学习成果进行实时评估和反馈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3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6" name="TextBox 2"/>
          <p:cNvSpPr txBox="1"/>
          <p:nvPr>
            <p:custDataLst>
              <p:tags r:id="rId9"/>
            </p:custDataLst>
          </p:nvPr>
        </p:nvSpPr>
        <p:spPr>
          <a:xfrm>
            <a:off x="635608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智能辅导：利用自然语言处理和机器学习技术，为学生提供智能化的辅导和答疑服务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3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2" name="TextBox 2"/>
          <p:cNvSpPr txBox="1"/>
          <p:nvPr>
            <p:custDataLst>
              <p:tags r:id="rId12"/>
            </p:custDataLst>
          </p:nvPr>
        </p:nvSpPr>
        <p:spPr>
          <a:xfrm>
            <a:off x="914446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在线学习平台：利用人工智能技术，构建在线学习平台，方便学生随时随地进行学习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94"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96" name="标题 6"/>
          <p:cNvSpPr>
            <a:spLocks noGrp="1"/>
          </p:cNvSpPr>
          <p:nvPr>
            <p:ph type="title" idx="1"/>
            <p:custDataLst>
              <p:tags r:id="rId2"/>
            </p:custDataLst>
          </p:nvPr>
        </p:nvSpPr>
        <p:spPr/>
        <p:txBody>
          <a:bodyPr>
            <a:normAutofit fontScale="93333"/>
          </a:bodyPr>
          <a:p>
            <a:r>
              <a:rPr altLang="en-US" lang="zh-CN"/>
              <a:t>人工智能在教育智能化中的优势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10" name="标题 2"/>
          <p:cNvSpPr>
            <a:spLocks noGrp="1"/>
          </p:cNvSpPr>
          <p:nvPr>
            <p:ph type="title" idx="5"/>
          </p:nvPr>
        </p:nvSpPr>
        <p:spPr/>
        <p:txBody>
          <a:bodyPr>
            <a:normAutofit fontScale="91667"/>
          </a:bodyPr>
          <a:p>
            <a:r>
              <a:rPr altLang="en-US" lang="zh-CN"/>
              <a:t>个性化教学</a:t>
            </a:r>
            <a:endParaRPr altLang="en-US" lang="zh-CN"/>
          </a:p>
        </p:txBody>
      </p:sp>
      <p:sp>
        <p:nvSpPr>
          <p:cNvPr id="104951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人工智能可以帮助学生更好地理解和掌握知识，提高学习效果</a:t>
            </a:r>
            <a:endParaRPr altLang="zh-CN" dirty="0" lang="en-US">
              <a:solidFill>
                <a:schemeClr val="dk1">
                  <a:lumMod val="80000"/>
                  <a:lumOff val="20000"/>
                </a:schemeClr>
              </a:solidFill>
              <a:latin typeface="+mn-ea"/>
              <a:sym typeface="+mn-ea"/>
            </a:endParaRPr>
          </a:p>
        </p:txBody>
      </p:sp>
      <p:sp>
        <p:nvSpPr>
          <p:cNvPr id="104952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人工智能可以根据学生的特点和需求，提供个性化的教学内容和方式</a:t>
            </a:r>
            <a:endParaRPr altLang="en-US" dirty="0" lang="zh-CN">
              <a:solidFill>
                <a:schemeClr val="dk1">
                  <a:lumMod val="80000"/>
                  <a:lumOff val="20000"/>
                </a:schemeClr>
              </a:solidFill>
              <a:latin typeface="+mn-ea"/>
              <a:sym typeface="+mn-ea"/>
            </a:endParaRPr>
          </a:p>
        </p:txBody>
      </p:sp>
      <p:sp>
        <p:nvSpPr>
          <p:cNvPr id="104952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人工智能可以分析学生的学习数据，为教师提供更加精准的教学建议</a:t>
            </a:r>
            <a:endParaRPr altLang="en-US" dirty="0" lang="zh-CN">
              <a:solidFill>
                <a:schemeClr val="dk1">
                  <a:lumMod val="80000"/>
                  <a:lumOff val="20000"/>
                </a:schemeClr>
              </a:solidFill>
              <a:latin typeface="+mn-ea"/>
              <a:sym typeface="+mn-ea"/>
            </a:endParaRPr>
          </a:p>
        </p:txBody>
      </p:sp>
      <p:sp>
        <p:nvSpPr>
          <p:cNvPr id="104953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人工智能可以为学生提供更加丰富的学习资源和工具，促进自主学习</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94" name="标题 2"/>
          <p:cNvSpPr>
            <a:spLocks noGrp="1"/>
          </p:cNvSpPr>
          <p:nvPr>
            <p:ph type="title" idx="5"/>
          </p:nvPr>
        </p:nvSpPr>
        <p:spPr/>
        <p:txBody>
          <a:bodyPr>
            <a:normAutofit fontScale="91667"/>
          </a:bodyPr>
          <a:p>
            <a:r>
              <a:rPr altLang="en-US" lang="zh-CN"/>
              <a:t>智能评估与反馈</a:t>
            </a:r>
            <a:endParaRPr altLang="en-US" lang="zh-CN"/>
          </a:p>
        </p:txBody>
      </p:sp>
      <p:sp>
        <p:nvSpPr>
          <p:cNvPr id="104959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0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0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1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帮助教师更好地了解学生的学习情况</a:t>
            </a:r>
            <a:endParaRPr altLang="en-US" dirty="0" sz="2400" lang="zh-CN">
              <a:latin typeface="+mn-ea"/>
              <a:ea typeface="+mn-ea"/>
            </a:endParaRPr>
          </a:p>
        </p:txBody>
      </p:sp>
      <p:sp>
        <p:nvSpPr>
          <p:cNvPr id="104961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促进教学质量的提升和教学效率的提高</a:t>
            </a:r>
            <a:endParaRPr altLang="en-US" dirty="0" sz="2400" lang="zh-CN">
              <a:latin typeface="+mn-ea"/>
              <a:ea typeface="+mn-ea"/>
            </a:endParaRPr>
          </a:p>
        </p:txBody>
      </p:sp>
      <p:sp>
        <p:nvSpPr>
          <p:cNvPr id="104961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实时评估学生的学习进度和能力水平</a:t>
            </a:r>
            <a:endParaRPr altLang="en-US" dirty="0" sz="2400" lang="zh-CN">
              <a:latin typeface="+mn-ea"/>
              <a:ea typeface="+mn-ea"/>
            </a:endParaRPr>
          </a:p>
        </p:txBody>
      </p:sp>
      <p:sp>
        <p:nvSpPr>
          <p:cNvPr id="104961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提供个性化的学习建议和反馈</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70" name="标题 2"/>
          <p:cNvSpPr>
            <a:spLocks noGrp="1"/>
          </p:cNvSpPr>
          <p:nvPr>
            <p:ph type="title" idx="5"/>
          </p:nvPr>
        </p:nvSpPr>
        <p:spPr/>
        <p:txBody>
          <a:bodyPr>
            <a:normAutofit fontScale="91667"/>
          </a:bodyPr>
          <a:p>
            <a:r>
              <a:rPr altLang="en-US" lang="zh-CN"/>
              <a:t>虚拟实验与模拟实践</a:t>
            </a:r>
            <a:endParaRPr altLang="en-US" lang="zh-CN"/>
          </a:p>
        </p:txBody>
      </p:sp>
      <p:sp>
        <p:nvSpPr>
          <p:cNvPr id="1049672" name="任意多边形 20"/>
          <p:cNvSpPr/>
          <p:nvPr>
            <p:custDataLst>
              <p:tags r:id="rId1"/>
            </p:custDataLst>
          </p:nvPr>
        </p:nvSpPr>
        <p:spPr>
          <a:xfrm rot="2700000">
            <a:off x="4209652" y="1489748"/>
            <a:ext cx="1277347" cy="1279566"/>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4" name="文本框 24"/>
          <p:cNvSpPr txBox="1"/>
          <p:nvPr>
            <p:custDataLst>
              <p:tags r:id="rId2"/>
            </p:custDataLst>
          </p:nvPr>
        </p:nvSpPr>
        <p:spPr bwMode="auto">
          <a:xfrm>
            <a:off x="3855792" y="3219300"/>
            <a:ext cx="1986804" cy="3030279"/>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虚拟实验：利用计算机技术模拟实验环境，提供更安全、更便捷的实验体验</a:t>
            </a:r>
            <a:endParaRPr altLang="en-US" dirty="0" sz="2000" lang="zh-CN" spc="150">
              <a:solidFill>
                <a:schemeClr val="tx1">
                  <a:lumMod val="75000"/>
                  <a:lumOff val="25000"/>
                </a:schemeClr>
              </a:solidFill>
              <a:latin typeface="+mn-ea"/>
              <a:sym typeface="+mn-ea"/>
            </a:endParaRPr>
          </a:p>
        </p:txBody>
      </p:sp>
      <p:sp>
        <p:nvSpPr>
          <p:cNvPr id="1049676" name="矩形 42"/>
          <p:cNvSpPr/>
          <p:nvPr>
            <p:custDataLst>
              <p:tags r:id="rId3"/>
            </p:custDataLst>
          </p:nvPr>
        </p:nvSpPr>
        <p:spPr>
          <a:xfrm>
            <a:off x="3987431" y="2843282"/>
            <a:ext cx="1723347" cy="12203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78" name="任意多边形 18"/>
          <p:cNvSpPr/>
          <p:nvPr>
            <p:custDataLst>
              <p:tags r:id="rId4"/>
            </p:custDataLst>
          </p:nvPr>
        </p:nvSpPr>
        <p:spPr>
          <a:xfrm rot="5400000">
            <a:off x="6699060" y="1489748"/>
            <a:ext cx="1277347" cy="1279566"/>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80" name="文本框 27"/>
          <p:cNvSpPr txBox="1"/>
          <p:nvPr>
            <p:custDataLst>
              <p:tags r:id="rId5"/>
            </p:custDataLst>
          </p:nvPr>
        </p:nvSpPr>
        <p:spPr bwMode="auto">
          <a:xfrm>
            <a:off x="6343896" y="3219300"/>
            <a:ext cx="1986804" cy="3030279"/>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模拟实践：通过模拟现实场景，帮助学生更好地理解和掌握知识，提高实践能力</a:t>
            </a:r>
            <a:endParaRPr altLang="en-US" dirty="0" sz="2000" lang="zh-CN" spc="150">
              <a:solidFill>
                <a:schemeClr val="tx1">
                  <a:lumMod val="75000"/>
                  <a:lumOff val="25000"/>
                </a:schemeClr>
              </a:solidFill>
              <a:latin typeface="+mn-ea"/>
              <a:sym typeface="+mn-ea"/>
            </a:endParaRPr>
          </a:p>
        </p:txBody>
      </p:sp>
      <p:sp>
        <p:nvSpPr>
          <p:cNvPr id="1049682" name="矩形 43"/>
          <p:cNvSpPr/>
          <p:nvPr>
            <p:custDataLst>
              <p:tags r:id="rId6"/>
            </p:custDataLst>
          </p:nvPr>
        </p:nvSpPr>
        <p:spPr>
          <a:xfrm>
            <a:off x="6475535" y="2843282"/>
            <a:ext cx="1723347" cy="12203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34" name="标题 2"/>
          <p:cNvSpPr>
            <a:spLocks noGrp="1"/>
          </p:cNvSpPr>
          <p:nvPr>
            <p:ph type="title" idx="5"/>
          </p:nvPr>
        </p:nvSpPr>
        <p:spPr/>
        <p:txBody>
          <a:bodyPr>
            <a:normAutofit fontScale="91667"/>
          </a:bodyPr>
          <a:p>
            <a:r>
              <a:rPr altLang="en-US" lang="zh-CN"/>
              <a:t>自动化管理与资源优化</a:t>
            </a:r>
            <a:endParaRPr altLang="en-US" lang="zh-CN"/>
          </a:p>
        </p:txBody>
      </p:sp>
      <p:sp>
        <p:nvSpPr>
          <p:cNvPr id="10497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自动化管理：人工智能能够自动化地管理学习资源，根据学生的学习进度和需求，智能推荐学习内容，提高学习效率。</a:t>
            </a:r>
            <a:endParaRPr altLang="en-US" dirty="0" sz="2000" lang="zh-CN" spc="150">
              <a:solidFill>
                <a:schemeClr val="tx1">
                  <a:lumMod val="85000"/>
                  <a:lumOff val="15000"/>
                </a:schemeClr>
              </a:solidFill>
              <a:latin typeface="+mn-ea"/>
              <a:sym typeface="+mn-ea"/>
            </a:endParaRPr>
          </a:p>
        </p:txBody>
      </p:sp>
      <p:sp>
        <p:nvSpPr>
          <p:cNvPr id="10497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资源优化：人工智能可以对学习资源进行优化，根据学生的学习情况和反馈，不断调整和改进学习资源，提高学习效果。</a:t>
            </a:r>
            <a:endParaRPr altLang="en-US" dirty="0" sz="2000" lang="zh-CN" spc="150">
              <a:solidFill>
                <a:schemeClr val="tx1">
                  <a:lumMod val="85000"/>
                  <a:lumOff val="15000"/>
                </a:schemeClr>
              </a:solidFill>
              <a:latin typeface="+mn-ea"/>
              <a:sym typeface="+mn-ea"/>
            </a:endParaRPr>
          </a:p>
        </p:txBody>
      </p:sp>
      <p:sp>
        <p:nvSpPr>
          <p:cNvPr id="10497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个性化教学：人工智能可以根据每个学生的学习特点和需求，提供个性化的教学方案，帮助学生更好地掌握知识和技能。</a:t>
            </a:r>
            <a:endParaRPr altLang="en-US" dirty="0" sz="2000" lang="zh-CN" spc="150">
              <a:solidFill>
                <a:schemeClr val="tx1">
                  <a:lumMod val="85000"/>
                  <a:lumOff val="15000"/>
                </a:schemeClr>
              </a:solidFill>
              <a:latin typeface="+mn-ea"/>
              <a:sym typeface="+mn-ea"/>
            </a:endParaRPr>
          </a:p>
        </p:txBody>
      </p:sp>
      <p:sp>
        <p:nvSpPr>
          <p:cNvPr id="10497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智能评估：人工智能可以对学生的学习成果进行智能评估，根据学生的学习表现和成绩，提供及时的反馈和建议，帮助学生更好地改进和提高。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10"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812" name="标题 6"/>
          <p:cNvSpPr>
            <a:spLocks noGrp="1"/>
          </p:cNvSpPr>
          <p:nvPr>
            <p:ph type="title" idx="1"/>
            <p:custDataLst>
              <p:tags r:id="rId2"/>
            </p:custDataLst>
          </p:nvPr>
        </p:nvSpPr>
        <p:spPr/>
        <p:txBody>
          <a:bodyPr>
            <a:normAutofit fontScale="90000"/>
          </a:bodyPr>
          <a:p>
            <a:r>
              <a:rPr altLang="en-US" lang="zh-CN"/>
              <a:t>人工智能在教育智能化中的挑战与问题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26" name="标题 2"/>
          <p:cNvSpPr>
            <a:spLocks noGrp="1"/>
          </p:cNvSpPr>
          <p:nvPr>
            <p:ph type="title" idx="5"/>
          </p:nvPr>
        </p:nvSpPr>
        <p:spPr/>
        <p:txBody>
          <a:bodyPr>
            <a:normAutofit fontScale="91667"/>
          </a:bodyPr>
          <a:p>
            <a:r>
              <a:rPr altLang="en-US" lang="zh-CN"/>
              <a:t>数据隐私与安全问题</a:t>
            </a:r>
            <a:endParaRPr altLang="en-US" lang="zh-CN"/>
          </a:p>
        </p:txBody>
      </p:sp>
      <p:sp>
        <p:nvSpPr>
          <p:cNvPr id="104992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数据隐私泄露风险</a:t>
            </a:r>
            <a:endParaRPr altLang="en-US" dirty="0" sz="2000" lang="zh-CN" spc="150">
              <a:solidFill>
                <a:schemeClr val="tx1">
                  <a:lumMod val="85000"/>
                  <a:lumOff val="15000"/>
                </a:schemeClr>
              </a:solidFill>
              <a:latin typeface="+mn-ea"/>
              <a:sym typeface="+mn-ea"/>
            </a:endParaRPr>
          </a:p>
        </p:txBody>
      </p:sp>
      <p:sp>
        <p:nvSpPr>
          <p:cNvPr id="104993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数据安全保障措施</a:t>
            </a:r>
            <a:endParaRPr altLang="en-US" dirty="0" sz="2000" lang="zh-CN" spc="150">
              <a:solidFill>
                <a:schemeClr val="tx1">
                  <a:lumMod val="85000"/>
                  <a:lumOff val="15000"/>
                </a:schemeClr>
              </a:solidFill>
              <a:latin typeface="+mn-ea"/>
              <a:sym typeface="+mn-ea"/>
            </a:endParaRPr>
          </a:p>
        </p:txBody>
      </p:sp>
      <p:sp>
        <p:nvSpPr>
          <p:cNvPr id="104994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防止恶意攻击和数据篡改</a:t>
            </a:r>
            <a:endParaRPr altLang="en-US" dirty="0" sz="2000" lang="zh-CN" spc="150">
              <a:solidFill>
                <a:schemeClr val="tx1">
                  <a:lumMod val="85000"/>
                  <a:lumOff val="15000"/>
                </a:schemeClr>
              </a:solidFill>
              <a:latin typeface="+mn-ea"/>
              <a:sym typeface="+mn-ea"/>
            </a:endParaRPr>
          </a:p>
        </p:txBody>
      </p:sp>
      <p:sp>
        <p:nvSpPr>
          <p:cNvPr id="104994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保护学生和教师个人隐私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02" name="标题 2"/>
          <p:cNvSpPr>
            <a:spLocks noGrp="1"/>
          </p:cNvSpPr>
          <p:nvPr>
            <p:ph type="title" idx="5"/>
          </p:nvPr>
        </p:nvSpPr>
        <p:spPr/>
        <p:txBody>
          <a:bodyPr>
            <a:normAutofit fontScale="91667"/>
          </a:bodyPr>
          <a:p>
            <a:r>
              <a:rPr altLang="en-US" lang="zh-CN"/>
              <a:t>技术成熟度与可靠性问题</a:t>
            </a:r>
            <a:endParaRPr altLang="en-US" lang="zh-CN"/>
          </a:p>
        </p:txBody>
      </p:sp>
      <p:sp>
        <p:nvSpPr>
          <p:cNvPr id="1050004" name="矩形 15"/>
          <p:cNvSpPr/>
          <p:nvPr>
            <p:custDataLst>
              <p:tags r:id="rId1"/>
            </p:custDataLst>
          </p:nvPr>
        </p:nvSpPr>
        <p:spPr>
          <a:xfrm>
            <a:off x="723061" y="2353135"/>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技术成熟度：人工智能技术在教育智能化中的应用仍处于发展阶段，尚未达到完全成熟的地步</a:t>
            </a:r>
            <a:endParaRPr altLang="en-US" dirty="0" sz="1200" lang="zh-CN" spc="150">
              <a:solidFill>
                <a:schemeClr val="tx1">
                  <a:lumMod val="85000"/>
                  <a:lumOff val="15000"/>
                </a:schemeClr>
              </a:solidFill>
              <a:latin typeface="+mn-ea"/>
              <a:sym typeface="+mn-ea"/>
            </a:endParaRPr>
          </a:p>
        </p:txBody>
      </p:sp>
      <p:sp>
        <p:nvSpPr>
          <p:cNvPr id="1050006" name="任意多边形 17"/>
          <p:cNvSpPr/>
          <p:nvPr>
            <p:custDataLst>
              <p:tags r:id="rId2"/>
            </p:custDataLst>
          </p:nvPr>
        </p:nvSpPr>
        <p:spPr>
          <a:xfrm flipV="1">
            <a:off x="608400" y="223489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08" name="任意多边形 18"/>
          <p:cNvSpPr/>
          <p:nvPr>
            <p:custDataLst>
              <p:tags r:id="rId3"/>
            </p:custDataLst>
          </p:nvPr>
        </p:nvSpPr>
        <p:spPr>
          <a:xfrm flipH="1">
            <a:off x="9657035" y="305543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0" name="矩形 27"/>
          <p:cNvSpPr/>
          <p:nvPr>
            <p:custDataLst>
              <p:tags r:id="rId4"/>
            </p:custDataLst>
          </p:nvPr>
        </p:nvSpPr>
        <p:spPr>
          <a:xfrm>
            <a:off x="723061" y="4442109"/>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可靠性问题：人工智能技术在实际应用中可能存在不稳定、不可靠的问题，需要进一步改进和优化</a:t>
            </a:r>
            <a:endParaRPr altLang="en-US" dirty="0" sz="1200" lang="zh-CN" spc="150">
              <a:solidFill>
                <a:schemeClr val="tx1">
                  <a:lumMod val="85000"/>
                  <a:lumOff val="15000"/>
                </a:schemeClr>
              </a:solidFill>
              <a:latin typeface="+mn-ea"/>
              <a:sym typeface="+mn-ea"/>
            </a:endParaRPr>
          </a:p>
        </p:txBody>
      </p:sp>
      <p:sp>
        <p:nvSpPr>
          <p:cNvPr id="1050012" name="任意多边形 29"/>
          <p:cNvSpPr/>
          <p:nvPr>
            <p:custDataLst>
              <p:tags r:id="rId5"/>
            </p:custDataLst>
          </p:nvPr>
        </p:nvSpPr>
        <p:spPr>
          <a:xfrm flipV="1">
            <a:off x="608400" y="432386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4" name="任意多边形 30"/>
          <p:cNvSpPr/>
          <p:nvPr>
            <p:custDataLst>
              <p:tags r:id="rId6"/>
            </p:custDataLst>
          </p:nvPr>
        </p:nvSpPr>
        <p:spPr>
          <a:xfrm flipH="1">
            <a:off x="9657035" y="514440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66" name="标题 2"/>
          <p:cNvSpPr>
            <a:spLocks noGrp="1"/>
          </p:cNvSpPr>
          <p:nvPr>
            <p:ph type="title" idx="5"/>
          </p:nvPr>
        </p:nvSpPr>
        <p:spPr/>
        <p:txBody>
          <a:bodyPr>
            <a:normAutofit fontScale="91667"/>
          </a:bodyPr>
          <a:p>
            <a:r>
              <a:rPr altLang="en-US" lang="zh-CN"/>
              <a:t>教育公平性问题</a:t>
            </a:r>
            <a:endParaRPr altLang="en-US" lang="zh-CN"/>
          </a:p>
        </p:txBody>
      </p:sp>
      <p:sp>
        <p:nvSpPr>
          <p:cNvPr id="105006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7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7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7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7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7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8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8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8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人工智能技术可能加剧教育结果的不平等</a:t>
            </a:r>
            <a:endParaRPr altLang="en-US" dirty="0" sz="2400" lang="zh-CN">
              <a:latin typeface="+mn-ea"/>
              <a:ea typeface="+mn-ea"/>
            </a:endParaRPr>
          </a:p>
        </p:txBody>
      </p:sp>
      <p:sp>
        <p:nvSpPr>
          <p:cNvPr id="105008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人工智能技术可能加剧教育评价的不平等</a:t>
            </a:r>
            <a:endParaRPr altLang="en-US" dirty="0" sz="2400" lang="zh-CN">
              <a:latin typeface="+mn-ea"/>
              <a:ea typeface="+mn-ea"/>
            </a:endParaRPr>
          </a:p>
        </p:txBody>
      </p:sp>
      <p:sp>
        <p:nvSpPr>
          <p:cNvPr id="105008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人工智能技术可能加剧教育资源的不平等分配</a:t>
            </a:r>
            <a:endParaRPr altLang="en-US" dirty="0" sz="2400" lang="zh-CN">
              <a:latin typeface="+mn-ea"/>
              <a:ea typeface="+mn-ea"/>
            </a:endParaRPr>
          </a:p>
        </p:txBody>
      </p:sp>
      <p:sp>
        <p:nvSpPr>
          <p:cNvPr id="105009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人工智能技术可能加剧教育机会的不平等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42" name="标题 2"/>
          <p:cNvSpPr>
            <a:spLocks noGrp="1"/>
          </p:cNvSpPr>
          <p:nvPr>
            <p:ph type="title" idx="5"/>
          </p:nvPr>
        </p:nvSpPr>
        <p:spPr/>
        <p:txBody>
          <a:bodyPr>
            <a:normAutofit fontScale="91667"/>
          </a:bodyPr>
          <a:p>
            <a:r>
              <a:rPr altLang="en-US" lang="zh-CN"/>
              <a:t>教师角色与职业发展问题</a:t>
            </a:r>
            <a:endParaRPr altLang="en-US" lang="zh-CN"/>
          </a:p>
        </p:txBody>
      </p:sp>
      <p:sp>
        <p:nvSpPr>
          <p:cNvPr id="105014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人工智能对教师角色的挑战：教师需要适应新的教学方式和技术手段</a:t>
            </a:r>
            <a:endParaRPr altLang="en-US" dirty="0" sz="1200" lang="zh-CN" spc="150">
              <a:solidFill>
                <a:schemeClr val="tx1">
                  <a:lumMod val="85000"/>
                  <a:lumOff val="15000"/>
                </a:schemeClr>
              </a:solidFill>
              <a:latin typeface="+mn-ea"/>
              <a:sym typeface="+mn-ea"/>
            </a:endParaRPr>
          </a:p>
        </p:txBody>
      </p:sp>
      <p:sp>
        <p:nvSpPr>
          <p:cNvPr id="105014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教师职业发展的困境：传统教育观念与新技术的冲突</a:t>
            </a:r>
            <a:endParaRPr altLang="en-US" dirty="0" sz="1200" lang="zh-CN" spc="150">
              <a:solidFill>
                <a:schemeClr val="tx1">
                  <a:lumMod val="85000"/>
                  <a:lumOff val="15000"/>
                </a:schemeClr>
              </a:solidFill>
              <a:latin typeface="+mn-ea"/>
              <a:sym typeface="+mn-ea"/>
            </a:endParaRPr>
          </a:p>
        </p:txBody>
      </p:sp>
      <p:sp>
        <p:nvSpPr>
          <p:cNvPr id="105015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教师培训和进修的重要性：提高教师的技术水平和教学能力</a:t>
            </a:r>
            <a:endParaRPr altLang="en-US" dirty="0" sz="1200" lang="zh-CN" spc="150">
              <a:solidFill>
                <a:schemeClr val="tx1">
                  <a:lumMod val="85000"/>
                  <a:lumOff val="15000"/>
                </a:schemeClr>
              </a:solidFill>
              <a:latin typeface="+mn-ea"/>
              <a:sym typeface="+mn-ea"/>
            </a:endParaRPr>
          </a:p>
        </p:txBody>
      </p:sp>
      <p:sp>
        <p:nvSpPr>
          <p:cNvPr id="105015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教师与人工智能的协作方式：如何更好地利用人工智能技术辅助教学</a:t>
            </a:r>
            <a:endParaRPr altLang="en-US" dirty="0" sz="1200" lang="zh-CN" spc="150">
              <a:solidFill>
                <a:schemeClr val="tx1">
                  <a:lumMod val="85000"/>
                  <a:lumOff val="15000"/>
                </a:schemeClr>
              </a:solidFill>
              <a:latin typeface="+mn-ea"/>
              <a:sym typeface="+mn-ea"/>
            </a:endParaRPr>
          </a:p>
        </p:txBody>
      </p:sp>
      <p:sp>
        <p:nvSpPr>
          <p:cNvPr id="105016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220" name="标题 6"/>
          <p:cNvSpPr>
            <a:spLocks noGrp="1"/>
          </p:cNvSpPr>
          <p:nvPr>
            <p:ph type="title" idx="1"/>
            <p:custDataLst>
              <p:tags r:id="rId2"/>
            </p:custDataLst>
          </p:nvPr>
        </p:nvSpPr>
        <p:spPr/>
        <p:txBody>
          <a:bodyPr>
            <a:normAutofit fontScale="90000"/>
          </a:bodyPr>
          <a:p>
            <a:r>
              <a:rPr altLang="en-US" lang="zh-CN"/>
              <a:t>人工智能在教育智能化中的未来趋势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34" name="标题 2"/>
          <p:cNvSpPr>
            <a:spLocks noGrp="1"/>
          </p:cNvSpPr>
          <p:nvPr>
            <p:ph type="title" idx="5"/>
          </p:nvPr>
        </p:nvSpPr>
        <p:spPr/>
        <p:txBody>
          <a:bodyPr>
            <a:normAutofit fontScale="91667"/>
          </a:bodyPr>
          <a:p>
            <a:r>
              <a:rPr altLang="en-US" lang="zh-CN"/>
              <a:t>深度学习与神经网络的应用</a:t>
            </a:r>
            <a:endParaRPr altLang="en-US" lang="zh-CN"/>
          </a:p>
        </p:txBody>
      </p:sp>
      <p:sp>
        <p:nvSpPr>
          <p:cNvPr id="105033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3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4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4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4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神经网络的应用：在教育智能化中，神经网络可用于语音识别、图像识别、自然语言处理等领域</a:t>
            </a:r>
            <a:endParaRPr altLang="en-US" sz="1400" lang="zh-CN" spc="150">
              <a:solidFill>
                <a:schemeClr val="tx1"/>
              </a:solidFill>
              <a:effectLst/>
              <a:latin typeface="+mn-ea"/>
              <a:sym typeface="+mn-ea"/>
            </a:endParaRPr>
          </a:p>
        </p:txBody>
      </p:sp>
      <p:sp>
        <p:nvSpPr>
          <p:cNvPr id="105034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深度学习技术：通过构建多层神经网络，实现更复杂的特征学习和分类任务</a:t>
            </a:r>
            <a:endParaRPr altLang="en-US" dirty="0" sz="1400" lang="zh-CN" spc="150">
              <a:solidFill>
                <a:schemeClr val="tx1"/>
              </a:solidFill>
              <a:effectLst/>
              <a:latin typeface="+mn-ea"/>
              <a:sym typeface="+mn-ea"/>
            </a:endParaRPr>
          </a:p>
        </p:txBody>
      </p:sp>
      <p:sp>
        <p:nvSpPr>
          <p:cNvPr id="105034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未来趋势：随着技术的不断发展，深度学习与神经网络将在教育智能化中发挥更大的作用</a:t>
            </a:r>
            <a:endParaRPr altLang="en-US" sz="1400" lang="zh-CN" spc="150">
              <a:solidFill>
                <a:schemeClr val="tx1"/>
              </a:solidFill>
              <a:effectLst/>
              <a:latin typeface="+mn-ea"/>
              <a:sym typeface="+mn-ea"/>
            </a:endParaRPr>
          </a:p>
        </p:txBody>
      </p:sp>
      <p:sp>
        <p:nvSpPr>
          <p:cNvPr id="1050350"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挑战与机遇：虽然存在一些挑战，如数据隐私和算法透明度等问题，但深度学习与神经网络的应用将为教育智能化带来更多的机遇和可能性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02" name="标题 2"/>
          <p:cNvSpPr>
            <a:spLocks noGrp="1"/>
          </p:cNvSpPr>
          <p:nvPr>
            <p:ph type="title" idx="5"/>
          </p:nvPr>
        </p:nvSpPr>
        <p:spPr/>
        <p:txBody>
          <a:bodyPr>
            <a:normAutofit fontScale="91667"/>
          </a:bodyPr>
          <a:p>
            <a:r>
              <a:rPr altLang="en-US" lang="zh-CN"/>
              <a:t>增强现实与虚拟现实技术的融合</a:t>
            </a:r>
            <a:endParaRPr altLang="en-US" lang="zh-CN"/>
          </a:p>
        </p:txBody>
      </p:sp>
      <p:sp>
        <p:nvSpPr>
          <p:cNvPr id="105040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0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增强现实与虚拟现实技术的定义与特点</a:t>
            </a:r>
            <a:endParaRPr altLang="en-US" dirty="0" sz="2000" lang="zh-CN" spc="150">
              <a:solidFill>
                <a:schemeClr val="tx1">
                  <a:lumMod val="85000"/>
                  <a:lumOff val="15000"/>
                </a:schemeClr>
              </a:solidFill>
              <a:latin typeface="+mn-ea"/>
              <a:sym typeface="+mn-ea"/>
            </a:endParaRPr>
          </a:p>
        </p:txBody>
      </p:sp>
      <p:sp>
        <p:nvSpPr>
          <p:cNvPr id="105041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两者在教育智能化中的应用场景</a:t>
            </a:r>
            <a:endParaRPr altLang="en-US" dirty="0" sz="2000" lang="zh-CN" spc="150">
              <a:solidFill>
                <a:schemeClr val="tx1">
                  <a:lumMod val="85000"/>
                  <a:lumOff val="15000"/>
                </a:schemeClr>
              </a:solidFill>
              <a:latin typeface="+mn-ea"/>
              <a:sym typeface="+mn-ea"/>
            </a:endParaRPr>
          </a:p>
        </p:txBody>
      </p:sp>
      <p:sp>
        <p:nvSpPr>
          <p:cNvPr id="105041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未来趋势：技术融合与创新发展</a:t>
            </a:r>
            <a:endParaRPr altLang="en-US" dirty="0" sz="2000" lang="zh-CN" spc="150">
              <a:solidFill>
                <a:schemeClr val="tx1">
                  <a:lumMod val="85000"/>
                  <a:lumOff val="15000"/>
                </a:schemeClr>
              </a:solidFill>
              <a:latin typeface="+mn-ea"/>
              <a:sym typeface="+mn-ea"/>
            </a:endParaRPr>
          </a:p>
        </p:txBody>
      </p:sp>
      <p:sp>
        <p:nvSpPr>
          <p:cNvPr id="105042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挑战与机遇：教育智能化面临的变革</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78" name="标题 2"/>
          <p:cNvSpPr>
            <a:spLocks noGrp="1"/>
          </p:cNvSpPr>
          <p:nvPr>
            <p:ph type="title" idx="5"/>
          </p:nvPr>
        </p:nvSpPr>
        <p:spPr/>
        <p:txBody>
          <a:bodyPr>
            <a:normAutofit fontScale="91667"/>
          </a:bodyPr>
          <a:p>
            <a:r>
              <a:rPr altLang="en-US" lang="zh-CN"/>
              <a:t>在线教育与线下教育的有机结合</a:t>
            </a:r>
            <a:endParaRPr altLang="en-US" lang="zh-CN"/>
          </a:p>
        </p:txBody>
      </p:sp>
      <p:sp>
        <p:nvSpPr>
          <p:cNvPr id="105048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8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8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8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8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智能化技术推动线上线下教育融合</a:t>
            </a:r>
            <a:endParaRPr altLang="en-US" sz="1400" lang="zh-CN" spc="150">
              <a:solidFill>
                <a:schemeClr val="tx1"/>
              </a:solidFill>
              <a:effectLst/>
              <a:latin typeface="+mn-ea"/>
              <a:sym typeface="+mn-ea"/>
            </a:endParaRPr>
          </a:p>
        </p:txBody>
      </p:sp>
      <p:sp>
        <p:nvSpPr>
          <p:cNvPr id="105049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线上与线下教育资源的整合与共享</a:t>
            </a:r>
            <a:endParaRPr altLang="en-US" dirty="0" sz="1400" lang="zh-CN" spc="150">
              <a:solidFill>
                <a:schemeClr val="tx1"/>
              </a:solidFill>
              <a:effectLst/>
              <a:latin typeface="+mn-ea"/>
              <a:sym typeface="+mn-ea"/>
            </a:endParaRPr>
          </a:p>
        </p:txBody>
      </p:sp>
      <p:sp>
        <p:nvSpPr>
          <p:cNvPr id="105049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个性化学习体验和多元化教学方式</a:t>
            </a:r>
            <a:endParaRPr altLang="en-US" sz="1400" lang="zh-CN" spc="150">
              <a:solidFill>
                <a:schemeClr val="tx1"/>
              </a:solidFill>
              <a:effectLst/>
              <a:latin typeface="+mn-ea"/>
              <a:sym typeface="+mn-ea"/>
            </a:endParaRPr>
          </a:p>
        </p:txBody>
      </p:sp>
      <p:sp>
        <p:nvSpPr>
          <p:cNvPr id="105049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提升教育质量和效率，促进教育公平</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46" name="标题 2"/>
          <p:cNvSpPr>
            <a:spLocks noGrp="1"/>
          </p:cNvSpPr>
          <p:nvPr>
            <p:ph type="title" idx="5"/>
          </p:nvPr>
        </p:nvSpPr>
        <p:spPr/>
        <p:txBody>
          <a:bodyPr>
            <a:normAutofit fontScale="91667"/>
          </a:bodyPr>
          <a:p>
            <a:r>
              <a:rPr altLang="en-US" lang="zh-CN"/>
              <a:t>跨学科教育与综合素质培养的强化</a:t>
            </a:r>
            <a:endParaRPr altLang="en-US" lang="zh-CN"/>
          </a:p>
        </p:txBody>
      </p:sp>
      <p:sp>
        <p:nvSpPr>
          <p:cNvPr id="105054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人工智能技术推动跨学科教育的发展</a:t>
            </a:r>
            <a:endParaRPr altLang="en-US" dirty="0" sz="2000" lang="zh-CN" spc="150">
              <a:solidFill>
                <a:schemeClr val="tx1">
                  <a:lumMod val="85000"/>
                  <a:lumOff val="15000"/>
                </a:schemeClr>
              </a:solidFill>
              <a:latin typeface="+mn-ea"/>
              <a:sym typeface="+mn-ea"/>
            </a:endParaRPr>
          </a:p>
        </p:txBody>
      </p:sp>
      <p:sp>
        <p:nvSpPr>
          <p:cNvPr id="105055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5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跨学科教育在培养综合素质方面的优势</a:t>
            </a:r>
            <a:endParaRPr altLang="en-US" dirty="0" sz="2000" lang="zh-CN" spc="150">
              <a:solidFill>
                <a:schemeClr val="tx1">
                  <a:lumMod val="85000"/>
                  <a:lumOff val="15000"/>
                </a:schemeClr>
              </a:solidFill>
              <a:latin typeface="+mn-ea"/>
              <a:sym typeface="+mn-ea"/>
            </a:endParaRPr>
          </a:p>
        </p:txBody>
      </p:sp>
      <p:sp>
        <p:nvSpPr>
          <p:cNvPr id="105056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人工智能在跨学科教育中的应用实践</a:t>
            </a:r>
            <a:endParaRPr altLang="en-US" dirty="0" sz="2000" lang="zh-CN" spc="150">
              <a:solidFill>
                <a:schemeClr val="tx1">
                  <a:lumMod val="85000"/>
                  <a:lumOff val="15000"/>
                </a:schemeClr>
              </a:solidFill>
              <a:latin typeface="+mn-ea"/>
              <a:sym typeface="+mn-ea"/>
            </a:endParaRPr>
          </a:p>
        </p:txBody>
      </p:sp>
      <p:sp>
        <p:nvSpPr>
          <p:cNvPr id="105056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6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7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未来跨学科教育与综合素质培养的趋势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22"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624" name="标题 6"/>
          <p:cNvSpPr>
            <a:spLocks noGrp="1"/>
          </p:cNvSpPr>
          <p:nvPr>
            <p:ph type="title" idx="1"/>
            <p:custDataLst>
              <p:tags r:id="rId2"/>
            </p:custDataLst>
          </p:nvPr>
        </p:nvSpPr>
        <p:spPr/>
        <p:txBody>
          <a:bodyPr/>
          <a:p>
            <a:r>
              <a:rPr altLang="en-US" lang="zh-CN"/>
              <a:t>结论与建议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738" name="标题 2"/>
          <p:cNvSpPr>
            <a:spLocks noGrp="1"/>
          </p:cNvSpPr>
          <p:nvPr>
            <p:ph type="title" idx="5"/>
          </p:nvPr>
        </p:nvSpPr>
        <p:spPr/>
        <p:txBody>
          <a:bodyPr>
            <a:normAutofit fontScale="91667"/>
          </a:bodyPr>
          <a:p>
            <a:r>
              <a:rPr altLang="en-US" lang="zh-CN"/>
              <a:t>结论总结</a:t>
            </a:r>
            <a:endParaRPr altLang="en-US" lang="zh-CN"/>
          </a:p>
        </p:txBody>
      </p:sp>
      <p:sp>
        <p:nvSpPr>
          <p:cNvPr id="105074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4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4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4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4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5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5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5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5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3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5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6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6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6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6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4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6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7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7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7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7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人工智能在教育智能化中的应用前景广阔</a:t>
            </a:r>
            <a:endParaRPr altLang="en-US" dirty="0" sz="1200" lang="zh-CN" spc="150">
              <a:solidFill>
                <a:schemeClr val="tx1">
                  <a:lumMod val="65000"/>
                  <a:lumOff val="35000"/>
                </a:schemeClr>
              </a:solidFill>
              <a:latin typeface="+mn-ea"/>
              <a:sym typeface="+mn-ea"/>
            </a:endParaRPr>
          </a:p>
        </p:txBody>
      </p:sp>
      <p:sp>
        <p:nvSpPr>
          <p:cNvPr id="105077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政府、企业和教育机构应共同努力推动人工智能在教育领域的应用和发展</a:t>
            </a:r>
            <a:endParaRPr altLang="en-US" dirty="0" sz="1200" lang="zh-CN" spc="150">
              <a:solidFill>
                <a:schemeClr val="tx1">
                  <a:lumMod val="65000"/>
                  <a:lumOff val="35000"/>
                </a:schemeClr>
              </a:solidFill>
              <a:latin typeface="+mn-ea"/>
              <a:sym typeface="+mn-ea"/>
            </a:endParaRPr>
          </a:p>
        </p:txBody>
      </p:sp>
      <p:sp>
        <p:nvSpPr>
          <p:cNvPr id="105078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人工智能技术将为教育带来更多创新和变革</a:t>
            </a:r>
            <a:endParaRPr altLang="en-US" dirty="0" sz="1200" lang="zh-CN" spc="150">
              <a:solidFill>
                <a:schemeClr val="tx1">
                  <a:lumMod val="65000"/>
                  <a:lumOff val="35000"/>
                </a:schemeClr>
              </a:solidFill>
              <a:latin typeface="+mn-ea"/>
              <a:sym typeface="+mn-ea"/>
            </a:endParaRPr>
          </a:p>
        </p:txBody>
      </p:sp>
      <p:sp>
        <p:nvSpPr>
          <p:cNvPr id="105078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未来教育将更加个性化、智能化和高效化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834" name="标题 2"/>
          <p:cNvSpPr>
            <a:spLocks noGrp="1"/>
          </p:cNvSpPr>
          <p:nvPr>
            <p:ph type="title" idx="5"/>
          </p:nvPr>
        </p:nvSpPr>
        <p:spPr/>
        <p:txBody>
          <a:bodyPr>
            <a:normAutofit fontScale="91667"/>
          </a:bodyPr>
          <a:p>
            <a:r>
              <a:rPr altLang="en-US" lang="zh-CN"/>
              <a:t>对教育领域的建议</a:t>
            </a:r>
            <a:endParaRPr altLang="en-US" lang="zh-CN"/>
          </a:p>
        </p:txBody>
      </p:sp>
      <p:sp>
        <p:nvSpPr>
          <p:cNvPr id="105083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3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40"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加强教师培训，提高教师对人工智能技术的掌握能力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4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4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46" name="TextBox 2"/>
          <p:cNvSpPr txBox="1"/>
          <p:nvPr>
            <p:custDataLst>
              <p:tags r:id="rId6"/>
            </p:custDataLst>
          </p:nvPr>
        </p:nvSpPr>
        <p:spPr>
          <a:xfrm>
            <a:off x="3561327"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建立完善的人工智能教育平台，为学生提供更加个性化、高效的学习体验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4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5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52" name="TextBox 2"/>
          <p:cNvSpPr txBox="1"/>
          <p:nvPr>
            <p:custDataLst>
              <p:tags r:id="rId9"/>
            </p:custDataLst>
          </p:nvPr>
        </p:nvSpPr>
        <p:spPr>
          <a:xfrm>
            <a:off x="6356085" y="3137508"/>
            <a:ext cx="2278952" cy="1840235"/>
          </a:xfrm>
          <a:prstGeom prst="rect"/>
          <a:noFill/>
        </p:spPr>
        <p:txBody>
          <a:bodyPr rtlCol="0" wrap="square">
            <a:normAutofit fontScale="8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鼓励教育机构与科技企业合作，共同推动人工智能在教育领域的应用与发展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85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85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858"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建立健全相关法规和政策，保障人工智能在教育领域的健康发展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910" name="标题 2"/>
          <p:cNvSpPr>
            <a:spLocks noGrp="1"/>
          </p:cNvSpPr>
          <p:nvPr>
            <p:ph type="title" idx="5"/>
          </p:nvPr>
        </p:nvSpPr>
        <p:spPr/>
        <p:txBody>
          <a:bodyPr>
            <a:normAutofit fontScale="91667"/>
          </a:bodyPr>
          <a:p>
            <a:r>
              <a:rPr altLang="en-US" lang="zh-CN"/>
              <a:t>对未来研究的展望</a:t>
            </a:r>
            <a:endParaRPr altLang="en-US" lang="zh-CN"/>
          </a:p>
        </p:txBody>
      </p:sp>
      <p:sp>
        <p:nvSpPr>
          <p:cNvPr id="105091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1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1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1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2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未来研究应关注如何更好地结合人工智能与教育，提高教育质量和效率</a:t>
            </a:r>
            <a:endParaRPr altLang="en-US" sz="1400" lang="zh-CN" spc="150">
              <a:solidFill>
                <a:schemeClr val="tx1"/>
              </a:solidFill>
              <a:effectLst/>
              <a:latin typeface="+mn-ea"/>
              <a:sym typeface="+mn-ea"/>
            </a:endParaRPr>
          </a:p>
        </p:txBody>
      </p:sp>
      <p:sp>
        <p:nvSpPr>
          <p:cNvPr id="105092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人工智能技术不断进步，未来将在教育领域发挥更大作用</a:t>
            </a:r>
            <a:endParaRPr altLang="en-US" dirty="0" sz="1400" lang="zh-CN" spc="150">
              <a:solidFill>
                <a:schemeClr val="tx1"/>
              </a:solidFill>
              <a:effectLst/>
              <a:latin typeface="+mn-ea"/>
              <a:sym typeface="+mn-ea"/>
            </a:endParaRPr>
          </a:p>
        </p:txBody>
      </p:sp>
      <p:sp>
        <p:nvSpPr>
          <p:cNvPr id="105092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未来研究应关注如何保护学生隐私和数据安全，避免滥用人工智能技术</a:t>
            </a:r>
            <a:endParaRPr altLang="en-US" sz="1400" lang="zh-CN" spc="150">
              <a:solidFill>
                <a:schemeClr val="tx1"/>
              </a:solidFill>
              <a:effectLst/>
              <a:latin typeface="+mn-ea"/>
              <a:sym typeface="+mn-ea"/>
            </a:endParaRPr>
          </a:p>
        </p:txBody>
      </p:sp>
      <p:sp>
        <p:nvSpPr>
          <p:cNvPr id="105092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未来研究应关注如何促进教育公平，让更多人受益于人工智能技术</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978"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980"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03.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1"/>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1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1_1"/>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1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1_2"/>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1"/>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f*1_2_1"/>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UNIT_SUBTYPE" val="a"/>
  <p:tag name="KSO_WM_UNIT_NOCLEAR" val="0"/>
  <p:tag name="KSO_WM_DIAGRAM_GROUP_CODE" val="l1-1"/>
  <p:tag name="KSO_WM_UNIT_TYPE" val="l_h_f"/>
  <p:tag name="KSO_WM_UNIT_INDEX" val="1_2_1"/>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1*l_h_i*1_2_2"/>
  <p:tag name="KSO_WM_TEMPLATE_CATEGORY" val="diagram"/>
  <p:tag name="KSO_WM_TEMPLATE_INDEX" val="20231354"/>
  <p:tag name="KSO_WM_UNIT_LAYERLEVEL" val="1_1_1"/>
  <p:tag name="KSO_WM_TAG_VERSION" val="3.0"/>
  <p:tag name="KSO_WM_BEAUTIFY_FLAG" val="#wm#"/>
  <p:tag name="KSO_WM_DIAGRAM_VERSION" val="3"/>
  <p:tag name="KSO_WM_DIAGRAM_COLOR_TEXT_CAN_REMOVE" val="n"/>
  <p:tag name="KSO_WM_DIAGRAM_GROUP_CODE" val="l1-1"/>
  <p:tag name="KSO_WM_UNIT_TYPE" val="l_h_i"/>
  <p:tag name="KSO_WM_UNIT_INDEX" val="1_2_2"/>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52.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9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4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92.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2023-12-16T18:39:35Z</dcterms:created>
  <dcterms:modified xsi:type="dcterms:W3CDTF">2023-12-16T18:39:35Z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bec2152cde634bf88cf9db3ab36cd071_21</vt:lpwstr>
  </property>
</Properties>
</file>