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855" r:id="rId1"/>
    <p:sldMasterId id="2147496892" r:id="rId2"/>
  </p:sldMasterIdLst>
  <p:notesMasterIdLst>
    <p:notesMasterId r:id="rId3"/>
  </p:notesMasterIdLst>
  <p:sldIdLst>
    <p:sldId id="6208" r:id="rId4"/>
    <p:sldId id="6212" r:id="rId5"/>
    <p:sldId id="6215" r:id="rId6"/>
    <p:sldId id="6218" r:id="rId7"/>
    <p:sldId id="6221" r:id="rId8"/>
    <p:sldId id="6224" r:id="rId9"/>
    <p:sldId id="6227" r:id="rId10"/>
    <p:sldId id="6230" r:id="rId11"/>
    <p:sldId id="6233" r:id="rId12"/>
    <p:sldId id="6236" r:id="rId13"/>
    <p:sldId id="6239" r:id="rId14"/>
    <p:sldId id="6242" r:id="rId15"/>
    <p:sldId id="6245" r:id="rId16"/>
    <p:sldId id="6248" r:id="rId17"/>
    <p:sldId id="6251" r:id="rId18"/>
    <p:sldId id="6254" r:id="rId19"/>
    <p:sldId id="6257" r:id="rId20"/>
    <p:sldId id="6260" r:id="rId21"/>
    <p:sldId id="6263" r:id="rId22"/>
    <p:sldId id="6266" r:id="rId23"/>
    <p:sldId id="6269" r:id="rId24"/>
    <p:sldId id="6272" r:id="rId25"/>
    <p:sldId id="6275" r:id="rId26"/>
    <p:sldId id="6278" r:id="rId27"/>
    <p:sldId id="6281" r:id="rId28"/>
    <p:sldId id="6284" r:id="rId29"/>
    <p:sldId id="6287"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856" r:id="rId1"/>
    <p:sldLayoutId id="2147496857" r:id="rId2"/>
    <p:sldLayoutId id="2147496858" r:id="rId3"/>
    <p:sldLayoutId id="2147496859" r:id="rId4"/>
    <p:sldLayoutId id="2147496860" r:id="rId5"/>
    <p:sldLayoutId id="2147496861" r:id="rId6"/>
    <p:sldLayoutId id="2147496862" r:id="rId7"/>
    <p:sldLayoutId id="2147496863" r:id="rId8"/>
    <p:sldLayoutId id="2147496864" r:id="rId9"/>
    <p:sldLayoutId id="2147496865" r:id="rId10"/>
    <p:sldLayoutId id="214749686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96893" r:id="rId1"/>
    <p:sldLayoutId id="2147496894" r:id="rId2"/>
    <p:sldLayoutId id="2147496895" r:id="rId3"/>
    <p:sldLayoutId id="2147496896" r:id="rId4"/>
    <p:sldLayoutId id="2147496897" r:id="rId5"/>
    <p:sldLayoutId id="2147496898" r:id="rId6"/>
    <p:sldLayoutId id="2147496899" r:id="rId7"/>
    <p:sldLayoutId id="2147496900" r:id="rId8"/>
    <p:sldLayoutId id="2147496901" r:id="rId9"/>
    <p:sldLayoutId id="2147496902" r:id="rId10"/>
    <p:sldLayoutId id="2147496903" r:id="rId11"/>
  </p:sldLayoutIdLs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tags" Target="../tags/tag158.xml"/><Relationship Id="rId16" Type="http://schemas.openxmlformats.org/officeDocument/2006/relationships/tags" Target="../tags/tag159.xml"/><Relationship Id="rId17"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tags" Target="../tags/tag301.xml"/><Relationship Id="rId14" Type="http://schemas.openxmlformats.org/officeDocument/2006/relationships/tags" Target="../tags/tag302.xml"/><Relationship Id="rId15" Type="http://schemas.openxmlformats.org/officeDocument/2006/relationships/tags" Target="../tags/tag303.xml"/><Relationship Id="rId16" Type="http://schemas.openxmlformats.org/officeDocument/2006/relationships/tags" Target="../tags/tag304.xml"/><Relationship Id="rId17"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2024年金融科技风险管理与安全技术方案</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2"/>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200" lang="zh-CN">
                <a:solidFill>
                  <a:schemeClr val="lt1">
                    <a:lumMod val="100000"/>
                  </a:schemeClr>
                </a:solidFill>
                <a:latin typeface="+mj-ea"/>
                <a:ea typeface="+mj-ea"/>
                <a:cs typeface="汉仪粗圆简" panose="02010600000101010101" charset="-122"/>
                <a:sym typeface="+mn-ea"/>
              </a:rPr>
              <a:t>金融科技风险管理概述</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200" lang="zh-CN">
                <a:solidFill>
                  <a:schemeClr val="lt1">
                    <a:lumMod val="100000"/>
                  </a:schemeClr>
                </a:solidFill>
                <a:latin typeface="+mj-ea"/>
                <a:ea typeface="+mj-ea"/>
                <a:cs typeface="汉仪粗圆简" panose="02010600000101010101" charset="-122"/>
                <a:sym typeface="+mn-ea"/>
              </a:rPr>
              <a:t>金融科技安全技术方案</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200" lang="zh-CN">
                <a:solidFill>
                  <a:schemeClr val="lt1">
                    <a:lumMod val="100000"/>
                  </a:schemeClr>
                </a:solidFill>
                <a:latin typeface="+mj-ea"/>
                <a:ea typeface="+mj-ea"/>
                <a:cs typeface="汉仪粗圆简" panose="02010600000101010101" charset="-122"/>
                <a:sym typeface="+mn-ea"/>
              </a:rPr>
              <a:t>金融科技风险管理的实施</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200" lang="zh-CN">
                <a:solidFill>
                  <a:schemeClr val="lt1">
                    <a:lumMod val="100000"/>
                  </a:schemeClr>
                </a:solidFill>
                <a:latin typeface="+mj-ea"/>
                <a:ea typeface="+mj-ea"/>
                <a:cs typeface="汉仪粗圆简" panose="02010600000101010101" charset="-122"/>
                <a:sym typeface="+mn-ea"/>
              </a:rPr>
              <a:t>金融科技安全技术方案的实施</a:t>
            </a:r>
            <a:endParaRPr altLang="en-US" dirty="0" sz="22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fontScale="87143"/>
          </a:bodyPr>
          <a:p>
            <a:r>
              <a:rPr altLang="en-US" dirty="0" sz="2800" lang="zh-CN">
                <a:solidFill>
                  <a:schemeClr val="lt1">
                    <a:lumMod val="100000"/>
                  </a:schemeClr>
                </a:solidFill>
                <a:latin typeface="+mj-ea"/>
                <a:ea typeface="+mj-ea"/>
                <a:cs typeface="汉仪粗圆简" panose="02010600000101010101" charset="-122"/>
                <a:sym typeface="+mn-ea"/>
              </a:rPr>
              <a:t>金融科技风险管理与安全技术方案的融合发展</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06" name="文本占位符 2"/>
          <p:cNvSpPr>
            <a:spLocks noGrp="1"/>
          </p:cNvSpPr>
          <p:nvPr>
            <p:ph type="body" idx="2"/>
            <p:custDataLst>
              <p:tags r:id="rId1"/>
            </p:custDataLst>
          </p:nvPr>
        </p:nvSpPr>
        <p:spPr/>
        <p:txBody>
          <a:bodyPr/>
          <a:p>
            <a:r>
              <a:rPr altLang="en-US" lang="zh-CN"/>
              <a:t>PART ONE</a:t>
            </a:r>
            <a:endParaRPr altLang="en-US" lang="zh-CN"/>
          </a:p>
        </p:txBody>
      </p:sp>
      <p:sp>
        <p:nvSpPr>
          <p:cNvPr id="1048908" name="标题 4"/>
          <p:cNvSpPr>
            <a:spLocks noGrp="1"/>
          </p:cNvSpPr>
          <p:nvPr>
            <p:ph type="title" idx="1"/>
            <p:custDataLst>
              <p:tags r:id="rId2"/>
            </p:custDataLst>
          </p:nvPr>
        </p:nvSpPr>
        <p:spPr/>
        <p:txBody>
          <a:bodyPr/>
          <a:p>
            <a:r>
              <a:rPr altLang="en-US" lang="zh-CN"/>
              <a:t>金融科技风险管理概述</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970" name="标题 2"/>
          <p:cNvSpPr>
            <a:spLocks noGrp="1"/>
          </p:cNvSpPr>
          <p:nvPr>
            <p:ph type="title" idx="2"/>
          </p:nvPr>
        </p:nvSpPr>
        <p:spPr/>
        <p:txBody>
          <a:bodyPr/>
          <a:p>
            <a:r>
              <a:rPr altLang="en-US" lang="zh-CN"/>
              <a:t>金融科技风险定义</a:t>
            </a:r>
            <a:endParaRPr altLang="en-US" lang="zh-CN"/>
          </a:p>
        </p:txBody>
      </p:sp>
      <p:sp>
        <p:nvSpPr>
          <p:cNvPr id="1048972"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74"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8976"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金融科技风险是指金融机构在利用科技手段提供服务时面临的各种风险，包括技术风险、操作风险、信息安全风险等。</a:t>
            </a:r>
            <a:endParaRPr altLang="en-US" dirty="0" sz="2000" lang="zh-CN" spc="200">
              <a:solidFill>
                <a:schemeClr val="tx1">
                  <a:lumMod val="85000"/>
                  <a:lumOff val="15000"/>
                </a:schemeClr>
              </a:solidFill>
              <a:latin typeface="+mn-ea"/>
              <a:sym typeface="+mn-ea"/>
            </a:endParaRPr>
          </a:p>
        </p:txBody>
      </p:sp>
      <p:sp>
        <p:nvSpPr>
          <p:cNvPr id="1048978"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0"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8982"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金融科技风险的产生与科技的发展和应用密切相关，随着金融科技的不断发展，金融科技风险也不断演变和升级。</a:t>
            </a:r>
            <a:endParaRPr altLang="en-US" dirty="0" sz="2000" lang="zh-CN" spc="200">
              <a:solidFill>
                <a:schemeClr val="tx1">
                  <a:lumMod val="85000"/>
                  <a:lumOff val="15000"/>
                </a:schemeClr>
              </a:solidFill>
              <a:latin typeface="+mn-ea"/>
              <a:sym typeface="+mn-ea"/>
            </a:endParaRPr>
          </a:p>
        </p:txBody>
      </p:sp>
      <p:sp>
        <p:nvSpPr>
          <p:cNvPr id="1048984"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86"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8988"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金融科技风险的防范和管理需要金融机构、监管部门和相关技术提供商共同努力，建立完善的风险管理体系和技术防范措施。</a:t>
            </a:r>
            <a:endParaRPr altLang="en-US" dirty="0" sz="2000" lang="zh-CN" spc="200">
              <a:solidFill>
                <a:schemeClr val="tx1">
                  <a:lumMod val="85000"/>
                  <a:lumOff val="15000"/>
                </a:schemeClr>
              </a:solidFill>
              <a:latin typeface="+mn-ea"/>
              <a:sym typeface="+mn-ea"/>
            </a:endParaRPr>
          </a:p>
        </p:txBody>
      </p:sp>
      <p:sp>
        <p:nvSpPr>
          <p:cNvPr id="1048990"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8992"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8994"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金融科技风险的防范和管理对于保障金融安全、维护市场稳定、促进金融业健康发展具有重要意义。</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9040" name="标题 2"/>
          <p:cNvSpPr>
            <a:spLocks noGrp="1"/>
          </p:cNvSpPr>
          <p:nvPr>
            <p:ph type="title" idx="2"/>
          </p:nvPr>
        </p:nvSpPr>
        <p:spPr/>
        <p:txBody>
          <a:bodyPr/>
          <a:p>
            <a:r>
              <a:rPr altLang="en-US" lang="zh-CN"/>
              <a:t>金融科技风险类型</a:t>
            </a:r>
            <a:endParaRPr altLang="en-US" lang="zh-CN"/>
          </a:p>
        </p:txBody>
      </p:sp>
      <p:sp>
        <p:nvSpPr>
          <p:cNvPr id="1049042"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操作风险：由于内部流程不完善或人为失误引发的风险</a:t>
            </a:r>
            <a:endParaRPr altLang="zh-CN" dirty="0" lang="en-US">
              <a:solidFill>
                <a:schemeClr val="dk1">
                  <a:lumMod val="80000"/>
                  <a:lumOff val="20000"/>
                </a:schemeClr>
              </a:solidFill>
              <a:latin typeface="+mn-ea"/>
              <a:sym typeface="+mn-ea"/>
            </a:endParaRPr>
          </a:p>
        </p:txBody>
      </p:sp>
      <p:sp>
        <p:nvSpPr>
          <p:cNvPr id="1049050"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技术风险：由于技术漏洞、缺陷或故障引发的风险</a:t>
            </a:r>
            <a:endParaRPr altLang="en-US" dirty="0" lang="zh-CN">
              <a:solidFill>
                <a:schemeClr val="dk1">
                  <a:lumMod val="80000"/>
                  <a:lumOff val="20000"/>
                </a:schemeClr>
              </a:solidFill>
              <a:latin typeface="+mn-ea"/>
              <a:sym typeface="+mn-ea"/>
            </a:endParaRPr>
          </a:p>
        </p:txBody>
      </p:sp>
      <p:sp>
        <p:nvSpPr>
          <p:cNvPr id="1049058"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数据安全风险：涉及客户隐私和交易信息的泄露风险</a:t>
            </a:r>
            <a:endParaRPr altLang="en-US" dirty="0" lang="zh-CN">
              <a:solidFill>
                <a:schemeClr val="dk1">
                  <a:lumMod val="80000"/>
                  <a:lumOff val="20000"/>
                </a:schemeClr>
              </a:solidFill>
              <a:latin typeface="+mn-ea"/>
              <a:sym typeface="+mn-ea"/>
            </a:endParaRPr>
          </a:p>
        </p:txBody>
      </p:sp>
      <p:sp>
        <p:nvSpPr>
          <p:cNvPr id="1049066"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0"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2" name="文本框 12"/>
          <p:cNvSpPr txBox="1"/>
          <p:nvPr>
            <p:custDataLst>
              <p:tags r:id="rId16"/>
            </p:custDataLst>
          </p:nvPr>
        </p:nvSpPr>
        <p:spPr>
          <a:xfrm>
            <a:off x="2141318" y="555824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法律合规风险：涉及违反法律法规或监管要求的风险</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9118" name="标题 2"/>
          <p:cNvSpPr>
            <a:spLocks noGrp="1"/>
          </p:cNvSpPr>
          <p:nvPr>
            <p:ph type="title" idx="2"/>
          </p:nvPr>
        </p:nvSpPr>
        <p:spPr/>
        <p:txBody>
          <a:bodyPr/>
          <a:p>
            <a:r>
              <a:rPr altLang="en-US" lang="zh-CN"/>
              <a:t>金融科技风险管理的重要性</a:t>
            </a:r>
            <a:endParaRPr altLang="en-US" lang="zh-CN"/>
          </a:p>
        </p:txBody>
      </p:sp>
      <p:sp>
        <p:nvSpPr>
          <p:cNvPr id="1049120"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保障金融业务安全：金融科技风险管理能够有效地预防和应对各种金融风险，保障金融业务的稳定运行。</a:t>
            </a:r>
            <a:endParaRPr altLang="en-US" dirty="0" sz="1200" lang="zh-CN" spc="150">
              <a:solidFill>
                <a:schemeClr val="tx1">
                  <a:lumMod val="85000"/>
                  <a:lumOff val="15000"/>
                </a:schemeClr>
              </a:solidFill>
              <a:latin typeface="+mn-ea"/>
              <a:sym typeface="+mn-ea"/>
            </a:endParaRPr>
          </a:p>
        </p:txBody>
      </p:sp>
      <p:sp>
        <p:nvSpPr>
          <p:cNvPr id="1049122"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4"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6"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维护金融市场秩序：通过有效的风险管理，可以降低金融市场的波动，维护金融市场的公平、透明和秩序。</a:t>
            </a:r>
            <a:endParaRPr altLang="en-US" dirty="0" sz="1200" lang="zh-CN" spc="150">
              <a:solidFill>
                <a:schemeClr val="tx1">
                  <a:lumMod val="85000"/>
                  <a:lumOff val="15000"/>
                </a:schemeClr>
              </a:solidFill>
              <a:latin typeface="+mn-ea"/>
              <a:sym typeface="+mn-ea"/>
            </a:endParaRPr>
          </a:p>
        </p:txBody>
      </p:sp>
      <p:sp>
        <p:nvSpPr>
          <p:cNvPr id="1049128"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0"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2"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提升金融机构竞争力：风险管理水平的提高有助于金融机构提升服务质量和效率，增强市场竞争力。</a:t>
            </a:r>
            <a:endParaRPr altLang="en-US" dirty="0" sz="1200" lang="zh-CN" spc="150">
              <a:solidFill>
                <a:schemeClr val="tx1">
                  <a:lumMod val="85000"/>
                  <a:lumOff val="15000"/>
                </a:schemeClr>
              </a:solidFill>
              <a:latin typeface="+mn-ea"/>
              <a:sym typeface="+mn-ea"/>
            </a:endParaRPr>
          </a:p>
        </p:txBody>
      </p:sp>
      <p:sp>
        <p:nvSpPr>
          <p:cNvPr id="1049134"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6"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8"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保障消费者权益：金融科技风险管理能够减少消费者在金融交易中的风险，保护消费者权益。</a:t>
            </a:r>
            <a:endParaRPr altLang="en-US" dirty="0" sz="1200" lang="zh-CN" spc="150">
              <a:solidFill>
                <a:schemeClr val="tx1">
                  <a:lumMod val="85000"/>
                  <a:lumOff val="15000"/>
                </a:schemeClr>
              </a:solidFill>
              <a:latin typeface="+mn-ea"/>
              <a:sym typeface="+mn-ea"/>
            </a:endParaRPr>
          </a:p>
        </p:txBody>
      </p:sp>
      <p:sp>
        <p:nvSpPr>
          <p:cNvPr id="1049140"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2"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03" name=""/>
        <p:cNvGrpSpPr/>
        <p:nvPr/>
      </p:nvGrpSpPr>
      <p:grpSpPr>
        <a:xfrm>
          <a:off x="0" y="0"/>
          <a:ext cx="0" cy="0"/>
          <a:chOff x="0" y="0"/>
          <a:chExt cx="0" cy="0"/>
        </a:xfrm>
      </p:grpSpPr>
      <p:sp>
        <p:nvSpPr>
          <p:cNvPr id="1049188" name="文本占位符 2"/>
          <p:cNvSpPr>
            <a:spLocks noGrp="1"/>
          </p:cNvSpPr>
          <p:nvPr>
            <p:ph type="body" idx="2"/>
            <p:custDataLst>
              <p:tags r:id="rId1"/>
            </p:custDataLst>
          </p:nvPr>
        </p:nvSpPr>
        <p:spPr/>
        <p:txBody>
          <a:bodyPr/>
          <a:p>
            <a:r>
              <a:rPr altLang="en-US" lang="zh-CN"/>
              <a:t>PART TWO</a:t>
            </a:r>
            <a:endParaRPr altLang="en-US" lang="zh-CN"/>
          </a:p>
        </p:txBody>
      </p:sp>
      <p:sp>
        <p:nvSpPr>
          <p:cNvPr id="1049190" name="标题 4"/>
          <p:cNvSpPr>
            <a:spLocks noGrp="1"/>
          </p:cNvSpPr>
          <p:nvPr>
            <p:ph type="title" idx="1"/>
            <p:custDataLst>
              <p:tags r:id="rId2"/>
            </p:custDataLst>
          </p:nvPr>
        </p:nvSpPr>
        <p:spPr/>
        <p:txBody>
          <a:bodyPr/>
          <a:p>
            <a:r>
              <a:rPr altLang="en-US" lang="zh-CN"/>
              <a:t>金融科技安全技术方案</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52" name="标题 2"/>
          <p:cNvSpPr>
            <a:spLocks noGrp="1"/>
          </p:cNvSpPr>
          <p:nvPr>
            <p:ph type="title" idx="2"/>
          </p:nvPr>
        </p:nvSpPr>
        <p:spPr/>
        <p:txBody>
          <a:bodyPr/>
          <a:p>
            <a:r>
              <a:rPr altLang="en-US" lang="zh-CN"/>
              <a:t>数据加密技术</a:t>
            </a:r>
            <a:endParaRPr altLang="en-US" lang="zh-CN"/>
          </a:p>
        </p:txBody>
      </p:sp>
      <p:sp>
        <p:nvSpPr>
          <p:cNvPr id="1049254"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定义：通过加密算法将明文数据转换为密文数据，以保护数据的机密性和完整性</a:t>
            </a:r>
            <a:endParaRPr altLang="en-US" dirty="0" sz="1200" lang="zh-CN" spc="150">
              <a:solidFill>
                <a:schemeClr val="tx1">
                  <a:lumMod val="65000"/>
                  <a:lumOff val="35000"/>
                </a:schemeClr>
              </a:solidFill>
              <a:latin typeface="+mn-ea"/>
              <a:sym typeface="+mn-ea"/>
            </a:endParaRPr>
          </a:p>
        </p:txBody>
      </p:sp>
      <p:sp>
        <p:nvSpPr>
          <p:cNvPr id="1049256"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分类：对称加密、非对称加密和混合加密</a:t>
            </a:r>
            <a:endParaRPr altLang="en-US" dirty="0" sz="1200" lang="zh-CN" spc="150">
              <a:solidFill>
                <a:schemeClr val="tx1">
                  <a:lumMod val="65000"/>
                  <a:lumOff val="35000"/>
                </a:schemeClr>
              </a:solidFill>
              <a:latin typeface="+mn-ea"/>
              <a:sym typeface="+mn-ea"/>
            </a:endParaRPr>
          </a:p>
        </p:txBody>
      </p:sp>
      <p:sp>
        <p:nvSpPr>
          <p:cNvPr id="1049258"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应用场景：金融交易、支付安全、数据存储等</a:t>
            </a:r>
            <a:endParaRPr altLang="en-US" dirty="0" sz="1200" lang="zh-CN" spc="150">
              <a:solidFill>
                <a:schemeClr val="tx1">
                  <a:lumMod val="65000"/>
                  <a:lumOff val="35000"/>
                </a:schemeClr>
              </a:solidFill>
              <a:latin typeface="+mn-ea"/>
              <a:sym typeface="+mn-ea"/>
            </a:endParaRPr>
          </a:p>
        </p:txBody>
      </p:sp>
      <p:sp>
        <p:nvSpPr>
          <p:cNvPr id="1049260"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优势：有效防止数据泄露和攻击，保障数据安全和隐私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06" name="标题 2"/>
          <p:cNvSpPr>
            <a:spLocks noGrp="1"/>
          </p:cNvSpPr>
          <p:nvPr>
            <p:ph type="title" idx="2"/>
          </p:nvPr>
        </p:nvSpPr>
        <p:spPr/>
        <p:txBody>
          <a:bodyPr/>
          <a:p>
            <a:r>
              <a:rPr altLang="en-US" lang="zh-CN"/>
              <a:t>身份认证与访问控制技术</a:t>
            </a:r>
            <a:endParaRPr altLang="en-US" lang="zh-CN"/>
          </a:p>
        </p:txBody>
      </p:sp>
      <p:sp>
        <p:nvSpPr>
          <p:cNvPr id="1049308"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0"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312"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身份认证技术：采用多因素认证，如指纹、面部识别、动态口令等，确保用户身份真实可靠。</a:t>
            </a:r>
            <a:endParaRPr altLang="en-US" dirty="0" sz="2000" lang="zh-CN" spc="200">
              <a:solidFill>
                <a:schemeClr val="tx1">
                  <a:lumMod val="85000"/>
                  <a:lumOff val="15000"/>
                </a:schemeClr>
              </a:solidFill>
              <a:latin typeface="+mn-ea"/>
              <a:sym typeface="+mn-ea"/>
            </a:endParaRPr>
          </a:p>
        </p:txBody>
      </p:sp>
      <p:sp>
        <p:nvSpPr>
          <p:cNvPr id="1049314"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6"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18"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访问控制技术：根据用户角色和权限，限制对金融资源的访问，防止未经授权的访问和数据泄露。</a:t>
            </a:r>
            <a:endParaRPr altLang="en-US" dirty="0" sz="2000" lang="zh-CN" spc="200">
              <a:solidFill>
                <a:schemeClr val="tx1">
                  <a:lumMod val="85000"/>
                  <a:lumOff val="15000"/>
                </a:schemeClr>
              </a:solidFill>
              <a:latin typeface="+mn-ea"/>
              <a:sym typeface="+mn-ea"/>
            </a:endParaRPr>
          </a:p>
        </p:txBody>
      </p:sp>
      <p:sp>
        <p:nvSpPr>
          <p:cNvPr id="1049320"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2"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24"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风险识别技术：利用大数据和人工智能技术，实时监测和识别潜在的安全威胁，提高风险防范能力。</a:t>
            </a:r>
            <a:endParaRPr altLang="en-US" dirty="0" sz="2000" lang="zh-CN" spc="200">
              <a:solidFill>
                <a:schemeClr val="tx1">
                  <a:lumMod val="85000"/>
                  <a:lumOff val="15000"/>
                </a:schemeClr>
              </a:solidFill>
              <a:latin typeface="+mn-ea"/>
              <a:sym typeface="+mn-ea"/>
            </a:endParaRPr>
          </a:p>
        </p:txBody>
      </p:sp>
      <p:sp>
        <p:nvSpPr>
          <p:cNvPr id="1049326"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8"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30"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数据加密技术：采用国际标准的加密算法，对敏感数据进行加密存储，确保数据传输和存储的安全性。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76" name="标题 2"/>
          <p:cNvSpPr>
            <a:spLocks noGrp="1"/>
          </p:cNvSpPr>
          <p:nvPr>
            <p:ph type="title" idx="2"/>
          </p:nvPr>
        </p:nvSpPr>
        <p:spPr/>
        <p:txBody>
          <a:bodyPr/>
          <a:p>
            <a:r>
              <a:rPr altLang="en-US" lang="zh-CN"/>
              <a:t>安全审计与监控技术</a:t>
            </a:r>
            <a:endParaRPr altLang="en-US" lang="zh-CN"/>
          </a:p>
        </p:txBody>
      </p:sp>
      <p:sp>
        <p:nvSpPr>
          <p:cNvPr id="1049378"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0"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2"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实时监测：对金融科技系统进行实时监测，及时发现异常行为和潜在风险</a:t>
            </a:r>
            <a:endParaRPr altLang="en-US" dirty="0" sz="2000" lang="zh-CN" spc="150">
              <a:solidFill>
                <a:schemeClr val="tx1">
                  <a:lumMod val="85000"/>
                  <a:lumOff val="15000"/>
                </a:schemeClr>
              </a:solidFill>
              <a:latin typeface="+mn-ea"/>
              <a:sym typeface="+mn-ea"/>
            </a:endParaRPr>
          </a:p>
        </p:txBody>
      </p:sp>
      <p:sp>
        <p:nvSpPr>
          <p:cNvPr id="1049384"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6"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8"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日志分析：对系统日志进行深入分析，发现潜在的安全威胁和漏洞</a:t>
            </a:r>
            <a:endParaRPr altLang="en-US" dirty="0" sz="2000" lang="zh-CN" spc="150">
              <a:solidFill>
                <a:schemeClr val="tx1">
                  <a:lumMod val="85000"/>
                  <a:lumOff val="15000"/>
                </a:schemeClr>
              </a:solidFill>
              <a:latin typeface="+mn-ea"/>
              <a:sym typeface="+mn-ea"/>
            </a:endParaRPr>
          </a:p>
        </p:txBody>
      </p:sp>
      <p:sp>
        <p:nvSpPr>
          <p:cNvPr id="1049390"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2"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入侵检测：通过入侵检测技术，及时发现外部攻击和恶意行为</a:t>
            </a:r>
            <a:endParaRPr altLang="en-US" dirty="0" sz="2000" lang="zh-CN" spc="150">
              <a:solidFill>
                <a:schemeClr val="tx1">
                  <a:lumMod val="85000"/>
                  <a:lumOff val="15000"/>
                </a:schemeClr>
              </a:solidFill>
              <a:latin typeface="+mn-ea"/>
              <a:sym typeface="+mn-ea"/>
            </a:endParaRPr>
          </a:p>
        </p:txBody>
      </p:sp>
      <p:sp>
        <p:nvSpPr>
          <p:cNvPr id="1049396"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8"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安全审计：定期进行安全审计，评估系统安全性，提出改进建议和措施</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46" name="标题 2"/>
          <p:cNvSpPr>
            <a:spLocks noGrp="1"/>
          </p:cNvSpPr>
          <p:nvPr>
            <p:ph type="title" idx="2"/>
          </p:nvPr>
        </p:nvSpPr>
        <p:spPr/>
        <p:txBody>
          <a:bodyPr/>
          <a:p>
            <a:r>
              <a:rPr altLang="en-US" lang="zh-CN"/>
              <a:t>风险预警与应急响应技术</a:t>
            </a:r>
            <a:endParaRPr altLang="en-US" lang="zh-CN"/>
          </a:p>
        </p:txBody>
      </p:sp>
      <p:sp>
        <p:nvSpPr>
          <p:cNvPr id="1049448"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风险预警技术：实时监测金融科技系统的安全状况，及时发现潜在威胁，提高风险预警的准确性和时效性。</a:t>
            </a:r>
            <a:endParaRPr altLang="en-US" dirty="0" sz="1200" lang="zh-CN" spc="150">
              <a:solidFill>
                <a:schemeClr val="tx1">
                  <a:lumMod val="65000"/>
                  <a:lumOff val="35000"/>
                </a:schemeClr>
              </a:solidFill>
              <a:latin typeface="+mn-ea"/>
              <a:sym typeface="+mn-ea"/>
            </a:endParaRPr>
          </a:p>
        </p:txBody>
      </p:sp>
      <p:sp>
        <p:nvSpPr>
          <p:cNvPr id="1049450"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应急响应技术：针对金融科技系统遭受的攻击或安全事件，快速启动应急响应机制，有效处置系统故障和安全问题，保障金融科技系统的稳定运行。</a:t>
            </a:r>
            <a:endParaRPr altLang="en-US" dirty="0" sz="1200" lang="zh-CN" spc="150">
              <a:solidFill>
                <a:schemeClr val="tx1">
                  <a:lumMod val="65000"/>
                  <a:lumOff val="35000"/>
                </a:schemeClr>
              </a:solidFill>
              <a:latin typeface="+mn-ea"/>
              <a:sym typeface="+mn-ea"/>
            </a:endParaRPr>
          </a:p>
        </p:txBody>
      </p:sp>
      <p:sp>
        <p:nvSpPr>
          <p:cNvPr id="1049452"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风险预警与应急响应技术的结合：通过数据分析和挖掘，将风险预警与应急响应技术相结合，提高金融科技系统的安全防护能力和应急处置能力。</a:t>
            </a:r>
            <a:endParaRPr altLang="en-US" dirty="0" sz="1200" lang="zh-CN" spc="150">
              <a:solidFill>
                <a:schemeClr val="tx1">
                  <a:lumMod val="65000"/>
                  <a:lumOff val="35000"/>
                </a:schemeClr>
              </a:solidFill>
              <a:latin typeface="+mn-ea"/>
              <a:sym typeface="+mn-ea"/>
            </a:endParaRPr>
          </a:p>
        </p:txBody>
      </p:sp>
      <p:sp>
        <p:nvSpPr>
          <p:cNvPr id="1049454"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案例分析：介绍成功应对金融科技风险的案例，分析风险预警与应急响应技术在其中的作用和效果。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47" name=""/>
        <p:cNvGrpSpPr/>
        <p:nvPr/>
      </p:nvGrpSpPr>
      <p:grpSpPr>
        <a:xfrm>
          <a:off x="0" y="0"/>
          <a:ext cx="0" cy="0"/>
          <a:chOff x="0" y="0"/>
          <a:chExt cx="0" cy="0"/>
        </a:xfrm>
      </p:grpSpPr>
      <p:sp>
        <p:nvSpPr>
          <p:cNvPr id="1049500"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502" name="标题 4"/>
          <p:cNvSpPr>
            <a:spLocks noGrp="1"/>
          </p:cNvSpPr>
          <p:nvPr>
            <p:ph type="title" idx="1"/>
            <p:custDataLst>
              <p:tags r:id="rId2"/>
            </p:custDataLst>
          </p:nvPr>
        </p:nvSpPr>
        <p:spPr/>
        <p:txBody>
          <a:bodyPr/>
          <a:p>
            <a:r>
              <a:rPr altLang="en-US" lang="zh-CN"/>
              <a:t>金融科技风险管理的实施</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64" name="标题 2"/>
          <p:cNvSpPr>
            <a:spLocks noGrp="1"/>
          </p:cNvSpPr>
          <p:nvPr>
            <p:ph type="title" idx="2"/>
          </p:nvPr>
        </p:nvSpPr>
        <p:spPr/>
        <p:txBody>
          <a:bodyPr/>
          <a:p>
            <a:r>
              <a:rPr altLang="en-US" lang="zh-CN"/>
              <a:t>风险评估与量化管理</a:t>
            </a:r>
            <a:endParaRPr altLang="en-US" lang="zh-CN"/>
          </a:p>
        </p:txBody>
      </p:sp>
      <p:sp>
        <p:nvSpPr>
          <p:cNvPr id="1049566"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8"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风险识别：识别潜在的风险因素，为风险管理提供基础数据</a:t>
            </a:r>
            <a:endParaRPr altLang="en-US" dirty="0" sz="2000" lang="zh-CN" spc="150">
              <a:solidFill>
                <a:schemeClr val="tx1">
                  <a:lumMod val="75000"/>
                  <a:lumOff val="25000"/>
                </a:schemeClr>
              </a:solidFill>
              <a:latin typeface="+mn-ea"/>
              <a:sym typeface="+mn-ea"/>
            </a:endParaRPr>
          </a:p>
        </p:txBody>
      </p:sp>
      <p:sp>
        <p:nvSpPr>
          <p:cNvPr id="1049570"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2"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4"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风险评估：对已识别的风险进行量化和评估，确定风险等级和影响程度</a:t>
            </a:r>
            <a:endParaRPr altLang="en-US" dirty="0" sz="2000" lang="zh-CN" spc="150">
              <a:solidFill>
                <a:schemeClr val="tx1">
                  <a:lumMod val="75000"/>
                  <a:lumOff val="25000"/>
                </a:schemeClr>
              </a:solidFill>
              <a:latin typeface="+mn-ea"/>
              <a:sym typeface="+mn-ea"/>
            </a:endParaRPr>
          </a:p>
        </p:txBody>
      </p:sp>
      <p:sp>
        <p:nvSpPr>
          <p:cNvPr id="1049576"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8"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0"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风险监控：实时监测风险变化，及时调整风险管理策略</a:t>
            </a:r>
            <a:endParaRPr altLang="en-US" dirty="0" sz="2000" lang="zh-CN" spc="150">
              <a:solidFill>
                <a:schemeClr val="tx1">
                  <a:lumMod val="75000"/>
                  <a:lumOff val="25000"/>
                </a:schemeClr>
              </a:solidFill>
              <a:latin typeface="+mn-ea"/>
              <a:sym typeface="+mn-ea"/>
            </a:endParaRPr>
          </a:p>
        </p:txBody>
      </p:sp>
      <p:sp>
        <p:nvSpPr>
          <p:cNvPr id="1049582"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4"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6"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风险应对：制定针对性的风险应对措施，降低风险对业务的影响</a:t>
            </a:r>
            <a:endParaRPr altLang="en-US" dirty="0" sz="2000" lang="zh-CN" spc="150">
              <a:solidFill>
                <a:schemeClr val="tx1">
                  <a:lumMod val="75000"/>
                  <a:lumOff val="25000"/>
                </a:schemeClr>
              </a:solidFill>
              <a:latin typeface="+mn-ea"/>
              <a:sym typeface="+mn-ea"/>
            </a:endParaRPr>
          </a:p>
        </p:txBody>
      </p:sp>
      <p:sp>
        <p:nvSpPr>
          <p:cNvPr id="1049588"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634" name="标题 2"/>
          <p:cNvSpPr>
            <a:spLocks noGrp="1"/>
          </p:cNvSpPr>
          <p:nvPr>
            <p:ph type="title" idx="2"/>
          </p:nvPr>
        </p:nvSpPr>
        <p:spPr/>
        <p:txBody>
          <a:bodyPr/>
          <a:p>
            <a:r>
              <a:rPr altLang="en-US" lang="zh-CN"/>
              <a:t>风险监测与报告</a:t>
            </a:r>
            <a:endParaRPr altLang="en-US" lang="zh-CN"/>
          </a:p>
        </p:txBody>
      </p:sp>
      <p:sp>
        <p:nvSpPr>
          <p:cNvPr id="1049636"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风险监测：实时监测金融科技业务的风险，及时发现潜在风险点</a:t>
            </a:r>
            <a:endParaRPr altLang="en-US" dirty="0" sz="1200" lang="zh-CN" spc="150">
              <a:solidFill>
                <a:schemeClr val="tx1">
                  <a:lumMod val="65000"/>
                  <a:lumOff val="35000"/>
                </a:schemeClr>
              </a:solidFill>
              <a:latin typeface="+mn-ea"/>
              <a:sym typeface="+mn-ea"/>
            </a:endParaRPr>
          </a:p>
        </p:txBody>
      </p:sp>
      <p:sp>
        <p:nvSpPr>
          <p:cNvPr id="1049638"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风险报告：定期生成风险报告，对监测到的风险进行全面分析，为决策提供依据</a:t>
            </a:r>
            <a:endParaRPr altLang="en-US" dirty="0" sz="1200" lang="zh-CN" spc="150">
              <a:solidFill>
                <a:schemeClr val="tx1">
                  <a:lumMod val="65000"/>
                  <a:lumOff val="35000"/>
                </a:schemeClr>
              </a:solidFill>
              <a:latin typeface="+mn-ea"/>
              <a:sym typeface="+mn-ea"/>
            </a:endParaRPr>
          </a:p>
        </p:txBody>
      </p:sp>
      <p:sp>
        <p:nvSpPr>
          <p:cNvPr id="1049640"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风险预警：根据风险程度设置预警阈值，及时发出预警信息，以便采取应对措施</a:t>
            </a:r>
            <a:endParaRPr altLang="en-US" dirty="0" sz="1200" lang="zh-CN" spc="150">
              <a:solidFill>
                <a:schemeClr val="tx1">
                  <a:lumMod val="65000"/>
                  <a:lumOff val="35000"/>
                </a:schemeClr>
              </a:solidFill>
              <a:latin typeface="+mn-ea"/>
              <a:sym typeface="+mn-ea"/>
            </a:endParaRPr>
          </a:p>
        </p:txBody>
      </p:sp>
      <p:sp>
        <p:nvSpPr>
          <p:cNvPr id="1049642"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风险处置：针对监测到的风险，采取相应的处置措施，降低或消除风险影响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9688" name="标题 2"/>
          <p:cNvSpPr>
            <a:spLocks noGrp="1"/>
          </p:cNvSpPr>
          <p:nvPr>
            <p:ph type="title" idx="2"/>
          </p:nvPr>
        </p:nvSpPr>
        <p:spPr/>
        <p:txBody>
          <a:bodyPr/>
          <a:p>
            <a:r>
              <a:rPr altLang="en-US" lang="zh-CN"/>
              <a:t>风险控制与应对措施</a:t>
            </a:r>
            <a:endParaRPr altLang="en-US" lang="zh-CN"/>
          </a:p>
        </p:txBody>
      </p:sp>
      <p:sp>
        <p:nvSpPr>
          <p:cNvPr id="1049690"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2"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风险识别：对金融科技业务中可能出现的风险进行全面梳理和分类。</a:t>
            </a:r>
            <a:endParaRPr altLang="en-US" dirty="0" sz="2000" lang="zh-CN" spc="150">
              <a:solidFill>
                <a:schemeClr val="tx1">
                  <a:lumMod val="75000"/>
                  <a:lumOff val="25000"/>
                </a:schemeClr>
              </a:solidFill>
              <a:latin typeface="+mn-ea"/>
              <a:sym typeface="+mn-ea"/>
            </a:endParaRPr>
          </a:p>
        </p:txBody>
      </p:sp>
      <p:sp>
        <p:nvSpPr>
          <p:cNvPr id="1049694"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96"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98"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风险评估：对识别出的风险进行量化和定性评估，确定风险等级和影响程度。</a:t>
            </a:r>
            <a:endParaRPr altLang="en-US" dirty="0" sz="2000" lang="zh-CN" spc="150">
              <a:solidFill>
                <a:schemeClr val="tx1">
                  <a:lumMod val="75000"/>
                  <a:lumOff val="25000"/>
                </a:schemeClr>
              </a:solidFill>
              <a:latin typeface="+mn-ea"/>
              <a:sym typeface="+mn-ea"/>
            </a:endParaRPr>
          </a:p>
        </p:txBody>
      </p:sp>
      <p:sp>
        <p:nvSpPr>
          <p:cNvPr id="1049700"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2"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4"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风险监控：建立风险监控体系，实时监测风险变化情况，及时发现和预警风险。</a:t>
            </a:r>
            <a:endParaRPr altLang="en-US" dirty="0" sz="2000" lang="zh-CN" spc="150">
              <a:solidFill>
                <a:schemeClr val="tx1">
                  <a:lumMod val="75000"/>
                  <a:lumOff val="25000"/>
                </a:schemeClr>
              </a:solidFill>
              <a:latin typeface="+mn-ea"/>
              <a:sym typeface="+mn-ea"/>
            </a:endParaRPr>
          </a:p>
        </p:txBody>
      </p:sp>
      <p:sp>
        <p:nvSpPr>
          <p:cNvPr id="1049706"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08"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0"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风险应对：根据风险评估结果，制定相应的风险应对措施，包括预防、减轻、转移和化解等手段。</a:t>
            </a:r>
            <a:endParaRPr altLang="en-US" dirty="0" sz="2000" lang="zh-CN" spc="150">
              <a:solidFill>
                <a:schemeClr val="tx1">
                  <a:lumMod val="75000"/>
                  <a:lumOff val="25000"/>
                </a:schemeClr>
              </a:solidFill>
              <a:latin typeface="+mn-ea"/>
              <a:sym typeface="+mn-ea"/>
            </a:endParaRPr>
          </a:p>
        </p:txBody>
      </p:sp>
      <p:sp>
        <p:nvSpPr>
          <p:cNvPr id="1049712"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83" name=""/>
        <p:cNvGrpSpPr/>
        <p:nvPr/>
      </p:nvGrpSpPr>
      <p:grpSpPr>
        <a:xfrm>
          <a:off x="0" y="0"/>
          <a:ext cx="0" cy="0"/>
          <a:chOff x="0" y="0"/>
          <a:chExt cx="0" cy="0"/>
        </a:xfrm>
      </p:grpSpPr>
      <p:sp>
        <p:nvSpPr>
          <p:cNvPr id="1049758" name="标题 2"/>
          <p:cNvSpPr>
            <a:spLocks noGrp="1"/>
          </p:cNvSpPr>
          <p:nvPr>
            <p:ph type="title" idx="2"/>
          </p:nvPr>
        </p:nvSpPr>
        <p:spPr/>
        <p:txBody>
          <a:bodyPr/>
          <a:p>
            <a:r>
              <a:rPr altLang="en-US" lang="zh-CN"/>
              <a:t>风险管理的持续改进</a:t>
            </a:r>
            <a:endParaRPr altLang="en-US" lang="zh-CN"/>
          </a:p>
        </p:txBody>
      </p:sp>
      <p:sp>
        <p:nvSpPr>
          <p:cNvPr id="1049760" name="任意多边形 20"/>
          <p:cNvSpPr/>
          <p:nvPr>
            <p:custDataLst>
              <p:tags r:id="rId1"/>
            </p:custDataLst>
          </p:nvPr>
        </p:nvSpPr>
        <p:spPr>
          <a:xfrm rot="2700000">
            <a:off x="1768926"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2" name="文本框 24"/>
          <p:cNvSpPr txBox="1"/>
          <p:nvPr>
            <p:custDataLst>
              <p:tags r:id="rId2"/>
            </p:custDataLst>
          </p:nvPr>
        </p:nvSpPr>
        <p:spPr bwMode="auto">
          <a:xfrm>
            <a:off x="1414497"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定期评估：对金融科技风险管理进行定期评估，确保风险管理的有效性和适用性。</a:t>
            </a:r>
            <a:endParaRPr altLang="en-US" dirty="0" sz="2000" lang="zh-CN" spc="150">
              <a:solidFill>
                <a:schemeClr val="tx1">
                  <a:lumMod val="75000"/>
                  <a:lumOff val="25000"/>
                </a:schemeClr>
              </a:solidFill>
              <a:latin typeface="+mn-ea"/>
              <a:sym typeface="+mn-ea"/>
            </a:endParaRPr>
          </a:p>
        </p:txBody>
      </p:sp>
      <p:sp>
        <p:nvSpPr>
          <p:cNvPr id="1049764" name="矩形 42"/>
          <p:cNvSpPr/>
          <p:nvPr>
            <p:custDataLst>
              <p:tags r:id="rId3"/>
            </p:custDataLst>
          </p:nvPr>
        </p:nvSpPr>
        <p:spPr>
          <a:xfrm>
            <a:off x="1546031" y="291636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66" name="任意多边形 18"/>
          <p:cNvSpPr/>
          <p:nvPr>
            <p:custDataLst>
              <p:tags r:id="rId4"/>
            </p:custDataLst>
          </p:nvPr>
        </p:nvSpPr>
        <p:spPr>
          <a:xfrm rot="5400000">
            <a:off x="4257058"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68" name="文本框 27"/>
          <p:cNvSpPr txBox="1"/>
          <p:nvPr>
            <p:custDataLst>
              <p:tags r:id="rId5"/>
            </p:custDataLst>
          </p:nvPr>
        </p:nvSpPr>
        <p:spPr bwMode="auto">
          <a:xfrm>
            <a:off x="3901980" y="329217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风险监测：建立风险监测机制，及时发现和应对潜在风险，确保风险的可控性。</a:t>
            </a:r>
            <a:endParaRPr altLang="en-US" dirty="0" sz="2000" lang="zh-CN" spc="150">
              <a:solidFill>
                <a:schemeClr val="tx1">
                  <a:lumMod val="75000"/>
                  <a:lumOff val="25000"/>
                </a:schemeClr>
              </a:solidFill>
              <a:latin typeface="+mn-ea"/>
              <a:sym typeface="+mn-ea"/>
            </a:endParaRPr>
          </a:p>
        </p:txBody>
      </p:sp>
      <p:sp>
        <p:nvSpPr>
          <p:cNvPr id="1049770" name="矩形 43"/>
          <p:cNvSpPr/>
          <p:nvPr>
            <p:custDataLst>
              <p:tags r:id="rId6"/>
            </p:custDataLst>
          </p:nvPr>
        </p:nvSpPr>
        <p:spPr>
          <a:xfrm>
            <a:off x="4034162" y="291636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72" name="任意多边形 21"/>
          <p:cNvSpPr/>
          <p:nvPr>
            <p:custDataLst>
              <p:tags r:id="rId7"/>
            </p:custDataLst>
          </p:nvPr>
        </p:nvSpPr>
        <p:spPr>
          <a:xfrm rot="18900000" flipH="1">
            <a:off x="6744541"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74" name="文本框 30"/>
          <p:cNvSpPr txBox="1"/>
          <p:nvPr>
            <p:custDataLst>
              <p:tags r:id="rId8"/>
            </p:custDataLst>
          </p:nvPr>
        </p:nvSpPr>
        <p:spPr bwMode="auto">
          <a:xfrm>
            <a:off x="6390112" y="329217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风险报告：建立风险报告机制，及时向相关部门和人员报告风险情况，提高风险应对的效率和准确性。</a:t>
            </a:r>
            <a:endParaRPr altLang="en-US" dirty="0" sz="2000" lang="zh-CN" spc="150">
              <a:solidFill>
                <a:schemeClr val="tx1">
                  <a:lumMod val="75000"/>
                  <a:lumOff val="25000"/>
                </a:schemeClr>
              </a:solidFill>
              <a:latin typeface="+mn-ea"/>
              <a:sym typeface="+mn-ea"/>
            </a:endParaRPr>
          </a:p>
        </p:txBody>
      </p:sp>
      <p:sp>
        <p:nvSpPr>
          <p:cNvPr id="1049776" name="矩形 44"/>
          <p:cNvSpPr/>
          <p:nvPr>
            <p:custDataLst>
              <p:tags r:id="rId9"/>
            </p:custDataLst>
          </p:nvPr>
        </p:nvSpPr>
        <p:spPr>
          <a:xfrm>
            <a:off x="6520998" y="291636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78" name="任意多边形 22"/>
          <p:cNvSpPr/>
          <p:nvPr>
            <p:custDataLst>
              <p:tags r:id="rId10"/>
            </p:custDataLst>
          </p:nvPr>
        </p:nvSpPr>
        <p:spPr>
          <a:xfrm rot="2700000" flipH="1" flipV="1">
            <a:off x="9232025" y="156279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0" name="文本框 33"/>
          <p:cNvSpPr txBox="1"/>
          <p:nvPr>
            <p:custDataLst>
              <p:tags r:id="rId11"/>
            </p:custDataLst>
          </p:nvPr>
        </p:nvSpPr>
        <p:spPr bwMode="auto">
          <a:xfrm>
            <a:off x="8877596" y="329217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风险管理培训：加强风险管理培训，提高员工的风险意识和应对能力，为风险管理的持续改进提供有力支持。</a:t>
            </a:r>
            <a:endParaRPr altLang="en-US" dirty="0" sz="2000" lang="zh-CN" spc="150">
              <a:solidFill>
                <a:schemeClr val="tx1">
                  <a:lumMod val="75000"/>
                  <a:lumOff val="25000"/>
                </a:schemeClr>
              </a:solidFill>
              <a:latin typeface="+mn-ea"/>
              <a:sym typeface="+mn-ea"/>
            </a:endParaRPr>
          </a:p>
        </p:txBody>
      </p:sp>
      <p:sp>
        <p:nvSpPr>
          <p:cNvPr id="1049782" name="矩形 45"/>
          <p:cNvSpPr/>
          <p:nvPr>
            <p:custDataLst>
              <p:tags r:id="rId12"/>
            </p:custDataLst>
          </p:nvPr>
        </p:nvSpPr>
        <p:spPr>
          <a:xfrm>
            <a:off x="9009130" y="291636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91" name=""/>
        <p:cNvGrpSpPr/>
        <p:nvPr/>
      </p:nvGrpSpPr>
      <p:grpSpPr>
        <a:xfrm>
          <a:off x="0" y="0"/>
          <a:ext cx="0" cy="0"/>
          <a:chOff x="0" y="0"/>
          <a:chExt cx="0" cy="0"/>
        </a:xfrm>
      </p:grpSpPr>
      <p:sp>
        <p:nvSpPr>
          <p:cNvPr id="1049828" name="文本占位符 2"/>
          <p:cNvSpPr>
            <a:spLocks noGrp="1"/>
          </p:cNvSpPr>
          <p:nvPr>
            <p:ph type="body" idx="2"/>
            <p:custDataLst>
              <p:tags r:id="rId1"/>
            </p:custDataLst>
          </p:nvPr>
        </p:nvSpPr>
        <p:spPr/>
        <p:txBody>
          <a:bodyPr/>
          <a:p>
            <a:r>
              <a:rPr altLang="en-US" lang="zh-CN"/>
              <a:t>PART FOUR</a:t>
            </a:r>
            <a:endParaRPr altLang="en-US" lang="zh-CN"/>
          </a:p>
        </p:txBody>
      </p:sp>
      <p:sp>
        <p:nvSpPr>
          <p:cNvPr id="1049830" name="标题 4"/>
          <p:cNvSpPr>
            <a:spLocks noGrp="1"/>
          </p:cNvSpPr>
          <p:nvPr>
            <p:ph type="title" idx="1"/>
            <p:custDataLst>
              <p:tags r:id="rId2"/>
            </p:custDataLst>
          </p:nvPr>
        </p:nvSpPr>
        <p:spPr/>
        <p:txBody>
          <a:bodyPr/>
          <a:p>
            <a:r>
              <a:rPr altLang="en-US" lang="zh-CN"/>
              <a:t>金融科技安全技术方案的实施</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92" name="标题 2"/>
          <p:cNvSpPr>
            <a:spLocks noGrp="1"/>
          </p:cNvSpPr>
          <p:nvPr>
            <p:ph type="title" idx="2"/>
          </p:nvPr>
        </p:nvSpPr>
        <p:spPr/>
        <p:txBody>
          <a:bodyPr/>
          <a:p>
            <a:r>
              <a:rPr altLang="en-US" lang="zh-CN"/>
              <a:t>安全技术方案的制定与规划</a:t>
            </a:r>
            <a:endParaRPr altLang="en-US" lang="zh-CN"/>
          </a:p>
        </p:txBody>
      </p:sp>
      <p:sp>
        <p:nvSpPr>
          <p:cNvPr id="1049894"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6"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98"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0"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2"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4"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6"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8"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10"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选择合适的安全技术：包括加密技术、防火墙、入侵检测系统等</a:t>
            </a:r>
            <a:endParaRPr altLang="en-US" dirty="0" sz="2400" lang="zh-CN">
              <a:latin typeface="+mn-ea"/>
              <a:ea typeface="+mn-ea"/>
            </a:endParaRPr>
          </a:p>
        </p:txBody>
      </p:sp>
      <p:sp>
        <p:nvSpPr>
          <p:cNvPr id="1049912"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制定安全策略：规定安全控制措施、访问控制和数据保护等方面的要求</a:t>
            </a:r>
            <a:endParaRPr altLang="en-US" dirty="0" sz="2400" lang="zh-CN">
              <a:latin typeface="+mn-ea"/>
              <a:ea typeface="+mn-ea"/>
            </a:endParaRPr>
          </a:p>
        </p:txBody>
      </p:sp>
      <p:sp>
        <p:nvSpPr>
          <p:cNvPr id="1049914"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确定安全目标：确保金融科技系统的机密性、完整性和可用性</a:t>
            </a:r>
            <a:endParaRPr altLang="en-US" dirty="0" sz="2400" lang="zh-CN">
              <a:latin typeface="+mn-ea"/>
              <a:ea typeface="+mn-ea"/>
            </a:endParaRPr>
          </a:p>
        </p:txBody>
      </p:sp>
      <p:sp>
        <p:nvSpPr>
          <p:cNvPr id="1049916"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风险评估：识别潜在的安全威胁和漏洞，为制定方案提供依据</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62" name="标题 2"/>
          <p:cNvSpPr>
            <a:spLocks noGrp="1"/>
          </p:cNvSpPr>
          <p:nvPr>
            <p:ph type="title" idx="2"/>
          </p:nvPr>
        </p:nvSpPr>
        <p:spPr/>
        <p:txBody>
          <a:bodyPr/>
          <a:p>
            <a:r>
              <a:rPr altLang="en-US" lang="zh-CN"/>
              <a:t>安全技术方案的部署与实施</a:t>
            </a:r>
            <a:endParaRPr altLang="en-US" lang="zh-CN"/>
          </a:p>
        </p:txBody>
      </p:sp>
      <p:sp>
        <p:nvSpPr>
          <p:cNvPr id="1049964"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6"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68"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70"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72"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74"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76"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78"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80"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制定安全策略和流程</a:t>
            </a:r>
            <a:endParaRPr altLang="en-US" dirty="0" sz="2400" lang="zh-CN">
              <a:latin typeface="+mn-ea"/>
              <a:ea typeface="+mn-ea"/>
            </a:endParaRPr>
          </a:p>
        </p:txBody>
      </p:sp>
      <p:sp>
        <p:nvSpPr>
          <p:cNvPr id="1049982"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实施安全技术方案并进行测试</a:t>
            </a:r>
            <a:endParaRPr altLang="en-US" dirty="0" sz="2400" lang="zh-CN">
              <a:latin typeface="+mn-ea"/>
              <a:ea typeface="+mn-ea"/>
            </a:endParaRPr>
          </a:p>
        </p:txBody>
      </p:sp>
      <p:sp>
        <p:nvSpPr>
          <p:cNvPr id="1049984"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确定安全需求和目标</a:t>
            </a:r>
            <a:endParaRPr altLang="en-US" dirty="0" sz="2400" lang="zh-CN">
              <a:latin typeface="+mn-ea"/>
              <a:ea typeface="+mn-ea"/>
            </a:endParaRPr>
          </a:p>
        </p:txBody>
      </p:sp>
      <p:sp>
        <p:nvSpPr>
          <p:cNvPr id="1049986"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选择合适的安全技术和工具</a:t>
            </a:r>
            <a:endParaRPr altLang="en-US" dirty="0" sz="2400" lang="zh-CN">
              <a:latin typeface="+mn-ea"/>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32" name="标题 2"/>
          <p:cNvSpPr>
            <a:spLocks noGrp="1"/>
          </p:cNvSpPr>
          <p:nvPr>
            <p:ph type="title" idx="2"/>
          </p:nvPr>
        </p:nvSpPr>
        <p:spPr/>
        <p:txBody>
          <a:bodyPr/>
          <a:p>
            <a:r>
              <a:rPr altLang="en-US" lang="zh-CN"/>
              <a:t>安全技术方案的监控与优化</a:t>
            </a:r>
            <a:endParaRPr altLang="en-US" lang="zh-CN"/>
          </a:p>
        </p:txBody>
      </p:sp>
      <p:sp>
        <p:nvSpPr>
          <p:cNvPr id="1050034" name="圆角矩形 26"/>
          <p:cNvSpPr/>
          <p:nvPr>
            <p:custDataLst>
              <p:tags r:id="rId1"/>
            </p:custDataLst>
          </p:nvPr>
        </p:nvSpPr>
        <p:spPr>
          <a:xfrm>
            <a:off x="65475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36" name="圆角矩形 28"/>
          <p:cNvSpPr/>
          <p:nvPr>
            <p:custDataLst>
              <p:tags r:id="rId2"/>
            </p:custDataLst>
          </p:nvPr>
        </p:nvSpPr>
        <p:spPr>
          <a:xfrm>
            <a:off x="65729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038" name="文本框 31"/>
          <p:cNvSpPr txBox="1"/>
          <p:nvPr>
            <p:custDataLst>
              <p:tags r:id="rId3"/>
            </p:custDataLst>
          </p:nvPr>
        </p:nvSpPr>
        <p:spPr>
          <a:xfrm>
            <a:off x="809734" y="236274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实时监测：对金融科技安全技术方案进行实时监测，及时发现潜在的安全风险和威胁。</a:t>
            </a:r>
            <a:endParaRPr altLang="en-US" dirty="0" sz="2000" lang="zh-CN" spc="200">
              <a:solidFill>
                <a:schemeClr val="tx1">
                  <a:lumMod val="85000"/>
                  <a:lumOff val="15000"/>
                </a:schemeClr>
              </a:solidFill>
              <a:latin typeface="+mn-ea"/>
              <a:sym typeface="+mn-ea"/>
            </a:endParaRPr>
          </a:p>
        </p:txBody>
      </p:sp>
      <p:sp>
        <p:nvSpPr>
          <p:cNvPr id="1050040" name="圆角矩形 29"/>
          <p:cNvSpPr/>
          <p:nvPr>
            <p:custDataLst>
              <p:tags r:id="rId4"/>
            </p:custDataLst>
          </p:nvPr>
        </p:nvSpPr>
        <p:spPr>
          <a:xfrm>
            <a:off x="344691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42" name="圆角矩形 32"/>
          <p:cNvSpPr/>
          <p:nvPr>
            <p:custDataLst>
              <p:tags r:id="rId5"/>
            </p:custDataLst>
          </p:nvPr>
        </p:nvSpPr>
        <p:spPr>
          <a:xfrm>
            <a:off x="344945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44" name="文本框 34"/>
          <p:cNvSpPr txBox="1"/>
          <p:nvPr>
            <p:custDataLst>
              <p:tags r:id="rId6"/>
            </p:custDataLst>
          </p:nvPr>
        </p:nvSpPr>
        <p:spPr>
          <a:xfrm>
            <a:off x="3604435"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数据分析：对收集到的安全数据进行分析，识别出异常行为和潜在的安全隐患。</a:t>
            </a:r>
            <a:endParaRPr altLang="en-US" dirty="0" sz="2000" lang="zh-CN" spc="200">
              <a:solidFill>
                <a:schemeClr val="tx1">
                  <a:lumMod val="85000"/>
                  <a:lumOff val="15000"/>
                </a:schemeClr>
              </a:solidFill>
              <a:latin typeface="+mn-ea"/>
              <a:sym typeface="+mn-ea"/>
            </a:endParaRPr>
          </a:p>
        </p:txBody>
      </p:sp>
      <p:sp>
        <p:nvSpPr>
          <p:cNvPr id="1050046" name="圆角矩形 3"/>
          <p:cNvSpPr/>
          <p:nvPr>
            <p:custDataLst>
              <p:tags r:id="rId7"/>
            </p:custDataLst>
          </p:nvPr>
        </p:nvSpPr>
        <p:spPr>
          <a:xfrm>
            <a:off x="623907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48" name="圆角矩形 4"/>
          <p:cNvSpPr/>
          <p:nvPr>
            <p:custDataLst>
              <p:tags r:id="rId8"/>
            </p:custDataLst>
          </p:nvPr>
        </p:nvSpPr>
        <p:spPr>
          <a:xfrm>
            <a:off x="624161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50" name="文本框 5"/>
          <p:cNvSpPr txBox="1"/>
          <p:nvPr>
            <p:custDataLst>
              <p:tags r:id="rId9"/>
            </p:custDataLst>
          </p:nvPr>
        </p:nvSpPr>
        <p:spPr>
          <a:xfrm>
            <a:off x="639595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预警与响应：根据分析结果，及时发出预警，并采取相应的措施进行处置，确保金融科技安全技术方案的稳定运行。</a:t>
            </a:r>
            <a:endParaRPr altLang="en-US" dirty="0" sz="2000" lang="zh-CN" spc="200">
              <a:solidFill>
                <a:schemeClr val="tx1">
                  <a:lumMod val="85000"/>
                  <a:lumOff val="15000"/>
                </a:schemeClr>
              </a:solidFill>
              <a:latin typeface="+mn-ea"/>
              <a:sym typeface="+mn-ea"/>
            </a:endParaRPr>
          </a:p>
        </p:txBody>
      </p:sp>
      <p:sp>
        <p:nvSpPr>
          <p:cNvPr id="1050052" name="圆角矩形 8"/>
          <p:cNvSpPr/>
          <p:nvPr>
            <p:custDataLst>
              <p:tags r:id="rId10"/>
            </p:custDataLst>
          </p:nvPr>
        </p:nvSpPr>
        <p:spPr>
          <a:xfrm>
            <a:off x="9031235" y="194163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4" name="圆角矩形 9"/>
          <p:cNvSpPr/>
          <p:nvPr>
            <p:custDataLst>
              <p:tags r:id="rId11"/>
            </p:custDataLst>
          </p:nvPr>
        </p:nvSpPr>
        <p:spPr>
          <a:xfrm>
            <a:off x="9033776" y="194163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56" name="文本框 10"/>
          <p:cNvSpPr txBox="1"/>
          <p:nvPr>
            <p:custDataLst>
              <p:tags r:id="rId12"/>
            </p:custDataLst>
          </p:nvPr>
        </p:nvSpPr>
        <p:spPr>
          <a:xfrm>
            <a:off x="9188119" y="236274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持续优化：根据监测和数据分析结果，对金融科技安全技术方案进行持续优化和改进，提高其安全性能和防护能力。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02" name="标题 2"/>
          <p:cNvSpPr>
            <a:spLocks noGrp="1"/>
          </p:cNvSpPr>
          <p:nvPr>
            <p:ph type="title" idx="2"/>
          </p:nvPr>
        </p:nvSpPr>
        <p:spPr/>
        <p:txBody>
          <a:bodyPr/>
          <a:p>
            <a:r>
              <a:rPr altLang="en-US" lang="zh-CN"/>
              <a:t>安全技术方案的应急响应与处置</a:t>
            </a:r>
            <a:endParaRPr altLang="en-US" lang="zh-CN"/>
          </a:p>
        </p:txBody>
      </p:sp>
      <p:sp>
        <p:nvSpPr>
          <p:cNvPr id="1050104"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6"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8"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0" name="文本框 27"/>
          <p:cNvSpPr txBox="1"/>
          <p:nvPr>
            <p:custDataLst>
              <p:tags r:id="rId4"/>
            </p:custDataLst>
          </p:nvPr>
        </p:nvSpPr>
        <p:spPr>
          <a:xfrm>
            <a:off x="2141318" y="4277172"/>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快速处置与恢复：一旦发生安全事件，迅速启动应急响应，采取有效措施遏制事态扩大，并尽快恢复系统正常运行。</a:t>
            </a:r>
            <a:endParaRPr altLang="zh-CN" dirty="0" lang="en-US">
              <a:solidFill>
                <a:schemeClr val="dk1">
                  <a:lumMod val="80000"/>
                  <a:lumOff val="20000"/>
                </a:schemeClr>
              </a:solidFill>
              <a:latin typeface="+mn-ea"/>
              <a:sym typeface="+mn-ea"/>
            </a:endParaRPr>
          </a:p>
        </p:txBody>
      </p:sp>
      <p:sp>
        <p:nvSpPr>
          <p:cNvPr id="1050112"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4"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6"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8" name="文本框 56"/>
          <p:cNvSpPr txBox="1"/>
          <p:nvPr>
            <p:custDataLst>
              <p:tags r:id="rId8"/>
            </p:custDataLst>
          </p:nvPr>
        </p:nvSpPr>
        <p:spPr>
          <a:xfrm>
            <a:off x="2141318" y="1707282"/>
            <a:ext cx="8300713" cy="760993"/>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建立应急响应机制：针对金融科技安全事件，制定应急预案，明确响应流程和责任人。</a:t>
            </a:r>
            <a:endParaRPr altLang="en-US" dirty="0" lang="zh-CN">
              <a:solidFill>
                <a:schemeClr val="dk1">
                  <a:lumMod val="80000"/>
                  <a:lumOff val="20000"/>
                </a:schemeClr>
              </a:solidFill>
              <a:latin typeface="+mn-ea"/>
              <a:sym typeface="+mn-ea"/>
            </a:endParaRPr>
          </a:p>
        </p:txBody>
      </p:sp>
      <p:sp>
        <p:nvSpPr>
          <p:cNvPr id="1050120"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2"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4"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6" name="文本框 8"/>
          <p:cNvSpPr txBox="1"/>
          <p:nvPr>
            <p:custDataLst>
              <p:tags r:id="rId12"/>
            </p:custDataLst>
          </p:nvPr>
        </p:nvSpPr>
        <p:spPr>
          <a:xfrm>
            <a:off x="2141318" y="2996097"/>
            <a:ext cx="8300713" cy="760993"/>
          </a:xfrm>
          <a:prstGeom prst="rect"/>
          <a:noFill/>
        </p:spPr>
        <p:txBody>
          <a:bodyPr anchor="ctr" anchorCtr="0" bIns="107950" rtlCol="0" tIns="0" wrap="square">
            <a:normAutofit fontScale="90000" lnSpcReduction="20000"/>
          </a:bodyPr>
          <a:p>
            <a:pPr>
              <a:lnSpc>
                <a:spcPct val="150000"/>
              </a:lnSpc>
            </a:pPr>
            <a:r>
              <a:rPr altLang="en-US" dirty="0" lang="zh-CN">
                <a:solidFill>
                  <a:schemeClr val="dk1">
                    <a:lumMod val="80000"/>
                    <a:lumOff val="20000"/>
                  </a:schemeClr>
                </a:solidFill>
                <a:latin typeface="+mn-ea"/>
                <a:sym typeface="+mn-ea"/>
              </a:rPr>
              <a:t>实时监测与预警：利用安全技术手段，对金融科技系统进行实时监测，及时发现潜在的安全威胁。</a:t>
            </a:r>
            <a:endParaRPr altLang="en-US" dirty="0" lang="zh-CN">
              <a:solidFill>
                <a:schemeClr val="dk1">
                  <a:lumMod val="80000"/>
                  <a:lumOff val="20000"/>
                </a:schemeClr>
              </a:solidFill>
              <a:latin typeface="+mn-ea"/>
              <a:sym typeface="+mn-ea"/>
            </a:endParaRPr>
          </a:p>
        </p:txBody>
      </p:sp>
      <p:sp>
        <p:nvSpPr>
          <p:cNvPr id="1050128"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0"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2"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4"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总结与改进：对安全事件进行总结分析，找出问题根源，完善安全技术方案，提升防范能力。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35" name=""/>
        <p:cNvGrpSpPr/>
        <p:nvPr/>
      </p:nvGrpSpPr>
      <p:grpSpPr>
        <a:xfrm>
          <a:off x="0" y="0"/>
          <a:ext cx="0" cy="0"/>
          <a:chOff x="0" y="0"/>
          <a:chExt cx="0" cy="0"/>
        </a:xfrm>
      </p:grpSpPr>
      <p:sp>
        <p:nvSpPr>
          <p:cNvPr id="1050180" name="文本占位符 2"/>
          <p:cNvSpPr>
            <a:spLocks noGrp="1"/>
          </p:cNvSpPr>
          <p:nvPr>
            <p:ph type="body" idx="2"/>
            <p:custDataLst>
              <p:tags r:id="rId1"/>
            </p:custDataLst>
          </p:nvPr>
        </p:nvSpPr>
        <p:spPr/>
        <p:txBody>
          <a:bodyPr/>
          <a:p>
            <a:r>
              <a:rPr altLang="en-US" lang="zh-CN"/>
              <a:t>PART FIVE</a:t>
            </a:r>
            <a:endParaRPr altLang="en-US" lang="zh-CN"/>
          </a:p>
        </p:txBody>
      </p:sp>
      <p:sp>
        <p:nvSpPr>
          <p:cNvPr id="1050182" name="标题 4"/>
          <p:cNvSpPr>
            <a:spLocks noGrp="1"/>
          </p:cNvSpPr>
          <p:nvPr>
            <p:ph type="title" idx="1"/>
            <p:custDataLst>
              <p:tags r:id="rId2"/>
            </p:custDataLst>
          </p:nvPr>
        </p:nvSpPr>
        <p:spPr/>
        <p:txBody>
          <a:bodyPr/>
          <a:p>
            <a:r>
              <a:rPr altLang="en-US" lang="zh-CN"/>
              <a:t>金融科技风险管理与安全技术方案的融合发展</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244" name="标题 2"/>
          <p:cNvSpPr>
            <a:spLocks noGrp="1"/>
          </p:cNvSpPr>
          <p:nvPr>
            <p:ph type="title" idx="2"/>
          </p:nvPr>
        </p:nvSpPr>
        <p:spPr/>
        <p:txBody>
          <a:bodyPr/>
          <a:p>
            <a:r>
              <a:rPr altLang="en-US" lang="zh-CN"/>
              <a:t>风险管理对安全技术方案的需求分析</a:t>
            </a:r>
            <a:endParaRPr altLang="en-US" lang="zh-CN"/>
          </a:p>
        </p:txBody>
      </p:sp>
      <p:sp>
        <p:nvSpPr>
          <p:cNvPr id="1050246"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风险识别与评估：需要准确识别和评估金融科技面临的各种风险，为安全技术方案提供依据。</a:t>
            </a:r>
            <a:endParaRPr altLang="en-US" dirty="0" sz="1200" lang="zh-CN" spc="150">
              <a:solidFill>
                <a:schemeClr val="tx1">
                  <a:lumMod val="65000"/>
                  <a:lumOff val="35000"/>
                </a:schemeClr>
              </a:solidFill>
              <a:latin typeface="+mn-ea"/>
              <a:sym typeface="+mn-ea"/>
            </a:endParaRPr>
          </a:p>
        </p:txBody>
      </p:sp>
      <p:sp>
        <p:nvSpPr>
          <p:cNvPr id="1050248"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风险监测与预警：需要建立有效的风险监测和预警机制，及时发现和应对潜在的安全威胁。</a:t>
            </a:r>
            <a:endParaRPr altLang="en-US" dirty="0" sz="1200" lang="zh-CN" spc="150">
              <a:solidFill>
                <a:schemeClr val="tx1">
                  <a:lumMod val="65000"/>
                  <a:lumOff val="35000"/>
                </a:schemeClr>
              </a:solidFill>
              <a:latin typeface="+mn-ea"/>
              <a:sym typeface="+mn-ea"/>
            </a:endParaRPr>
          </a:p>
        </p:txBody>
      </p:sp>
      <p:sp>
        <p:nvSpPr>
          <p:cNvPr id="1050250"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风险处置与恢复：需要制定快速响应和处置风险的预案，以及恢复受损系统的措施。</a:t>
            </a:r>
            <a:endParaRPr altLang="en-US" dirty="0" sz="1200" lang="zh-CN" spc="150">
              <a:solidFill>
                <a:schemeClr val="tx1">
                  <a:lumMod val="65000"/>
                  <a:lumOff val="35000"/>
                </a:schemeClr>
              </a:solidFill>
              <a:latin typeface="+mn-ea"/>
              <a:sym typeface="+mn-ea"/>
            </a:endParaRPr>
          </a:p>
        </p:txBody>
      </p:sp>
      <p:sp>
        <p:nvSpPr>
          <p:cNvPr id="1050252"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风险防范与控制：需要采取有效的防范和控制措施，降低金融科技风险的发生概率和影响程度。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298" name="标题 2"/>
          <p:cNvSpPr>
            <a:spLocks noGrp="1"/>
          </p:cNvSpPr>
          <p:nvPr>
            <p:ph type="title" idx="2"/>
          </p:nvPr>
        </p:nvSpPr>
        <p:spPr/>
        <p:txBody>
          <a:bodyPr/>
          <a:p>
            <a:r>
              <a:rPr altLang="en-US" lang="zh-CN"/>
              <a:t>安全技术方案对风险管理的影响分析</a:t>
            </a:r>
            <a:endParaRPr altLang="en-US" lang="zh-CN"/>
          </a:p>
        </p:txBody>
      </p:sp>
      <p:sp>
        <p:nvSpPr>
          <p:cNvPr id="1050300" name="正文"/>
          <p:cNvSpPr txBox="1"/>
          <p:nvPr>
            <p:custDataLst>
              <p:tags r:id="rId1"/>
            </p:custDataLst>
          </p:nvPr>
        </p:nvSpPr>
        <p:spPr>
          <a:xfrm>
            <a:off x="3566460" y="208130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降低风险：安全技术方案可以有效地降低金融科技风险的发生概率。</a:t>
            </a:r>
            <a:endParaRPr altLang="en-US" dirty="0" sz="1200" lang="zh-CN" spc="150">
              <a:solidFill>
                <a:schemeClr val="tx1">
                  <a:lumMod val="65000"/>
                  <a:lumOff val="35000"/>
                </a:schemeClr>
              </a:solidFill>
              <a:latin typeface="+mn-ea"/>
              <a:sym typeface="+mn-ea"/>
            </a:endParaRPr>
          </a:p>
        </p:txBody>
      </p:sp>
      <p:sp>
        <p:nvSpPr>
          <p:cNvPr id="1050302" name="标题"/>
          <p:cNvSpPr txBox="1"/>
          <p:nvPr>
            <p:custDataLst>
              <p:tags r:id="rId2"/>
            </p:custDataLst>
          </p:nvPr>
        </p:nvSpPr>
        <p:spPr>
          <a:xfrm>
            <a:off x="3566460" y="156279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304" name="正文"/>
          <p:cNvSpPr txBox="1"/>
          <p:nvPr>
            <p:custDataLst>
              <p:tags r:id="rId3"/>
            </p:custDataLst>
          </p:nvPr>
        </p:nvSpPr>
        <p:spPr>
          <a:xfrm>
            <a:off x="3566460" y="328571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提高风险管理效率：通过自动化和智能化的安全技术方案，可以快速识别和应对风险，提高风险管理的效率和准确性。</a:t>
            </a:r>
            <a:endParaRPr altLang="en-US" dirty="0" sz="1200" lang="zh-CN" spc="150">
              <a:solidFill>
                <a:schemeClr val="tx1">
                  <a:lumMod val="65000"/>
                  <a:lumOff val="35000"/>
                </a:schemeClr>
              </a:solidFill>
              <a:latin typeface="+mn-ea"/>
              <a:sym typeface="+mn-ea"/>
            </a:endParaRPr>
          </a:p>
        </p:txBody>
      </p:sp>
      <p:sp>
        <p:nvSpPr>
          <p:cNvPr id="1050306" name="标题"/>
          <p:cNvSpPr txBox="1"/>
          <p:nvPr>
            <p:custDataLst>
              <p:tags r:id="rId4"/>
            </p:custDataLst>
          </p:nvPr>
        </p:nvSpPr>
        <p:spPr>
          <a:xfrm>
            <a:off x="3566460" y="276719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308" name="正文"/>
          <p:cNvSpPr txBox="1"/>
          <p:nvPr>
            <p:custDataLst>
              <p:tags r:id="rId5"/>
            </p:custDataLst>
          </p:nvPr>
        </p:nvSpPr>
        <p:spPr>
          <a:xfrm>
            <a:off x="3566460" y="449011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增强数据安全：安全技术方案可以保护金融科技数据的安全，防止数据泄露和被攻击，从而降低风险对业务的影响。</a:t>
            </a:r>
            <a:endParaRPr altLang="en-US" dirty="0" sz="1200" lang="zh-CN" spc="150">
              <a:solidFill>
                <a:schemeClr val="tx1">
                  <a:lumMod val="65000"/>
                  <a:lumOff val="35000"/>
                </a:schemeClr>
              </a:solidFill>
              <a:latin typeface="+mn-ea"/>
              <a:sym typeface="+mn-ea"/>
            </a:endParaRPr>
          </a:p>
        </p:txBody>
      </p:sp>
      <p:sp>
        <p:nvSpPr>
          <p:cNvPr id="1050310" name="标题"/>
          <p:cNvSpPr txBox="1"/>
          <p:nvPr>
            <p:custDataLst>
              <p:tags r:id="rId6"/>
            </p:custDataLst>
          </p:nvPr>
        </p:nvSpPr>
        <p:spPr>
          <a:xfrm>
            <a:off x="3566460" y="3971597"/>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312" name="正文"/>
          <p:cNvSpPr txBox="1"/>
          <p:nvPr>
            <p:custDataLst>
              <p:tags r:id="rId7"/>
            </p:custDataLst>
          </p:nvPr>
        </p:nvSpPr>
        <p:spPr>
          <a:xfrm>
            <a:off x="3566460" y="569451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促进合规发展：安全技术方案可以帮助金融机构符合相关法律法规的要求，避免合规风险的发生，促进合规发展。</a:t>
            </a:r>
            <a:endParaRPr altLang="en-US" dirty="0" sz="1200" lang="zh-CN" spc="150">
              <a:solidFill>
                <a:schemeClr val="tx1">
                  <a:lumMod val="65000"/>
                  <a:lumOff val="35000"/>
                </a:schemeClr>
              </a:solidFill>
              <a:latin typeface="+mn-ea"/>
              <a:sym typeface="+mn-ea"/>
            </a:endParaRPr>
          </a:p>
        </p:txBody>
      </p:sp>
      <p:sp>
        <p:nvSpPr>
          <p:cNvPr id="1050314" name="标题"/>
          <p:cNvSpPr txBox="1"/>
          <p:nvPr>
            <p:custDataLst>
              <p:tags r:id="rId8"/>
            </p:custDataLst>
          </p:nvPr>
        </p:nvSpPr>
        <p:spPr>
          <a:xfrm>
            <a:off x="3566460" y="517600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360" name="标题 2"/>
          <p:cNvSpPr>
            <a:spLocks noGrp="1"/>
          </p:cNvSpPr>
          <p:nvPr>
            <p:ph type="title" idx="2"/>
          </p:nvPr>
        </p:nvSpPr>
        <p:spPr/>
        <p:txBody>
          <a:bodyPr/>
          <a:p>
            <a:r>
              <a:rPr altLang="en-US" lang="zh-CN"/>
              <a:t>风险管理与安全技术方案的协同发展策略</a:t>
            </a:r>
            <a:endParaRPr altLang="en-US" lang="zh-CN"/>
          </a:p>
        </p:txBody>
      </p:sp>
      <p:sp>
        <p:nvSpPr>
          <p:cNvPr id="1050362"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64"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6"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建立统一的风险管理与安全技术标准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68"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70"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72"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强化跨部门跨领域的协同合作</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74"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76"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推进风险管理与安全技术方案的融合创新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78"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0"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82"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84"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提升风险管理与安全技术方案的智能化水平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50430" name="标题 2"/>
          <p:cNvSpPr>
            <a:spLocks noGrp="1"/>
          </p:cNvSpPr>
          <p:nvPr>
            <p:ph type="title" idx="2"/>
          </p:nvPr>
        </p:nvSpPr>
        <p:spPr/>
        <p:txBody>
          <a:bodyPr/>
          <a:p>
            <a:r>
              <a:rPr altLang="en-US" lang="zh-CN"/>
              <a:t>风险管理与安全技术方案融合发展的案例分析</a:t>
            </a:r>
            <a:endParaRPr altLang="en-US" lang="zh-CN"/>
          </a:p>
        </p:txBody>
      </p:sp>
      <p:sp>
        <p:nvSpPr>
          <p:cNvPr id="1050432"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34"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6"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案例一：蚂蚁金服的风险管理</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38"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40"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2"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案例二：京东金融的安全技术方案</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44"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46"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案例三：招商银行的融合发展实践</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48"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50"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52"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54"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案例四：中国平安的综合风险管理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79" name=""/>
        <p:cNvGrpSpPr/>
        <p:nvPr/>
      </p:nvGrpSpPr>
      <p:grpSpPr>
        <a:xfrm>
          <a:off x="0" y="0"/>
          <a:ext cx="0" cy="0"/>
          <a:chOff x="0" y="0"/>
          <a:chExt cx="0" cy="0"/>
        </a:xfrm>
      </p:grpSpPr>
      <p:sp>
        <p:nvSpPr>
          <p:cNvPr id="1050500" name="标题 1"/>
          <p:cNvSpPr>
            <a:spLocks noGrp="1"/>
          </p:cNvSpPr>
          <p:nvPr>
            <p:ph type="title" idx="2"/>
            <p:custDataLst>
              <p:tags r:id="rId1"/>
            </p:custDataLst>
          </p:nvPr>
        </p:nvSpPr>
        <p:spPr/>
        <p:txBody>
          <a:bodyPr/>
          <a:p>
            <a:r>
              <a:rPr altLang="en-US" lang="zh-CN"/>
              <a:t>THANK YOU</a:t>
            </a:r>
            <a:endParaRPr altLang="en-US" lang="zh-CN"/>
          </a:p>
        </p:txBody>
      </p:sp>
      <p:sp>
        <p:nvSpPr>
          <p:cNvPr id="1050502" name="文本占位符 2"/>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5*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5*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5*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5*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5*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5*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5*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SLIDE_ID" val="custom20230291_5"/>
  <p:tag name="KSO_WM_TEMPLATE_SUBCATEGORY" val="29"/>
  <p:tag name="KSO_WM_TEMPLATE_MASTER_TYPE" val="0"/>
  <p:tag name="KSO_WM_TEMPLATE_COLOR_TYPE" val="1"/>
  <p:tag name="KSO_WM_SLIDE_TYPE" val="contents"/>
  <p:tag name="KSO_WM_SLIDE_SUBTYPE" val="diag"/>
  <p:tag name="KSO_WM_SLIDE_ITEM_CNT" val="5"/>
  <p:tag name="KSO_WM_SLIDE_INDEX" val="5"/>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1.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74.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2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0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52.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3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07.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399993896484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4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46.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2024-01-05T04:46:41Z</dcterms:created>
  <dcterms:modified xsi:type="dcterms:W3CDTF">2024-01-05T04:46:41Z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54f60f836bef4bbb9f38519277c9ae6f_21</vt:lpwstr>
  </property>
</Properties>
</file>