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905" r:id="rId1"/>
    <p:sldMasterId id="2147499942" r:id="rId2"/>
  </p:sldMasterIdLst>
  <p:notesMasterIdLst>
    <p:notesMasterId r:id="rId3"/>
  </p:notesMasterIdLst>
  <p:sldIdLst>
    <p:sldId id="7814" r:id="rId4"/>
    <p:sldId id="7818" r:id="rId5"/>
    <p:sldId id="7822" r:id="rId6"/>
    <p:sldId id="7825" r:id="rId7"/>
    <p:sldId id="7828" r:id="rId8"/>
    <p:sldId id="7831" r:id="rId9"/>
    <p:sldId id="7834" r:id="rId10"/>
    <p:sldId id="7837" r:id="rId11"/>
    <p:sldId id="7840" r:id="rId12"/>
    <p:sldId id="7843" r:id="rId13"/>
    <p:sldId id="7846" r:id="rId14"/>
    <p:sldId id="7849" r:id="rId15"/>
    <p:sldId id="7852" r:id="rId16"/>
    <p:sldId id="7855" r:id="rId17"/>
    <p:sldId id="7858" r:id="rId18"/>
    <p:sldId id="7861" r:id="rId19"/>
    <p:sldId id="7864" r:id="rId20"/>
    <p:sldId id="7867" r:id="rId21"/>
    <p:sldId id="7870" r:id="rId22"/>
    <p:sldId id="7873" r:id="rId23"/>
    <p:sldId id="7876" r:id="rId24"/>
    <p:sldId id="7879" r:id="rId25"/>
    <p:sldId id="7882" r:id="rId26"/>
    <p:sldId id="7885" r:id="rId27"/>
    <p:sldId id="7888" r:id="rId28"/>
    <p:sldId id="7891" r:id="rId29"/>
    <p:sldId id="7894" r:id="rId30"/>
    <p:sldId id="789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906" r:id="rId1"/>
    <p:sldLayoutId id="2147499907" r:id="rId2"/>
    <p:sldLayoutId id="2147499908" r:id="rId3"/>
    <p:sldLayoutId id="2147499909" r:id="rId4"/>
    <p:sldLayoutId id="2147499910" r:id="rId5"/>
    <p:sldLayoutId id="2147499911" r:id="rId6"/>
    <p:sldLayoutId id="2147499912" r:id="rId7"/>
    <p:sldLayoutId id="2147499913" r:id="rId8"/>
    <p:sldLayoutId id="2147499914" r:id="rId9"/>
    <p:sldLayoutId id="2147499915" r:id="rId10"/>
    <p:sldLayoutId id="214749991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943" r:id="rId1"/>
    <p:sldLayoutId id="2147499944" r:id="rId2"/>
    <p:sldLayoutId id="2147499945" r:id="rId3"/>
    <p:sldLayoutId id="2147499946" r:id="rId4"/>
    <p:sldLayoutId id="2147499947" r:id="rId5"/>
    <p:sldLayoutId id="2147499948" r:id="rId6"/>
    <p:sldLayoutId id="2147499949" r:id="rId7"/>
    <p:sldLayoutId id="2147499950" r:id="rId8"/>
    <p:sldLayoutId id="2147499951" r:id="rId9"/>
    <p:sldLayoutId id="2147499952" r:id="rId10"/>
    <p:sldLayoutId id="214749995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tags" Target="../tags/tag245.xml"/><Relationship Id="rId14" Type="http://schemas.openxmlformats.org/officeDocument/2006/relationships/tags" Target="../tags/tag246.xml"/><Relationship Id="rId15" Type="http://schemas.openxmlformats.org/officeDocument/2006/relationships/tags" Target="../tags/tag247.xml"/><Relationship Id="rId16" Type="http://schemas.openxmlformats.org/officeDocument/2006/relationships/tags" Target="../tags/tag248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tags" Target="../tags/tag343.xml"/><Relationship Id="rId18" Type="http://schemas.openxmlformats.org/officeDocument/2006/relationships/tags" Target="../tags/tag344.xml"/><Relationship Id="rId19" Type="http://schemas.openxmlformats.org/officeDocument/2006/relationships/tags" Target="../tags/tag345.xml"/><Relationship Id="rId20" Type="http://schemas.openxmlformats.org/officeDocument/2006/relationships/tags" Target="../tags/tag346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tags" Target="../tags/tag361.xml"/><Relationship Id="rId16" Type="http://schemas.openxmlformats.org/officeDocument/2006/relationships/tags" Target="../tags/tag362.xml"/><Relationship Id="rId17" Type="http://schemas.openxmlformats.org/officeDocument/2006/relationships/tags" Target="../tags/tag363.xml"/><Relationship Id="rId18" Type="http://schemas.openxmlformats.org/officeDocument/2006/relationships/tags" Target="../tags/tag364.xml"/><Relationship Id="rId19" Type="http://schemas.openxmlformats.org/officeDocument/2006/relationships/tags" Target="../tags/tag365.xml"/><Relationship Id="rId20" Type="http://schemas.openxmlformats.org/officeDocument/2006/relationships/tags" Target="../tags/tag366.xml"/><Relationship Id="rId21" Type="http://schemas.openxmlformats.org/officeDocument/2006/relationships/tags" Target="../tags/tag367.xml"/><Relationship Id="rId22" Type="http://schemas.openxmlformats.org/officeDocument/2006/relationships/tags" Target="../tags/tag368.xml"/><Relationship Id="rId23" Type="http://schemas.openxmlformats.org/officeDocument/2006/relationships/tags" Target="../tags/tag369.xml"/><Relationship Id="rId24" Type="http://schemas.openxmlformats.org/officeDocument/2006/relationships/tags" Target="../tags/tag370.xml"/><Relationship Id="rId25" Type="http://schemas.openxmlformats.org/officeDocument/2006/relationships/tags" Target="../tags/tag371.xml"/><Relationship Id="rId26" Type="http://schemas.openxmlformats.org/officeDocument/2006/relationships/tags" Target="../tags/tag372.xml"/><Relationship Id="rId27" Type="http://schemas.openxmlformats.org/officeDocument/2006/relationships/tags" Target="../tags/tag373.xml"/><Relationship Id="rId28" Type="http://schemas.openxmlformats.org/officeDocument/2006/relationships/tags" Target="../tags/tag374.xml"/><Relationship Id="rId29" Type="http://schemas.openxmlformats.org/officeDocument/2006/relationships/tags" Target="../tags/tag375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tags" Target="../tags/tag411.xml"/><Relationship Id="rId10" Type="http://schemas.openxmlformats.org/officeDocument/2006/relationships/tags" Target="../tags/tag412.xml"/><Relationship Id="rId11" Type="http://schemas.openxmlformats.org/officeDocument/2006/relationships/tags" Target="../tags/tag413.xml"/><Relationship Id="rId12" Type="http://schemas.openxmlformats.org/officeDocument/2006/relationships/tags" Target="../tags/tag414.xml"/><Relationship Id="rId13" Type="http://schemas.openxmlformats.org/officeDocument/2006/relationships/tags" Target="../tags/tag415.xml"/><Relationship Id="rId14" Type="http://schemas.openxmlformats.org/officeDocument/2006/relationships/tags" Target="../tags/tag416.xml"/><Relationship Id="rId15" Type="http://schemas.openxmlformats.org/officeDocument/2006/relationships/tags" Target="../tags/tag417.xml"/><Relationship Id="rId16" Type="http://schemas.openxmlformats.org/officeDocument/2006/relationships/tags" Target="../tags/tag418.xml"/><Relationship Id="rId17" Type="http://schemas.openxmlformats.org/officeDocument/2006/relationships/tags" Target="../tags/tag419.xml"/><Relationship Id="rId18" Type="http://schemas.openxmlformats.org/officeDocument/2006/relationships/tags" Target="../tags/tag420.xml"/><Relationship Id="rId19" Type="http://schemas.openxmlformats.org/officeDocument/2006/relationships/tags" Target="../tags/tag421.xml"/><Relationship Id="rId20" Type="http://schemas.openxmlformats.org/officeDocument/2006/relationships/tags" Target="../tags/tag422.xml"/><Relationship Id="rId21" Type="http://schemas.openxmlformats.org/officeDocument/2006/relationships/tags" Target="../tags/tag423.xml"/><Relationship Id="rId22" Type="http://schemas.openxmlformats.org/officeDocument/2006/relationships/tags" Target="../tags/tag424.xml"/><Relationship Id="rId23" Type="http://schemas.openxmlformats.org/officeDocument/2006/relationships/tags" Target="../tags/tag425.xml"/><Relationship Id="rId24" Type="http://schemas.openxmlformats.org/officeDocument/2006/relationships/tags" Target="../tags/tag426.xml"/><Relationship Id="rId25" Type="http://schemas.openxmlformats.org/officeDocument/2006/relationships/tags" Target="../tags/tag427.xml"/><Relationship Id="rId26" Type="http://schemas.openxmlformats.org/officeDocument/2006/relationships/tags" Target="../tags/tag428.xml"/><Relationship Id="rId27" Type="http://schemas.openxmlformats.org/officeDocument/2006/relationships/tags" Target="../tags/tag429.xml"/><Relationship Id="rId28" Type="http://schemas.openxmlformats.org/officeDocument/2006/relationships/tags" Target="../tags/tag430.xml"/><Relationship Id="rId29" Type="http://schemas.openxmlformats.org/officeDocument/2006/relationships/tags" Target="../tags/tag431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tags" Target="../tags/tag436.xml"/><Relationship Id="rId6" Type="http://schemas.openxmlformats.org/officeDocument/2006/relationships/tags" Target="../tags/tag437.xml"/><Relationship Id="rId7" Type="http://schemas.openxmlformats.org/officeDocument/2006/relationships/tags" Target="../tags/tag438.xml"/><Relationship Id="rId8" Type="http://schemas.openxmlformats.org/officeDocument/2006/relationships/tags" Target="../tags/tag439.xml"/><Relationship Id="rId9" Type="http://schemas.openxmlformats.org/officeDocument/2006/relationships/tags" Target="../tags/tag440.xml"/><Relationship Id="rId10" Type="http://schemas.openxmlformats.org/officeDocument/2006/relationships/tags" Target="../tags/tag441.xml"/><Relationship Id="rId11" Type="http://schemas.openxmlformats.org/officeDocument/2006/relationships/tags" Target="../tags/tag442.xml"/><Relationship Id="rId12" Type="http://schemas.openxmlformats.org/officeDocument/2006/relationships/tags" Target="../tags/tag443.xml"/><Relationship Id="rId13" Type="http://schemas.openxmlformats.org/officeDocument/2006/relationships/tags" Target="../tags/tag444.xml"/><Relationship Id="rId14" Type="http://schemas.openxmlformats.org/officeDocument/2006/relationships/tags" Target="../tags/tag445.xml"/><Relationship Id="rId15" Type="http://schemas.openxmlformats.org/officeDocument/2006/relationships/tags" Target="../tags/tag446.xml"/><Relationship Id="rId16" Type="http://schemas.openxmlformats.org/officeDocument/2006/relationships/tags" Target="../tags/tag447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48.xml"/><Relationship Id="rId2" Type="http://schemas.openxmlformats.org/officeDocument/2006/relationships/tags" Target="../tags/tag449.xml"/><Relationship Id="rId3" Type="http://schemas.openxmlformats.org/officeDocument/2006/relationships/tags" Target="../tags/tag45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2024年市场营销行业增长策略研究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0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市场营销行业现状分析</a:t>
            </a:r>
            <a:endParaRPr altLang="en-US" b="1" dirty="0" sz="20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0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增长策略实施方案</a:t>
            </a:r>
            <a:endParaRPr altLang="en-US" b="1" dirty="0" sz="20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0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增长策略制定依据</a:t>
            </a:r>
            <a:endParaRPr altLang="en-US" b="1" dirty="0" sz="20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0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增长策略实施保障措施</a:t>
            </a:r>
            <a:endParaRPr altLang="en-US" b="1" dirty="0" sz="20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增长策略实施效果评估和调整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市场营销行业现状分析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行业规模和增长趋势</a:t>
            </a:r>
            <a:endParaRPr altLang="en-US" lang="zh-CN"/>
          </a:p>
        </p:txBody>
      </p:sp>
      <p:sp>
        <p:nvSpPr>
          <p:cNvPr id="104901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2024年市场营销行业规模达到XX万亿人民币，同比增长XX%。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数字化营销成为行业增长的主要驱动力，占比逐年提升。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新兴市场营销方式如社交媒体营销、内容营销等发展迅速，成为行业增长亮点。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市场营销行业与互联网、大数据等新兴科技融合发展，推动行业创新和升级。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0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竞争对手的优势与劣势分析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行业内竞争对手数量及市场份额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竞争激烈程度及市场集中度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行业内的主要竞争策略及效果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行业痛点和挑战</a:t>
            </a:r>
            <a:endParaRPr altLang="en-US" lang="zh-CN"/>
          </a:p>
        </p:txBody>
      </p:sp>
      <p:sp>
        <p:nvSpPr>
          <p:cNvPr id="104913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竞争激烈：市场营销行业的竞争日益激烈，企业需要不断创新以保持竞争优势。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客户需求多样化：客户的需求越来越多样化，需要企业更加关注市场和客户需求的变化。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营销渠道多样化：随着互联网和社交媒体的发展，营销渠道越来越多样化，需要企业不断探索和创新营销策略。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数据安全和隐私保护：随着数字化营销的普及，数据安全和隐私保护成为行业面临的重要挑战，需要企业加强数据安全和隐私保护的措施。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行业发展趋势和机遇</a:t>
            </a:r>
            <a:endParaRPr altLang="en-US" lang="zh-CN"/>
          </a:p>
        </p:txBody>
      </p:sp>
      <p:sp>
        <p:nvSpPr>
          <p:cNvPr id="10491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数字化转型加速，线上营销成为主流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人工智能和大数据技术的应用，提升营销效率和精准度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社交媒体和短视频平台的崛起，为品牌传播提供更多渠道和机会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绿色营销和可持续发展成为行业趋势，推动企业社会责任的落实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增长策略制定依据</a:t>
            </a:r>
            <a:endParaRPr altLang="en-US" dirty="0" lang="zh-CN"/>
          </a:p>
        </p:txBody>
      </p:sp>
      <p:sp>
        <p:nvSpPr>
          <p:cNvPr id="10492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目标市场定位</a:t>
            </a:r>
            <a:endParaRPr altLang="en-US" lang="zh-CN"/>
          </a:p>
        </p:txBody>
      </p:sp>
      <p:sp>
        <p:nvSpPr>
          <p:cNvPr id="10493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目标客户群体：明确目标客户群体，了解其需求和特点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竞争分析：了解竞争对手的市场定位和竞争优势，以便制定更具针对性的策略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差异化定位：根据自身特点和优势，选择一个独特的定位，以区别于竞争对手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市场细分：将市场划分为不同的细分市场，以便更好地满足不同客户的需求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消费者需求分析</a:t>
            </a:r>
            <a:endParaRPr altLang="en-US" lang="zh-CN"/>
          </a:p>
        </p:txBody>
      </p:sp>
      <p:sp>
        <p:nvSpPr>
          <p:cNvPr id="10493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调查消费者对产品或服务的满意度和忠诚度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关注消费者对新技术和新产品的接受程度和需求趋势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了解目标市场的消费者需求和偏好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分析消费者购买决策过程和行为特征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竞争对手分析</a:t>
            </a:r>
            <a:endParaRPr altLang="en-US" lang="zh-CN"/>
          </a:p>
        </p:txBody>
      </p:sp>
      <p:sp>
        <p:nvSpPr>
          <p:cNvPr id="10494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评估竞争对手的产品和服务质量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识别主要竞争对手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分析竞争对手的市场份额和销售数据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了解竞争对手的营销策略和品牌形象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产品和服务差异化分析</a:t>
            </a:r>
            <a:endParaRPr altLang="en-US" lang="zh-CN"/>
          </a:p>
        </p:txBody>
      </p:sp>
      <p:sp>
        <p:nvSpPr>
          <p:cNvPr id="104952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方法：进行市场调研，了解客户需求和竞争对手的产品特点，分析自身产品的优缺点，找出差异化因素。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定义：产品和服务差异化分析是指通过研究市场上的竞争对手，找出自身产品和服务与竞争对手的不同之处，从而制定出具有竞争力的增长策略。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目的：通过产品和服务差异化分析，企业可以更好地满足客户需求，提高客户满意度和忠诚度，从而在市场竞争中获得更大的份额。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实施：根据分析结果，制定相应的产品和服务策略，推出具有竞争力的新产品或改进现有产品，提高客户满意度和忠诚度。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增长策略实施方案</a:t>
            </a:r>
            <a:endParaRPr altLang="en-US" dirty="0" lang="zh-CN"/>
          </a:p>
        </p:txBody>
      </p:sp>
      <p:sp>
        <p:nvSpPr>
          <p:cNvPr id="10495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产品和服务创新策略</a:t>
            </a:r>
            <a:endParaRPr altLang="en-US" lang="zh-CN"/>
          </a:p>
        </p:txBody>
      </p:sp>
      <p:sp>
        <p:nvSpPr>
          <p:cNvPr id="10496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优化服务：提升服务质量，提高客户满意度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创新产品：研发新产品，满足市场需求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定制化服务：根据客户需求，提供定制化产品和服务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持续创新：不断投入研发，保持产品和服务领先地位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营销渠道拓展策略</a:t>
            </a:r>
            <a:endParaRPr altLang="en-US" lang="zh-CN"/>
          </a:p>
        </p:txBody>
      </p:sp>
      <p:sp>
        <p:nvSpPr>
          <p:cNvPr id="10497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利用社交媒体平台，增加品牌曝光度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开展线上营销活动，吸引潜在客户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合作与KOL或明星代言，提高品牌知名度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线下活动策划，增强品牌影响力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品牌建设和提升策略</a:t>
            </a:r>
            <a:endParaRPr altLang="en-US" lang="zh-CN"/>
          </a:p>
        </p:txBody>
      </p:sp>
      <p:sp>
        <p:nvSpPr>
          <p:cNvPr id="10497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品牌定位：明确品牌的核心价值和目标受众，提升品牌认知度和忠诚度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品牌形象：塑造独特的品牌形象，提升品牌美誉度和口碑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品牌传播：通过多渠道的传播方式，提高品牌知名度和影响力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品牌创新：不断推陈出新，提升品牌的竞争力和市场占有率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客户关系管理策略</a:t>
            </a:r>
            <a:endParaRPr altLang="en-US" lang="zh-CN"/>
          </a:p>
        </p:txBody>
      </p:sp>
      <p:sp>
        <p:nvSpPr>
          <p:cNvPr id="10498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建立客户档案，了解客户需求和偏好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制定个性化营销策略，提高客户满意度和忠诚度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定期与客户互动，收集客户反馈，持续改进产品和服务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运用数据分析工具，深入挖掘客户价值，制定更有针对性的营销策略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数字化转型和智能化升级策略</a:t>
            </a:r>
            <a:endParaRPr altLang="en-US" lang="zh-CN"/>
          </a:p>
        </p:txBody>
      </p:sp>
      <p:sp>
        <p:nvSpPr>
          <p:cNvPr id="104988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借助云计算和物联网技术，实现业务数据化、智能化管理。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利用大数据和人工智能技术进行精准营销，提高客户转化率。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开发智能客服系统，提升客户体验和服务质量。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开展线上线下融合营销，提高品牌知名度和市场占有率。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增长策略实施保障措施</a:t>
            </a:r>
            <a:endParaRPr altLang="en-US" dirty="0" lang="zh-CN"/>
          </a:p>
        </p:txBody>
      </p:sp>
      <p:sp>
        <p:nvSpPr>
          <p:cNvPr id="10499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组织架构调整和团队建设</a:t>
            </a:r>
            <a:endParaRPr altLang="en-US" lang="zh-CN"/>
          </a:p>
        </p:txBody>
      </p:sp>
      <p:sp>
        <p:nvSpPr>
          <p:cNvPr id="10500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加强团队建设，提高员工对增长策略的认同感和执行力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定期对团队进行培训和考核，提升团队的专业能力和素质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建立专门的增长策略团队，负责制定和实施增长策略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调整组织架构，确保各部门之间的协同合作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资源整合和配置优化</a:t>
            </a:r>
            <a:endParaRPr altLang="en-US" lang="zh-CN"/>
          </a:p>
        </p:txBody>
      </p:sp>
      <p:sp>
        <p:nvSpPr>
          <p:cNvPr id="10500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优化供应链管理，确保物料供应稳定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整合内外部资源，发挥协同效应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优化资源配置，提高投入产出比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合理分配人力资源，确保项目执行高效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风险评估和控制机制</a:t>
            </a:r>
            <a:endParaRPr altLang="en-US" lang="zh-CN"/>
          </a:p>
        </p:txBody>
      </p:sp>
      <p:sp>
        <p:nvSpPr>
          <p:cNvPr id="105015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6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6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6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7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7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风险识别：对潜在风险进行分类和评估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风险监控：定期对风险进行监测和评估，及时调整应对措施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风险应对：制定相应的应对措施和预案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风险分析：分析风险发生的可能性和影响程度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绩效考核和激励机制</a:t>
            </a:r>
            <a:endParaRPr altLang="en-US" lang="zh-CN"/>
          </a:p>
        </p:txBody>
      </p:sp>
      <p:sp>
        <p:nvSpPr>
          <p:cNvPr id="10502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建立完善的绩效考核体系，确保员工的工作表现得到客观、公正的评价。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制定激励计划，通过奖励、晋升等方式激发员工的积极性和创造力。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定期进行员工满意度调查，了解员工需求，提高员工的工作满意度和归属感。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建立有效的沟通机制，鼓励员工提出意见和建议，促进企业内部的交流与合作。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增长策略实施效果评估和调整</a:t>
            </a:r>
            <a:endParaRPr altLang="en-US" dirty="0" lang="zh-CN"/>
          </a:p>
        </p:txBody>
      </p:sp>
      <p:sp>
        <p:nvSpPr>
          <p:cNvPr id="10502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短期效果评估和反馈</a:t>
            </a:r>
            <a:endParaRPr altLang="en-US" lang="zh-CN"/>
          </a:p>
        </p:txBody>
      </p:sp>
      <p:sp>
        <p:nvSpPr>
          <p:cNvPr id="10503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5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评估周期：3个月内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6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评估指标：销售额、客户满意度、市场占有率等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6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数据收集：通过市场调研、销售数据等途径获取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7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7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反馈调整：根据评估结果及时调整营销策略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中长期效果预测和规划</a:t>
            </a:r>
            <a:endParaRPr altLang="en-US" lang="zh-CN"/>
          </a:p>
        </p:txBody>
      </p:sp>
      <p:sp>
        <p:nvSpPr>
          <p:cNvPr id="105041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1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1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2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2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2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2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3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3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5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预测未来市场趋势和竞争格局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制定中长期发展目标和规划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调整和优化增长策略以适应市场变化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评估现有增长策略的有效性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策略调整和完善机制</a:t>
            </a:r>
            <a:endParaRPr altLang="en-US" lang="zh-CN"/>
          </a:p>
        </p:txBody>
      </p:sp>
      <p:sp>
        <p:nvSpPr>
          <p:cNvPr id="105049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灵活应变：根据市场变化和企业发展需要，及时调整策略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定期评估：每季度或半年对增长策略的实施效果进行评估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数据驱动：基于数据分析和市场反馈，调整和优化策略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持续学习：借鉴行业最佳实践，不断改进和完善策略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56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8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5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31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9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50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2024-01-05T15:55:44Z</dcterms:created>
  <dcterms:modified xsi:type="dcterms:W3CDTF">2024-01-05T15:55:44Z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47bf50b325b84a6d83fff0640de77d01_21</vt:lpwstr>
  </property>
</Properties>
</file>