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792" r:id="rId1"/>
    <p:sldMasterId id="2147490829" r:id="rId2"/>
  </p:sldMasterIdLst>
  <p:notesMasterIdLst>
    <p:notesMasterId r:id="rId3"/>
  </p:notesMasterIdLst>
  <p:sldIdLst>
    <p:sldId id="3602" r:id="rId4"/>
    <p:sldId id="3607" r:id="rId5"/>
    <p:sldId id="3611" r:id="rId6"/>
    <p:sldId id="3614" r:id="rId7"/>
    <p:sldId id="3617" r:id="rId8"/>
    <p:sldId id="3620" r:id="rId9"/>
    <p:sldId id="3623" r:id="rId10"/>
    <p:sldId id="3626" r:id="rId11"/>
    <p:sldId id="3629" r:id="rId12"/>
    <p:sldId id="3632" r:id="rId13"/>
    <p:sldId id="3635" r:id="rId14"/>
    <p:sldId id="3638" r:id="rId15"/>
    <p:sldId id="3641" r:id="rId16"/>
    <p:sldId id="3644" r:id="rId17"/>
    <p:sldId id="3647" r:id="rId18"/>
    <p:sldId id="3650" r:id="rId19"/>
    <p:sldId id="3653" r:id="rId20"/>
    <p:sldId id="3656" r:id="rId21"/>
    <p:sldId id="3659" r:id="rId22"/>
    <p:sldId id="3662" r:id="rId23"/>
    <p:sldId id="3665" r:id="rId24"/>
    <p:sldId id="3668" r:id="rId25"/>
    <p:sldId id="3671"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02" name="幻灯片图像占位符 1"/>
          <p:cNvSpPr>
            <a:spLocks noChangeAspect="1" noRot="1" noGrp="1"/>
          </p:cNvSpPr>
          <p:nvPr>
            <p:ph type="sldImg"/>
          </p:nvPr>
        </p:nvSpPr>
        <p:spPr/>
      </p:sp>
      <p:sp>
        <p:nvSpPr>
          <p:cNvPr id="1048704" name="备注占位符 2"/>
          <p:cNvSpPr>
            <a:spLocks noGrp="1"/>
          </p:cNvSpPr>
          <p:nvPr>
            <p:ph type="body" idx="1"/>
          </p:nvPr>
        </p:nvSpPr>
        <p:spPr/>
        <p:txBody>
          <a:bodyPr/>
          <a:p>
            <a:endParaRPr altLang="en-US" dirty="0" lang="zh-CN"/>
          </a:p>
        </p:txBody>
      </p:sp>
      <p:sp>
        <p:nvSpPr>
          <p:cNvPr id="104870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793" r:id="rId1"/>
    <p:sldLayoutId id="2147490794" r:id="rId2"/>
    <p:sldLayoutId id="2147490795" r:id="rId3"/>
    <p:sldLayoutId id="2147490796" r:id="rId4"/>
    <p:sldLayoutId id="2147490797" r:id="rId5"/>
    <p:sldLayoutId id="2147490798" r:id="rId6"/>
    <p:sldLayoutId id="2147490799" r:id="rId7"/>
    <p:sldLayoutId id="2147490800" r:id="rId8"/>
    <p:sldLayoutId id="2147490801" r:id="rId9"/>
    <p:sldLayoutId id="2147490802" r:id="rId10"/>
    <p:sldLayoutId id="214749080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0830" r:id="rId1"/>
    <p:sldLayoutId id="2147490831" r:id="rId2"/>
    <p:sldLayoutId id="2147490832" r:id="rId3"/>
    <p:sldLayoutId id="2147490833" r:id="rId4"/>
    <p:sldLayoutId id="2147490834" r:id="rId5"/>
    <p:sldLayoutId id="2147490835" r:id="rId6"/>
    <p:sldLayoutId id="2147490836" r:id="rId7"/>
    <p:sldLayoutId id="2147490837" r:id="rId8"/>
    <p:sldLayoutId id="2147490838" r:id="rId9"/>
    <p:sldLayoutId id="2147490839" r:id="rId10"/>
    <p:sldLayoutId id="2147490840"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slideLayout" Target="../slideLayouts/slideLayout14.xml"/><Relationship Id="rId21"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0.xml"/><Relationship Id="rId2" Type="http://schemas.openxmlformats.org/officeDocument/2006/relationships/tags" Target="../tags/tag721.xml"/><Relationship Id="rId3" Type="http://schemas.openxmlformats.org/officeDocument/2006/relationships/tags" Target="../tags/tag72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23.xml"/><Relationship Id="rId2" Type="http://schemas.openxmlformats.org/officeDocument/2006/relationships/tags" Target="../tags/tag724.xml"/><Relationship Id="rId3" Type="http://schemas.openxmlformats.org/officeDocument/2006/relationships/tags" Target="../tags/tag725.xml"/><Relationship Id="rId4" Type="http://schemas.openxmlformats.org/officeDocument/2006/relationships/tags" Target="../tags/tag726.xml"/><Relationship Id="rId5" Type="http://schemas.openxmlformats.org/officeDocument/2006/relationships/tags" Target="../tags/tag727.xml"/><Relationship Id="rId6" Type="http://schemas.openxmlformats.org/officeDocument/2006/relationships/tags" Target="../tags/tag728.xml"/><Relationship Id="rId7" Type="http://schemas.openxmlformats.org/officeDocument/2006/relationships/tags" Target="../tags/tag729.xml"/><Relationship Id="rId8" Type="http://schemas.openxmlformats.org/officeDocument/2006/relationships/tags" Target="../tags/tag730.xml"/><Relationship Id="rId9" Type="http://schemas.openxmlformats.org/officeDocument/2006/relationships/tags" Target="../tags/tag731.xml"/><Relationship Id="rId10" Type="http://schemas.openxmlformats.org/officeDocument/2006/relationships/tags" Target="../tags/tag732.xml"/><Relationship Id="rId11" Type="http://schemas.openxmlformats.org/officeDocument/2006/relationships/tags" Target="../tags/tag733.xml"/><Relationship Id="rId12" Type="http://schemas.openxmlformats.org/officeDocument/2006/relationships/tags" Target="../tags/tag734.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35.xml"/><Relationship Id="rId2" Type="http://schemas.openxmlformats.org/officeDocument/2006/relationships/tags" Target="../tags/tag736.xml"/><Relationship Id="rId3" Type="http://schemas.openxmlformats.org/officeDocument/2006/relationships/tags" Target="../tags/tag737.xml"/><Relationship Id="rId4" Type="http://schemas.openxmlformats.org/officeDocument/2006/relationships/tags" Target="../tags/tag738.xml"/><Relationship Id="rId5" Type="http://schemas.openxmlformats.org/officeDocument/2006/relationships/tags" Target="../tags/tag739.xml"/><Relationship Id="rId6" Type="http://schemas.openxmlformats.org/officeDocument/2006/relationships/tags" Target="../tags/tag740.xml"/><Relationship Id="rId7" Type="http://schemas.openxmlformats.org/officeDocument/2006/relationships/tags" Target="../tags/tag741.xml"/><Relationship Id="rId8" Type="http://schemas.openxmlformats.org/officeDocument/2006/relationships/tags" Target="../tags/tag742.xml"/><Relationship Id="rId9" Type="http://schemas.openxmlformats.org/officeDocument/2006/relationships/tags" Target="../tags/tag743.xml"/><Relationship Id="rId10" Type="http://schemas.openxmlformats.org/officeDocument/2006/relationships/tags" Target="../tags/tag744.xml"/><Relationship Id="rId11" Type="http://schemas.openxmlformats.org/officeDocument/2006/relationships/tags" Target="../tags/tag745.xml"/><Relationship Id="rId12" Type="http://schemas.openxmlformats.org/officeDocument/2006/relationships/tags" Target="../tags/tag746.xml"/><Relationship Id="rId13" Type="http://schemas.openxmlformats.org/officeDocument/2006/relationships/tags" Target="../tags/tag747.xml"/><Relationship Id="rId14" Type="http://schemas.openxmlformats.org/officeDocument/2006/relationships/tags" Target="../tags/tag748.xml"/><Relationship Id="rId1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49.xml"/><Relationship Id="rId2" Type="http://schemas.openxmlformats.org/officeDocument/2006/relationships/tags" Target="../tags/tag750.xml"/><Relationship Id="rId3" Type="http://schemas.openxmlformats.org/officeDocument/2006/relationships/tags" Target="../tags/tag751.xml"/><Relationship Id="rId4" Type="http://schemas.openxmlformats.org/officeDocument/2006/relationships/tags" Target="../tags/tag752.xml"/><Relationship Id="rId5" Type="http://schemas.openxmlformats.org/officeDocument/2006/relationships/tags" Target="../tags/tag753.xml"/><Relationship Id="rId6" Type="http://schemas.openxmlformats.org/officeDocument/2006/relationships/tags" Target="../tags/tag754.xml"/><Relationship Id="rId7" Type="http://schemas.openxmlformats.org/officeDocument/2006/relationships/tags" Target="../tags/tag755.xml"/><Relationship Id="rId8" Type="http://schemas.openxmlformats.org/officeDocument/2006/relationships/tags" Target="../tags/tag756.xml"/><Relationship Id="rId9" Type="http://schemas.openxmlformats.org/officeDocument/2006/relationships/tags" Target="../tags/tag757.xml"/><Relationship Id="rId10" Type="http://schemas.openxmlformats.org/officeDocument/2006/relationships/tags" Target="../tags/tag758.xml"/><Relationship Id="rId11" Type="http://schemas.openxmlformats.org/officeDocument/2006/relationships/tags" Target="../tags/tag759.xml"/><Relationship Id="rId12" Type="http://schemas.openxmlformats.org/officeDocument/2006/relationships/tags" Target="../tags/tag76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61.xml"/><Relationship Id="rId2" Type="http://schemas.openxmlformats.org/officeDocument/2006/relationships/tags" Target="../tags/tag762.xml"/><Relationship Id="rId3" Type="http://schemas.openxmlformats.org/officeDocument/2006/relationships/tags" Target="../tags/tag763.xml"/><Relationship Id="rId4" Type="http://schemas.openxmlformats.org/officeDocument/2006/relationships/tags" Target="../tags/tag764.xml"/><Relationship Id="rId5" Type="http://schemas.openxmlformats.org/officeDocument/2006/relationships/tags" Target="../tags/tag765.xml"/><Relationship Id="rId6" Type="http://schemas.openxmlformats.org/officeDocument/2006/relationships/tags" Target="../tags/tag766.xml"/><Relationship Id="rId7" Type="http://schemas.openxmlformats.org/officeDocument/2006/relationships/tags" Target="../tags/tag767.xml"/><Relationship Id="rId8" Type="http://schemas.openxmlformats.org/officeDocument/2006/relationships/tags" Target="../tags/tag768.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69.xml"/><Relationship Id="rId2" Type="http://schemas.openxmlformats.org/officeDocument/2006/relationships/tags" Target="../tags/tag770.xml"/><Relationship Id="rId3" Type="http://schemas.openxmlformats.org/officeDocument/2006/relationships/tags" Target="../tags/tag77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72.xml"/><Relationship Id="rId2" Type="http://schemas.openxmlformats.org/officeDocument/2006/relationships/tags" Target="../tags/tag773.xml"/><Relationship Id="rId3" Type="http://schemas.openxmlformats.org/officeDocument/2006/relationships/tags" Target="../tags/tag774.xml"/><Relationship Id="rId4" Type="http://schemas.openxmlformats.org/officeDocument/2006/relationships/tags" Target="../tags/tag775.xml"/><Relationship Id="rId5" Type="http://schemas.openxmlformats.org/officeDocument/2006/relationships/tags" Target="../tags/tag776.xml"/><Relationship Id="rId6" Type="http://schemas.openxmlformats.org/officeDocument/2006/relationships/tags" Target="../tags/tag777.xml"/><Relationship Id="rId7" Type="http://schemas.openxmlformats.org/officeDocument/2006/relationships/tags" Target="../tags/tag778.xml"/><Relationship Id="rId8" Type="http://schemas.openxmlformats.org/officeDocument/2006/relationships/tags" Target="../tags/tag779.xml"/><Relationship Id="rId9" Type="http://schemas.openxmlformats.org/officeDocument/2006/relationships/tags" Target="../tags/tag780.xml"/><Relationship Id="rId10" Type="http://schemas.openxmlformats.org/officeDocument/2006/relationships/tags" Target="../tags/tag781.xml"/><Relationship Id="rId11" Type="http://schemas.openxmlformats.org/officeDocument/2006/relationships/tags" Target="../tags/tag782.xml"/><Relationship Id="rId12" Type="http://schemas.openxmlformats.org/officeDocument/2006/relationships/tags" Target="../tags/tag783.xml"/><Relationship Id="rId13" Type="http://schemas.openxmlformats.org/officeDocument/2006/relationships/tags" Target="../tags/tag784.xml"/><Relationship Id="rId14" Type="http://schemas.openxmlformats.org/officeDocument/2006/relationships/tags" Target="../tags/tag785.xml"/><Relationship Id="rId15" Type="http://schemas.openxmlformats.org/officeDocument/2006/relationships/tags" Target="../tags/tag786.xml"/><Relationship Id="rId16" Type="http://schemas.openxmlformats.org/officeDocument/2006/relationships/tags" Target="../tags/tag787.xml"/><Relationship Id="rId17" Type="http://schemas.openxmlformats.org/officeDocument/2006/relationships/tags" Target="../tags/tag788.xml"/><Relationship Id="rId18" Type="http://schemas.openxmlformats.org/officeDocument/2006/relationships/tags" Target="../tags/tag789.xml"/><Relationship Id="rId19" Type="http://schemas.openxmlformats.org/officeDocument/2006/relationships/tags" Target="../tags/tag790.xml"/><Relationship Id="rId20" Type="http://schemas.openxmlformats.org/officeDocument/2006/relationships/tags" Target="../tags/tag791.xml"/><Relationship Id="rId21" Type="http://schemas.openxmlformats.org/officeDocument/2006/relationships/tags" Target="../tags/tag792.xml"/><Relationship Id="rId22" Type="http://schemas.openxmlformats.org/officeDocument/2006/relationships/tags" Target="../tags/tag793.xml"/><Relationship Id="rId23" Type="http://schemas.openxmlformats.org/officeDocument/2006/relationships/tags" Target="../tags/tag794.xml"/><Relationship Id="rId24" Type="http://schemas.openxmlformats.org/officeDocument/2006/relationships/tags" Target="../tags/tag795.xml"/><Relationship Id="rId25" Type="http://schemas.openxmlformats.org/officeDocument/2006/relationships/tags" Target="../tags/tag796.xml"/><Relationship Id="rId26" Type="http://schemas.openxmlformats.org/officeDocument/2006/relationships/tags" Target="../tags/tag797.xml"/><Relationship Id="rId27" Type="http://schemas.openxmlformats.org/officeDocument/2006/relationships/tags" Target="../tags/tag798.xml"/><Relationship Id="rId28" Type="http://schemas.openxmlformats.org/officeDocument/2006/relationships/tags" Target="../tags/tag799.xml"/><Relationship Id="rId29" Type="http://schemas.openxmlformats.org/officeDocument/2006/relationships/tags" Target="../tags/tag800.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801.xml"/><Relationship Id="rId2" Type="http://schemas.openxmlformats.org/officeDocument/2006/relationships/tags" Target="../tags/tag802.xml"/><Relationship Id="rId3" Type="http://schemas.openxmlformats.org/officeDocument/2006/relationships/tags" Target="../tags/tag803.xml"/><Relationship Id="rId4" Type="http://schemas.openxmlformats.org/officeDocument/2006/relationships/tags" Target="../tags/tag804.xml"/><Relationship Id="rId5" Type="http://schemas.openxmlformats.org/officeDocument/2006/relationships/tags" Target="../tags/tag805.xml"/><Relationship Id="rId6" Type="http://schemas.openxmlformats.org/officeDocument/2006/relationships/tags" Target="../tags/tag806.xml"/><Relationship Id="rId7" Type="http://schemas.openxmlformats.org/officeDocument/2006/relationships/tags" Target="../tags/tag807.xml"/><Relationship Id="rId8" Type="http://schemas.openxmlformats.org/officeDocument/2006/relationships/tags" Target="../tags/tag808.xml"/><Relationship Id="rId9" Type="http://schemas.openxmlformats.org/officeDocument/2006/relationships/tags" Target="../tags/tag809.xml"/><Relationship Id="rId10" Type="http://schemas.openxmlformats.org/officeDocument/2006/relationships/tags" Target="../tags/tag810.xml"/><Relationship Id="rId11" Type="http://schemas.openxmlformats.org/officeDocument/2006/relationships/tags" Target="../tags/tag811.xml"/><Relationship Id="rId12" Type="http://schemas.openxmlformats.org/officeDocument/2006/relationships/tags" Target="../tags/tag812.xml"/><Relationship Id="rId13" Type="http://schemas.openxmlformats.org/officeDocument/2006/relationships/tags" Target="../tags/tag813.xml"/><Relationship Id="rId14" Type="http://schemas.openxmlformats.org/officeDocument/2006/relationships/tags" Target="../tags/tag814.xml"/><Relationship Id="rId15" Type="http://schemas.openxmlformats.org/officeDocument/2006/relationships/tags" Target="../tags/tag815.xml"/><Relationship Id="rId16" Type="http://schemas.openxmlformats.org/officeDocument/2006/relationships/tags" Target="../tags/tag816.xml"/><Relationship Id="rId17" Type="http://schemas.openxmlformats.org/officeDocument/2006/relationships/tags" Target="../tags/tag817.xml"/><Relationship Id="rId18" Type="http://schemas.openxmlformats.org/officeDocument/2006/relationships/tags" Target="../tags/tag818.xml"/><Relationship Id="rId19" Type="http://schemas.openxmlformats.org/officeDocument/2006/relationships/tags" Target="../tags/tag819.xml"/><Relationship Id="rId20" Type="http://schemas.openxmlformats.org/officeDocument/2006/relationships/tags" Target="../tags/tag820.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21.xml"/><Relationship Id="rId2" Type="http://schemas.openxmlformats.org/officeDocument/2006/relationships/tags" Target="../tags/tag822.xml"/><Relationship Id="rId3" Type="http://schemas.openxmlformats.org/officeDocument/2006/relationships/tags" Target="../tags/tag823.xml"/><Relationship Id="rId4" Type="http://schemas.openxmlformats.org/officeDocument/2006/relationships/tags" Target="../tags/tag824.xml"/><Relationship Id="rId5" Type="http://schemas.openxmlformats.org/officeDocument/2006/relationships/tags" Target="../tags/tag825.xml"/><Relationship Id="rId6" Type="http://schemas.openxmlformats.org/officeDocument/2006/relationships/tags" Target="../tags/tag826.xml"/><Relationship Id="rId7" Type="http://schemas.openxmlformats.org/officeDocument/2006/relationships/tags" Target="../tags/tag827.xml"/><Relationship Id="rId8" Type="http://schemas.openxmlformats.org/officeDocument/2006/relationships/tags" Target="../tags/tag828.xml"/><Relationship Id="rId9" Type="http://schemas.openxmlformats.org/officeDocument/2006/relationships/tags" Target="../tags/tag829.xml"/><Relationship Id="rId10" Type="http://schemas.openxmlformats.org/officeDocument/2006/relationships/tags" Target="../tags/tag830.xml"/><Relationship Id="rId11" Type="http://schemas.openxmlformats.org/officeDocument/2006/relationships/tags" Target="../tags/tag831.xml"/><Relationship Id="rId12" Type="http://schemas.openxmlformats.org/officeDocument/2006/relationships/tags" Target="../tags/tag83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33.xml"/><Relationship Id="rId2" Type="http://schemas.openxmlformats.org/officeDocument/2006/relationships/tags" Target="../tags/tag834.xml"/><Relationship Id="rId3" Type="http://schemas.openxmlformats.org/officeDocument/2006/relationships/tags" Target="../tags/tag835.xml"/><Relationship Id="rId4" Type="http://schemas.openxmlformats.org/officeDocument/2006/relationships/tags" Target="../tags/tag836.xml"/><Relationship Id="rId5" Type="http://schemas.openxmlformats.org/officeDocument/2006/relationships/tags" Target="../tags/tag837.xml"/><Relationship Id="rId6" Type="http://schemas.openxmlformats.org/officeDocument/2006/relationships/tags" Target="../tags/tag838.xml"/><Relationship Id="rId7" Type="http://schemas.openxmlformats.org/officeDocument/2006/relationships/tags" Target="../tags/tag839.xml"/><Relationship Id="rId8" Type="http://schemas.openxmlformats.org/officeDocument/2006/relationships/tags" Target="../tags/tag840.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841.xml"/><Relationship Id="rId2" Type="http://schemas.openxmlformats.org/officeDocument/2006/relationships/tags" Target="../tags/tag842.xml"/><Relationship Id="rId3" Type="http://schemas.openxmlformats.org/officeDocument/2006/relationships/tags" Target="../tags/tag843.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844.xml"/><Relationship Id="rId2" Type="http://schemas.openxmlformats.org/officeDocument/2006/relationships/tags" Target="../tags/tag845.xml"/><Relationship Id="rId3" Type="http://schemas.openxmlformats.org/officeDocument/2006/relationships/tags" Target="../tags/tag846.xml"/><Relationship Id="rId4" Type="http://schemas.openxmlformats.org/officeDocument/2006/relationships/tags" Target="../tags/tag847.xml"/><Relationship Id="rId5" Type="http://schemas.openxmlformats.org/officeDocument/2006/relationships/tags" Target="../tags/tag848.xml"/><Relationship Id="rId6" Type="http://schemas.openxmlformats.org/officeDocument/2006/relationships/tags" Target="../tags/tag849.xml"/><Relationship Id="rId7" Type="http://schemas.openxmlformats.org/officeDocument/2006/relationships/tags" Target="../tags/tag850.xml"/><Relationship Id="rId8" Type="http://schemas.openxmlformats.org/officeDocument/2006/relationships/tags" Target="../tags/tag851.xml"/><Relationship Id="rId9" Type="http://schemas.openxmlformats.org/officeDocument/2006/relationships/tags" Target="../tags/tag852.xml"/><Relationship Id="rId10" Type="http://schemas.openxmlformats.org/officeDocument/2006/relationships/tags" Target="../tags/tag853.xml"/><Relationship Id="rId11" Type="http://schemas.openxmlformats.org/officeDocument/2006/relationships/tags" Target="../tags/tag854.xml"/><Relationship Id="rId12" Type="http://schemas.openxmlformats.org/officeDocument/2006/relationships/tags" Target="../tags/tag855.xml"/><Relationship Id="rId13" Type="http://schemas.openxmlformats.org/officeDocument/2006/relationships/tags" Target="../tags/tag856.xml"/><Relationship Id="rId14" Type="http://schemas.openxmlformats.org/officeDocument/2006/relationships/tags" Target="../tags/tag857.xml"/><Relationship Id="rId15" Type="http://schemas.openxmlformats.org/officeDocument/2006/relationships/tags" Target="../tags/tag858.xml"/><Relationship Id="rId16" Type="http://schemas.openxmlformats.org/officeDocument/2006/relationships/tags" Target="../tags/tag859.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60.xml"/><Relationship Id="rId2" Type="http://schemas.openxmlformats.org/officeDocument/2006/relationships/tags" Target="../tags/tag861.xml"/><Relationship Id="rId3" Type="http://schemas.openxmlformats.org/officeDocument/2006/relationships/tags" Target="../tags/tag862.xml"/><Relationship Id="rId4" Type="http://schemas.openxmlformats.org/officeDocument/2006/relationships/tags" Target="../tags/tag863.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64.xml"/><Relationship Id="rId2" Type="http://schemas.openxmlformats.org/officeDocument/2006/relationships/tags" Target="../tags/tag865.xml"/><Relationship Id="rId3" Type="http://schemas.openxmlformats.org/officeDocument/2006/relationships/tags" Target="../tags/tag866.xml"/><Relationship Id="rId4" Type="http://schemas.openxmlformats.org/officeDocument/2006/relationships/tags" Target="../tags/tag867.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68.xml"/><Relationship Id="rId2" Type="http://schemas.openxmlformats.org/officeDocument/2006/relationships/tags" Target="../tags/tag869.xml"/><Relationship Id="rId3" Type="http://schemas.openxmlformats.org/officeDocument/2006/relationships/tags" Target="../tags/tag870.xml"/><Relationship Id="rId4" Type="http://schemas.openxmlformats.org/officeDocument/2006/relationships/tags" Target="../tags/tag871.xml"/><Relationship Id="rId5" Type="http://schemas.openxmlformats.org/officeDocument/2006/relationships/tags" Target="../tags/tag872.xml"/><Relationship Id="rId6" Type="http://schemas.openxmlformats.org/officeDocument/2006/relationships/tags" Target="../tags/tag873.xml"/><Relationship Id="rId7" Type="http://schemas.openxmlformats.org/officeDocument/2006/relationships/tags" Target="../tags/tag874.xml"/><Relationship Id="rId8" Type="http://schemas.openxmlformats.org/officeDocument/2006/relationships/tags" Target="../tags/tag875.xml"/><Relationship Id="rId9" Type="http://schemas.openxmlformats.org/officeDocument/2006/relationships/tags" Target="../tags/tag876.xml"/><Relationship Id="rId10" Type="http://schemas.openxmlformats.org/officeDocument/2006/relationships/tags" Target="../tags/tag877.xml"/><Relationship Id="rId11" Type="http://schemas.openxmlformats.org/officeDocument/2006/relationships/tags" Target="../tags/tag878.xml"/><Relationship Id="rId12" Type="http://schemas.openxmlformats.org/officeDocument/2006/relationships/tags" Target="../tags/tag879.xml"/><Relationship Id="rId13" Type="http://schemas.openxmlformats.org/officeDocument/2006/relationships/tags" Target="../tags/tag880.xml"/><Relationship Id="rId14" Type="http://schemas.openxmlformats.org/officeDocument/2006/relationships/tags" Target="../tags/tag881.xml"/><Relationship Id="rId1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882.xml"/><Relationship Id="rId2" Type="http://schemas.openxmlformats.org/officeDocument/2006/relationships/tags" Target="../tags/tag883.xml"/><Relationship Id="rId3" Type="http://schemas.openxmlformats.org/officeDocument/2006/relationships/tags" Target="../tags/tag884.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885.xml"/><Relationship Id="rId2" Type="http://schemas.openxmlformats.org/officeDocument/2006/relationships/tags" Target="../tags/tag886.xml"/><Relationship Id="rId3" Type="http://schemas.openxmlformats.org/officeDocument/2006/relationships/tags" Target="../tags/tag887.xml"/><Relationship Id="rId4" Type="http://schemas.openxmlformats.org/officeDocument/2006/relationships/tags" Target="../tags/tag888.xml"/><Relationship Id="rId5" Type="http://schemas.openxmlformats.org/officeDocument/2006/relationships/tags" Target="../tags/tag889.xml"/><Relationship Id="rId6" Type="http://schemas.openxmlformats.org/officeDocument/2006/relationships/tags" Target="../tags/tag890.xml"/><Relationship Id="rId7" Type="http://schemas.openxmlformats.org/officeDocument/2006/relationships/tags" Target="../tags/tag891.xml"/><Relationship Id="rId8" Type="http://schemas.openxmlformats.org/officeDocument/2006/relationships/tags" Target="../tags/tag892.xml"/><Relationship Id="rId9" Type="http://schemas.openxmlformats.org/officeDocument/2006/relationships/tags" Target="../tags/tag893.xml"/><Relationship Id="rId10" Type="http://schemas.openxmlformats.org/officeDocument/2006/relationships/tags" Target="../tags/tag894.xml"/><Relationship Id="rId11" Type="http://schemas.openxmlformats.org/officeDocument/2006/relationships/tags" Target="../tags/tag895.xml"/><Relationship Id="rId12" Type="http://schemas.openxmlformats.org/officeDocument/2006/relationships/tags" Target="../tags/tag89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97.xml"/><Relationship Id="rId2" Type="http://schemas.openxmlformats.org/officeDocument/2006/relationships/tags" Target="../tags/tag898.xml"/><Relationship Id="rId3" Type="http://schemas.openxmlformats.org/officeDocument/2006/relationships/tags" Target="../tags/tag899.xml"/><Relationship Id="rId4" Type="http://schemas.openxmlformats.org/officeDocument/2006/relationships/tags" Target="../tags/tag900.xml"/><Relationship Id="rId5" Type="http://schemas.openxmlformats.org/officeDocument/2006/relationships/tags" Target="../tags/tag901.xml"/><Relationship Id="rId6" Type="http://schemas.openxmlformats.org/officeDocument/2006/relationships/tags" Target="../tags/tag902.xml"/><Relationship Id="rId7" Type="http://schemas.openxmlformats.org/officeDocument/2006/relationships/tags" Target="../tags/tag903.xml"/><Relationship Id="rId8" Type="http://schemas.openxmlformats.org/officeDocument/2006/relationships/tags" Target="../tags/tag904.xml"/><Relationship Id="rId9" Type="http://schemas.openxmlformats.org/officeDocument/2006/relationships/tags" Target="../tags/tag905.xml"/><Relationship Id="rId10" Type="http://schemas.openxmlformats.org/officeDocument/2006/relationships/tags" Target="../tags/tag906.xml"/><Relationship Id="rId11" Type="http://schemas.openxmlformats.org/officeDocument/2006/relationships/tags" Target="../tags/tag907.xml"/><Relationship Id="rId12" Type="http://schemas.openxmlformats.org/officeDocument/2006/relationships/tags" Target="../tags/tag908.xml"/><Relationship Id="rId13" Type="http://schemas.openxmlformats.org/officeDocument/2006/relationships/tags" Target="../tags/tag909.xml"/><Relationship Id="rId14" Type="http://schemas.openxmlformats.org/officeDocument/2006/relationships/tags" Target="../tags/tag910.xml"/><Relationship Id="rId15" Type="http://schemas.openxmlformats.org/officeDocument/2006/relationships/tags" Target="../tags/tag911.xml"/><Relationship Id="rId16" Type="http://schemas.openxmlformats.org/officeDocument/2006/relationships/tags" Target="../tags/tag912.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13.xml"/><Relationship Id="rId2" Type="http://schemas.openxmlformats.org/officeDocument/2006/relationships/tags" Target="../tags/tag914.xml"/><Relationship Id="rId3" Type="http://schemas.openxmlformats.org/officeDocument/2006/relationships/tags" Target="../tags/tag915.xml"/><Relationship Id="rId4" Type="http://schemas.openxmlformats.org/officeDocument/2006/relationships/tags" Target="../tags/tag916.xml"/><Relationship Id="rId5" Type="http://schemas.openxmlformats.org/officeDocument/2006/relationships/tags" Target="../tags/tag917.xml"/><Relationship Id="rId6" Type="http://schemas.openxmlformats.org/officeDocument/2006/relationships/tags" Target="../tags/tag918.xml"/><Relationship Id="rId7" Type="http://schemas.openxmlformats.org/officeDocument/2006/relationships/tags" Target="../tags/tag919.xml"/><Relationship Id="rId8" Type="http://schemas.openxmlformats.org/officeDocument/2006/relationships/tags" Target="../tags/tag920.xml"/><Relationship Id="rId9" Type="http://schemas.openxmlformats.org/officeDocument/2006/relationships/tags" Target="../tags/tag921.xml"/><Relationship Id="rId10" Type="http://schemas.openxmlformats.org/officeDocument/2006/relationships/tags" Target="../tags/tag922.xml"/><Relationship Id="rId11" Type="http://schemas.openxmlformats.org/officeDocument/2006/relationships/tags" Target="../tags/tag923.xml"/><Relationship Id="rId12" Type="http://schemas.openxmlformats.org/officeDocument/2006/relationships/tags" Target="../tags/tag92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25.xml"/><Relationship Id="rId2" Type="http://schemas.openxmlformats.org/officeDocument/2006/relationships/tags" Target="../tags/tag926.xml"/><Relationship Id="rId3" Type="http://schemas.openxmlformats.org/officeDocument/2006/relationships/tags" Target="../tags/tag927.xml"/><Relationship Id="rId4" Type="http://schemas.openxmlformats.org/officeDocument/2006/relationships/tags" Target="../tags/tag928.xml"/><Relationship Id="rId5" Type="http://schemas.openxmlformats.org/officeDocument/2006/relationships/tags" Target="../tags/tag929.xml"/><Relationship Id="rId6" Type="http://schemas.openxmlformats.org/officeDocument/2006/relationships/tags" Target="../tags/tag930.xml"/><Relationship Id="rId7" Type="http://schemas.openxmlformats.org/officeDocument/2006/relationships/tags" Target="../tags/tag931.xml"/><Relationship Id="rId8" Type="http://schemas.openxmlformats.org/officeDocument/2006/relationships/tags" Target="../tags/tag932.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33.xml"/><Relationship Id="rId2" Type="http://schemas.openxmlformats.org/officeDocument/2006/relationships/tags" Target="../tags/tag934.xml"/><Relationship Id="rId3" Type="http://schemas.openxmlformats.org/officeDocument/2006/relationships/tags" Target="../tags/tag93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p>
            <a:r>
              <a:rPr altLang="en-US" lang="zh-CN"/>
              <a:t>2024年物流行业智能仓储管理策略</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1"/>
          <p:cNvSpPr>
            <a:spLocks noGrp="1"/>
          </p:cNvSpPr>
          <p:nvPr>
            <p:ph type="body" idx="2"/>
            <p:custDataLst>
              <p:tags r:id="rId1"/>
            </p:custDataLst>
          </p:nvPr>
        </p:nvSpPr>
        <p:spPr/>
        <p:txBody>
          <a:bodyPr/>
          <a:p>
            <a:r>
              <a:rPr altLang="en-US" lang="zh-CN"/>
              <a:t>CONTENTS</a:t>
            </a:r>
            <a:endParaRPr altLang="en-US" lang="zh-CN"/>
          </a:p>
        </p:txBody>
      </p:sp>
      <p:sp>
        <p:nvSpPr>
          <p:cNvPr id="1050220" name="标题 2"/>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575550" y="255587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智能仓储管理的挑战与机遇</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标题"/>
          <p:cNvSpPr txBox="1"/>
          <p:nvPr>
            <p:custDataLst>
              <p:tags r:id="rId4"/>
            </p:custDataLst>
          </p:nvPr>
        </p:nvSpPr>
        <p:spPr>
          <a:xfrm>
            <a:off x="7575550" y="390461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智能仓储管理的实践案例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6" name="标题"/>
          <p:cNvSpPr txBox="1"/>
          <p:nvPr>
            <p:custDataLst>
              <p:tags r:id="rId5"/>
            </p:custDataLst>
          </p:nvPr>
        </p:nvSpPr>
        <p:spPr>
          <a:xfrm>
            <a:off x="7429500" y="5253990"/>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智能仓储管理的未来展望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8" name="标题"/>
          <p:cNvSpPr txBox="1"/>
          <p:nvPr>
            <p:custDataLst>
              <p:tags r:id="rId6"/>
            </p:custDataLst>
          </p:nvPr>
        </p:nvSpPr>
        <p:spPr>
          <a:xfrm>
            <a:off x="7429500" y="1313815"/>
            <a:ext cx="4208780" cy="1038860"/>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智能仓储管理的发展趋势</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0" name="椭圆 239"/>
          <p:cNvSpPr/>
          <p:nvPr>
            <p:custDataLst>
              <p:tags r:id="rId7"/>
            </p:custDataLst>
          </p:nvPr>
        </p:nvSpPr>
        <p:spPr>
          <a:xfrm>
            <a:off x="6162040" y="1036320"/>
            <a:ext cx="1035050" cy="103505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2" name="椭圆 70"/>
          <p:cNvSpPr/>
          <p:nvPr>
            <p:custDataLst>
              <p:tags r:id="rId8"/>
            </p:custDataLst>
          </p:nvPr>
        </p:nvSpPr>
        <p:spPr>
          <a:xfrm>
            <a:off x="6271895" y="1149985"/>
            <a:ext cx="808355" cy="808355"/>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序号"/>
          <p:cNvSpPr txBox="1"/>
          <p:nvPr>
            <p:custDataLst>
              <p:tags r:id="rId9"/>
            </p:custDataLst>
          </p:nvPr>
        </p:nvSpPr>
        <p:spPr>
          <a:xfrm>
            <a:off x="6214110" y="1292860"/>
            <a:ext cx="929005" cy="521970"/>
          </a:xfrm>
          <a:prstGeom prst="rect"/>
          <a:noFill/>
        </p:spPr>
        <p:txBody>
          <a:bodyPr anchor="t" bIns="45720" lIns="91440" rIns="91440" rtlCol="0" tIns="45720" wrap="square">
            <a:normAutofit lnSpcReduction="10000"/>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6" name="椭圆 47"/>
          <p:cNvSpPr/>
          <p:nvPr>
            <p:custDataLst>
              <p:tags r:id="rId10"/>
            </p:custDataLst>
          </p:nvPr>
        </p:nvSpPr>
        <p:spPr>
          <a:xfrm>
            <a:off x="6368415" y="2277745"/>
            <a:ext cx="1035050" cy="103505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8" name="椭圆 54"/>
          <p:cNvSpPr/>
          <p:nvPr>
            <p:custDataLst>
              <p:tags r:id="rId11"/>
            </p:custDataLst>
          </p:nvPr>
        </p:nvSpPr>
        <p:spPr>
          <a:xfrm>
            <a:off x="6478270" y="2391410"/>
            <a:ext cx="808355" cy="808355"/>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0" name="序号"/>
          <p:cNvSpPr txBox="1"/>
          <p:nvPr>
            <p:custDataLst>
              <p:tags r:id="rId12"/>
            </p:custDataLst>
          </p:nvPr>
        </p:nvSpPr>
        <p:spPr>
          <a:xfrm>
            <a:off x="6406515" y="2540635"/>
            <a:ext cx="929005" cy="521970"/>
          </a:xfrm>
          <a:prstGeom prst="rect"/>
          <a:noFill/>
        </p:spPr>
        <p:txBody>
          <a:bodyPr anchor="t" bIns="45720" lIns="91440" rIns="91440" rtlCol="0" tIns="45720" wrap="square">
            <a:normAutofit lnSpcReduction="10000"/>
          </a:bodyPr>
          <a:p>
            <a:pPr algn="ctr" lvl="0">
              <a:buClrTx/>
              <a:buSzTx/>
              <a:buFontTx/>
            </a:pPr>
            <a:r>
              <a:rPr altLang="zh-CN" dirty="0" sz="2800" lang="en-US">
                <a:solidFill>
                  <a:schemeClr val="bg1"/>
                </a:solidFill>
                <a:latin typeface="+mj-lt"/>
                <a:cs typeface="微软雅黑" panose="020B0503020204020204" pitchFamily="34" charset="-122"/>
                <a:sym typeface="+mn-ea"/>
              </a:rPr>
              <a:t>02</a:t>
            </a:r>
            <a:endParaRPr altLang="zh-CN" dirty="0" sz="2800" lang="en-US">
              <a:solidFill>
                <a:schemeClr val="bg1"/>
              </a:solidFill>
              <a:latin typeface="+mj-lt"/>
              <a:cs typeface="微软雅黑" panose="020B0503020204020204" pitchFamily="34" charset="-122"/>
              <a:sym typeface="+mn-ea"/>
            </a:endParaRPr>
          </a:p>
        </p:txBody>
      </p:sp>
      <p:sp>
        <p:nvSpPr>
          <p:cNvPr id="1050242" name="椭圆 145"/>
          <p:cNvSpPr/>
          <p:nvPr>
            <p:custDataLst>
              <p:tags r:id="rId13"/>
            </p:custDataLst>
          </p:nvPr>
        </p:nvSpPr>
        <p:spPr>
          <a:xfrm>
            <a:off x="6395085" y="3627120"/>
            <a:ext cx="1035050" cy="103505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椭圆 146"/>
          <p:cNvSpPr/>
          <p:nvPr>
            <p:custDataLst>
              <p:tags r:id="rId14"/>
            </p:custDataLst>
          </p:nvPr>
        </p:nvSpPr>
        <p:spPr>
          <a:xfrm>
            <a:off x="6504940" y="3740785"/>
            <a:ext cx="808355" cy="808355"/>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6" name="序号"/>
          <p:cNvSpPr txBox="1"/>
          <p:nvPr>
            <p:custDataLst>
              <p:tags r:id="rId15"/>
            </p:custDataLst>
          </p:nvPr>
        </p:nvSpPr>
        <p:spPr>
          <a:xfrm>
            <a:off x="6421755" y="3891280"/>
            <a:ext cx="929005" cy="521970"/>
          </a:xfrm>
          <a:prstGeom prst="rect"/>
          <a:noFill/>
        </p:spPr>
        <p:txBody>
          <a:bodyPr anchor="t" bIns="45720" lIns="91440" rIns="91440" rtlCol="0" tIns="45720" wrap="square">
            <a:normAutofit lnSpcReduction="10000"/>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8" name="椭圆 74"/>
          <p:cNvSpPr/>
          <p:nvPr>
            <p:custDataLst>
              <p:tags r:id="rId16"/>
            </p:custDataLst>
          </p:nvPr>
        </p:nvSpPr>
        <p:spPr>
          <a:xfrm>
            <a:off x="6152515" y="4975860"/>
            <a:ext cx="1035050" cy="103505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22"/>
          <p:cNvSpPr/>
          <p:nvPr>
            <p:custDataLst>
              <p:tags r:id="rId17"/>
            </p:custDataLst>
          </p:nvPr>
        </p:nvSpPr>
        <p:spPr>
          <a:xfrm>
            <a:off x="6262370" y="5089525"/>
            <a:ext cx="808355" cy="808355"/>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198870" y="5238750"/>
            <a:ext cx="929005" cy="521970"/>
          </a:xfrm>
          <a:prstGeom prst="rect"/>
          <a:noFill/>
        </p:spPr>
        <p:txBody>
          <a:bodyPr anchor="t" bIns="45720" lIns="91440" rIns="91440" rtlCol="0" tIns="45720" wrap="square">
            <a:normAutofit lnSpcReduction="10000"/>
          </a:bodyPr>
          <a:p>
            <a:pPr algn="ctr" lvl="0">
              <a:buClrTx/>
              <a:buSzTx/>
              <a:buFontTx/>
            </a:pPr>
            <a:r>
              <a:rPr altLang="zh-CN" dirty="0" sz="2800" lang="en-US">
                <a:solidFill>
                  <a:schemeClr val="bg1"/>
                </a:solidFill>
                <a:latin typeface="+mj-lt"/>
                <a:cs typeface="微软雅黑" panose="020B0503020204020204" pitchFamily="34" charset="-122"/>
                <a:sym typeface="+mn-ea"/>
              </a:rPr>
              <a:t>04</a:t>
            </a:r>
            <a:endParaRPr altLang="zh-CN" dirty="0" sz="2800" lang="en-US">
              <a:solidFill>
                <a:schemeClr val="bg1"/>
              </a:solidFill>
              <a:latin typeface="+mj-lt"/>
              <a:cs typeface="微软雅黑" panose="020B0503020204020204" pitchFamily="34" charset="-122"/>
              <a:sym typeface="+mn-ea"/>
            </a:endParaRPr>
          </a:p>
        </p:txBody>
      </p:sp>
    </p:spTree>
    <p:custDataLst>
      <p:tags r:id="rId1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34" name="标题 1"/>
          <p:cNvSpPr>
            <a:spLocks noGrp="1"/>
          </p:cNvSpPr>
          <p:nvPr>
            <p:ph type="title" idx="2"/>
            <p:custDataLst>
              <p:tags r:id="rId1"/>
            </p:custDataLst>
          </p:nvPr>
        </p:nvSpPr>
        <p:spPr/>
        <p:txBody>
          <a:bodyPr/>
          <a:p>
            <a:r>
              <a:rPr altLang="en-US" lang="zh-CN"/>
              <a:t>智能仓储管理的发展趋势</a:t>
            </a:r>
            <a:endParaRPr altLang="en-US" lang="zh-CN"/>
          </a:p>
        </p:txBody>
      </p:sp>
      <p:sp>
        <p:nvSpPr>
          <p:cNvPr id="1050536"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0994" name="标题 2"/>
          <p:cNvSpPr>
            <a:spLocks noGrp="1"/>
          </p:cNvSpPr>
          <p:nvPr>
            <p:ph type="title" idx="44"/>
          </p:nvPr>
        </p:nvSpPr>
        <p:spPr/>
        <p:txBody>
          <a:bodyPr/>
          <a:p>
            <a:r>
              <a:rPr altLang="en-US" lang="zh-CN"/>
              <a:t>技术创新推动智能仓储升级</a:t>
            </a:r>
            <a:endParaRPr altLang="en-US" lang="zh-CN"/>
          </a:p>
        </p:txBody>
      </p:sp>
      <p:sp>
        <p:nvSpPr>
          <p:cNvPr id="105099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9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00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自动化技术：提高仓储作业效率，降低人工成本</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00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00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00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物联网技术：实现仓储物品的实时监控和追踪</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00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01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01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大数据分析：优化仓储布局和库存管理，提高库存周转率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01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01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01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人工智能技术：实现智能预测和决策，提升仓储运营水平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04" name="标题 2"/>
          <p:cNvSpPr>
            <a:spLocks noGrp="1"/>
          </p:cNvSpPr>
          <p:nvPr>
            <p:ph type="title" idx="44"/>
          </p:nvPr>
        </p:nvSpPr>
        <p:spPr/>
        <p:txBody>
          <a:bodyPr/>
          <a:p>
            <a:r>
              <a:rPr altLang="en-US" lang="zh-CN"/>
              <a:t>物联网技术助力智能仓储管理</a:t>
            </a:r>
            <a:endParaRPr altLang="en-US" lang="zh-CN"/>
          </a:p>
        </p:txBody>
      </p:sp>
      <p:sp>
        <p:nvSpPr>
          <p:cNvPr id="105130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30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31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1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1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物联网技术保障仓储物品的安全与质量</a:t>
            </a:r>
            <a:endParaRPr altLang="en-US" dirty="0" sz="1200" lang="zh-CN" spc="150">
              <a:solidFill>
                <a:srgbClr val="FFFFFF"/>
              </a:solidFill>
              <a:latin typeface="+mn-ea"/>
              <a:sym typeface="+mn-ea"/>
            </a:endParaRPr>
          </a:p>
        </p:txBody>
      </p:sp>
      <p:sp>
        <p:nvSpPr>
          <p:cNvPr id="105131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1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2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物联网技术优化仓储资源配置，降低运营成本</a:t>
            </a:r>
            <a:endParaRPr altLang="en-US" dirty="0" sz="1200" lang="zh-CN" spc="150">
              <a:solidFill>
                <a:schemeClr val="tx1">
                  <a:lumMod val="65000"/>
                  <a:lumOff val="35000"/>
                </a:schemeClr>
              </a:solidFill>
              <a:latin typeface="+mn-ea"/>
              <a:sym typeface="+mn-ea"/>
            </a:endParaRPr>
          </a:p>
        </p:txBody>
      </p:sp>
      <p:sp>
        <p:nvSpPr>
          <p:cNvPr id="105132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2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2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物联网技术提升仓储作业的自动化和智能化水平</a:t>
            </a:r>
            <a:endParaRPr altLang="en-US" dirty="0" sz="1200" lang="zh-CN" spc="150">
              <a:solidFill>
                <a:srgbClr val="FFFFFF"/>
              </a:solidFill>
              <a:latin typeface="+mn-ea"/>
              <a:sym typeface="+mn-ea"/>
            </a:endParaRPr>
          </a:p>
        </p:txBody>
      </p:sp>
      <p:sp>
        <p:nvSpPr>
          <p:cNvPr id="105132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3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3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物联网技术实现仓储物品的实时监控和追踪</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18" name="标题 2"/>
          <p:cNvSpPr>
            <a:spLocks noGrp="1"/>
          </p:cNvSpPr>
          <p:nvPr>
            <p:ph type="title" idx="44"/>
          </p:nvPr>
        </p:nvSpPr>
        <p:spPr/>
        <p:txBody>
          <a:bodyPr/>
          <a:p>
            <a:r>
              <a:rPr altLang="en-US" lang="zh-CN"/>
              <a:t>人工智能在智能仓储中的应用</a:t>
            </a:r>
            <a:endParaRPr altLang="en-US" lang="zh-CN"/>
          </a:p>
        </p:txBody>
      </p:sp>
      <p:sp>
        <p:nvSpPr>
          <p:cNvPr id="105162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2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自动化：人工智能技术可以实现自动化存储和检索物品，提高仓储效率。</a:t>
            </a:r>
            <a:endParaRPr altLang="en-US" dirty="0" sz="2000" lang="zh-CN" spc="150">
              <a:solidFill>
                <a:schemeClr val="tx1">
                  <a:lumMod val="85000"/>
                  <a:lumOff val="15000"/>
                </a:schemeClr>
              </a:solidFill>
              <a:latin typeface="+mn-ea"/>
              <a:sym typeface="+mn-ea"/>
            </a:endParaRPr>
          </a:p>
        </p:txBody>
      </p:sp>
      <p:sp>
        <p:nvSpPr>
          <p:cNvPr id="105162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2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3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数据分析：人工智能可以对仓储数据进行实时分析，帮助企业做出更准确的决策。</a:t>
            </a:r>
            <a:endParaRPr altLang="en-US" dirty="0" sz="2000" lang="zh-CN" spc="150">
              <a:solidFill>
                <a:schemeClr val="tx1">
                  <a:lumMod val="85000"/>
                  <a:lumOff val="15000"/>
                </a:schemeClr>
              </a:solidFill>
              <a:latin typeface="+mn-ea"/>
              <a:sym typeface="+mn-ea"/>
            </a:endParaRPr>
          </a:p>
        </p:txBody>
      </p:sp>
      <p:sp>
        <p:nvSpPr>
          <p:cNvPr id="105163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3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3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预测和优化：人工智能可以通过机器学习算法预测需求，优化库存管理。</a:t>
            </a:r>
            <a:endParaRPr altLang="en-US" dirty="0" sz="2000" lang="zh-CN" spc="150">
              <a:solidFill>
                <a:schemeClr val="tx1">
                  <a:lumMod val="85000"/>
                  <a:lumOff val="15000"/>
                </a:schemeClr>
              </a:solidFill>
              <a:latin typeface="+mn-ea"/>
              <a:sym typeface="+mn-ea"/>
            </a:endParaRPr>
          </a:p>
        </p:txBody>
      </p:sp>
      <p:sp>
        <p:nvSpPr>
          <p:cNvPr id="105163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智能监控：人工智能可以对仓库进行实时监控，提高安全性和防盗能力。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28" name="标题 2"/>
          <p:cNvSpPr>
            <a:spLocks noGrp="1"/>
          </p:cNvSpPr>
          <p:nvPr>
            <p:ph type="title" idx="44"/>
          </p:nvPr>
        </p:nvSpPr>
        <p:spPr/>
        <p:txBody>
          <a:bodyPr/>
          <a:p>
            <a:r>
              <a:rPr altLang="en-US" lang="zh-CN"/>
              <a:t>数据分析在智能仓储中的重要性</a:t>
            </a:r>
            <a:endParaRPr altLang="en-US" lang="zh-CN"/>
          </a:p>
        </p:txBody>
      </p:sp>
      <p:sp>
        <p:nvSpPr>
          <p:cNvPr id="105193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93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93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93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93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数据分析：挖掘仓储数据价值，优化库存布局和物流路径</a:t>
            </a:r>
            <a:endParaRPr altLang="en-US" sz="1400" lang="zh-CN" spc="150">
              <a:solidFill>
                <a:schemeClr val="tx1"/>
              </a:solidFill>
              <a:effectLst/>
              <a:latin typeface="+mn-ea"/>
              <a:sym typeface="+mn-ea"/>
            </a:endParaRPr>
          </a:p>
        </p:txBody>
      </p:sp>
      <p:sp>
        <p:nvSpPr>
          <p:cNvPr id="105194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数据采集：实时监控仓库运营情况，为决策提供数据支持</a:t>
            </a:r>
            <a:endParaRPr altLang="en-US" dirty="0" sz="1400" lang="zh-CN" spc="150">
              <a:solidFill>
                <a:schemeClr val="tx1"/>
              </a:solidFill>
              <a:effectLst/>
              <a:latin typeface="+mn-ea"/>
              <a:sym typeface="+mn-ea"/>
            </a:endParaRPr>
          </a:p>
        </p:txBody>
      </p:sp>
      <p:sp>
        <p:nvSpPr>
          <p:cNvPr id="105194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数据应用：提高仓储作业效率和准确率，降低运营成本</a:t>
            </a:r>
            <a:endParaRPr altLang="en-US" sz="1400" lang="zh-CN" spc="150">
              <a:solidFill>
                <a:schemeClr val="tx1"/>
              </a:solidFill>
              <a:effectLst/>
              <a:latin typeface="+mn-ea"/>
              <a:sym typeface="+mn-ea"/>
            </a:endParaRPr>
          </a:p>
        </p:txBody>
      </p:sp>
      <p:sp>
        <p:nvSpPr>
          <p:cNvPr id="105194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数据安全：保障仓储数据的安全性和隐私性，防范数据泄露和被篡改</a:t>
            </a:r>
            <a:endParaRPr altLang="en-US" sz="1400" lang="zh-CN" spc="150">
              <a:solidFill>
                <a:schemeClr val="tx1"/>
              </a:solidFill>
              <a:effectLst/>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230" name="标题 1"/>
          <p:cNvSpPr>
            <a:spLocks noGrp="1"/>
          </p:cNvSpPr>
          <p:nvPr>
            <p:ph type="title" idx="2"/>
            <p:custDataLst>
              <p:tags r:id="rId1"/>
            </p:custDataLst>
          </p:nvPr>
        </p:nvSpPr>
        <p:spPr/>
        <p:txBody>
          <a:bodyPr/>
          <a:p>
            <a:r>
              <a:rPr altLang="en-US" lang="zh-CN"/>
              <a:t>智能仓储管理的挑战与机遇</a:t>
            </a:r>
            <a:endParaRPr altLang="en-US" lang="zh-CN"/>
          </a:p>
        </p:txBody>
      </p:sp>
      <p:sp>
        <p:nvSpPr>
          <p:cNvPr id="105223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90" name="标题 2"/>
          <p:cNvSpPr>
            <a:spLocks noGrp="1"/>
          </p:cNvSpPr>
          <p:nvPr>
            <p:ph type="title" idx="44"/>
          </p:nvPr>
        </p:nvSpPr>
        <p:spPr/>
        <p:txBody>
          <a:bodyPr/>
          <a:p>
            <a:r>
              <a:rPr altLang="en-US" lang="zh-CN"/>
              <a:t>智能仓储管理的挑战</a:t>
            </a:r>
            <a:endParaRPr altLang="en-US" lang="zh-CN"/>
          </a:p>
        </p:txBody>
      </p:sp>
      <p:sp>
        <p:nvSpPr>
          <p:cNvPr id="105269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69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69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69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70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0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70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70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0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1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71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71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1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1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2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2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2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2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2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技术难题：如何实现高效、准确的仓储管理自动化</a:t>
            </a:r>
            <a:endParaRPr altLang="en-US" dirty="0" sz="1200" lang="zh-CN" spc="150">
              <a:solidFill>
                <a:schemeClr val="tx1">
                  <a:lumMod val="65000"/>
                  <a:lumOff val="35000"/>
                </a:schemeClr>
              </a:solidFill>
              <a:latin typeface="+mn-ea"/>
              <a:sym typeface="+mn-ea"/>
            </a:endParaRPr>
          </a:p>
        </p:txBody>
      </p:sp>
      <p:sp>
        <p:nvSpPr>
          <p:cNvPr id="105273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安全问题：如何保障仓储物品的安全和完整</a:t>
            </a:r>
            <a:endParaRPr altLang="en-US" dirty="0" sz="1200" lang="zh-CN" spc="150">
              <a:solidFill>
                <a:schemeClr val="tx1">
                  <a:lumMod val="65000"/>
                  <a:lumOff val="35000"/>
                </a:schemeClr>
              </a:solidFill>
              <a:latin typeface="+mn-ea"/>
              <a:sym typeface="+mn-ea"/>
            </a:endParaRPr>
          </a:p>
        </p:txBody>
      </p:sp>
      <p:sp>
        <p:nvSpPr>
          <p:cNvPr id="105273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成本投入：智能仓储管理需要大量的资金和技术支持</a:t>
            </a:r>
            <a:endParaRPr altLang="en-US" dirty="0" sz="1200" lang="zh-CN" spc="150">
              <a:solidFill>
                <a:schemeClr val="tx1">
                  <a:lumMod val="65000"/>
                  <a:lumOff val="35000"/>
                </a:schemeClr>
              </a:solidFill>
              <a:latin typeface="+mn-ea"/>
              <a:sym typeface="+mn-ea"/>
            </a:endParaRPr>
          </a:p>
        </p:txBody>
      </p:sp>
      <p:sp>
        <p:nvSpPr>
          <p:cNvPr id="105273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人员培训：如何提高仓储管理人员的技术水平和操作能力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20" name="标题 2"/>
          <p:cNvSpPr>
            <a:spLocks noGrp="1"/>
          </p:cNvSpPr>
          <p:nvPr>
            <p:ph type="title" idx="44"/>
          </p:nvPr>
        </p:nvSpPr>
        <p:spPr/>
        <p:txBody>
          <a:bodyPr/>
          <a:p>
            <a:r>
              <a:rPr altLang="en-US" lang="zh-CN"/>
              <a:t>智能仓储管理的机遇</a:t>
            </a:r>
            <a:endParaRPr altLang="en-US" lang="zh-CN"/>
          </a:p>
        </p:txBody>
      </p:sp>
      <p:sp>
        <p:nvSpPr>
          <p:cNvPr id="105302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2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2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2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3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3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3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3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自动化技术提升仓储效率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0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物联网技术实现实时监控与预警</a:t>
            </a:r>
            <a:endParaRPr dirty="0" sz="2000" err="1">
              <a:solidFill>
                <a:schemeClr val="tx1">
                  <a:lumMod val="75000"/>
                  <a:lumOff val="25000"/>
                </a:schemeClr>
              </a:solidFill>
              <a:latin typeface="+mn-ea"/>
              <a:ea typeface="+mn-ea"/>
              <a:cs typeface="+mn-ea"/>
              <a:sym typeface="+mn-lt"/>
            </a:endParaRPr>
          </a:p>
        </p:txBody>
      </p:sp>
      <p:sp>
        <p:nvSpPr>
          <p:cNvPr id="105304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4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4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04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5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5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5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5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0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人工智能助力智能决策与预测</a:t>
            </a:r>
            <a:endParaRPr dirty="0" sz="2000" err="1">
              <a:solidFill>
                <a:schemeClr val="tx1">
                  <a:lumMod val="75000"/>
                  <a:lumOff val="25000"/>
                </a:schemeClr>
              </a:solidFill>
              <a:latin typeface="+mn-ea"/>
              <a:ea typeface="+mn-ea"/>
              <a:cs typeface="+mn-ea"/>
              <a:sym typeface="+mn-lt"/>
            </a:endParaRPr>
          </a:p>
        </p:txBody>
      </p:sp>
      <p:sp>
        <p:nvSpPr>
          <p:cNvPr id="10530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数据分析优化库存管理</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46" name="标题 2"/>
          <p:cNvSpPr>
            <a:spLocks noGrp="1"/>
          </p:cNvSpPr>
          <p:nvPr>
            <p:ph type="title" idx="44"/>
          </p:nvPr>
        </p:nvSpPr>
        <p:spPr/>
        <p:txBody>
          <a:bodyPr/>
          <a:p>
            <a:r>
              <a:rPr altLang="en-US" lang="zh-CN"/>
              <a:t>应对挑战与机遇的策略</a:t>
            </a:r>
            <a:endParaRPr altLang="en-US" lang="zh-CN"/>
          </a:p>
        </p:txBody>
      </p:sp>
      <p:sp>
        <p:nvSpPr>
          <p:cNvPr id="105334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35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智能化升级：通过技术手段提升仓储管理的智能化水平，提高效率。</a:t>
            </a:r>
            <a:endParaRPr altLang="en-US" dirty="0" sz="2000" lang="zh-CN" spc="150">
              <a:solidFill>
                <a:schemeClr val="tx1">
                  <a:lumMod val="75000"/>
                  <a:lumOff val="25000"/>
                </a:schemeClr>
              </a:solidFill>
              <a:latin typeface="+mn-ea"/>
              <a:sym typeface="+mn-ea"/>
            </a:endParaRPr>
          </a:p>
        </p:txBody>
      </p:sp>
      <p:sp>
        <p:nvSpPr>
          <p:cNvPr id="105335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35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35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数据分析：利用大数据和人工智能技术进行数据挖掘和分析，优化仓储管理。</a:t>
            </a:r>
            <a:endParaRPr altLang="en-US" dirty="0" sz="2000" lang="zh-CN" spc="150">
              <a:solidFill>
                <a:schemeClr val="tx1">
                  <a:lumMod val="75000"/>
                  <a:lumOff val="25000"/>
                </a:schemeClr>
              </a:solidFill>
              <a:latin typeface="+mn-ea"/>
              <a:sym typeface="+mn-ea"/>
            </a:endParaRPr>
          </a:p>
        </p:txBody>
      </p:sp>
      <p:sp>
        <p:nvSpPr>
          <p:cNvPr id="105335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36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36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人才培养：加强仓储管理人才的培养和引进，提高团队整体素质。</a:t>
            </a:r>
            <a:endParaRPr altLang="en-US" dirty="0" sz="2000" lang="zh-CN" spc="150">
              <a:solidFill>
                <a:schemeClr val="tx1">
                  <a:lumMod val="75000"/>
                  <a:lumOff val="25000"/>
                </a:schemeClr>
              </a:solidFill>
              <a:latin typeface="+mn-ea"/>
              <a:sym typeface="+mn-ea"/>
            </a:endParaRPr>
          </a:p>
        </p:txBody>
      </p:sp>
      <p:sp>
        <p:nvSpPr>
          <p:cNvPr id="105336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36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36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政策支持：积极争取政府政策支持，推动智能仓储管理的快速发展。</a:t>
            </a:r>
            <a:endParaRPr altLang="en-US" dirty="0" sz="2000" lang="zh-CN" spc="150">
              <a:solidFill>
                <a:schemeClr val="tx1">
                  <a:lumMod val="75000"/>
                  <a:lumOff val="25000"/>
                </a:schemeClr>
              </a:solidFill>
              <a:latin typeface="+mn-ea"/>
              <a:sym typeface="+mn-ea"/>
            </a:endParaRPr>
          </a:p>
        </p:txBody>
      </p:sp>
      <p:sp>
        <p:nvSpPr>
          <p:cNvPr id="105337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56" name="标题 2"/>
          <p:cNvSpPr>
            <a:spLocks noGrp="1"/>
          </p:cNvSpPr>
          <p:nvPr>
            <p:ph type="title" idx="44"/>
          </p:nvPr>
        </p:nvSpPr>
        <p:spPr/>
        <p:txBody>
          <a:bodyPr/>
          <a:p>
            <a:r>
              <a:rPr altLang="en-US" lang="zh-CN"/>
              <a:t>提升智能仓储管理水平的建议</a:t>
            </a:r>
            <a:endParaRPr altLang="en-US" lang="zh-CN"/>
          </a:p>
        </p:txBody>
      </p:sp>
      <p:sp>
        <p:nvSpPr>
          <p:cNvPr id="105365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6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6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6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66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建立智能仓储管理系统：实现货物信息的实时更新和监控，提高管理效率。</a:t>
            </a:r>
            <a:endParaRPr altLang="en-US" sz="1400" lang="zh-CN" spc="150">
              <a:solidFill>
                <a:schemeClr val="tx1"/>
              </a:solidFill>
              <a:effectLst/>
              <a:latin typeface="+mn-ea"/>
              <a:sym typeface="+mn-ea"/>
            </a:endParaRPr>
          </a:p>
        </p:txBody>
      </p:sp>
      <p:sp>
        <p:nvSpPr>
          <p:cNvPr id="105366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引入先进技术：如物联网、大数据、人工智能等，提升仓储管理的智能化水平。</a:t>
            </a:r>
            <a:endParaRPr altLang="en-US" dirty="0" sz="1400" lang="zh-CN" spc="150">
              <a:solidFill>
                <a:schemeClr val="tx1"/>
              </a:solidFill>
              <a:effectLst/>
              <a:latin typeface="+mn-ea"/>
              <a:sym typeface="+mn-ea"/>
            </a:endParaRPr>
          </a:p>
        </p:txBody>
      </p:sp>
      <p:sp>
        <p:nvSpPr>
          <p:cNvPr id="105367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加强人才培养：提高仓储管理人员的专业素质和技术水平，为智能仓储管理提供人才保障。</a:t>
            </a:r>
            <a:endParaRPr altLang="en-US" sz="1400" lang="zh-CN" spc="150">
              <a:solidFill>
                <a:schemeClr val="tx1"/>
              </a:solidFill>
              <a:effectLst/>
              <a:latin typeface="+mn-ea"/>
              <a:sym typeface="+mn-ea"/>
            </a:endParaRPr>
          </a:p>
        </p:txBody>
      </p:sp>
      <p:sp>
        <p:nvSpPr>
          <p:cNvPr id="105367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制定科学的管理策略：根据企业实际情况和市场环境，制定合理的管理策略，提高仓储管理的效果。</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3958" name="标题 1"/>
          <p:cNvSpPr>
            <a:spLocks noGrp="1"/>
          </p:cNvSpPr>
          <p:nvPr>
            <p:ph type="title" idx="2"/>
            <p:custDataLst>
              <p:tags r:id="rId1"/>
            </p:custDataLst>
          </p:nvPr>
        </p:nvSpPr>
        <p:spPr/>
        <p:txBody>
          <a:bodyPr/>
          <a:p>
            <a:r>
              <a:rPr altLang="en-US" lang="zh-CN"/>
              <a:t>智能仓储管理的实践案例</a:t>
            </a:r>
            <a:endParaRPr altLang="en-US" lang="zh-CN"/>
          </a:p>
        </p:txBody>
      </p:sp>
      <p:sp>
        <p:nvSpPr>
          <p:cNvPr id="1053960"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418" name="标题 2"/>
          <p:cNvSpPr>
            <a:spLocks noGrp="1"/>
          </p:cNvSpPr>
          <p:nvPr>
            <p:ph type="title" idx="44"/>
          </p:nvPr>
        </p:nvSpPr>
        <p:spPr/>
        <p:txBody>
          <a:bodyPr/>
          <a:p>
            <a:r>
              <a:rPr altLang="en-US" lang="zh-CN"/>
              <a:t>京东物流智能仓储管理实践</a:t>
            </a:r>
            <a:endParaRPr altLang="en-US" lang="zh-CN"/>
          </a:p>
        </p:txBody>
      </p:sp>
      <p:sp>
        <p:nvSpPr>
          <p:cNvPr id="105442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2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2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2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实践案例：京东物流在智能仓储管理方面的实践，如智能拣选、智能调度、智能监控等方面的应用。</a:t>
            </a:r>
            <a:endParaRPr altLang="zh-CN" dirty="0" lang="en-US">
              <a:solidFill>
                <a:schemeClr val="dk1">
                  <a:lumMod val="80000"/>
                  <a:lumOff val="20000"/>
                </a:schemeClr>
              </a:solidFill>
              <a:latin typeface="+mn-ea"/>
              <a:sym typeface="+mn-ea"/>
            </a:endParaRPr>
          </a:p>
        </p:txBody>
      </p:sp>
      <p:sp>
        <p:nvSpPr>
          <p:cNvPr id="105442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3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3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3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京东物流概况：作为中国领先的电商物流企业，拥有庞大的物流网络和先进的智能仓储管理系统。</a:t>
            </a:r>
            <a:endParaRPr altLang="en-US" dirty="0" lang="zh-CN">
              <a:solidFill>
                <a:schemeClr val="dk1">
                  <a:lumMod val="80000"/>
                  <a:lumOff val="20000"/>
                </a:schemeClr>
              </a:solidFill>
              <a:latin typeface="+mn-ea"/>
              <a:sym typeface="+mn-ea"/>
            </a:endParaRPr>
          </a:p>
        </p:txBody>
      </p:sp>
      <p:sp>
        <p:nvSpPr>
          <p:cNvPr id="105443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3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4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4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智能仓储管理系统：采用物联网、大数据、人工智能等技术，实现自动化、智能化的仓储管理，提高仓储效率和降低成本。</a:t>
            </a:r>
            <a:endParaRPr altLang="en-US" dirty="0" lang="zh-CN">
              <a:solidFill>
                <a:schemeClr val="dk1">
                  <a:lumMod val="80000"/>
                  <a:lumOff val="20000"/>
                </a:schemeClr>
              </a:solidFill>
              <a:latin typeface="+mn-ea"/>
              <a:sym typeface="+mn-ea"/>
            </a:endParaRPr>
          </a:p>
        </p:txBody>
      </p:sp>
      <p:sp>
        <p:nvSpPr>
          <p:cNvPr id="105444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4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4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445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未来展望：京东物流将继续推进智能仓储管理技术的研发和应用，提高仓储管理的智能化水平，为客户提供更高效、更便捷的物流服务。</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36" name="标题 2"/>
          <p:cNvSpPr>
            <a:spLocks noGrp="1"/>
          </p:cNvSpPr>
          <p:nvPr>
            <p:ph type="title" idx="44"/>
          </p:nvPr>
        </p:nvSpPr>
        <p:spPr/>
        <p:txBody>
          <a:bodyPr/>
          <a:p>
            <a:r>
              <a:rPr altLang="en-US" lang="zh-CN"/>
              <a:t>顺丰速运智能仓储管理实践</a:t>
            </a:r>
            <a:endParaRPr altLang="en-US" lang="zh-CN"/>
          </a:p>
        </p:txBody>
      </p:sp>
      <p:sp>
        <p:nvSpPr>
          <p:cNvPr id="105473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顺丰速运概况：成立于1993年，是中国最大的快递公司之一，提供全球快递服务。</a:t>
            </a:r>
            <a:endParaRPr altLang="en-US" dirty="0" sz="1200" lang="zh-CN" spc="150">
              <a:solidFill>
                <a:schemeClr val="tx1">
                  <a:lumMod val="65000"/>
                  <a:lumOff val="35000"/>
                </a:schemeClr>
              </a:solidFill>
              <a:latin typeface="+mn-ea"/>
              <a:sym typeface="+mn-ea"/>
            </a:endParaRPr>
          </a:p>
        </p:txBody>
      </p:sp>
      <p:sp>
        <p:nvSpPr>
          <p:cNvPr id="105474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智能仓储管理系统：顺丰速运采用了先进的智能仓储管理系统，实现了自动化、智能化的仓库管理。</a:t>
            </a:r>
            <a:endParaRPr altLang="en-US" dirty="0" sz="1200" lang="zh-CN" spc="150">
              <a:solidFill>
                <a:schemeClr val="tx1">
                  <a:lumMod val="65000"/>
                  <a:lumOff val="35000"/>
                </a:schemeClr>
              </a:solidFill>
              <a:latin typeface="+mn-ea"/>
              <a:sym typeface="+mn-ea"/>
            </a:endParaRPr>
          </a:p>
        </p:txBody>
      </p:sp>
      <p:sp>
        <p:nvSpPr>
          <p:cNvPr id="105474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技术应用：顺丰速运智能仓储管理系统采用了物联网、大数据、人工智能等技术，提高了仓库管理的效率和准确性。</a:t>
            </a:r>
            <a:endParaRPr altLang="en-US" dirty="0" sz="1200" lang="zh-CN" spc="150">
              <a:solidFill>
                <a:schemeClr val="tx1">
                  <a:lumMod val="65000"/>
                  <a:lumOff val="35000"/>
                </a:schemeClr>
              </a:solidFill>
              <a:latin typeface="+mn-ea"/>
              <a:sym typeface="+mn-ea"/>
            </a:endParaRPr>
          </a:p>
        </p:txBody>
      </p:sp>
      <p:sp>
        <p:nvSpPr>
          <p:cNvPr id="105474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实践效果：顺丰速运智能仓储管理系统的应用，提高了仓库的存储容量和拣选效率，减少了人工成本和出错率。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30" name="标题 2"/>
          <p:cNvSpPr>
            <a:spLocks noGrp="1"/>
          </p:cNvSpPr>
          <p:nvPr>
            <p:ph type="title" idx="44"/>
          </p:nvPr>
        </p:nvSpPr>
        <p:spPr/>
        <p:txBody>
          <a:bodyPr/>
          <a:p>
            <a:r>
              <a:rPr altLang="en-US" lang="zh-CN"/>
              <a:t>菜鸟网络智能仓储管理实践</a:t>
            </a:r>
            <a:endParaRPr altLang="en-US" lang="zh-CN"/>
          </a:p>
        </p:txBody>
      </p:sp>
      <p:sp>
        <p:nvSpPr>
          <p:cNvPr id="105503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菜鸟网络的智能仓储管理系统采用了先进的物联网技术和数据分析算法，实现了库存的实时监控和优化管理。</a:t>
            </a:r>
            <a:endParaRPr altLang="en-US" dirty="0" sz="1200" lang="zh-CN" spc="150">
              <a:solidFill>
                <a:schemeClr val="tx1">
                  <a:lumMod val="65000"/>
                  <a:lumOff val="35000"/>
                </a:schemeClr>
              </a:solidFill>
              <a:latin typeface="+mn-ea"/>
              <a:sym typeface="+mn-ea"/>
            </a:endParaRPr>
          </a:p>
        </p:txBody>
      </p:sp>
      <p:sp>
        <p:nvSpPr>
          <p:cNvPr id="105503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该系统通过自动化设备和智能算法，实现了货物的快速分拣和精准配送，提高了物流效率和客户满意度。</a:t>
            </a:r>
            <a:endParaRPr altLang="en-US" dirty="0" sz="1200" lang="zh-CN" spc="150">
              <a:solidFill>
                <a:schemeClr val="tx1">
                  <a:lumMod val="65000"/>
                  <a:lumOff val="35000"/>
                </a:schemeClr>
              </a:solidFill>
              <a:latin typeface="+mn-ea"/>
              <a:sym typeface="+mn-ea"/>
            </a:endParaRPr>
          </a:p>
        </p:txBody>
      </p:sp>
      <p:sp>
        <p:nvSpPr>
          <p:cNvPr id="105503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菜鸟网络智能仓储管理系统还采用了人工智能技术，实现了智能预测和智能决策，为企业的物流管理和运营提供了有力支持。</a:t>
            </a:r>
            <a:endParaRPr altLang="en-US" dirty="0" sz="1200" lang="zh-CN" spc="150">
              <a:solidFill>
                <a:schemeClr val="tx1">
                  <a:lumMod val="65000"/>
                  <a:lumOff val="35000"/>
                </a:schemeClr>
              </a:solidFill>
              <a:latin typeface="+mn-ea"/>
              <a:sym typeface="+mn-ea"/>
            </a:endParaRPr>
          </a:p>
        </p:txBody>
      </p:sp>
      <p:sp>
        <p:nvSpPr>
          <p:cNvPr id="105503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菜鸟网络的智能仓储管理实践案例表明，智能仓储管理能够显著提高物流效率、降低成本、提升客户体验，是未来物流行业的发展趋势。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24" name="标题 2"/>
          <p:cNvSpPr>
            <a:spLocks noGrp="1"/>
          </p:cNvSpPr>
          <p:nvPr>
            <p:ph type="title" idx="44"/>
          </p:nvPr>
        </p:nvSpPr>
        <p:spPr/>
        <p:txBody>
          <a:bodyPr/>
          <a:p>
            <a:r>
              <a:rPr altLang="en-US" lang="zh-CN"/>
              <a:t>德邦快递智能仓储管理实践</a:t>
            </a:r>
            <a:endParaRPr altLang="en-US" lang="zh-CN"/>
          </a:p>
        </p:txBody>
      </p:sp>
      <p:sp>
        <p:nvSpPr>
          <p:cNvPr id="105532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532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533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33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33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德邦快递智能仓储管理系统的应用效果</a:t>
            </a:r>
            <a:endParaRPr altLang="en-US" dirty="0" sz="1200" lang="zh-CN" spc="150">
              <a:solidFill>
                <a:srgbClr val="FFFFFF"/>
              </a:solidFill>
              <a:latin typeface="+mn-ea"/>
              <a:sym typeface="+mn-ea"/>
            </a:endParaRPr>
          </a:p>
        </p:txBody>
      </p:sp>
      <p:sp>
        <p:nvSpPr>
          <p:cNvPr id="105533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33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34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德邦快递智能仓储管理系统的功能特点</a:t>
            </a:r>
            <a:endParaRPr altLang="en-US" dirty="0" sz="1200" lang="zh-CN" spc="150">
              <a:solidFill>
                <a:schemeClr val="tx1">
                  <a:lumMod val="65000"/>
                  <a:lumOff val="35000"/>
                </a:schemeClr>
              </a:solidFill>
              <a:latin typeface="+mn-ea"/>
              <a:sym typeface="+mn-ea"/>
            </a:endParaRPr>
          </a:p>
        </p:txBody>
      </p:sp>
      <p:sp>
        <p:nvSpPr>
          <p:cNvPr id="105534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34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34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德邦快递智能仓储管理系统的技术架构</a:t>
            </a:r>
            <a:endParaRPr altLang="en-US" dirty="0" sz="1200" lang="zh-CN" spc="150">
              <a:solidFill>
                <a:srgbClr val="FFFFFF"/>
              </a:solidFill>
              <a:latin typeface="+mn-ea"/>
              <a:sym typeface="+mn-ea"/>
            </a:endParaRPr>
          </a:p>
        </p:txBody>
      </p:sp>
      <p:sp>
        <p:nvSpPr>
          <p:cNvPr id="105534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35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535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德邦快递智能仓储管理系统概述</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638" name="标题 1"/>
          <p:cNvSpPr>
            <a:spLocks noGrp="1"/>
          </p:cNvSpPr>
          <p:nvPr>
            <p:ph type="title" idx="2"/>
            <p:custDataLst>
              <p:tags r:id="rId1"/>
            </p:custDataLst>
          </p:nvPr>
        </p:nvSpPr>
        <p:spPr/>
        <p:txBody>
          <a:bodyPr/>
          <a:p>
            <a:r>
              <a:rPr altLang="en-US" lang="zh-CN"/>
              <a:t>智能仓储管理的未来展望</a:t>
            </a:r>
            <a:endParaRPr altLang="en-US" lang="zh-CN"/>
          </a:p>
        </p:txBody>
      </p:sp>
      <p:sp>
        <p:nvSpPr>
          <p:cNvPr id="1055640"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98" name="标题 2"/>
          <p:cNvSpPr>
            <a:spLocks noGrp="1"/>
          </p:cNvSpPr>
          <p:nvPr>
            <p:ph type="title" idx="44"/>
          </p:nvPr>
        </p:nvSpPr>
        <p:spPr/>
        <p:txBody>
          <a:bodyPr/>
          <a:p>
            <a:r>
              <a:rPr altLang="en-US" lang="zh-CN"/>
              <a:t>智能仓储管理的发展前景</a:t>
            </a:r>
            <a:endParaRPr altLang="en-US" lang="zh-CN"/>
          </a:p>
        </p:txBody>
      </p:sp>
      <p:sp>
        <p:nvSpPr>
          <p:cNvPr id="105610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10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610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10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610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11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611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611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611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云计算技术的发展，为智能仓储管理提供强大的数据处理和分析能力</a:t>
            </a:r>
            <a:endParaRPr altLang="en-US" dirty="0" sz="2400" lang="zh-CN">
              <a:latin typeface="+mn-ea"/>
              <a:ea typeface="+mn-ea"/>
            </a:endParaRPr>
          </a:p>
        </p:txBody>
      </p:sp>
      <p:sp>
        <p:nvSpPr>
          <p:cNvPr id="105611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机器人技术的进步，实现自动化、智能化的仓储作业和货物搬运</a:t>
            </a:r>
            <a:endParaRPr altLang="en-US" dirty="0" sz="2400" lang="zh-CN">
              <a:latin typeface="+mn-ea"/>
              <a:ea typeface="+mn-ea"/>
            </a:endParaRPr>
          </a:p>
        </p:txBody>
      </p:sp>
      <p:sp>
        <p:nvSpPr>
          <p:cNvPr id="105612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人工智能技术的广泛应用，提高仓储管理效率和准确性</a:t>
            </a:r>
            <a:endParaRPr altLang="en-US" dirty="0" sz="2400" lang="zh-CN">
              <a:latin typeface="+mn-ea"/>
              <a:ea typeface="+mn-ea"/>
            </a:endParaRPr>
          </a:p>
        </p:txBody>
      </p:sp>
      <p:sp>
        <p:nvSpPr>
          <p:cNvPr id="105612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物联网技术的深度应用，实现仓储物品的实时监控和追踪</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408" name="标题 2"/>
          <p:cNvSpPr>
            <a:spLocks noGrp="1"/>
          </p:cNvSpPr>
          <p:nvPr>
            <p:ph type="title" idx="44"/>
          </p:nvPr>
        </p:nvSpPr>
        <p:spPr/>
        <p:txBody>
          <a:bodyPr/>
          <a:p>
            <a:r>
              <a:rPr altLang="en-US" lang="zh-CN"/>
              <a:t>未来智能仓储管理的趋势</a:t>
            </a:r>
            <a:endParaRPr altLang="en-US" lang="zh-CN"/>
          </a:p>
        </p:txBody>
      </p:sp>
      <p:sp>
        <p:nvSpPr>
          <p:cNvPr id="105641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1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1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1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无人化、自动化仓储将成为主流，降低人工成本，提高仓储作业的准确性和效率。</a:t>
            </a:r>
            <a:endParaRPr altLang="zh-CN" dirty="0" sz="1600" lang="en-US">
              <a:solidFill>
                <a:schemeClr val="dk1">
                  <a:lumMod val="80000"/>
                  <a:lumOff val="20000"/>
                </a:schemeClr>
              </a:solidFill>
              <a:latin typeface="+mn-ea"/>
              <a:sym typeface="+mn-ea"/>
            </a:endParaRPr>
          </a:p>
        </p:txBody>
      </p:sp>
      <p:sp>
        <p:nvSpPr>
          <p:cNvPr id="105641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2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2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24"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人工智能和机器学习在智能仓储管理中的应用将更加广泛，实现更高效、准确的库存管理和物流运输。</a:t>
            </a:r>
            <a:endParaRPr altLang="en-US" dirty="0" lang="zh-CN">
              <a:solidFill>
                <a:schemeClr val="dk1">
                  <a:lumMod val="80000"/>
                  <a:lumOff val="20000"/>
                </a:schemeClr>
              </a:solidFill>
              <a:latin typeface="+mn-ea"/>
              <a:sym typeface="+mn-ea"/>
            </a:endParaRPr>
          </a:p>
        </p:txBody>
      </p:sp>
      <p:sp>
        <p:nvSpPr>
          <p:cNvPr id="105642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2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3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3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物联网技术和传感器技术的结合，将实现仓储环境的实时监控和智能调控，提高仓储作业的效率和安全性。</a:t>
            </a:r>
            <a:endParaRPr altLang="en-US" dirty="0" lang="zh-CN">
              <a:solidFill>
                <a:schemeClr val="dk1">
                  <a:lumMod val="80000"/>
                  <a:lumOff val="20000"/>
                </a:schemeClr>
              </a:solidFill>
              <a:latin typeface="+mn-ea"/>
              <a:sym typeface="+mn-ea"/>
            </a:endParaRPr>
          </a:p>
        </p:txBody>
      </p:sp>
      <p:sp>
        <p:nvSpPr>
          <p:cNvPr id="105643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3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3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4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智能仓储管理系统将与电子商务平台、物流配送系统等更加紧密地结合，实现更高效、智能的物流配送服务。</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26" name="标题 2"/>
          <p:cNvSpPr>
            <a:spLocks noGrp="1"/>
          </p:cNvSpPr>
          <p:nvPr>
            <p:ph type="title" idx="44"/>
          </p:nvPr>
        </p:nvSpPr>
        <p:spPr/>
        <p:txBody>
          <a:bodyPr/>
          <a:p>
            <a:r>
              <a:rPr altLang="en-US" lang="zh-CN"/>
              <a:t>未来智能仓储管理的技术应用</a:t>
            </a:r>
            <a:endParaRPr altLang="en-US" lang="zh-CN"/>
          </a:p>
        </p:txBody>
      </p:sp>
      <p:sp>
        <p:nvSpPr>
          <p:cNvPr id="105672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3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73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人工智能技术：实现自动化决策和智能调度，提高仓储效率</a:t>
            </a:r>
            <a:endParaRPr altLang="en-US" dirty="0" sz="2000" lang="zh-CN" spc="150">
              <a:solidFill>
                <a:schemeClr val="tx1">
                  <a:lumMod val="85000"/>
                  <a:lumOff val="15000"/>
                </a:schemeClr>
              </a:solidFill>
              <a:latin typeface="+mn-ea"/>
              <a:sym typeface="+mn-ea"/>
            </a:endParaRPr>
          </a:p>
        </p:txBody>
      </p:sp>
      <p:sp>
        <p:nvSpPr>
          <p:cNvPr id="105673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3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3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物联网技术：实现设备连接和数据共享，提升仓储透明度</a:t>
            </a:r>
            <a:endParaRPr altLang="en-US" dirty="0" sz="2000" lang="zh-CN" spc="150">
              <a:solidFill>
                <a:schemeClr val="tx1">
                  <a:lumMod val="85000"/>
                  <a:lumOff val="15000"/>
                </a:schemeClr>
              </a:solidFill>
              <a:latin typeface="+mn-ea"/>
              <a:sym typeface="+mn-ea"/>
            </a:endParaRPr>
          </a:p>
        </p:txBody>
      </p:sp>
      <p:sp>
        <p:nvSpPr>
          <p:cNvPr id="105674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4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4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区块链技术：确保数据真实性和可追溯性，增强供应链协同</a:t>
            </a:r>
            <a:endParaRPr altLang="en-US" dirty="0" sz="2000" lang="zh-CN" spc="150">
              <a:solidFill>
                <a:schemeClr val="tx1">
                  <a:lumMod val="85000"/>
                  <a:lumOff val="15000"/>
                </a:schemeClr>
              </a:solidFill>
              <a:latin typeface="+mn-ea"/>
              <a:sym typeface="+mn-ea"/>
            </a:endParaRPr>
          </a:p>
        </p:txBody>
      </p:sp>
      <p:sp>
        <p:nvSpPr>
          <p:cNvPr id="105674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4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675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5G通信技术：提供高速数据传输和低延迟通信，支持远程控制和实时监控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36" name="标题 2"/>
          <p:cNvSpPr>
            <a:spLocks noGrp="1"/>
          </p:cNvSpPr>
          <p:nvPr>
            <p:ph type="title" idx="44"/>
          </p:nvPr>
        </p:nvSpPr>
        <p:spPr/>
        <p:txBody>
          <a:bodyPr/>
          <a:p>
            <a:r>
              <a:rPr altLang="en-US" lang="zh-CN"/>
              <a:t>未来智能仓储管理的挑战与机遇</a:t>
            </a:r>
            <a:endParaRPr altLang="en-US" lang="zh-CN"/>
          </a:p>
        </p:txBody>
      </p:sp>
      <p:sp>
        <p:nvSpPr>
          <p:cNvPr id="1057038" name="对角圆角矩形 52"/>
          <p:cNvSpPr/>
          <p:nvPr>
            <p:custDataLst>
              <p:tags r:id="rId1"/>
            </p:custDataLst>
          </p:nvPr>
        </p:nvSpPr>
        <p:spPr>
          <a:xfrm>
            <a:off x="608400" y="2685832"/>
            <a:ext cx="10969199" cy="92348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040" name="对角圆角矩形 53"/>
          <p:cNvSpPr/>
          <p:nvPr>
            <p:custDataLst>
              <p:tags r:id="rId2"/>
            </p:custDataLst>
          </p:nvPr>
        </p:nvSpPr>
        <p:spPr>
          <a:xfrm>
            <a:off x="608400" y="2517437"/>
            <a:ext cx="679399" cy="636309"/>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042" name="直角三角形 54"/>
          <p:cNvSpPr/>
          <p:nvPr>
            <p:custDataLst>
              <p:tags r:id="rId3"/>
            </p:custDataLst>
          </p:nvPr>
        </p:nvSpPr>
        <p:spPr>
          <a:xfrm>
            <a:off x="1287700" y="2518072"/>
            <a:ext cx="100470" cy="167450"/>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044" name="文本框 56"/>
          <p:cNvSpPr txBox="1"/>
          <p:nvPr>
            <p:custDataLst>
              <p:tags r:id="rId4"/>
            </p:custDataLst>
          </p:nvPr>
        </p:nvSpPr>
        <p:spPr>
          <a:xfrm>
            <a:off x="1331546" y="2730949"/>
            <a:ext cx="9899642" cy="825072"/>
          </a:xfrm>
          <a:prstGeom prst="rect"/>
          <a:noFill/>
        </p:spPr>
        <p:txBody>
          <a:bodyPr anchor="ctr" anchorCtr="0" bIns="107950" rtlCol="0" tIns="0" wrap="square">
            <a:normAutofit fontScale="68333"/>
          </a:bodyPr>
          <a:p>
            <a:pPr>
              <a:lnSpc>
                <a:spcPct val="150000"/>
              </a:lnSpc>
            </a:pPr>
            <a:r>
              <a:rPr altLang="en-US" dirty="0" sz="2400" lang="zh-CN">
                <a:solidFill>
                  <a:schemeClr val="dk1">
                    <a:lumMod val="80000"/>
                    <a:lumOff val="20000"/>
                  </a:schemeClr>
                </a:solidFill>
                <a:latin typeface="+mn-ea"/>
                <a:sym typeface="+mn-ea"/>
              </a:rPr>
              <a:t>挑战：技术更新换代快，需要不断投入研发和升级；数据安全和隐私保护问题；对员工进行技术培训和知识更新。</a:t>
            </a:r>
            <a:endParaRPr altLang="en-US" dirty="0" sz="2400" lang="zh-CN">
              <a:solidFill>
                <a:schemeClr val="dk1">
                  <a:lumMod val="80000"/>
                  <a:lumOff val="20000"/>
                </a:schemeClr>
              </a:solidFill>
              <a:latin typeface="+mn-ea"/>
              <a:sym typeface="+mn-ea"/>
            </a:endParaRPr>
          </a:p>
        </p:txBody>
      </p:sp>
      <p:sp>
        <p:nvSpPr>
          <p:cNvPr id="1057046" name="对角圆角矩形 5"/>
          <p:cNvSpPr/>
          <p:nvPr>
            <p:custDataLst>
              <p:tags r:id="rId5"/>
            </p:custDataLst>
          </p:nvPr>
        </p:nvSpPr>
        <p:spPr>
          <a:xfrm>
            <a:off x="608400" y="4299884"/>
            <a:ext cx="10969199" cy="92348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048" name="对角圆角矩形 6"/>
          <p:cNvSpPr/>
          <p:nvPr>
            <p:custDataLst>
              <p:tags r:id="rId6"/>
            </p:custDataLst>
          </p:nvPr>
        </p:nvSpPr>
        <p:spPr>
          <a:xfrm>
            <a:off x="608400" y="4131489"/>
            <a:ext cx="679399" cy="636309"/>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050" name="直角三角形 7"/>
          <p:cNvSpPr/>
          <p:nvPr>
            <p:custDataLst>
              <p:tags r:id="rId7"/>
            </p:custDataLst>
          </p:nvPr>
        </p:nvSpPr>
        <p:spPr>
          <a:xfrm>
            <a:off x="1287700" y="4132760"/>
            <a:ext cx="100470" cy="167450"/>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052" name="文本框 8"/>
          <p:cNvSpPr txBox="1"/>
          <p:nvPr>
            <p:custDataLst>
              <p:tags r:id="rId8"/>
            </p:custDataLst>
          </p:nvPr>
        </p:nvSpPr>
        <p:spPr>
          <a:xfrm>
            <a:off x="1331546" y="4353898"/>
            <a:ext cx="9899642" cy="825072"/>
          </a:xfrm>
          <a:prstGeom prst="rect"/>
          <a:noFill/>
        </p:spPr>
        <p:txBody>
          <a:bodyPr anchor="ctr" anchorCtr="0" bIns="107950" rtlCol="0" tIns="0" wrap="square">
            <a:normAutofit fontScale="68333"/>
          </a:bodyPr>
          <a:p>
            <a:pPr>
              <a:lnSpc>
                <a:spcPct val="150000"/>
              </a:lnSpc>
            </a:pPr>
            <a:r>
              <a:rPr altLang="en-US" dirty="0" sz="2400" lang="zh-CN">
                <a:solidFill>
                  <a:schemeClr val="dk1">
                    <a:lumMod val="80000"/>
                    <a:lumOff val="20000"/>
                  </a:schemeClr>
                </a:solidFill>
                <a:latin typeface="+mn-ea"/>
                <a:sym typeface="+mn-ea"/>
              </a:rPr>
              <a:t>机遇：随着电商和智能制造的快速发展，智能仓储市场需求不断增长；5G、物联网等新技术的应用将为智能仓储带来更多可能性；绿色环保和可持续发展成为行业趋势，智能仓储能够降低能耗和减少排放。</a:t>
            </a:r>
            <a:endParaRPr altLang="en-US" dirty="0" sz="2400" lang="zh-CN">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338" name="标题 3"/>
          <p:cNvSpPr>
            <a:spLocks noGrp="1"/>
          </p:cNvSpPr>
          <p:nvPr>
            <p:ph type="title" idx="2"/>
            <p:custDataLst>
              <p:tags r:id="rId1"/>
            </p:custDataLst>
          </p:nvPr>
        </p:nvSpPr>
        <p:spPr/>
        <p:txBody>
          <a:bodyPr/>
          <a:p>
            <a:r>
              <a:rPr altLang="en-US" lang="zh-CN"/>
              <a:t>感谢您的观看</a:t>
            </a:r>
            <a:endParaRPr altLang="en-US" lang="zh-CN"/>
          </a:p>
        </p:txBody>
      </p:sp>
      <p:sp>
        <p:nvSpPr>
          <p:cNvPr id="1057340"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4*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4*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4*l_h_a*1_2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4*l_h_a*1_3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4*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4*l_h_a*1_1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4*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4*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4*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4*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4*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SLIDE_ID" val="custom20230896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2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7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7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4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4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83.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84.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93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935.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2024-01-05T19:21:44Z</dcterms:created>
  <dcterms:modified xsi:type="dcterms:W3CDTF">2024-01-05T19:21:44Z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d545d6b143344d22bd03196e01b46c4d_21</vt:lpwstr>
  </property>
</Properties>
</file>