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334" r:id="rId1"/>
    <p:sldMasterId id="2147485371" r:id="rId2"/>
  </p:sldMasterIdLst>
  <p:notesMasterIdLst>
    <p:notesMasterId r:id="rId3"/>
  </p:notesMasterIdLst>
  <p:sldIdLst>
    <p:sldId id="1040" r:id="rId4"/>
    <p:sldId id="1043" r:id="rId5"/>
    <p:sldId id="1046" r:id="rId6"/>
    <p:sldId id="1049" r:id="rId7"/>
    <p:sldId id="1052" r:id="rId8"/>
    <p:sldId id="1055" r:id="rId9"/>
    <p:sldId id="1058" r:id="rId10"/>
    <p:sldId id="1061" r:id="rId11"/>
    <p:sldId id="1064" r:id="rId12"/>
    <p:sldId id="1067" r:id="rId13"/>
    <p:sldId id="1070" r:id="rId14"/>
    <p:sldId id="1073" r:id="rId15"/>
    <p:sldId id="1076" r:id="rId16"/>
    <p:sldId id="1079" r:id="rId17"/>
    <p:sldId id="1082" r:id="rId18"/>
    <p:sldId id="1085" r:id="rId19"/>
    <p:sldId id="1088" r:id="rId20"/>
    <p:sldId id="1091" r:id="rId21"/>
    <p:sldId id="1094" r:id="rId22"/>
    <p:sldId id="1097" r:id="rId23"/>
    <p:sldId id="1100" r:id="rId24"/>
    <p:sldId id="1103" r:id="rId25"/>
    <p:sldId id="1106" r:id="rId26"/>
    <p:sldId id="1109" r:id="rId27"/>
    <p:sldId id="1112" r:id="rId28"/>
    <p:sldId id="1115" r:id="rId29"/>
    <p:sldId id="1118" r:id="rId30"/>
    <p:sldId id="1121" r:id="rId31"/>
    <p:sldId id="1124" r:id="rId32"/>
    <p:sldId id="1128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335" r:id="rId1"/>
    <p:sldLayoutId id="2147485336" r:id="rId2"/>
    <p:sldLayoutId id="2147485337" r:id="rId3"/>
    <p:sldLayoutId id="2147485338" r:id="rId4"/>
    <p:sldLayoutId id="2147485339" r:id="rId5"/>
    <p:sldLayoutId id="2147485340" r:id="rId6"/>
    <p:sldLayoutId id="2147485341" r:id="rId7"/>
    <p:sldLayoutId id="2147485342" r:id="rId8"/>
    <p:sldLayoutId id="2147485343" r:id="rId9"/>
    <p:sldLayoutId id="2147485344" r:id="rId10"/>
    <p:sldLayoutId id="214748534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372" r:id="rId1"/>
    <p:sldLayoutId id="2147485373" r:id="rId2"/>
    <p:sldLayoutId id="2147485374" r:id="rId3"/>
    <p:sldLayoutId id="2147485375" r:id="rId4"/>
    <p:sldLayoutId id="2147485376" r:id="rId5"/>
    <p:sldLayoutId id="2147485377" r:id="rId6"/>
    <p:sldLayoutId id="2147485378" r:id="rId7"/>
    <p:sldLayoutId id="2147485379" r:id="rId8"/>
    <p:sldLayoutId id="2147485380" r:id="rId9"/>
    <p:sldLayoutId id="2147485381" r:id="rId10"/>
    <p:sldLayoutId id="214748538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tags" Target="../tags/tag319.xml"/><Relationship Id="rId14" Type="http://schemas.openxmlformats.org/officeDocument/2006/relationships/tags" Target="../tags/tag320.xml"/><Relationship Id="rId15" Type="http://schemas.openxmlformats.org/officeDocument/2006/relationships/tags" Target="../tags/tag321.xml"/><Relationship Id="rId16" Type="http://schemas.openxmlformats.org/officeDocument/2006/relationships/tags" Target="../tags/tag322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tags" Target="../tags/tag335.xml"/><Relationship Id="rId14" Type="http://schemas.openxmlformats.org/officeDocument/2006/relationships/tags" Target="../tags/tag336.xml"/><Relationship Id="rId15" Type="http://schemas.openxmlformats.org/officeDocument/2006/relationships/tags" Target="../tags/tag337.xml"/><Relationship Id="rId16" Type="http://schemas.openxmlformats.org/officeDocument/2006/relationships/tags" Target="../tags/tag338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2024年能源行业可再生能源项目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cxnSp>
        <p:nvCxnSpPr>
          <p:cNvPr id="3145755" name="直接连接符 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860778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24395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9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7188012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序号"/>
          <p:cNvSpPr txBox="1"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0433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7"/>
            </p:custDataLst>
          </p:nvPr>
        </p:nvSpPr>
        <p:spPr>
          <a:xfrm>
            <a:off x="1062390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可再生能源项目的发展趋势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8"/>
            </p:custDataLst>
          </p:nvPr>
        </p:nvSpPr>
        <p:spPr>
          <a:xfrm>
            <a:off x="537057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9"/>
            </p:custDataLst>
          </p:nvPr>
        </p:nvSpPr>
        <p:spPr>
          <a:xfrm>
            <a:off x="5389624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可再生能源项目的实施和运营模式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320695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11"/>
            </p:custDataLst>
          </p:nvPr>
        </p:nvSpPr>
        <p:spPr>
          <a:xfrm>
            <a:off x="3226007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可再生能源项目的种类和特点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753419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3"/>
            </p:custDataLst>
          </p:nvPr>
        </p:nvSpPr>
        <p:spPr>
          <a:xfrm>
            <a:off x="7553241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84167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可再生能源项目的政策支持和市场机会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4"/>
            </p:custDataLst>
          </p:nvPr>
        </p:nvSpPr>
        <p:spPr>
          <a:xfrm>
            <a:off x="969781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5"/>
            </p:custDataLst>
          </p:nvPr>
        </p:nvSpPr>
        <p:spPr>
          <a:xfrm>
            <a:off x="9716860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84167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可再生能源项目的发展前景和未来趋势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1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351629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可再生能源项目的发展趋势</a:t>
            </a:r>
            <a:endParaRPr altLang="en-US" dirty="0" lang="zh-CN"/>
          </a:p>
        </p:txBody>
      </p:sp>
      <p:sp>
        <p:nvSpPr>
          <p:cNvPr id="10488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全球能源危机推动可再生能源发展</a:t>
            </a:r>
            <a:endParaRPr altLang="en-US" lang="zh-CN"/>
          </a:p>
        </p:txBody>
      </p:sp>
      <p:sp>
        <p:nvSpPr>
          <p:cNvPr id="104894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能源危机：传统能源资源逐渐枯竭，能源需求持续增长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可再生能源优势：清洁、可再生、可持续，减少对环境的影响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政策支持：各国政府加大对可再生能源的扶持力度，推动技术研发和产业升级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市场前景：可再生能源市场规模不断扩大，投资吸引力增强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技术进步促进可再生能源产业升级</a:t>
            </a:r>
            <a:endParaRPr altLang="en-US" lang="zh-CN"/>
          </a:p>
        </p:txBody>
      </p:sp>
      <p:sp>
        <p:nvSpPr>
          <p:cNvPr id="104900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智能电网技术：优化能源分配和调度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高效储能技术：提高可再生能源并网效率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清洁能源技术：降低生产成本，提高能效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碳捕获和储存技术：减少温室气体排放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各国政策支持可再生能源项目的发展</a:t>
            </a:r>
            <a:endParaRPr altLang="en-US" lang="zh-CN"/>
          </a:p>
        </p:txBody>
      </p:sp>
      <p:sp>
        <p:nvSpPr>
          <p:cNvPr id="104905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政府提供财政支持，降低可再生能源项目的投资风险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各国政府出台政策，鼓励可再生能源项目的发展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政府推行绿色证书制度，促进可再生能源的推广和应用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各国政府加强合作，共同推进可再生能源项目的发展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可再生能源项目的发展前景</a:t>
            </a:r>
            <a:endParaRPr altLang="en-US" lang="zh-CN"/>
          </a:p>
        </p:txBody>
      </p:sp>
      <p:sp>
        <p:nvSpPr>
          <p:cNvPr id="104910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技术进步：随着科技的不断进步，可再生能源项目的效率和可靠性将得到显著提高。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政策支持：各国政府对可再生能源项目的支持力度将持续加大，推动其快速发展。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成本下降：随着规模化生产和技术的提高，可再生能源项目的成本将逐渐下降，使得更多人能够受益。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多样化应用：可再生能源项目的应用场景将越来越广泛，不仅局限于电力领域，还将拓展到交通、建筑、工业等领域。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可再生能源项目的种类和特点</a:t>
            </a:r>
            <a:endParaRPr altLang="en-US" dirty="0" lang="zh-CN"/>
          </a:p>
        </p:txBody>
      </p:sp>
      <p:sp>
        <p:nvSpPr>
          <p:cNvPr id="10491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太阳能项目</a:t>
            </a:r>
            <a:endParaRPr altLang="en-US" lang="zh-CN"/>
          </a:p>
        </p:txBody>
      </p:sp>
      <p:sp>
        <p:nvSpPr>
          <p:cNvPr id="104919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种类：光伏发电、光热发电。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简介：太阳能项目利用太阳能辐射转化为电能，具有环保、可持续的优点。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特点：光伏发电无噪音、无污染，不消耗燃料，安全可靠；光热发电可储能，供能稳定。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应用领域：住宅、商业和工业领域的供电，以及电动汽车充电等。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风能项目</a:t>
            </a:r>
            <a:endParaRPr altLang="en-US" lang="zh-CN"/>
          </a:p>
        </p:txBody>
      </p:sp>
      <p:sp>
        <p:nvSpPr>
          <p:cNvPr id="104924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种类：陆上风能和海上风能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4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特点：清洁、可再生、资源丰富、技术成熟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5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应用领域：电力、工业、交通等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5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发展趋势：大型化、集群化、智能化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水能项目</a:t>
            </a:r>
            <a:endParaRPr altLang="en-US" lang="zh-CN"/>
          </a:p>
        </p:txBody>
      </p:sp>
      <p:sp>
        <p:nvSpPr>
          <p:cNvPr id="10492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特点：水能项目具有稳定性高、寿命长、投资回报率高等特点。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案例：三峡大坝是中国最大的水力发电站之一，每年为数亿人提供电力。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简介：水能项目利用水流发电，具有可再生、清洁、低碳等优势。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种类：水能项目包括水电站、潮汐能、波浪能等。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生物质能项目</a:t>
            </a:r>
            <a:endParaRPr altLang="en-US" lang="zh-CN"/>
          </a:p>
        </p:txBody>
      </p:sp>
      <p:sp>
        <p:nvSpPr>
          <p:cNvPr id="104935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特点：生物质能项目可利用各种有机废弃物作为原料，能源密度较低，碳排放量低。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简介：生物质能项目利用有机废弃物转化为能源，具有可持续性和环保性。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种类：生物质能项目包括生物质发电、生物燃料等。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应用：生物质能项目在农业、林业、城市垃圾处理等领域具有广泛应用前景。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地热能项目</a:t>
            </a:r>
            <a:endParaRPr altLang="en-US" lang="zh-CN"/>
          </a:p>
        </p:txBody>
      </p:sp>
      <p:sp>
        <p:nvSpPr>
          <p:cNvPr id="1049422" name="正文"/>
          <p:cNvSpPr txBox="1"/>
          <p:nvPr>
            <p:custDataLst>
              <p:tags r:id="rId1"/>
            </p:custDataLst>
          </p:nvPr>
        </p:nvSpPr>
        <p:spPr>
          <a:xfrm>
            <a:off x="2787010" y="1879857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简介：地热能是一种利用地球内部的热能进行发电的可再生能源，具有环保、可持续等优点。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标题"/>
          <p:cNvSpPr txBox="1"/>
          <p:nvPr>
            <p:custDataLst>
              <p:tags r:id="rId2"/>
            </p:custDataLst>
          </p:nvPr>
        </p:nvSpPr>
        <p:spPr>
          <a:xfrm>
            <a:off x="2787690" y="1364400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26" name="标题"/>
          <p:cNvSpPr txBox="1"/>
          <p:nvPr>
            <p:custDataLst>
              <p:tags r:id="rId3"/>
            </p:custDataLst>
          </p:nvPr>
        </p:nvSpPr>
        <p:spPr>
          <a:xfrm>
            <a:off x="2787690" y="5058283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28" name="正文"/>
          <p:cNvSpPr txBox="1"/>
          <p:nvPr>
            <p:custDataLst>
              <p:tags r:id="rId4"/>
            </p:custDataLst>
          </p:nvPr>
        </p:nvSpPr>
        <p:spPr>
          <a:xfrm>
            <a:off x="2787690" y="5573740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发展趋势：随着环保意识的提高和技术的不断进步，地热能项目将迎来更加广阔的发展空间，未来有望成为能源领域的重要发展方向之一。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正文"/>
          <p:cNvSpPr txBox="1"/>
          <p:nvPr>
            <p:custDataLst>
              <p:tags r:id="rId5"/>
            </p:custDataLst>
          </p:nvPr>
        </p:nvSpPr>
        <p:spPr>
          <a:xfrm>
            <a:off x="2787690" y="3110698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 fontScale="8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种类：地热能项目可分为高温地热发电和低温地热利用两种类型，其中高温地热发电是将地下高温水通过热能转换为电能，低温地热利用则是利用地下热水为建筑物供暖或进行农业灌溉等。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标题"/>
          <p:cNvSpPr txBox="1"/>
          <p:nvPr>
            <p:custDataLst>
              <p:tags r:id="rId6"/>
            </p:custDataLst>
          </p:nvPr>
        </p:nvSpPr>
        <p:spPr>
          <a:xfrm>
            <a:off x="2788370" y="2595921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34" name="标题"/>
          <p:cNvSpPr txBox="1"/>
          <p:nvPr>
            <p:custDataLst>
              <p:tags r:id="rId7"/>
            </p:custDataLst>
          </p:nvPr>
        </p:nvSpPr>
        <p:spPr>
          <a:xfrm>
            <a:off x="2788370" y="3826762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36" name="正文"/>
          <p:cNvSpPr txBox="1"/>
          <p:nvPr>
            <p:custDataLst>
              <p:tags r:id="rId8"/>
            </p:custDataLst>
          </p:nvPr>
        </p:nvSpPr>
        <p:spPr>
          <a:xfrm>
            <a:off x="2787690" y="4342219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特点：地热能项目具有稳定、可靠、可预测等优点，同时地热资源分布广泛，可用于集中供暖、工业用热等领域，市场前景广阔。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海洋能项目</a:t>
            </a:r>
            <a:endParaRPr altLang="en-US" lang="zh-CN"/>
          </a:p>
        </p:txBody>
      </p:sp>
      <p:sp>
        <p:nvSpPr>
          <p:cNvPr id="104947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简介：海洋能项目利用海洋资源，如潮汐能、波浪能等，进行发电或其他能源利用。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种类：潮汐能、波浪能、温差能等。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特点：可再生、环保、能源稳定。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应用：海洋能项目可用于发电、海水淡化等领域。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可再生能源项目的实施和运营模式</a:t>
            </a:r>
            <a:endParaRPr altLang="en-US" dirty="0" lang="zh-CN"/>
          </a:p>
        </p:txBody>
      </p:sp>
      <p:sp>
        <p:nvSpPr>
          <p:cNvPr id="10495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可再生能源项目的投资和融资模式</a:t>
            </a:r>
            <a:endParaRPr altLang="en-US" lang="zh-CN"/>
          </a:p>
        </p:txBody>
      </p:sp>
      <p:sp>
        <p:nvSpPr>
          <p:cNvPr id="104956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政府投资：政府通过财政拨款、专项资金等方式支持可再生能源项目的发展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银行贷款：可再生能源项目通过向银行申请贷款来筹集资金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股权融资：通过发行股票或引入战略投资者来筹集资金，实现风险共担、利益共享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绿色金融：金融机构提供绿色贷款、绿色债券等金融产品，支持可再生能源项目的可持续发展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可再生能源项目的建设和运营模式</a:t>
            </a:r>
            <a:endParaRPr altLang="en-US" lang="zh-CN"/>
          </a:p>
        </p:txBody>
      </p:sp>
      <p:sp>
        <p:nvSpPr>
          <p:cNvPr id="104960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建设模式：EPC、BOT、PPP等模式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1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运营模式：自主运营、委托运营、合作运营等模式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1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资金来源：政府投资、企业自筹、银行贷款等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2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政策支持：国家能源局、财政部等部门出台的相关政策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可再生能源项目的商业模式和盈利模式</a:t>
            </a:r>
            <a:endParaRPr altLang="en-US" lang="zh-CN"/>
          </a:p>
        </p:txBody>
      </p:sp>
      <p:sp>
        <p:nvSpPr>
          <p:cNvPr id="104966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商业模式：可再生能源项目通常采用“建设-运营-转让”模式，由政府或企业投资建设，项目建成后通过收取过网费、售电等方式实现盈利。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盈利模式：可再生能源项目的盈利主要来源于两个方面，一是电力销售收入，二是政府补贴。电力销售收入是项目的主要收入来源，而政府补贴则是为了鼓励可再生能源的发展，降低项目投资风险。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成本回收：可再生能源项目的成本回收周期较长，一般在项目建成后需要经过数年的运营才能逐步回收投资。因此，投资者需要充分考虑项目的经济可行性，确保投资回报。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政策支持：政府对可再生能源项目给予政策支持，包括税收优惠、财政补贴、优先上网等政策，以促进可再生能源的发展。</a:t>
            </a:r>
            <a:endParaRPr altLang="en-US" dirty="0" sz="1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可再生能源项目的风险管理</a:t>
            </a:r>
            <a:endParaRPr altLang="en-US" lang="zh-CN"/>
          </a:p>
        </p:txBody>
      </p:sp>
      <p:sp>
        <p:nvSpPr>
          <p:cNvPr id="104972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2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风险评估：对识别出的风险进行量化和评估，确定其对项目的影响程度。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风险识别：对项目全生命周期中可能出现的风险进行全面识别和分析。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风险应对：制定相应的风险应对策略和措施，降低或转移风险。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风险监控：对项目实施过程中出现的风险进行实时监控和预警，确保项目顺利进行。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可再生能源项目的政策支持和市场机会</a:t>
            </a:r>
            <a:endParaRPr altLang="en-US" dirty="0" lang="zh-CN"/>
          </a:p>
        </p:txBody>
      </p:sp>
      <p:sp>
        <p:nvSpPr>
          <p:cNvPr id="10497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各国政府对可再生能源项目的政策支持</a:t>
            </a:r>
            <a:endParaRPr altLang="en-US" lang="zh-CN"/>
          </a:p>
        </p:txBody>
      </p:sp>
      <p:sp>
        <p:nvSpPr>
          <p:cNvPr id="1049818" name="矩形: 圆角 23"/>
          <p:cNvSpPr/>
          <p:nvPr>
            <p:custDataLst>
              <p:tags r:id="rId1"/>
            </p:custDataLst>
          </p:nvPr>
        </p:nvSpPr>
        <p:spPr>
          <a:xfrm>
            <a:off x="838200" y="1633668"/>
            <a:ext cx="4980109" cy="2018799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820" name="矩形: 圆角 27"/>
          <p:cNvSpPr/>
          <p:nvPr>
            <p:custDataLst>
              <p:tags r:id="rId2"/>
            </p:custDataLst>
          </p:nvPr>
        </p:nvSpPr>
        <p:spPr>
          <a:xfrm>
            <a:off x="6374200" y="1633668"/>
            <a:ext cx="4980109" cy="2018799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822" name="矩形: 圆角 6"/>
          <p:cNvSpPr/>
          <p:nvPr>
            <p:custDataLst>
              <p:tags r:id="rId3"/>
            </p:custDataLst>
          </p:nvPr>
        </p:nvSpPr>
        <p:spPr>
          <a:xfrm>
            <a:off x="838200" y="3889098"/>
            <a:ext cx="4980209" cy="2018625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824" name="矩形: 圆角 9"/>
          <p:cNvSpPr/>
          <p:nvPr>
            <p:custDataLst>
              <p:tags r:id="rId4"/>
            </p:custDataLst>
          </p:nvPr>
        </p:nvSpPr>
        <p:spPr>
          <a:xfrm>
            <a:off x="1017173" y="4105205"/>
            <a:ext cx="2262126" cy="5174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826" name="正文"/>
          <p:cNvSpPr txBox="1"/>
          <p:nvPr>
            <p:custDataLst>
              <p:tags r:id="rId5"/>
            </p:custDataLst>
          </p:nvPr>
        </p:nvSpPr>
        <p:spPr>
          <a:xfrm>
            <a:off x="1017173" y="4732221"/>
            <a:ext cx="4797166" cy="1176111"/>
          </a:xfrm>
          <a:prstGeom prst="rect"/>
          <a:noFill/>
        </p:spPr>
        <p:txBody>
          <a:bodyPr anchor="t" anchorCtr="0" bIns="0" lIns="90000" rIns="90000" rtlCol="0" tIns="144145" wrap="square">
            <a:normAutofit fontScale="75556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中国：国家能源局发布《关于促进可再生能源高质量发展的意见》，提出到2025年可再生能源装机容量占全国总装机容量的50%以上，对可再生能源项目给予电价补贴和税收优惠。</a:t>
            </a:r>
            <a:endParaRPr altLang="en-US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28" name="矩形: 圆角 24"/>
          <p:cNvSpPr/>
          <p:nvPr>
            <p:custDataLst>
              <p:tags r:id="rId6"/>
            </p:custDataLst>
          </p:nvPr>
        </p:nvSpPr>
        <p:spPr>
          <a:xfrm>
            <a:off x="1017173" y="1849775"/>
            <a:ext cx="2262025" cy="5176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/>
            <a:r>
              <a:rPr altLang="en-US" b="1" dirty="0" sz="2200" lang="zh-CN" spc="300">
                <a:solidFill>
                  <a:schemeClr val="accent1"/>
                </a:solidFill>
                <a:latin typeface="+mj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049830" name="正文"/>
          <p:cNvSpPr txBox="1"/>
          <p:nvPr>
            <p:custDataLst>
              <p:tags r:id="rId7"/>
            </p:custDataLst>
          </p:nvPr>
        </p:nvSpPr>
        <p:spPr>
          <a:xfrm>
            <a:off x="1017173" y="2476182"/>
            <a:ext cx="4797166" cy="1176049"/>
          </a:xfrm>
          <a:prstGeom prst="rect"/>
          <a:noFill/>
        </p:spPr>
        <p:txBody>
          <a:bodyPr anchor="t" anchorCtr="0" bIns="0" lIns="90000" rIns="90000" rtlCol="0" tIns="14414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3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欧盟：提出“绿色新政”，目标是到2050年实现碳中和，对可再生能源项目给予税收优惠和补贴。</a:t>
            </a:r>
            <a:endParaRPr altLang="en-US" dirty="0" sz="13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32" name="矩形: 圆角 28"/>
          <p:cNvSpPr/>
          <p:nvPr>
            <p:custDataLst>
              <p:tags r:id="rId8"/>
            </p:custDataLst>
          </p:nvPr>
        </p:nvSpPr>
        <p:spPr>
          <a:xfrm>
            <a:off x="6553174" y="1849775"/>
            <a:ext cx="2262025" cy="5176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834" name="正文"/>
          <p:cNvSpPr txBox="1"/>
          <p:nvPr>
            <p:custDataLst>
              <p:tags r:id="rId9"/>
            </p:custDataLst>
          </p:nvPr>
        </p:nvSpPr>
        <p:spPr>
          <a:xfrm>
            <a:off x="6553174" y="2476182"/>
            <a:ext cx="4797166" cy="1176049"/>
          </a:xfrm>
          <a:prstGeom prst="rect"/>
          <a:noFill/>
        </p:spPr>
        <p:txBody>
          <a:bodyPr anchor="t" anchorCtr="0" bIns="0" lIns="90000" rIns="90000" rtlCol="0" tIns="14414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3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美国：拜登政府上台后，提出“美国清洁能源革命计划”，加大对可再生能源项目的投资和政策支持力度。</a:t>
            </a:r>
            <a:endParaRPr altLang="en-US" dirty="0" sz="13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36" name="矩形: 圆角 6"/>
          <p:cNvSpPr/>
          <p:nvPr>
            <p:custDataLst>
              <p:tags r:id="rId10"/>
            </p:custDataLst>
          </p:nvPr>
        </p:nvSpPr>
        <p:spPr>
          <a:xfrm>
            <a:off x="6373591" y="3889098"/>
            <a:ext cx="4980209" cy="2018625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49838" name="矩形: 圆角 9"/>
          <p:cNvSpPr/>
          <p:nvPr>
            <p:custDataLst>
              <p:tags r:id="rId11"/>
            </p:custDataLst>
          </p:nvPr>
        </p:nvSpPr>
        <p:spPr>
          <a:xfrm>
            <a:off x="6552565" y="4105205"/>
            <a:ext cx="2262126" cy="5174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144145" numCol="1" rIns="71755" rtlCol="0" spcCol="0" tIns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dirty="0" sz="22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2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49840" name="正文"/>
          <p:cNvSpPr txBox="1"/>
          <p:nvPr>
            <p:custDataLst>
              <p:tags r:id="rId12"/>
            </p:custDataLst>
          </p:nvPr>
        </p:nvSpPr>
        <p:spPr>
          <a:xfrm>
            <a:off x="6552565" y="4732221"/>
            <a:ext cx="4797166" cy="1176111"/>
          </a:xfrm>
          <a:prstGeom prst="rect"/>
          <a:noFill/>
        </p:spPr>
        <p:txBody>
          <a:bodyPr anchor="t" anchorCtr="0" bIns="0" lIns="90000" rIns="90000" rtlCol="0" tIns="14414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3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印度：莫迪政府提出“印度制造”计划，加大对可再生能源项目的支持力度，包括提供财政支持和税收优惠。</a:t>
            </a:r>
            <a:endParaRPr altLang="en-US" sz="13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可再生能源市场的需求和供给分析</a:t>
            </a:r>
            <a:endParaRPr altLang="en-US" lang="zh-CN"/>
          </a:p>
        </p:txBody>
      </p:sp>
      <p:sp>
        <p:nvSpPr>
          <p:cNvPr id="10498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需求：随着环保意识的提高和能源结构的转型，可再生能源市场需求持续增长。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供给：政府政策支持和技术进步推动可再生能源供给增加，缓解能源短缺压力。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竞争格局：可再生能源市场竞争激烈，优质项目稀缺，投资者需谨慎选择。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发展趋势：未来可再生能源市场将呈现多元化、智能化、绿色化的发展趋势。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可再生能源项目的发展机遇和挑战</a:t>
            </a:r>
            <a:endParaRPr altLang="en-US" lang="zh-CN"/>
          </a:p>
        </p:txBody>
      </p:sp>
      <p:sp>
        <p:nvSpPr>
          <p:cNvPr id="10499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3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政策支持：政府出台了一系列支持可再生能源项目发展的政策，为行业发展提供了有力保障。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4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市场机会：随着环保意识的提高和能源结构的调整，可再生能源市场需求持续增长，为企业提供了广阔的发展空间。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4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技术创新：可再生能源技术不断创新，成本逐渐降低，提高了项目的经济性和竞争力。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5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5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挑战与对策：可再生能源项目在发展过程中面临诸多挑战，如资源限制、并网难等问题，需要采取有效措施加以解决。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可再生能源项目的投资价值和市场前景</a:t>
            </a:r>
            <a:endParaRPr altLang="en-US" lang="zh-CN"/>
          </a:p>
        </p:txBody>
      </p:sp>
      <p:sp>
        <p:nvSpPr>
          <p:cNvPr id="104999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9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政策支持：政府出台了一系列政策，鼓励可再生能源项目的发展，为投资者提供了政策保障。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0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市场机会：随着环保意识的提高和能源结构的转型，可再生能源市场需求持续增长，为投资者提供了广阔的市场空间。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0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投资价值：可再生能源项目具有长期稳定的收益和较低的风险，吸引了大量投资者的关注。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1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1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技术创新：可再生能源技术不断创新和进步，提高了项目的效率和竞争力，为投资者带来了更多的投资机会和收益。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可再生能源项目的发展前景和未来趋势</a:t>
            </a:r>
            <a:endParaRPr altLang="en-US" dirty="0" lang="zh-CN"/>
          </a:p>
        </p:txBody>
      </p:sp>
      <p:sp>
        <p:nvSpPr>
          <p:cNvPr id="10500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可再生能源项目的发展前景和趋势分析</a:t>
            </a:r>
            <a:endParaRPr altLang="en-US" lang="zh-CN"/>
          </a:p>
        </p:txBody>
      </p:sp>
      <p:sp>
        <p:nvSpPr>
          <p:cNvPr id="10500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技术创新：可再生能源技术将持续创新，提高能源利用效率和降低成本。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发展前景：随着环保意识的提高和技术的不断进步，可再生能源项目将迎来更广阔的发展空间。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未来趋势：可再生能源将在能源结构中占据更重要地位，成为未来能源发展的主流。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政策支持：各国政府将加大对可再生能源项目的支持力度，推动其快速发展。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可再生能源技术的创新和应用前景</a:t>
            </a:r>
            <a:endParaRPr altLang="en-US" lang="zh-CN"/>
          </a:p>
        </p:txBody>
      </p:sp>
      <p:sp>
        <p:nvSpPr>
          <p:cNvPr id="10501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储能技术：随着电池技术的进步和成本的降低，储能技术将为可再生能源的稳定供应提供有力支持。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太阳能光伏发电技术：随着光伏电池效率的提高和成本的降低，太阳能光伏发电将在未来发挥更大的作用。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风能技术：随着风机大型化和风能利用效率的提高，风能将在未来能源结构中占据重要地位。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智能电网技术：智能电网技术的发展将有助于实现可再生能源的高效接入和利用。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可再生能源项目在全球范围内的推广和应用</a:t>
            </a:r>
            <a:endParaRPr altLang="en-US" lang="zh-CN"/>
          </a:p>
        </p:txBody>
      </p:sp>
      <p:sp>
        <p:nvSpPr>
          <p:cNvPr id="105023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政策支持：各国政府加大对可再生能源项目的支持力度，推动其快速发展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技术创新：随着技术的不断进步，可再生能源项目的成本逐渐降低，效率不断提高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市场需求：随着环保意识的提高和能源结构的调整，可再生能源项目的市场需求不断增长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国际合作：加强国际合作，共同推进可再生能源项目的研发和应用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可再生能源项目对未来能源结构和可持续发展的影响</a:t>
            </a:r>
            <a:endParaRPr altLang="en-US" lang="zh-CN"/>
          </a:p>
        </p:txBody>
      </p:sp>
      <p:sp>
        <p:nvSpPr>
          <p:cNvPr id="105028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降低化石能源依赖，优化能源结构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9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促进能源可及性，减少能源贫困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0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减少温室气体排放，应对气候变化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0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创造就业机会，促进经济发展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4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稻壳学院</a:t>
            </a:r>
            <a:endParaRPr altLang="en-US" dirty="0" lang="zh-CN"/>
          </a:p>
        </p:txBody>
      </p:sp>
      <p:sp>
        <p:nvSpPr>
          <p:cNvPr id="105034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35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5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custom20230987_5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7_5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7_5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7_5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5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5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7_5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5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7_5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5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7_5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5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5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5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0987_5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SLIDE_ID" val="custom202309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1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5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009765625,&quot;width&quot;:486.6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216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55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3*l_h_i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6_3*l_h_a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6_3*l_h_f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6_3*l_h_a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5,&quot;colorType&quot;:1,&quot;foreColorIndex&quot;:5,&quot;pos&quot;:1,&quot;transparency&quot;:0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6_3*l_h_f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6_3*l_h_a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6_3*l_h_f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6_3*l_h_i*1_4_1"/>
  <p:tag name="KSO_WM_TEMPLATE_CATEGORY" val="diagram"/>
  <p:tag name="KSO_WM_TEMPLATE_INDEX" val="2023167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6_3*l_h_a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6_3*l_h_f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607116699219,&quot;width&quot;:863.722045898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0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306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67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2024-01-06T10:42:48Z</dcterms:created>
  <dcterms:modified xsi:type="dcterms:W3CDTF">2024-01-06T10:42:48Z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723ad6aa2caa4e52b2c798af22f9ee62_21</vt:lpwstr>
  </property>
</Properties>
</file>