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10630" r:id="rId1"/>
    <p:sldMasterId id="2147510667" r:id="rId2"/>
  </p:sldMasterIdLst>
  <p:notesMasterIdLst>
    <p:notesMasterId r:id="rId3"/>
  </p:notesMasterIdLst>
  <p:sldIdLst>
    <p:sldId id="12085" r:id="rId4"/>
    <p:sldId id="12089" r:id="rId5"/>
    <p:sldId id="12094" r:id="rId6"/>
    <p:sldId id="12098" r:id="rId7"/>
    <p:sldId id="12101" r:id="rId8"/>
    <p:sldId id="12104" r:id="rId9"/>
    <p:sldId id="12108" r:id="rId10"/>
    <p:sldId id="12112" r:id="rId11"/>
    <p:sldId id="12115" r:id="rId12"/>
    <p:sldId id="12118" r:id="rId13"/>
    <p:sldId id="12121" r:id="rId14"/>
    <p:sldId id="12125" r:id="rId15"/>
    <p:sldId id="12129" r:id="rId16"/>
    <p:sldId id="12132" r:id="rId17"/>
    <p:sldId id="12135" r:id="rId18"/>
    <p:sldId id="12138" r:id="rId19"/>
    <p:sldId id="12142" r:id="rId20"/>
    <p:sldId id="12146" r:id="rId21"/>
    <p:sldId id="12149" r:id="rId22"/>
    <p:sldId id="12152" r:id="rId23"/>
    <p:sldId id="12155" r:id="rId24"/>
    <p:sldId id="12159" r:id="rId25"/>
    <p:sldId id="12163" r:id="rId26"/>
    <p:sldId id="12166" r:id="rId27"/>
    <p:sldId id="12169" r:id="rId28"/>
    <p:sldId id="12172" r:id="rId29"/>
    <p:sldId id="1217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631" r:id="rId1"/>
    <p:sldLayoutId id="2147510632" r:id="rId2"/>
    <p:sldLayoutId id="2147510633" r:id="rId3"/>
    <p:sldLayoutId id="2147510634" r:id="rId4"/>
    <p:sldLayoutId id="2147510635" r:id="rId5"/>
    <p:sldLayoutId id="2147510636" r:id="rId6"/>
    <p:sldLayoutId id="2147510637" r:id="rId7"/>
    <p:sldLayoutId id="2147510638" r:id="rId8"/>
    <p:sldLayoutId id="2147510639" r:id="rId9"/>
    <p:sldLayoutId id="2147510640" r:id="rId10"/>
    <p:sldLayoutId id="214751064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10668" r:id="rId1"/>
    <p:sldLayoutId id="2147510669" r:id="rId2"/>
    <p:sldLayoutId id="2147510670" r:id="rId3"/>
    <p:sldLayoutId id="2147510671" r:id="rId4"/>
    <p:sldLayoutId id="2147510672" r:id="rId5"/>
    <p:sldLayoutId id="2147510673" r:id="rId6"/>
    <p:sldLayoutId id="2147510674" r:id="rId7"/>
    <p:sldLayoutId id="2147510675" r:id="rId8"/>
    <p:sldLayoutId id="2147510676" r:id="rId9"/>
    <p:sldLayoutId id="2147510677" r:id="rId10"/>
    <p:sldLayoutId id="214751067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tags" Target="../tags/tag128.xml"/><Relationship Id="rId20" Type="http://schemas.openxmlformats.org/officeDocument/2006/relationships/tags" Target="../tags/tag129.xml"/><Relationship Id="rId21" Type="http://schemas.openxmlformats.org/officeDocument/2006/relationships/tags" Target="../tags/tag130.xml"/><Relationship Id="rId22" Type="http://schemas.openxmlformats.org/officeDocument/2006/relationships/tags" Target="../tags/tag131.xml"/><Relationship Id="rId23" Type="http://schemas.openxmlformats.org/officeDocument/2006/relationships/tags" Target="../tags/tag132.xml"/><Relationship Id="rId24" Type="http://schemas.openxmlformats.org/officeDocument/2006/relationships/tags" Target="../tags/tag133.xml"/><Relationship Id="rId25" Type="http://schemas.openxmlformats.org/officeDocument/2006/relationships/tags" Target="../tags/tag134.xml"/><Relationship Id="rId26" Type="http://schemas.openxmlformats.org/officeDocument/2006/relationships/tags" Target="../tags/tag135.xml"/><Relationship Id="rId27" Type="http://schemas.openxmlformats.org/officeDocument/2006/relationships/tags" Target="../tags/tag136.xml"/><Relationship Id="rId28" Type="http://schemas.openxmlformats.org/officeDocument/2006/relationships/tags" Target="../tags/tag137.xml"/><Relationship Id="rId2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30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tags" Target="../tags/tag215.xml"/><Relationship Id="rId7" Type="http://schemas.openxmlformats.org/officeDocument/2006/relationships/tags" Target="../tags/tag216.xml"/><Relationship Id="rId8" Type="http://schemas.openxmlformats.org/officeDocument/2006/relationships/tags" Target="../tags/tag217.xml"/><Relationship Id="rId9" Type="http://schemas.openxmlformats.org/officeDocument/2006/relationships/tags" Target="../tags/tag218.xml"/><Relationship Id="rId10" Type="http://schemas.openxmlformats.org/officeDocument/2006/relationships/tags" Target="../tags/tag219.xml"/><Relationship Id="rId11" Type="http://schemas.openxmlformats.org/officeDocument/2006/relationships/tags" Target="../tags/tag220.xml"/><Relationship Id="rId12" Type="http://schemas.openxmlformats.org/officeDocument/2006/relationships/tags" Target="../tags/tag22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tags" Target="../tags/tag265.xml"/><Relationship Id="rId14" Type="http://schemas.openxmlformats.org/officeDocument/2006/relationships/tags" Target="../tags/tag266.xml"/><Relationship Id="rId1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tags" Target="../tags/tag282.xml"/><Relationship Id="rId14" Type="http://schemas.openxmlformats.org/officeDocument/2006/relationships/tags" Target="../tags/tag283.xml"/><Relationship Id="rId15" Type="http://schemas.openxmlformats.org/officeDocument/2006/relationships/tags" Target="../tags/tag284.xml"/><Relationship Id="rId16" Type="http://schemas.openxmlformats.org/officeDocument/2006/relationships/tags" Target="../tags/tag285.xml"/><Relationship Id="rId17" Type="http://schemas.openxmlformats.org/officeDocument/2006/relationships/tags" Target="../tags/tag286.xml"/><Relationship Id="rId18" Type="http://schemas.openxmlformats.org/officeDocument/2006/relationships/tags" Target="../tags/tag287.xml"/><Relationship Id="rId19" Type="http://schemas.openxmlformats.org/officeDocument/2006/relationships/tags" Target="../tags/tag288.xml"/><Relationship Id="rId20" Type="http://schemas.openxmlformats.org/officeDocument/2006/relationships/tags" Target="../tags/tag289.xml"/><Relationship Id="rId21" Type="http://schemas.openxmlformats.org/officeDocument/2006/relationships/tags" Target="../tags/tag290.xml"/><Relationship Id="rId22" Type="http://schemas.openxmlformats.org/officeDocument/2006/relationships/tags" Target="../tags/tag291.xml"/><Relationship Id="rId23" Type="http://schemas.openxmlformats.org/officeDocument/2006/relationships/tags" Target="../tags/tag292.xml"/><Relationship Id="rId24" Type="http://schemas.openxmlformats.org/officeDocument/2006/relationships/tags" Target="../tags/tag293.xml"/><Relationship Id="rId25" Type="http://schemas.openxmlformats.org/officeDocument/2006/relationships/tags" Target="../tags/tag294.xml"/><Relationship Id="rId26" Type="http://schemas.openxmlformats.org/officeDocument/2006/relationships/tags" Target="../tags/tag295.xml"/><Relationship Id="rId27" Type="http://schemas.openxmlformats.org/officeDocument/2006/relationships/tags" Target="../tags/tag296.xml"/><Relationship Id="rId28" Type="http://schemas.openxmlformats.org/officeDocument/2006/relationships/tags" Target="../tags/tag297.xml"/><Relationship Id="rId29" Type="http://schemas.openxmlformats.org/officeDocument/2006/relationships/tags" Target="../tags/tag298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学校双减的制度构建与调整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双减政策的背景和意义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学校双减的制度构建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学校双减的制度调整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93571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学校双减的制度实施与效果评估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97143" lnSpcReduction="20000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学校双减的制度建设与发展展望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双减政策的背景和意义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双减政策的提出</a:t>
            </a:r>
            <a:endParaRPr altLang="en-US" lang="zh-CN"/>
          </a:p>
        </p:txBody>
      </p:sp>
      <p:sp>
        <p:nvSpPr>
          <p:cNvPr id="10489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89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89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背景：教育焦虑、学生课业负担过重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意义：促进学生全面发展、提高教育质量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0" name="正文"/>
          <p:cNvSpPr txBox="1"/>
          <p:nvPr>
            <p:custDataLst>
              <p:tags r:id="rId28"/>
            </p:custDataLst>
          </p:nvPr>
        </p:nvSpPr>
        <p:spPr>
          <a:xfrm>
            <a:off x="5061607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目的：减轻学生作业负担、减轻学生校外培训负担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双减政策的目的和意义</a:t>
            </a:r>
            <a:endParaRPr altLang="en-US" lang="zh-CN"/>
          </a:p>
        </p:txBody>
      </p:sp>
      <p:sp>
        <p:nvSpPr>
          <p:cNvPr id="104899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减轻学生课业负担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促进学生全面发展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0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提高教育质量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1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推进教育公平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双减政策的影响和价值</a:t>
            </a:r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减轻学生和家庭的负担，促进教育公平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推动学校和教师回归教育本位，提高教育质量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促进校外培训机构的规范发展，优化教育生态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强化政府对教育的监管和指导，完善现代教育治理体系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学校双减的制度构建</a:t>
            </a:r>
            <a:endParaRPr altLang="en-US" dirty="0" lang="zh-CN"/>
          </a:p>
        </p:txBody>
      </p:sp>
      <p:sp>
        <p:nvSpPr>
          <p:cNvPr id="104911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校内减负制度建设</a:t>
            </a:r>
            <a:endParaRPr altLang="en-US" lang="zh-CN"/>
          </a:p>
        </p:txBody>
      </p:sp>
      <p:sp>
        <p:nvSpPr>
          <p:cNvPr id="10491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校内减负制度建设的目的和意义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校内减负制度建设的成效评估和改进建议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校内减负制度建设的具体措施和实施方案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校内减负制度建设的原则和要求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校外减负制度建设</a:t>
            </a:r>
            <a:endParaRPr altLang="en-US" lang="zh-CN"/>
          </a:p>
        </p:txBody>
      </p:sp>
      <p:sp>
        <p:nvSpPr>
          <p:cNvPr id="104923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校外培训机构的管理和监督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规范学科类培训机构的办学行为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建立校外培训机构黑白名单制度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加强对校外培训机构的执法力度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监督评价机制建设</a:t>
            </a:r>
            <a:endParaRPr altLang="en-US" lang="zh-CN"/>
          </a:p>
        </p:txBody>
      </p:sp>
      <p:sp>
        <p:nvSpPr>
          <p:cNvPr id="104927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建立完善的监督机制，确保双减政策的有效实施。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定期对双减工作进行评估，及时发现问题并改进。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8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鼓励家长、社会参与监督，共同推进双减工作。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9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9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建立科学的评价机制，对双减工作成果进行客观评价。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资源保障机制建设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资源投入：确保学校双减工作所需的师资、设施等资源充足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资源整合：优化资源配置，提高资源利用效率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资源监管：建立资源使用监管机制，确保资源合理分配和使用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资源调配：根据实际需要，灵活调配资源，满足双减工作的需求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学校双减的制度调整</a:t>
            </a:r>
            <a:endParaRPr altLang="en-US" dirty="0" lang="zh-CN"/>
          </a:p>
        </p:txBody>
      </p:sp>
      <p:sp>
        <p:nvSpPr>
          <p:cNvPr id="10493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校内减负制度的调整</a:t>
            </a:r>
            <a:endParaRPr altLang="en-US" lang="zh-CN"/>
          </a:p>
        </p:txBody>
      </p:sp>
      <p:sp>
        <p:nvSpPr>
          <p:cNvPr id="104943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调整校内减负制度的目标：减轻学生课业负担，促进学生全面发展。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调整校内减负制度的原则：遵循教育规律，着眼学生未来，注重素质教育。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调整校内减负制度的方法：优化课程设置，改进教学方式，加强教学管理。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调整校内减负制度的保障措施：加强教师培训，提高教师素质，完善评价机制。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校外减负制度的调整</a:t>
            </a:r>
            <a:endParaRPr altLang="en-US" lang="zh-CN"/>
          </a:p>
        </p:txBody>
      </p:sp>
      <p:sp>
        <p:nvSpPr>
          <p:cNvPr id="104949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调整校外培训机构的管理制度，加强监管和规范。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制定合理的校外培训收费标准，遏制乱收费现象。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建立校外培训质量评估体系，提高培训质量。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鼓励校外培训机构与学校合作，提供有益补充。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监督评价机制的调整</a:t>
            </a:r>
            <a:endParaRPr altLang="en-US" lang="zh-CN"/>
          </a:p>
        </p:txBody>
      </p:sp>
      <p:sp>
        <p:nvSpPr>
          <p:cNvPr id="10495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建立学生作业公示制度，加强作业完成情况监督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完善学校内部质量监测体系，定期开展学科质量监测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5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加强与家长、社会等外部力量的合作，共同参与监督评价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55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建立教师绩效考核制度，将减负工作纳入教师评价考核体系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资源保障机制的调整</a:t>
            </a:r>
            <a:endParaRPr altLang="en-US" lang="zh-CN"/>
          </a:p>
        </p:txBody>
      </p:sp>
      <p:sp>
        <p:nvSpPr>
          <p:cNvPr id="104959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完善教育评价体系，注重学生综合素质发展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0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优化课程设置，丰富课程资源供给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加强教师培训，提高教师教育教学能力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1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1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2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增加教育投入，提高学校硬件设施水平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学校双减的制度实施与效果评估</a:t>
            </a:r>
            <a:endParaRPr altLang="en-US" dirty="0" lang="zh-CN"/>
          </a:p>
        </p:txBody>
      </p:sp>
      <p:sp>
        <p:nvSpPr>
          <p:cNvPr id="104965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双减制度的实施情况</a:t>
            </a:r>
            <a:endParaRPr altLang="en-US" lang="zh-CN"/>
          </a:p>
        </p:txBody>
      </p:sp>
      <p:sp>
        <p:nvSpPr>
          <p:cNvPr id="104970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1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1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2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实施背景：为减轻学生和家庭的负担，促进学生全面发展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实施效果：有效减轻学生和家庭的负担，促进学生全面发展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实施内容：减少作业量、禁止校外补课等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实施范围：全国范围内中小学校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双减制度实施的效果评估</a:t>
            </a:r>
            <a:endParaRPr altLang="en-US" lang="zh-CN"/>
          </a:p>
        </p:txBody>
      </p:sp>
      <p:sp>
        <p:nvSpPr>
          <p:cNvPr id="104977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促进教育公平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减轻学生课业负担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提高教育质量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提升教师素质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双减制度实施中存在的问题与不足</a:t>
            </a:r>
            <a:endParaRPr altLang="en-US" lang="zh-CN"/>
          </a:p>
        </p:txBody>
      </p:sp>
      <p:sp>
        <p:nvSpPr>
          <p:cNvPr id="104984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缺乏有效的监督机制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5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实施力度不够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5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存在一定的安全隐患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86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缺乏有效的评估体系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双减制度实施的建议与改进措施</a:t>
            </a:r>
            <a:endParaRPr altLang="en-US" lang="zh-CN"/>
          </a:p>
        </p:txBody>
      </p:sp>
      <p:sp>
        <p:nvSpPr>
          <p:cNvPr id="104990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完善监督机制：建立有效的监督机制，确保双减制度得到有效执行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强化教师培训：提高教师对双减制度的理解和执行力，确保教学质量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优化课程设置：根据学生需求和学科特点，合理设置课程内容和教学方式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强化家校合作：加强与家长的沟通与合作，共同推进双减制度的实施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学校双减的制度建设与发展展望</a:t>
            </a:r>
            <a:endParaRPr altLang="en-US" dirty="0" lang="zh-CN"/>
          </a:p>
        </p:txBody>
      </p:sp>
      <p:sp>
        <p:nvSpPr>
          <p:cNvPr id="10499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双减制度建设的经验总结与启示</a:t>
            </a:r>
            <a:endParaRPr altLang="en-US" lang="zh-CN"/>
          </a:p>
        </p:txBody>
      </p:sp>
      <p:sp>
        <p:nvSpPr>
          <p:cNvPr id="104998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坚持以学生为本，关注学生的身心健康和全面发展。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9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强化学校教育主阵地作用，提升课堂教学质量。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推进作业管理改革，减轻学生作业负担。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加强家校沟通与合作，形成教育合力。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双减制度建设的未来发展趋势与展望</a:t>
            </a:r>
            <a:endParaRPr altLang="en-US" lang="zh-CN"/>
          </a:p>
        </p:txBody>
      </p:sp>
      <p:sp>
        <p:nvSpPr>
          <p:cNvPr id="105004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政策引导：政府将继续出台相关政策，推动双减制度建设向更高水平发展。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学校自主权扩大：学校将有更多自主权来制定和实施双减政策，以满足学生多样化需求。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教育资源优化配置：教育部门将进一步优化教育资源配置，提高双减制度建设的整体效益。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社会参与度提高：社会各界将更加关注双减制度建设，形成共建共治共享的良好格局。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双减制度建设的挑战与机遇</a:t>
            </a:r>
            <a:endParaRPr altLang="en-US" lang="zh-CN"/>
          </a:p>
        </p:txBody>
      </p:sp>
      <p:sp>
        <p:nvSpPr>
          <p:cNvPr id="105008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挑战：如何平衡学生的学习负担与全面发展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9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挑战：如何提高教师的教学质量与评价机制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机遇：培养学生自主学习和创新能力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0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机遇：促进学校特色发展和多样化教育模式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双减制度建设的政策建议与展望</a:t>
            </a:r>
            <a:endParaRPr altLang="en-US" lang="zh-CN"/>
          </a:p>
        </p:txBody>
      </p:sp>
      <p:sp>
        <p:nvSpPr>
          <p:cNvPr id="10501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政策建议：完善学校双减制度，加强监督与评估，确保政策落地实施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展望：逐步推进双减制度改革，优化教育资源配置，提高教育质量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未来发展方向：加强家校合作，共同推进双减制度建设，形成教育合力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持续关注：关注政策动态，及时调整双减制度建设方向，确保教育改革取得实效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04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06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08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2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2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2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2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2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2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2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2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2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2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2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2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2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2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2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2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2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2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2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2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2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2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2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2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2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2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2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2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6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6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3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78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2024-01-05T10:03:13Z</dcterms:created>
  <dcterms:modified xsi:type="dcterms:W3CDTF">2024-01-05T10:03:13Z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d7adfcfd1890417881cc8e466d9c3842_21</vt:lpwstr>
  </property>
</Properties>
</file>