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970" r:id="rId1"/>
    <p:sldMasterId id="2147496007" r:id="rId2"/>
  </p:sldMasterIdLst>
  <p:notesMasterIdLst>
    <p:notesMasterId r:id="rId3"/>
  </p:notesMasterIdLst>
  <p:sldIdLst>
    <p:sldId id="5657" r:id="rId4"/>
    <p:sldId id="5662" r:id="rId5"/>
    <p:sldId id="5667" r:id="rId6"/>
    <p:sldId id="5671" r:id="rId7"/>
    <p:sldId id="5674" r:id="rId8"/>
    <p:sldId id="5677" r:id="rId9"/>
    <p:sldId id="5681" r:id="rId10"/>
    <p:sldId id="5685" r:id="rId11"/>
    <p:sldId id="5688" r:id="rId12"/>
    <p:sldId id="5691" r:id="rId13"/>
    <p:sldId id="5694" r:id="rId14"/>
    <p:sldId id="5698" r:id="rId15"/>
    <p:sldId id="5702" r:id="rId16"/>
    <p:sldId id="5705" r:id="rId17"/>
    <p:sldId id="5708" r:id="rId18"/>
    <p:sldId id="5711" r:id="rId19"/>
    <p:sldId id="5715" r:id="rId20"/>
    <p:sldId id="5719" r:id="rId21"/>
    <p:sldId id="5722" r:id="rId22"/>
    <p:sldId id="5725" r:id="rId23"/>
    <p:sldId id="5728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6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tags" Target="../tags/tag13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image" Target="../media/image2.png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image" Target="../media/image3.png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image" Target="../media/image4.png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0"/>
          <p:cNvSpPr/>
          <p:nvPr userDrawn="1">
            <p:custDataLst>
              <p:tags r:id="rId1"/>
            </p:custDataLst>
          </p:nvPr>
        </p:nvSpPr>
        <p:spPr>
          <a:xfrm>
            <a:off x="0" y="1"/>
            <a:ext cx="12192000" cy="6885000"/>
          </a:xfrm>
          <a:prstGeom prst="rect"/>
          <a:gradFill flip="none" rotWithShape="1">
            <a:gsLst>
              <a:gs pos="20000">
                <a:schemeClr val="accent1">
                  <a:lumMod val="5000"/>
                  <a:lumOff val="95000"/>
                </a:schemeClr>
              </a:gs>
              <a:gs pos="71000">
                <a:schemeClr val="accent2">
                  <a:lumMod val="40000"/>
                  <a:lumOff val="60000"/>
                  <a:alpha val="91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汉仪润圆-65简" panose="00020600040101010101" charset="-122"/>
            </a:endParaRPr>
          </a:p>
        </p:txBody>
      </p:sp>
      <p:pic>
        <p:nvPicPr>
          <p:cNvPr id="2097155" name="@png2x_bg_封面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85001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838200" y="714750"/>
            <a:ext cx="8287512" cy="2646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200" y="3504750"/>
            <a:ext cx="8287512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accent4">
                    <a:lumMod val="50000"/>
                  </a:schemeClr>
                </a:solidFill>
                <a:latin typeface="+mn-lt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5016500"/>
            <a:ext cx="5257800" cy="895350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4"/>
          <p:cNvSpPr/>
          <p:nvPr userDrawn="1">
            <p:custDataLst>
              <p:tags r:id="rId1"/>
            </p:custDataLst>
          </p:nvPr>
        </p:nvSpPr>
        <p:spPr>
          <a:xfrm>
            <a:off x="0" y="1"/>
            <a:ext cx="12192000" cy="6885000"/>
          </a:xfrm>
          <a:prstGeom prst="rect"/>
          <a:gradFill flip="none" rotWithShape="1">
            <a:gsLst>
              <a:gs pos="20000">
                <a:schemeClr val="accent1">
                  <a:lumMod val="5000"/>
                  <a:lumOff val="95000"/>
                </a:schemeClr>
              </a:gs>
              <a:gs pos="71000">
                <a:schemeClr val="accent2">
                  <a:lumMod val="40000"/>
                  <a:lumOff val="60000"/>
                  <a:alpha val="91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汉仪润圆-65简" panose="00020600040101010101" charset="-122"/>
            </a:endParaRPr>
          </a:p>
        </p:txBody>
      </p:sp>
      <p:pic>
        <p:nvPicPr>
          <p:cNvPr id="2097157" name="@png2x_bg_目录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85001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565200"/>
            <a:ext cx="10224452" cy="1081088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6"/>
          <p:cNvSpPr/>
          <p:nvPr userDrawn="1">
            <p:custDataLst>
              <p:tags r:id="rId1"/>
            </p:custDataLst>
          </p:nvPr>
        </p:nvSpPr>
        <p:spPr>
          <a:xfrm>
            <a:off x="0" y="1"/>
            <a:ext cx="12192000" cy="6885000"/>
          </a:xfrm>
          <a:prstGeom prst="rect"/>
          <a:gradFill flip="none" rotWithShape="1">
            <a:gsLst>
              <a:gs pos="20000">
                <a:schemeClr val="accent1">
                  <a:lumMod val="5000"/>
                  <a:lumOff val="95000"/>
                </a:schemeClr>
              </a:gs>
              <a:gs pos="71000">
                <a:schemeClr val="accent2">
                  <a:lumMod val="40000"/>
                  <a:lumOff val="60000"/>
                  <a:alpha val="91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汉仪润圆-65简" panose="00020600040101010101" charset="-122"/>
            </a:endParaRPr>
          </a:p>
        </p:txBody>
      </p:sp>
      <p:pic>
        <p:nvPicPr>
          <p:cNvPr id="2097159" name="@png2x_bg_章节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587" y="0"/>
            <a:ext cx="12188825" cy="6885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26400" y="2475484"/>
            <a:ext cx="9144000" cy="2286000"/>
          </a:xfrm>
        </p:spPr>
        <p:txBody>
          <a:bodyPr anchor="t">
            <a:normAutofit/>
          </a:bodyPr>
          <a:lstStyle>
            <a:lvl1pPr algn="ctr">
              <a:defRPr sz="4800">
                <a:solidFill>
                  <a:schemeClr val="accent4">
                    <a:lumMod val="50000"/>
                  </a:schemeClr>
                </a:solidFill>
                <a:latin typeface="汉仪润圆-65简" panose="00020600040101010101" charset="-122"/>
                <a:ea typeface="汉仪润圆-65简" panose="00020600040101010101" charset="-122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667499"/>
            <a:ext cx="9144000" cy="1690127"/>
          </a:xfrm>
        </p:spPr>
        <p:txBody>
          <a:bodyPr anchor="b">
            <a:normAutofit/>
          </a:bodyPr>
          <a:lstStyle>
            <a:lvl1pPr algn="ctr" indent="0" marL="0">
              <a:buNone/>
              <a:defRPr sz="6000">
                <a:solidFill>
                  <a:schemeClr val="accent4">
                    <a:lumMod val="50000"/>
                  </a:schemeClr>
                </a:solidFill>
                <a:latin typeface="+mn-lt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sp>
        <p:nvSpPr>
          <p:cNvPr id="1048708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6"/>
          <p:cNvSpPr/>
          <p:nvPr userDrawn="1">
            <p:custDataLst>
              <p:tags r:id="rId1"/>
            </p:custDataLst>
          </p:nvPr>
        </p:nvSpPr>
        <p:spPr>
          <a:xfrm>
            <a:off x="0" y="1"/>
            <a:ext cx="12192000" cy="6885000"/>
          </a:xfrm>
          <a:prstGeom prst="rect"/>
          <a:gradFill flip="none" rotWithShape="1">
            <a:gsLst>
              <a:gs pos="20000">
                <a:schemeClr val="accent1">
                  <a:lumMod val="5000"/>
                  <a:lumOff val="95000"/>
                </a:schemeClr>
              </a:gs>
              <a:gs pos="71000">
                <a:schemeClr val="accent2">
                  <a:lumMod val="40000"/>
                  <a:lumOff val="60000"/>
                  <a:alpha val="91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汉仪润圆-65简" panose="00020600040101010101" charset="-122"/>
            </a:endParaRPr>
          </a:p>
        </p:txBody>
      </p:sp>
      <p:pic>
        <p:nvPicPr>
          <p:cNvPr id="2097161" name="@png2x_bg_结束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587" y="0"/>
            <a:ext cx="12188825" cy="6885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1225296" y="1071118"/>
            <a:ext cx="6272784" cy="2641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署名占位符 10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1225296" y="3951095"/>
            <a:ext cx="6272784" cy="18026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.xml"/><Relationship Id="rId13" Type="http://schemas.openxmlformats.org/officeDocument/2006/relationships/tags" Target="../tags/tag65.xml"/><Relationship Id="rId14" Type="http://schemas.openxmlformats.org/officeDocument/2006/relationships/image" Target="../media/image5.png"/><Relationship Id="rId15" Type="http://schemas.openxmlformats.org/officeDocument/2006/relationships/tags" Target="../tags/tag66.xml"/><Relationship Id="rId16" Type="http://schemas.openxmlformats.org/officeDocument/2006/relationships/tags" Target="../tags/tag67.xml"/><Relationship Id="rId17" Type="http://schemas.openxmlformats.org/officeDocument/2006/relationships/tags" Target="../tags/tag68.xml"/><Relationship Id="rId18" Type="http://schemas.openxmlformats.org/officeDocument/2006/relationships/tags" Target="../tags/tag69.xml"/><Relationship Id="rId19" Type="http://schemas.openxmlformats.org/officeDocument/2006/relationships/tags" Target="../tags/tag70.xml"/><Relationship Id="rId20" Type="http://schemas.openxmlformats.org/officeDocument/2006/relationships/tags" Target="../tags/tag71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971" r:id="rId1"/>
    <p:sldLayoutId id="2147495972" r:id="rId2"/>
    <p:sldLayoutId id="2147495973" r:id="rId3"/>
    <p:sldLayoutId id="2147495974" r:id="rId4"/>
    <p:sldLayoutId id="2147495975" r:id="rId5"/>
    <p:sldLayoutId id="2147495976" r:id="rId6"/>
    <p:sldLayoutId id="2147495977" r:id="rId7"/>
    <p:sldLayoutId id="2147495978" r:id="rId8"/>
    <p:sldLayoutId id="2147495979" r:id="rId9"/>
    <p:sldLayoutId id="2147495980" r:id="rId10"/>
    <p:sldLayoutId id="214749598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7"/>
          <p:cNvSpPr/>
          <p:nvPr userDrawn="1">
            <p:custDataLst>
              <p:tags r:id="rId12"/>
            </p:custDataLst>
          </p:nvPr>
        </p:nvSpPr>
        <p:spPr>
          <a:xfrm>
            <a:off x="0" y="1"/>
            <a:ext cx="12188825" cy="6885000"/>
          </a:xfrm>
          <a:prstGeom prst="rect"/>
          <a:gradFill flip="none" rotWithShape="1">
            <a:gsLst>
              <a:gs pos="20000">
                <a:schemeClr val="accent1">
                  <a:lumMod val="5000"/>
                  <a:lumOff val="95000"/>
                </a:schemeClr>
              </a:gs>
              <a:gs pos="71000">
                <a:schemeClr val="accent2">
                  <a:lumMod val="40000"/>
                  <a:lumOff val="60000"/>
                  <a:alpha val="91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汉仪润圆-65简" panose="00020600040101010101" charset="-122"/>
              <a:ea typeface="汉仪润圆-65简" panose="00020600040101010101" charset="-122"/>
              <a:cs typeface="汉仪润圆-65简" panose="00020600040101010101" charset="-122"/>
            </a:endParaRPr>
          </a:p>
        </p:txBody>
      </p:sp>
      <p:pic>
        <p:nvPicPr>
          <p:cNvPr id="2097153" name="@png2x_bg_正文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3175" y="1"/>
            <a:ext cx="12188825" cy="6885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b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润圆-65简" panose="00020600040101010101" charset="-122"/>
                <a:ea typeface="汉仪润圆-65简" panose="00020600040101010101" charset="-122"/>
                <a:cs typeface="汉仪润圆-65简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润圆-65简" panose="00020600040101010101" charset="-122"/>
                <a:ea typeface="汉仪润圆-65简" panose="00020600040101010101" charset="-122"/>
                <a:cs typeface="汉仪润圆-65简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润圆-65简" panose="00020600040101010101" charset="-122"/>
                <a:ea typeface="汉仪润圆-65简" panose="00020600040101010101" charset="-122"/>
                <a:cs typeface="汉仪润圆-65简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008" r:id="rId1"/>
    <p:sldLayoutId id="2147496009" r:id="rId2"/>
    <p:sldLayoutId id="2147496010" r:id="rId3"/>
    <p:sldLayoutId id="2147496011" r:id="rId4"/>
    <p:sldLayoutId id="2147496012" r:id="rId5"/>
    <p:sldLayoutId id="2147496013" r:id="rId6"/>
    <p:sldLayoutId id="2147496014" r:id="rId7"/>
    <p:sldLayoutId id="2147496015" r:id="rId8"/>
    <p:sldLayoutId id="2147496016" r:id="rId9"/>
    <p:sldLayoutId id="2147496017" r:id="rId10"/>
    <p:sldLayoutId id="2147496018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4">
              <a:lumMod val="50000"/>
            </a:schemeClr>
          </a:solidFill>
          <a:latin typeface="汉仪润圆-65简" panose="00020600040101010101" charset="-122"/>
          <a:ea typeface="汉仪润圆-65简" panose="00020600040101010101" charset="-122"/>
          <a:cs typeface="汉仪润圆-65简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accent4">
              <a:lumMod val="50000"/>
            </a:schemeClr>
          </a:solidFill>
          <a:latin typeface="+mn-ea"/>
          <a:ea typeface="+mn-ea"/>
          <a:cs typeface="汉仪润圆-65简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4">
              <a:lumMod val="50000"/>
            </a:schemeClr>
          </a:solidFill>
          <a:latin typeface="+mn-ea"/>
          <a:ea typeface="+mn-ea"/>
          <a:cs typeface="汉仪润圆-65简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4">
              <a:lumMod val="50000"/>
            </a:schemeClr>
          </a:solidFill>
          <a:latin typeface="+mn-ea"/>
          <a:ea typeface="+mn-ea"/>
          <a:cs typeface="汉仪润圆-65简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accent4">
              <a:lumMod val="50000"/>
            </a:schemeClr>
          </a:solidFill>
          <a:latin typeface="+mn-ea"/>
          <a:ea typeface="+mn-ea"/>
          <a:cs typeface="汉仪润圆-65简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100" kern="1200">
          <a:solidFill>
            <a:schemeClr val="accent4">
              <a:lumMod val="50000"/>
            </a:schemeClr>
          </a:solidFill>
          <a:latin typeface="+mn-ea"/>
          <a:ea typeface="+mn-ea"/>
          <a:cs typeface="汉仪润圆-65简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tags" Target="../tags/tag215.xml"/><Relationship Id="rId22" Type="http://schemas.openxmlformats.org/officeDocument/2006/relationships/tags" Target="../tags/tag216.xml"/><Relationship Id="rId23" Type="http://schemas.openxmlformats.org/officeDocument/2006/relationships/tags" Target="../tags/tag217.xml"/><Relationship Id="rId24" Type="http://schemas.openxmlformats.org/officeDocument/2006/relationships/tags" Target="../tags/tag218.xml"/><Relationship Id="rId25" Type="http://schemas.openxmlformats.org/officeDocument/2006/relationships/tags" Target="../tags/tag219.xml"/><Relationship Id="rId26" Type="http://schemas.openxmlformats.org/officeDocument/2006/relationships/tags" Target="../tags/tag220.xml"/><Relationship Id="rId27" Type="http://schemas.openxmlformats.org/officeDocument/2006/relationships/tags" Target="../tags/tag221.xml"/><Relationship Id="rId28" Type="http://schemas.openxmlformats.org/officeDocument/2006/relationships/tags" Target="../tags/tag222.xml"/><Relationship Id="rId29" Type="http://schemas.openxmlformats.org/officeDocument/2006/relationships/tags" Target="../tags/tag223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tags" Target="../tags/tag248.xml"/><Relationship Id="rId22" Type="http://schemas.openxmlformats.org/officeDocument/2006/relationships/tags" Target="../tags/tag249.xml"/><Relationship Id="rId23" Type="http://schemas.openxmlformats.org/officeDocument/2006/relationships/tags" Target="../tags/tag250.xml"/><Relationship Id="rId24" Type="http://schemas.openxmlformats.org/officeDocument/2006/relationships/tags" Target="../tags/tag251.xml"/><Relationship Id="rId25" Type="http://schemas.openxmlformats.org/officeDocument/2006/relationships/tags" Target="../tags/tag252.xml"/><Relationship Id="rId26" Type="http://schemas.openxmlformats.org/officeDocument/2006/relationships/tags" Target="../tags/tag253.xml"/><Relationship Id="rId27" Type="http://schemas.openxmlformats.org/officeDocument/2006/relationships/tags" Target="../tags/tag254.xml"/><Relationship Id="rId28" Type="http://schemas.openxmlformats.org/officeDocument/2006/relationships/tags" Target="../tags/tag255.xml"/><Relationship Id="rId29" Type="http://schemas.openxmlformats.org/officeDocument/2006/relationships/tags" Target="../tags/tag256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036955"/>
            <a:ext cx="8287385" cy="2135505"/>
          </a:xfrm>
        </p:spPr>
        <p:txBody>
          <a:bodyPr/>
          <a:p>
            <a:r>
              <a:rPr altLang="en-US" lang="zh-CN">
                <a:latin typeface="+mj-ea"/>
                <a:ea typeface="+mj-ea"/>
              </a:rPr>
              <a:t>学校双减构建和谐师资队伍关系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3504750"/>
            <a:ext cx="8287512" cy="972000"/>
          </a:xfrm>
        </p:spPr>
        <p:txBody>
          <a:bodyPr/>
          <a:p>
            <a:r>
              <a:rPr altLang="zh-CN" lang="en-US">
                <a:latin typeface="+mn-ea"/>
                <a:cs typeface="+mn-lt"/>
              </a:rPr>
              <a:t>XX,a click to unlimited possibilities</a:t>
            </a:r>
            <a:endParaRPr altLang="zh-CN" lang="en-US">
              <a:latin typeface="+mn-ea"/>
              <a:cs typeface="+mn-lt"/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5016500"/>
            <a:ext cx="5257800" cy="895350"/>
          </a:xfrm>
        </p:spPr>
        <p:txBody>
          <a:bodyPr/>
          <a:p>
            <a:r>
              <a:rPr altLang="en-US" lang="zh-CN"/>
              <a:t>汇报人：稻小壳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10224452" cy="1081088"/>
          </a:xfrm>
        </p:spPr>
        <p:txBody>
          <a:bodyPr/>
          <a:p>
            <a:r>
              <a:rPr altLang="en-US" dirty="0" lang="zh-CN">
                <a:latin typeface="+mj-ea"/>
                <a:ea typeface="+mj-ea"/>
              </a:rPr>
              <a:t>目录</a:t>
            </a:r>
            <a:endParaRPr altLang="en-US" dirty="0" lang="zh-CN">
              <a:latin typeface="+mj-ea"/>
              <a:ea typeface="+mj-ea"/>
            </a:endParaRPr>
          </a:p>
        </p:txBody>
      </p:sp>
      <p:sp>
        <p:nvSpPr>
          <p:cNvPr id="1048802" name="序号"/>
          <p:cNvSpPr txBox="1"/>
          <p:nvPr>
            <p:custDataLst>
              <p:tags r:id="rId2"/>
            </p:custDataLst>
          </p:nvPr>
        </p:nvSpPr>
        <p:spPr>
          <a:xfrm>
            <a:off x="4523105" y="2123440"/>
            <a:ext cx="833120" cy="707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lang="en-US">
                <a:solidFill>
                  <a:schemeClr val="accent4">
                    <a:lumMod val="50000"/>
                  </a:schemeClr>
                </a:solidFill>
                <a:ea typeface="+mj-ea"/>
                <a:cs typeface="Basileia" panose="02000000000000000000" charset="0"/>
              </a:rPr>
              <a:t>01</a:t>
            </a:r>
            <a:endParaRPr b="1" dirty="0" sz="3600" lang="en-US">
              <a:solidFill>
                <a:schemeClr val="accent4">
                  <a:lumMod val="50000"/>
                </a:schemeClr>
              </a:solidFill>
              <a:ea typeface="+mj-ea"/>
              <a:cs typeface="Basileia" panose="02000000000000000000" charset="0"/>
            </a:endParaRPr>
          </a:p>
        </p:txBody>
      </p:sp>
      <p:sp>
        <p:nvSpPr>
          <p:cNvPr id="1048804" name="项标题"/>
          <p:cNvSpPr txBox="1"/>
          <p:nvPr>
            <p:custDataLst>
              <p:tags r:id="rId3"/>
            </p:custDataLst>
          </p:nvPr>
        </p:nvSpPr>
        <p:spPr>
          <a:xfrm>
            <a:off x="6741160" y="2063750"/>
            <a:ext cx="4208780" cy="613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汉仪润圆-65简" panose="00020600040101010101" charset="-122"/>
              </a:rPr>
              <a:t>双减政策背景</a:t>
            </a:r>
            <a:endParaRPr altLang="en-US" b="1" dirty="0" sz="2200" lang="zh-CN" spc="300">
              <a:solidFill>
                <a:schemeClr val="accent4">
                  <a:lumMod val="50000"/>
                </a:schemeClr>
              </a:solidFill>
              <a:latin typeface="+mj-ea"/>
              <a:ea typeface="+mj-ea"/>
              <a:cs typeface="汉仪润圆-65简" panose="00020600040101010101" charset="-122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823460" y="2913380"/>
            <a:ext cx="6176010" cy="0"/>
          </a:xfrm>
          <a:prstGeom prst="line"/>
          <a:ln>
            <a:solidFill>
              <a:schemeClr val="accent4">
                <a:lumMod val="50000"/>
                <a:alpha val="19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806" name="序号"/>
          <p:cNvSpPr txBox="1"/>
          <p:nvPr>
            <p:custDataLst>
              <p:tags r:id="rId5"/>
            </p:custDataLst>
          </p:nvPr>
        </p:nvSpPr>
        <p:spPr>
          <a:xfrm>
            <a:off x="4523105" y="3133725"/>
            <a:ext cx="833120" cy="707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lang="en-US">
                <a:solidFill>
                  <a:schemeClr val="accent4">
                    <a:lumMod val="50000"/>
                  </a:schemeClr>
                </a:solidFill>
                <a:ea typeface="+mj-ea"/>
                <a:cs typeface="Basileia" panose="02000000000000000000" charset="0"/>
              </a:rPr>
              <a:t>02</a:t>
            </a:r>
            <a:endParaRPr b="1" dirty="0" sz="3600" lang="en-US">
              <a:solidFill>
                <a:schemeClr val="accent4">
                  <a:lumMod val="50000"/>
                </a:schemeClr>
              </a:solidFill>
              <a:ea typeface="+mj-ea"/>
              <a:cs typeface="Basileia" panose="02000000000000000000" charset="0"/>
            </a:endParaRPr>
          </a:p>
        </p:txBody>
      </p:sp>
      <p:sp>
        <p:nvSpPr>
          <p:cNvPr id="1048808" name="项标题"/>
          <p:cNvSpPr txBox="1"/>
          <p:nvPr>
            <p:custDataLst>
              <p:tags r:id="rId6"/>
            </p:custDataLst>
          </p:nvPr>
        </p:nvSpPr>
        <p:spPr>
          <a:xfrm>
            <a:off x="6741160" y="3074035"/>
            <a:ext cx="4208780" cy="613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汉仪润圆-65简" panose="00020600040101010101" charset="-122"/>
              </a:rPr>
              <a:t>双减政策对师资队伍的影响</a:t>
            </a:r>
            <a:endParaRPr altLang="en-US" b="1" dirty="0" sz="2200" lang="zh-CN" spc="300">
              <a:solidFill>
                <a:schemeClr val="accent4">
                  <a:lumMod val="50000"/>
                </a:schemeClr>
              </a:solidFill>
              <a:latin typeface="+mj-ea"/>
              <a:ea typeface="+mj-ea"/>
              <a:cs typeface="汉仪润圆-65简" panose="00020600040101010101" charset="-122"/>
            </a:endParaRPr>
          </a:p>
        </p:txBody>
      </p:sp>
      <p:cxnSp>
        <p:nvCxnSpPr>
          <p:cNvPr id="3145731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823460" y="3923665"/>
            <a:ext cx="6176010" cy="0"/>
          </a:xfrm>
          <a:prstGeom prst="line"/>
          <a:ln>
            <a:solidFill>
              <a:schemeClr val="accent4">
                <a:lumMod val="50000"/>
                <a:alpha val="19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810" name="序号"/>
          <p:cNvSpPr txBox="1"/>
          <p:nvPr>
            <p:custDataLst>
              <p:tags r:id="rId8"/>
            </p:custDataLst>
          </p:nvPr>
        </p:nvSpPr>
        <p:spPr>
          <a:xfrm>
            <a:off x="4523105" y="4144010"/>
            <a:ext cx="833120" cy="707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3600" lang="en-US">
                <a:solidFill>
                  <a:schemeClr val="accent4">
                    <a:lumMod val="50000"/>
                  </a:schemeClr>
                </a:solidFill>
                <a:ea typeface="+mj-ea"/>
                <a:cs typeface="Basileia" panose="02000000000000000000" charset="0"/>
              </a:rPr>
              <a:t>03</a:t>
            </a:r>
            <a:endParaRPr b="1" sz="3600" lang="en-US">
              <a:solidFill>
                <a:schemeClr val="accent4">
                  <a:lumMod val="50000"/>
                </a:schemeClr>
              </a:solidFill>
              <a:ea typeface="+mj-ea"/>
              <a:cs typeface="Basileia" panose="02000000000000000000" charset="0"/>
            </a:endParaRPr>
          </a:p>
        </p:txBody>
      </p:sp>
      <p:sp>
        <p:nvSpPr>
          <p:cNvPr id="1048812" name="项标题"/>
          <p:cNvSpPr txBox="1"/>
          <p:nvPr>
            <p:custDataLst>
              <p:tags r:id="rId9"/>
            </p:custDataLst>
          </p:nvPr>
        </p:nvSpPr>
        <p:spPr>
          <a:xfrm>
            <a:off x="6741160" y="4084320"/>
            <a:ext cx="4208780" cy="613410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algn="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汉仪润圆-65简" panose="00020600040101010101" charset="-122"/>
              </a:rPr>
              <a:t>构建和谐师资队伍关系的措施</a:t>
            </a:r>
            <a:endParaRPr altLang="en-US" b="1" dirty="0" sz="2400" lang="zh-CN" spc="300">
              <a:solidFill>
                <a:schemeClr val="accent4">
                  <a:lumMod val="50000"/>
                </a:schemeClr>
              </a:solidFill>
              <a:latin typeface="+mj-ea"/>
              <a:ea typeface="+mj-ea"/>
              <a:cs typeface="汉仪润圆-65简" panose="00020600040101010101" charset="-122"/>
            </a:endParaRPr>
          </a:p>
        </p:txBody>
      </p:sp>
      <p:cxnSp>
        <p:nvCxnSpPr>
          <p:cNvPr id="3145733" name="直接连接符 2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823460" y="4933950"/>
            <a:ext cx="6176010" cy="0"/>
          </a:xfrm>
          <a:prstGeom prst="line"/>
          <a:ln>
            <a:solidFill>
              <a:schemeClr val="accent4">
                <a:lumMod val="50000"/>
                <a:alpha val="19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11"/>
            </p:custDataLst>
          </p:nvPr>
        </p:nvSpPr>
        <p:spPr>
          <a:xfrm>
            <a:off x="4523105" y="5154295"/>
            <a:ext cx="833120" cy="707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3600" lang="en-US">
                <a:solidFill>
                  <a:schemeClr val="accent4">
                    <a:lumMod val="50000"/>
                  </a:schemeClr>
                </a:solidFill>
                <a:ea typeface="+mj-ea"/>
                <a:cs typeface="Basileia" panose="02000000000000000000" charset="0"/>
              </a:rPr>
              <a:t>04</a:t>
            </a:r>
            <a:endParaRPr b="1" sz="3600" lang="en-US">
              <a:solidFill>
                <a:schemeClr val="accent4">
                  <a:lumMod val="50000"/>
                </a:schemeClr>
              </a:solidFill>
              <a:ea typeface="+mj-ea"/>
              <a:cs typeface="Basileia" panose="02000000000000000000" charset="0"/>
            </a:endParaRPr>
          </a:p>
        </p:txBody>
      </p:sp>
      <p:sp>
        <p:nvSpPr>
          <p:cNvPr id="1048816" name="项标题"/>
          <p:cNvSpPr txBox="1"/>
          <p:nvPr>
            <p:custDataLst>
              <p:tags r:id="rId12"/>
            </p:custDataLst>
          </p:nvPr>
        </p:nvSpPr>
        <p:spPr>
          <a:xfrm>
            <a:off x="6741160" y="5094605"/>
            <a:ext cx="4208780" cy="61341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  <a:cs typeface="汉仪润圆-65简" panose="00020600040101010101" charset="-122"/>
              </a:rPr>
              <a:t>实施效果与展望</a:t>
            </a:r>
            <a:endParaRPr altLang="en-US" b="1" dirty="0" sz="2200" lang="zh-CN" spc="300">
              <a:solidFill>
                <a:schemeClr val="accent4">
                  <a:lumMod val="50000"/>
                </a:schemeClr>
              </a:solidFill>
              <a:latin typeface="+mj-ea"/>
              <a:ea typeface="+mj-ea"/>
              <a:cs typeface="汉仪润圆-65简" panose="00020600040101010101" charset="-122"/>
            </a:endParaRPr>
          </a:p>
        </p:txBody>
      </p:sp>
      <p:cxnSp>
        <p:nvCxnSpPr>
          <p:cNvPr id="3145735" name="直接连接符 37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823460" y="5944235"/>
            <a:ext cx="6176010" cy="0"/>
          </a:xfrm>
          <a:prstGeom prst="line"/>
          <a:ln>
            <a:solidFill>
              <a:schemeClr val="accent4">
                <a:lumMod val="50000"/>
                <a:alpha val="19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475484"/>
            <a:ext cx="9144000" cy="2286000"/>
          </a:xfrm>
        </p:spPr>
        <p:txBody>
          <a:bodyPr/>
          <a:p>
            <a:r>
              <a:rPr altLang="en-US" lang="zh-CN">
                <a:latin typeface="+mj-ea"/>
                <a:ea typeface="+mj-ea"/>
              </a:rPr>
              <a:t>双减政策背景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88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667499"/>
            <a:ext cx="9144000" cy="1690127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政策出台背景</a:t>
            </a:r>
            <a:endParaRPr altLang="en-US" lang="zh-CN"/>
          </a:p>
        </p:txBody>
      </p:sp>
      <p:sp>
        <p:nvSpPr>
          <p:cNvPr id="10488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当前教育存在过度竞争和应试教育的问题，导致学生学习负担过重。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社会对教育减负的呼声越来越高，家长们希望减轻孩子的学习压力。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国家为了促进学生的全面发展，提高教育质量，出台了双减政策。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双减政策的出台，旨在减轻学生作业负担和校外培训负担，促进学生全面发展。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政策实施目的</a:t>
            </a:r>
            <a:endParaRPr altLang="en-US" lang="zh-CN"/>
          </a:p>
        </p:txBody>
      </p:sp>
      <p:sp>
        <p:nvSpPr>
          <p:cNvPr id="104895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减轻学生课业负担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政策实施意义</a:t>
            </a:r>
            <a:endParaRPr altLang="en-US" lang="zh-CN"/>
          </a:p>
        </p:txBody>
      </p:sp>
      <p:sp>
        <p:nvSpPr>
          <p:cNvPr id="10490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深化教育改革，提高教育质量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增强教师责任感，提升教师专业素养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减轻学生课业负担，促进青少年健康成长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推进教育公平，缩小城乡教育差距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475484"/>
            <a:ext cx="9144000" cy="2286000"/>
          </a:xfrm>
        </p:spPr>
        <p:txBody>
          <a:bodyPr/>
          <a:p>
            <a:r>
              <a:rPr altLang="en-US" lang="zh-CN">
                <a:latin typeface="+mj-ea"/>
                <a:ea typeface="+mj-ea"/>
              </a:rPr>
              <a:t>双减政策对师资队伍的影响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90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667499"/>
            <a:ext cx="9144000" cy="1690127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减轻教师负担</a:t>
            </a:r>
            <a:endParaRPr altLang="en-US" lang="zh-CN"/>
          </a:p>
        </p:txBody>
      </p:sp>
      <p:sp>
        <p:nvSpPr>
          <p:cNvPr id="10491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减少作业批改和课外辅导时间，减轻教师工作负担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优化课程设置，减轻教师教学压力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提高教师待遇，增强教师职业幸福感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加强教师培训，提升教师专业素养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提高教师待遇</a:t>
            </a:r>
            <a:endParaRPr altLang="en-US" lang="zh-CN"/>
          </a:p>
        </p:txBody>
      </p:sp>
      <p:sp>
        <p:nvSpPr>
          <p:cNvPr id="104917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8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双减政策减轻了教师的工作负担，提高了教师的工作效率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8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8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双减政策为教师提供了更多的培训和晋升机会，提高了教师的专业素养和职业发展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9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双减政策改善了教师的薪酬待遇，提高了教师的收入水平和生活质量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双减政策加强了对教师的关爱和尊重，提高了教师的社会地位和形象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提升教师专业素养</a:t>
            </a:r>
            <a:endParaRPr altLang="en-US" lang="zh-CN"/>
          </a:p>
        </p:txBody>
      </p:sp>
      <p:sp>
        <p:nvSpPr>
          <p:cNvPr id="10492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双减政策促使教师更加注重自身专业素养的提升，包括教学能力、教育科研能力和教育创新能力等方面。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双减政策要求学校减少学生的作业负担和校外培训负担，这使得教师需要更加注重个性化教学和因材施教，提高课堂教学质量。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双减政策强调学生的全面发展和综合素质提升，这需要教师具备更加广泛的知识和技能，不断拓展自己的专业领域。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双减政策要求学校加强与家长的沟通与合作，这需要教师具备良好的沟通能力和家庭教育指导能力，促进家校共育。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促进教师职业发展</a:t>
            </a:r>
            <a:endParaRPr altLang="en-US" lang="zh-CN"/>
          </a:p>
        </p:txBody>
      </p:sp>
      <p:sp>
        <p:nvSpPr>
          <p:cNvPr id="10492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双减政策推动了教师之间的合作与交流，促进了教师团队的整体发展。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双减政策提高了对教师专业素养的要求，激励教师不断学习和进步。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双减政策减轻了教师的工作负担，让他们有更多时间进行教学反思和自我提升。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双减政策鼓励教师进行个性化教学，提高自身的教学水平和创新能力。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475484"/>
            <a:ext cx="9144000" cy="2286000"/>
          </a:xfrm>
        </p:spPr>
        <p:txBody>
          <a:bodyPr/>
          <a:p>
            <a:r>
              <a:rPr altLang="en-US" lang="zh-CN">
                <a:latin typeface="+mj-ea"/>
                <a:ea typeface="+mj-ea"/>
              </a:rPr>
              <a:t>构建和谐师资队伍关系的措施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93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667499"/>
            <a:ext cx="9144000" cy="1690127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加强师德师风建设</a:t>
            </a:r>
            <a:endParaRPr altLang="en-US" lang="zh-CN"/>
          </a:p>
        </p:txBody>
      </p:sp>
      <p:sp>
        <p:nvSpPr>
          <p:cNvPr id="10494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定期开展师德师风培训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建立师德师风考核机制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鼓励教师参与师德师风建设活动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加强对师德师风建设的宣传和监督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建立有效的沟通机制</a:t>
            </a:r>
            <a:endParaRPr altLang="en-US" lang="zh-CN"/>
          </a:p>
        </p:txBody>
      </p:sp>
      <p:sp>
        <p:nvSpPr>
          <p:cNvPr id="10494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定期召开教师会议，加强教师之间的交流与合作。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定期组织教师培训，提高教师的专业素养和沟通能力。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鼓励教师之间的合作，共同完成教学任务和项目。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建立教师意见反馈机制，及时了解教师的需求和建议。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完善教师评价机制</a:t>
            </a:r>
            <a:endParaRPr altLang="en-US" lang="zh-CN"/>
          </a:p>
        </p:txBody>
      </p:sp>
      <p:sp>
        <p:nvSpPr>
          <p:cNvPr id="10495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评价标准：以学生发展为核心，注重教师专业成长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评价方式：多元化，包括学生、同行、专家等参与评价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评价内容：全面覆盖教学、科研、服务等方面，突出教师师德师风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评价结果：与教师晋升、奖惩等挂钩，激励教师提高自身素质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营造良好的工作环境</a:t>
            </a:r>
            <a:endParaRPr altLang="en-US" lang="zh-CN"/>
          </a:p>
        </p:txBody>
      </p:sp>
      <p:sp>
        <p:nvSpPr>
          <p:cNvPr id="104958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提供充足的资源，保障教师的工作需要。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营造积极向上的工作氛围，增强教师的归属感。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加强教师培训，提升教师的专业素养。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建立公正的评价机制，激发教师的工作热情。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2475484"/>
            <a:ext cx="9144000" cy="2286000"/>
          </a:xfrm>
        </p:spPr>
        <p:txBody>
          <a:bodyPr/>
          <a:p>
            <a:r>
              <a:rPr altLang="en-US" lang="zh-CN">
                <a:latin typeface="+mj-ea"/>
                <a:ea typeface="+mj-ea"/>
              </a:rPr>
              <a:t>实施效果与展望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96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667499"/>
            <a:ext cx="9144000" cy="1690127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实施效果评估</a:t>
            </a:r>
            <a:endParaRPr altLang="en-US" lang="zh-CN"/>
          </a:p>
        </p:txBody>
      </p:sp>
      <p:sp>
        <p:nvSpPr>
          <p:cNvPr id="10497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减轻学生作业负担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提高课堂教学质量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促进教师专业发展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提升学校管理水平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未来发展方向</a:t>
            </a:r>
            <a:endParaRPr altLang="en-US" lang="zh-CN"/>
          </a:p>
        </p:txBody>
      </p:sp>
      <p:sp>
        <p:nvSpPr>
          <p:cNvPr id="10497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加强教师培训，提高教师素质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完善政策法规，加强监管力度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推进教育信息化，提高教学质量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促进家校合作，共同推进减负工作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持续改进措施</a:t>
            </a:r>
            <a:endParaRPr altLang="en-US" lang="zh-CN"/>
          </a:p>
        </p:txBody>
      </p:sp>
      <p:sp>
        <p:nvSpPr>
          <p:cNvPr id="10498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定期评估：对双减政策实施效果进行定期评估，及时发现问题。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调整优化：根据评估结果，对双减政策进行必要的调整和优化。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强化监督：加强对学校和教师的监督，确保双减政策的落实。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激励创新：鼓励学校和教师积极探索双减政策下的教育教学方法创新。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latin typeface="+mj-ea"/>
                <a:ea typeface="+mj-ea"/>
              </a:rPr>
              <a:t>感谢观看</a:t>
            </a:r>
            <a:endParaRPr altLang="en-US" lang="zh-CN">
              <a:latin typeface="+mj-ea"/>
              <a:ea typeface="+mj-ea"/>
            </a:endParaRPr>
          </a:p>
        </p:txBody>
      </p:sp>
      <p:sp>
        <p:nvSpPr>
          <p:cNvPr id="104987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汇报人：稻小壳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90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9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90"/>
  <p:tag name="KSO_WM_TEMPLATE_THUMBS_INDEX" val="1、9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90_1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PRESET_TEXT" val="单击此处添加文档标题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90_1*b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4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90_1*f*4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PRESET_TEXT" val="汇报人：稻小壳"/>
</p:tagLst>
</file>

<file path=ppt/tags/tag75.xml><?xml version="1.0" encoding="utf-8"?>
<p:tagLst xmlns:p="http://schemas.openxmlformats.org/presentationml/2006/main">
  <p:tag name="KSO_WM_SLIDE_ID" val="custom202312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90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4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1290_4*l_h_i*1_1_2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90_4*l_h_a*1_1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1290_4*l_h_i*1_1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solidLine&quot;:{&quot;brightness&quot;:-0.5,&quot;colorType&quot;:1,&quot;foreColorIndex&quot;:8,&quot;transparency&quot;:0.8100000023841858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1290_4*l_h_i*1_2_2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90_4*l_h_a*1_2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1290_4*l_h_i*1_2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solidLine&quot;:{&quot;brightness&quot;:-0.5,&quot;colorType&quot;:1,&quot;foreColorIndex&quot;:8,&quot;transparency&quot;:0.8100000023841858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1290_4*l_h_i*1_3_2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90_4*l_h_a*1_3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1290_4*l_h_i*1_3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solidLine&quot;:{&quot;brightness&quot;:-0.5,&quot;colorType&quot;:1,&quot;foreColorIndex&quot;:8,&quot;transparency&quot;:0.8100000023841858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1290_4*l_h_i*1_4_2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90_4*l_h_a*1_4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1290_4*l_h_i*1_4_1"/>
  <p:tag name="KSO_WM_TEMPLATE_CATEGORY" val="custom"/>
  <p:tag name="KSO_WM_TEMPLATE_INDEX" val="20231290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76.9,&quot;width&quot;:509.95}"/>
  <p:tag name="KSO_WM_DIAGRAM_COLOR_MATCH_VALUE" val="{&quot;shape&quot;:{&quot;fill&quot;:{&quot;type&quot;:0},&quot;glow&quot;:{&quot;colorType&quot;:0},&quot;line&quot;:{&quot;solidLine&quot;:{&quot;brightness&quot;:-0.5,&quot;colorType&quot;:1,&quot;foreColorIndex&quot;:8,&quot;transparency&quot;:0.8100000023841858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9.xml><?xml version="1.0" encoding="utf-8"?>
<p:tagLst xmlns:p="http://schemas.openxmlformats.org/presentationml/2006/main">
  <p:tag name="KSO_WM_SLIDE_ID" val="custom2023129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290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7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90_7*e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2.xml><?xml version="1.0" encoding="utf-8"?>
<p:tagLst xmlns:p="http://schemas.openxmlformats.org/presentationml/2006/main">
  <p:tag name="KSO_WM_SLIDE_ID" val="custom202312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90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7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90_7*e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1.xml><?xml version="1.0" encoding="utf-8"?>
<p:tagLst xmlns:p="http://schemas.openxmlformats.org/presentationml/2006/main">
  <p:tag name="KSO_WM_SLIDE_ID" val="custom202312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90"/>
  <p:tag name="KSO_WM_SLIDE_TYPE" val="sectionTitle"/>
  <p:tag name="KSO_WM_SLIDE_SUBTYPE" val="pureTxt"/>
  <p:tag name="KSO_WM_SLIDE_LAYOUT" val="a_e"/>
  <p:tag name="KSO_WM_SLIDE_LAYOUT_CNT" val="1_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7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90_7*e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2.xml><?xml version="1.0" encoding="utf-8"?>
<p:tagLst xmlns:p="http://schemas.openxmlformats.org/presentationml/2006/main">
  <p:tag name="KSO_WM_SLIDE_ID" val="custom202312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90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7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90_7*e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9.xml><?xml version="1.0" encoding="utf-8"?>
<p:tagLst xmlns:p="http://schemas.openxmlformats.org/presentationml/2006/main">
  <p:tag name="KSO_WM_SLIDE_ID" val="custom202312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90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9*a*1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90_9*f*4"/>
  <p:tag name="KSO_WM_TEMPLATE_CATEGORY" val="custom"/>
  <p:tag name="KSO_WM_TEMPLATE_INDEX" val="202312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稻小壳"/>
</p:tagLst>
</file>

<file path=ppt/tags/tag294.xml><?xml version="1.0" encoding="utf-8"?>
<p:tagLst xmlns:p="http://schemas.openxmlformats.org/presentationml/2006/main">
  <p:tag name="KSO_WM_SLIDE_ID" val="custom202312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90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8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615DFF"/>
      </a:accent1>
      <a:accent2>
        <a:srgbClr val="2F8DFF"/>
      </a:accent2>
      <a:accent3>
        <a:srgbClr val="FFAB5C"/>
      </a:accent3>
      <a:accent4>
        <a:srgbClr val="9F47FF"/>
      </a:accent4>
      <a:accent5>
        <a:srgbClr val="FF81A8"/>
      </a:accent5>
      <a:accent6>
        <a:srgbClr val="EBD66F"/>
      </a:accent6>
      <a:hlink>
        <a:srgbClr val="304FFE"/>
      </a:hlink>
      <a:folHlink>
        <a:srgbClr val="492067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>
          <a:defRPr altLang="en-US" lang="zh-CN"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  <a:lnDef>
      <a:spPr>
        <a:ln>
          <a:solidFill>
            <a:schemeClr val="accent4">
              <a:lumMod val="50000"/>
              <a:alpha val="19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2024-01-05T12:23:22Z</dcterms:created>
  <dcterms:modified xsi:type="dcterms:W3CDTF">2024-01-05T12:23:22Z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b25a73c2f6d748dea34b35b04c4a1e46_21</vt:lpwstr>
  </property>
</Properties>
</file>