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26" r:id="rId1"/>
    <p:sldMasterId id="2147495063" r:id="rId2"/>
  </p:sldMasterIdLst>
  <p:notesMasterIdLst>
    <p:notesMasterId r:id="rId3"/>
  </p:notesMasterIdLst>
  <p:sldIdLst>
    <p:sldId id="5238" r:id="rId4"/>
    <p:sldId id="5242" r:id="rId5"/>
    <p:sldId id="5245" r:id="rId6"/>
    <p:sldId id="5248" r:id="rId7"/>
    <p:sldId id="5251" r:id="rId8"/>
    <p:sldId id="5254" r:id="rId9"/>
    <p:sldId id="5257" r:id="rId10"/>
    <p:sldId id="5260" r:id="rId11"/>
    <p:sldId id="5263" r:id="rId12"/>
    <p:sldId id="5266" r:id="rId13"/>
    <p:sldId id="5269" r:id="rId14"/>
    <p:sldId id="5272" r:id="rId15"/>
    <p:sldId id="5275" r:id="rId16"/>
    <p:sldId id="5278" r:id="rId17"/>
    <p:sldId id="5281" r:id="rId18"/>
    <p:sldId id="5284" r:id="rId19"/>
    <p:sldId id="5287" r:id="rId20"/>
    <p:sldId id="5290" r:id="rId21"/>
    <p:sldId id="5293" r:id="rId22"/>
    <p:sldId id="5296" r:id="rId23"/>
    <p:sldId id="5299" r:id="rId24"/>
    <p:sldId id="5302" r:id="rId25"/>
    <p:sldId id="5305" r:id="rId26"/>
    <p:sldId id="5308" r:id="rId27"/>
    <p:sldId id="5311" r:id="rId28"/>
    <p:sldId id="5314" r:id="rId29"/>
    <p:sldId id="5317" r:id="rId30"/>
    <p:sldId id="532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27" r:id="rId1"/>
    <p:sldLayoutId id="2147495028" r:id="rId2"/>
    <p:sldLayoutId id="2147495029" r:id="rId3"/>
    <p:sldLayoutId id="2147495030" r:id="rId4"/>
    <p:sldLayoutId id="2147495031" r:id="rId5"/>
    <p:sldLayoutId id="2147495032" r:id="rId6"/>
    <p:sldLayoutId id="2147495033" r:id="rId7"/>
    <p:sldLayoutId id="2147495034" r:id="rId8"/>
    <p:sldLayoutId id="2147495035" r:id="rId9"/>
    <p:sldLayoutId id="2147495036" r:id="rId10"/>
    <p:sldLayoutId id="21474950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64" r:id="rId1"/>
    <p:sldLayoutId id="2147495065" r:id="rId2"/>
    <p:sldLayoutId id="2147495066" r:id="rId3"/>
    <p:sldLayoutId id="2147495067" r:id="rId4"/>
    <p:sldLayoutId id="2147495068" r:id="rId5"/>
    <p:sldLayoutId id="2147495069" r:id="rId6"/>
    <p:sldLayoutId id="2147495070" r:id="rId7"/>
    <p:sldLayoutId id="2147495071" r:id="rId8"/>
    <p:sldLayoutId id="2147495072" r:id="rId9"/>
    <p:sldLayoutId id="2147495073" r:id="rId10"/>
    <p:sldLayoutId id="214749507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tags" Target="../tags/tag117.xml"/><Relationship Id="rId22" Type="http://schemas.openxmlformats.org/officeDocument/2006/relationships/tags" Target="../tags/tag118.xml"/><Relationship Id="rId23" Type="http://schemas.openxmlformats.org/officeDocument/2006/relationships/tags" Target="../tags/tag119.xml"/><Relationship Id="rId24" Type="http://schemas.openxmlformats.org/officeDocument/2006/relationships/tags" Target="../tags/tag120.xml"/><Relationship Id="rId25" Type="http://schemas.openxmlformats.org/officeDocument/2006/relationships/tags" Target="../tags/tag121.xml"/><Relationship Id="rId26" Type="http://schemas.openxmlformats.org/officeDocument/2006/relationships/tags" Target="../tags/tag122.xml"/><Relationship Id="rId27" Type="http://schemas.openxmlformats.org/officeDocument/2006/relationships/tags" Target="../tags/tag123.xml"/><Relationship Id="rId28" Type="http://schemas.openxmlformats.org/officeDocument/2006/relationships/tags" Target="../tags/tag124.xml"/><Relationship Id="rId29" Type="http://schemas.openxmlformats.org/officeDocument/2006/relationships/tags" Target="../tags/tag125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tags" Target="../tags/tag210.xml"/><Relationship Id="rId22" Type="http://schemas.openxmlformats.org/officeDocument/2006/relationships/tags" Target="../tags/tag211.xml"/><Relationship Id="rId23" Type="http://schemas.openxmlformats.org/officeDocument/2006/relationships/tags" Target="../tags/tag212.xml"/><Relationship Id="rId24" Type="http://schemas.openxmlformats.org/officeDocument/2006/relationships/tags" Target="../tags/tag213.xml"/><Relationship Id="rId25" Type="http://schemas.openxmlformats.org/officeDocument/2006/relationships/tags" Target="../tags/tag214.xml"/><Relationship Id="rId26" Type="http://schemas.openxmlformats.org/officeDocument/2006/relationships/tags" Target="../tags/tag215.xml"/><Relationship Id="rId27" Type="http://schemas.openxmlformats.org/officeDocument/2006/relationships/tags" Target="../tags/tag216.xml"/><Relationship Id="rId28" Type="http://schemas.openxmlformats.org/officeDocument/2006/relationships/tags" Target="../tags/tag217.xml"/><Relationship Id="rId29" Type="http://schemas.openxmlformats.org/officeDocument/2006/relationships/tags" Target="../tags/tag21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学校双减工作可行性分析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792288" y="3544063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688400" y="3544063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学校双减工作的可行性分析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288084" y="2376680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184196" y="2376680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学校双减工作的实施方案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792288" y="2380707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688400" y="2380707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双减工作的背景和意义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288084" y="354204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184196" y="354204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学校双减工作的挑战和应对策略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01432" y="4707419"/>
            <a:ext cx="905256" cy="104775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697544" y="4707419"/>
            <a:ext cx="3172968" cy="10477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学校双减工作的效果评估和总结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双减工作的背景和意义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当前教育环境的问题</a:t>
            </a:r>
            <a:endParaRPr altLang="en-US" lang="zh-CN"/>
          </a:p>
        </p:txBody>
      </p:sp>
      <p:sp>
        <p:nvSpPr>
          <p:cNvPr id="1048870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6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0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8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0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2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6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学生学习压力大，身心健康受到影响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家庭教育缺失，家长参与度不高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教育评价单一，过分注重分数和升学率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教育资源不均衡，优质教育资源紧缺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双减工作的提出和目的</a:t>
            </a:r>
            <a:endParaRPr altLang="en-US" lang="zh-CN"/>
          </a:p>
        </p:txBody>
      </p:sp>
      <p:sp>
        <p:nvSpPr>
          <p:cNvPr id="1048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提出背景：教育焦虑、学生课业负担过重等问题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意义：提高学生综合素质，促进教育公平，缓解教育焦虑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实施情况：各地积极推进双减工作，取得一定成效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提出目的：减轻学生作业负担，降低考试压力，促进学生全面发展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双减工作的重要性和意义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培养创新精神和实践能力，促进学生个性化发展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提升教育质量，增强学生综合素质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学校双减工作的实施方案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减少作业量和作业时间</a:t>
            </a:r>
            <a:endParaRPr altLang="en-US" lang="zh-CN"/>
          </a:p>
        </p:txBody>
      </p:sp>
      <p:sp>
        <p:nvSpPr>
          <p:cNvPr id="1049136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8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优化作业结构，注重作业的多样性和综合性，避免重复和低水平的作业。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严格控制作业时间，确保学生有足够的休息和睡眠时间。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6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制定科学合理的作业量标准，确保学生作业负担不超标。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8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推行分层作业，根据学生实际情况布置不同难度的作业。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减轻学生课外负担</a:t>
            </a:r>
            <a:endParaRPr altLang="en-US" lang="zh-CN"/>
          </a:p>
        </p:txBody>
      </p:sp>
      <p:sp>
        <p:nvSpPr>
          <p:cNvPr id="1049194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6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0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控制作业总量和时长，减少作业机械重复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探索实行弹性作业和跨学科作业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严禁给家长布置或变相布置作业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建立作业公示制度，加强作业完成指导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提高课堂教学质量</a:t>
            </a:r>
            <a:endParaRPr altLang="en-US" lang="zh-CN"/>
          </a:p>
        </p:txBody>
      </p:sp>
      <p:sp>
        <p:nvSpPr>
          <p:cNvPr id="104927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加强课堂管理：确保课堂秩序井然，提高课堂教学效率。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优化课程设置：合理安排课程内容和授课时间，注重学生的全面发展。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创新教学方法：采用启发式、探究式等教学方法，激发学生的学习兴趣和主动性。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完善教学评价：建立科学的教学评价体系，及时反馈教学信息，促进教学质量提升。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加强家校合作和校外监管</a:t>
            </a:r>
            <a:endParaRPr altLang="en-US" lang="zh-CN"/>
          </a:p>
        </p:txBody>
      </p:sp>
      <p:sp>
        <p:nvSpPr>
          <p:cNvPr id="1049338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建立家校沟通机制，定期召开家长会，加强信息交流和意见反馈。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鼓励家长参与学校管理，共同制定双减工作计划，提高工作透明度和参与度。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加强校外监管，规范教育培训市场，严禁超前超纲教学和违规补课行为。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建立联合执法机制，对违反双减规定的学校和教育培训机构进行严肃处理，并追究相关责任人的责任。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3182"/>
          </a:bodyPr>
          <a:p>
            <a:r>
              <a:rPr altLang="en-US" dirty="0" lang="zh-CN"/>
              <a:t>学校双减工作的可行性分析</a:t>
            </a:r>
            <a:endParaRPr altLang="en-US" dirty="0" lang="zh-CN"/>
          </a:p>
        </p:txBody>
      </p:sp>
      <p:sp>
        <p:nvSpPr>
          <p:cNvPr id="1049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政策支持和社会认可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政策支持：国家出台相关政策鼓励学校双减工作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社会认可：学校双减工作得到家长和社会的广泛认可和支持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实施效果：学校双减工作取得显著效果，减轻学生负担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未来展望：学校双减工作将继续推进，为学生提供更好的教育环境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学校自身条件和能力</a:t>
            </a:r>
            <a:endParaRPr altLang="en-US" lang="zh-CN"/>
          </a:p>
        </p:txBody>
      </p:sp>
      <p:sp>
        <p:nvSpPr>
          <p:cNvPr id="10494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学校师资力量：是否具备足够的教师资源来实施双减工作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学校管理水平：学校的管理水平是否能够保证双减工作的顺利进行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学校教学水平：学校的教学水平是否能够保证双减工作的质量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学校设施条件：学校设施是否完备，能够满足双减工作的需求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教师队伍的素质和教学水平</a:t>
            </a:r>
            <a:endParaRPr altLang="en-US" lang="zh-CN"/>
          </a:p>
        </p:txBody>
      </p:sp>
      <p:sp>
        <p:nvSpPr>
          <p:cNvPr id="1049548" name="弧形 58"/>
          <p:cNvSpPr/>
          <p:nvPr>
            <p:custDataLst>
              <p:tags r:id="rId1"/>
            </p:custDataLst>
          </p:nvPr>
        </p:nvSpPr>
        <p:spPr>
          <a:xfrm>
            <a:off x="7960385" y="2230496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弧形 57"/>
          <p:cNvSpPr/>
          <p:nvPr>
            <p:custDataLst>
              <p:tags r:id="rId2"/>
            </p:custDataLst>
          </p:nvPr>
        </p:nvSpPr>
        <p:spPr>
          <a:xfrm>
            <a:off x="1014984" y="2230496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椭圆 22"/>
          <p:cNvSpPr/>
          <p:nvPr>
            <p:custDataLst>
              <p:tags r:id="rId3"/>
            </p:custDataLst>
          </p:nvPr>
        </p:nvSpPr>
        <p:spPr>
          <a:xfrm>
            <a:off x="8276361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3"/>
          <p:cNvSpPr/>
          <p:nvPr>
            <p:custDataLst>
              <p:tags r:id="rId4"/>
            </p:custDataLst>
          </p:nvPr>
        </p:nvSpPr>
        <p:spPr>
          <a:xfrm>
            <a:off x="8634005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5"/>
            </p:custDataLst>
          </p:nvPr>
        </p:nvSpPr>
        <p:spPr>
          <a:xfrm>
            <a:off x="8695638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教师参与双减工作的积极性和能力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8" name="椭圆 24"/>
          <p:cNvSpPr/>
          <p:nvPr>
            <p:custDataLst>
              <p:tags r:id="rId6"/>
            </p:custDataLst>
          </p:nvPr>
        </p:nvSpPr>
        <p:spPr>
          <a:xfrm>
            <a:off x="6023728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椭圆 25"/>
          <p:cNvSpPr/>
          <p:nvPr>
            <p:custDataLst>
              <p:tags r:id="rId7"/>
            </p:custDataLst>
          </p:nvPr>
        </p:nvSpPr>
        <p:spPr>
          <a:xfrm>
            <a:off x="6380504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8"/>
            </p:custDataLst>
          </p:nvPr>
        </p:nvSpPr>
        <p:spPr>
          <a:xfrm>
            <a:off x="6443005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教师的教学效果评估与反馈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椭圆 7"/>
          <p:cNvSpPr/>
          <p:nvPr>
            <p:custDataLst>
              <p:tags r:id="rId9"/>
            </p:custDataLst>
          </p:nvPr>
        </p:nvSpPr>
        <p:spPr>
          <a:xfrm>
            <a:off x="3771096" y="2485707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9"/>
          <p:cNvSpPr/>
          <p:nvPr>
            <p:custDataLst>
              <p:tags r:id="rId10"/>
            </p:custDataLst>
          </p:nvPr>
        </p:nvSpPr>
        <p:spPr>
          <a:xfrm>
            <a:off x="4127871" y="2539527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1"/>
            </p:custDataLst>
          </p:nvPr>
        </p:nvSpPr>
        <p:spPr>
          <a:xfrm>
            <a:off x="4190372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教师的教学方法与手段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0" name="椭圆 5"/>
          <p:cNvSpPr/>
          <p:nvPr>
            <p:custDataLst>
              <p:tags r:id="rId12"/>
            </p:custDataLst>
          </p:nvPr>
        </p:nvSpPr>
        <p:spPr>
          <a:xfrm>
            <a:off x="1262383" y="2485707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4"/>
          <p:cNvSpPr/>
          <p:nvPr>
            <p:custDataLst>
              <p:tags r:id="rId13"/>
            </p:custDataLst>
          </p:nvPr>
        </p:nvSpPr>
        <p:spPr>
          <a:xfrm>
            <a:off x="1619158" y="2539527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14"/>
            </p:custDataLst>
          </p:nvPr>
        </p:nvSpPr>
        <p:spPr>
          <a:xfrm>
            <a:off x="1681659" y="3266099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教师队伍的学历和教学经验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学生的适应能力和学习效果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62672" y="-2749289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834318" y="2079065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63810" y="-1613172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835456" y="3215751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62672" y="-498674"/>
            <a:ext cx="862343" cy="9786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834318" y="4329680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63810" y="636874"/>
            <a:ext cx="862343" cy="9787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835456" y="5465797"/>
            <a:ext cx="860923" cy="1291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611451" y="3963301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自主学习：双减工作鼓励学生自主学习，培养学生的自我管理能力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611451" y="5099987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综合素质：双减工作注重学生的综合素质培养，促进学生个性化发展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611451" y="1712686"/>
            <a:ext cx="9375757" cy="8623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适应能力：双减工作实施后，学生需要适应新的学习环境和方式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611451" y="2850509"/>
            <a:ext cx="9375757" cy="86163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学习效果：双减工作旨在减轻学生负担，提高学习效率，促进学生全面发展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学校双减工作的挑战和应对策略</a:t>
            </a:r>
            <a:endParaRPr altLang="en-US" dirty="0" lang="zh-CN"/>
          </a:p>
        </p:txBody>
      </p:sp>
      <p:sp>
        <p:nvSpPr>
          <p:cNvPr id="10496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挑战：如何平衡学生学习和身心健康</a:t>
            </a:r>
            <a:endParaRPr altLang="en-US" lang="zh-CN"/>
          </a:p>
        </p:txBody>
      </p:sp>
      <p:sp>
        <p:nvSpPr>
          <p:cNvPr id="1049704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挑战：学生的学习压力大，需要减轻负担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0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挑战：学生的身心健康问题需要得到关注和改善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6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应对策略：优化课程设置，减轻学生学业负担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2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应对策略：加强心理健康教育，促进学生身心健康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挑战：如何提高教师教学水平和专业素养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培训和研修：提供针对双减工作的专业培训和研修机会，提高教师的教学水平和专业素养。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交流和分享：组织教师之间的交流和分享活动，让教师在互动中学习、成长和进步。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激励和评价：建立有效的激励和评价机制，鼓励教师积极参与双减工作，提高自身教学水平和专业素养。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资源和技术支持：提供必要的教学资源和先进的技术支持，帮助教师更好地应对双减工作的挑战。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挑战：如何加强家校合作和校外监管</a:t>
            </a:r>
            <a:endParaRPr altLang="en-US" lang="zh-CN"/>
          </a:p>
        </p:txBody>
      </p:sp>
      <p:sp>
        <p:nvSpPr>
          <p:cNvPr id="10498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挑战：家校合作不够紧密，缺乏有效的沟通机制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应对策略：建立家校合作机制，加强沟通与协作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应对策略：完善校外监管体系，强化监管力度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挑战：校外监管不到位，存在监管盲区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应对策略：制定科学合理的教学计划</a:t>
            </a:r>
            <a:endParaRPr altLang="en-US" lang="zh-CN"/>
          </a:p>
        </p:txBody>
      </p:sp>
      <p:sp>
        <p:nvSpPr>
          <p:cNvPr id="1049894" name="圆角矩形 26"/>
          <p:cNvSpPr/>
          <p:nvPr>
            <p:custDataLst>
              <p:tags r:id="rId1"/>
            </p:custDataLst>
          </p:nvPr>
        </p:nvSpPr>
        <p:spPr>
          <a:xfrm>
            <a:off x="1014984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28"/>
          <p:cNvSpPr/>
          <p:nvPr>
            <p:custDataLst>
              <p:tags r:id="rId2"/>
            </p:custDataLst>
          </p:nvPr>
        </p:nvSpPr>
        <p:spPr>
          <a:xfrm>
            <a:off x="1017337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8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374323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针对不同年级和学科特点，制定个性化的教学计划，确保减负不减质。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29"/>
          <p:cNvSpPr/>
          <p:nvPr>
            <p:custDataLst>
              <p:tags r:id="rId4"/>
            </p:custDataLst>
          </p:nvPr>
        </p:nvSpPr>
        <p:spPr>
          <a:xfrm>
            <a:off x="3600907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32"/>
          <p:cNvSpPr/>
          <p:nvPr>
            <p:custDataLst>
              <p:tags r:id="rId5"/>
            </p:custDataLst>
          </p:nvPr>
        </p:nvSpPr>
        <p:spPr>
          <a:xfrm>
            <a:off x="3603260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优化课程设置，合理安排课时和教学内容，避免机械重复和低水平重复。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3"/>
          <p:cNvSpPr/>
          <p:nvPr>
            <p:custDataLst>
              <p:tags r:id="rId7"/>
            </p:custDataLst>
          </p:nvPr>
        </p:nvSpPr>
        <p:spPr>
          <a:xfrm>
            <a:off x="6186830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4"/>
          <p:cNvSpPr/>
          <p:nvPr>
            <p:custDataLst>
              <p:tags r:id="rId8"/>
            </p:custDataLst>
          </p:nvPr>
        </p:nvSpPr>
        <p:spPr>
          <a:xfrm>
            <a:off x="6189183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5"/>
          <p:cNvSpPr txBox="1"/>
          <p:nvPr>
            <p:custDataLst>
              <p:tags r:id="rId9"/>
            </p:custDataLst>
          </p:nvPr>
        </p:nvSpPr>
        <p:spPr>
          <a:xfrm>
            <a:off x="6332127" y="2374323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注重学生的全面发展，加强体育、艺术、科技等课程的教学，促进学生综合素质的提升。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8"/>
          <p:cNvSpPr/>
          <p:nvPr>
            <p:custDataLst>
              <p:tags r:id="rId10"/>
            </p:custDataLst>
          </p:nvPr>
        </p:nvSpPr>
        <p:spPr>
          <a:xfrm>
            <a:off x="8772753" y="1984316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9"/>
          <p:cNvSpPr/>
          <p:nvPr>
            <p:custDataLst>
              <p:tags r:id="rId11"/>
            </p:custDataLst>
          </p:nvPr>
        </p:nvSpPr>
        <p:spPr>
          <a:xfrm>
            <a:off x="8775106" y="1984316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6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374323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强化教学管理，加强对教师的教学评估和监督，确保教学计划的有效实施。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应对策略：加强教师培训和提高教师待遇</a:t>
            </a:r>
            <a:endParaRPr altLang="en-US" lang="zh-CN"/>
          </a:p>
        </p:txBody>
      </p:sp>
      <p:sp>
        <p:nvSpPr>
          <p:cNvPr id="1049952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培训内容：针对双减政策，开展专题培训和案例分析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培训目标：提高教师的教学水平和创新能力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培训方式：线上与线下相结合，邀请专家授课和教师交流研讨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教师待遇：提高教师的工资待遇和福利水平，激发教师的工作积极性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应对策略：建立有效的家校合作机制和校外监管体系</a:t>
            </a:r>
            <a:endParaRPr altLang="en-US" lang="zh-CN"/>
          </a:p>
        </p:txBody>
      </p:sp>
      <p:sp>
        <p:nvSpPr>
          <p:cNvPr id="1050002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建立校外监管体系，加强对校外培训机构的监管力度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建立定期沟通机制，加强家校之间的信息交流与合作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开展家长教育活动，提高家长的教育理念和育儿能力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制定科学合理的评估标准，对学校双减工作进行全面评估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学校双减工作的效果评估和总结</a:t>
            </a:r>
            <a:endParaRPr altLang="en-US" dirty="0" lang="zh-CN"/>
          </a:p>
        </p:txBody>
      </p:sp>
      <p:sp>
        <p:nvSpPr>
          <p:cNvPr id="10500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评估指标和方法</a:t>
            </a:r>
            <a:endParaRPr altLang="en-US" lang="zh-CN"/>
          </a:p>
        </p:txBody>
      </p:sp>
      <p:sp>
        <p:nvSpPr>
          <p:cNvPr id="1050104" name="矩形: 圆角 4"/>
          <p:cNvSpPr/>
          <p:nvPr>
            <p:custDataLst>
              <p:tags r:id="rId1"/>
            </p:custDataLst>
          </p:nvPr>
        </p:nvSpPr>
        <p:spPr>
          <a:xfrm>
            <a:off x="1014984" y="3374446"/>
            <a:ext cx="4726039" cy="92509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2"/>
            </p:custDataLst>
          </p:nvPr>
        </p:nvSpPr>
        <p:spPr>
          <a:xfrm>
            <a:off x="1501938" y="3499125"/>
            <a:ext cx="3897982" cy="621631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评估指标：学生负担、教育质量、教师素质、教育资源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108" name="矩形: 圆角 4"/>
          <p:cNvSpPr/>
          <p:nvPr>
            <p:custDataLst>
              <p:tags r:id="rId3"/>
            </p:custDataLst>
          </p:nvPr>
        </p:nvSpPr>
        <p:spPr>
          <a:xfrm>
            <a:off x="6447929" y="3374446"/>
            <a:ext cx="4726039" cy="925683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110" name="正文"/>
          <p:cNvSpPr txBox="1"/>
          <p:nvPr>
            <p:custDataLst>
              <p:tags r:id="rId4"/>
            </p:custDataLst>
          </p:nvPr>
        </p:nvSpPr>
        <p:spPr>
          <a:xfrm>
            <a:off x="6861957" y="3499125"/>
            <a:ext cx="3897982" cy="621631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评估方法：问卷调查、实地考察、专家评估、数据分析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双减工作实施效果评估</a:t>
            </a:r>
            <a:endParaRPr altLang="en-US" lang="zh-CN"/>
          </a:p>
        </p:txBody>
      </p:sp>
      <p:sp>
        <p:nvSpPr>
          <p:cNvPr id="1050146" name="Rectangle 6"/>
          <p:cNvSpPr/>
          <p:nvPr>
            <p:custDataLst>
              <p:tags r:id="rId1"/>
            </p:custDataLst>
          </p:nvPr>
        </p:nvSpPr>
        <p:spPr>
          <a:xfrm>
            <a:off x="1202219" y="1910766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48" name="Rectangle 6"/>
          <p:cNvSpPr/>
          <p:nvPr>
            <p:custDataLst>
              <p:tags r:id="rId2"/>
            </p:custDataLst>
          </p:nvPr>
        </p:nvSpPr>
        <p:spPr>
          <a:xfrm>
            <a:off x="1202219" y="2962345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0" name="Rectangle 6"/>
          <p:cNvSpPr/>
          <p:nvPr>
            <p:custDataLst>
              <p:tags r:id="rId3"/>
            </p:custDataLst>
          </p:nvPr>
        </p:nvSpPr>
        <p:spPr>
          <a:xfrm>
            <a:off x="1202219" y="4014513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2" name="Rectangle 6"/>
          <p:cNvSpPr/>
          <p:nvPr>
            <p:custDataLst>
              <p:tags r:id="rId4"/>
            </p:custDataLst>
          </p:nvPr>
        </p:nvSpPr>
        <p:spPr>
          <a:xfrm>
            <a:off x="1202219" y="5066092"/>
            <a:ext cx="9972008" cy="6979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4" name="矩形: 圆角 26"/>
          <p:cNvSpPr/>
          <p:nvPr>
            <p:custDataLst>
              <p:tags r:id="rId5"/>
            </p:custDataLst>
          </p:nvPr>
        </p:nvSpPr>
        <p:spPr>
          <a:xfrm>
            <a:off x="1014984" y="2959990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56" name="矩形: 圆角 27"/>
          <p:cNvSpPr/>
          <p:nvPr>
            <p:custDataLst>
              <p:tags r:id="rId6"/>
            </p:custDataLst>
          </p:nvPr>
        </p:nvSpPr>
        <p:spPr>
          <a:xfrm>
            <a:off x="1014984" y="1908411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8" name="矩形: 圆角 28"/>
          <p:cNvSpPr/>
          <p:nvPr>
            <p:custDataLst>
              <p:tags r:id="rId7"/>
            </p:custDataLst>
          </p:nvPr>
        </p:nvSpPr>
        <p:spPr>
          <a:xfrm>
            <a:off x="1014984" y="5063148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0" name="矩形: 圆角 29"/>
          <p:cNvSpPr/>
          <p:nvPr>
            <p:custDataLst>
              <p:tags r:id="rId8"/>
            </p:custDataLst>
          </p:nvPr>
        </p:nvSpPr>
        <p:spPr>
          <a:xfrm>
            <a:off x="1014984" y="4011569"/>
            <a:ext cx="1821911" cy="703503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9"/>
            </p:custDataLst>
          </p:nvPr>
        </p:nvSpPr>
        <p:spPr>
          <a:xfrm>
            <a:off x="3038655" y="1914887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减轻学生课业负担：双减工作实施后，学生的课业负担明显减轻，有利于学生的身心健康和全面发展。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4" name="标题"/>
          <p:cNvSpPr txBox="1"/>
          <p:nvPr>
            <p:custDataLst>
              <p:tags r:id="rId10"/>
            </p:custDataLst>
          </p:nvPr>
        </p:nvSpPr>
        <p:spPr>
          <a:xfrm>
            <a:off x="1110957" y="1914887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66" name="正文"/>
          <p:cNvSpPr txBox="1"/>
          <p:nvPr>
            <p:custDataLst>
              <p:tags r:id="rId11"/>
            </p:custDataLst>
          </p:nvPr>
        </p:nvSpPr>
        <p:spPr>
          <a:xfrm>
            <a:off x="3038655" y="2966466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提高课堂教学质量：双减工作实施后，学校更加注重课堂教学质量，通过优化教学方式、提高教学效率等方式，让学生更好地掌握知识。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8" name="标题"/>
          <p:cNvSpPr txBox="1"/>
          <p:nvPr>
            <p:custDataLst>
              <p:tags r:id="rId12"/>
            </p:custDataLst>
          </p:nvPr>
        </p:nvSpPr>
        <p:spPr>
          <a:xfrm>
            <a:off x="1110957" y="2966466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0" name="正文"/>
          <p:cNvSpPr txBox="1"/>
          <p:nvPr>
            <p:custDataLst>
              <p:tags r:id="rId13"/>
            </p:custDataLst>
          </p:nvPr>
        </p:nvSpPr>
        <p:spPr>
          <a:xfrm>
            <a:off x="3038655" y="4018045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促进教育公平：双减工作实施后，学校更加注重教育公平，通过均衡资源配置、缩小城乡差距等方式，让更多的孩子享受到优质教育资源。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2" name="标题"/>
          <p:cNvSpPr txBox="1"/>
          <p:nvPr>
            <p:custDataLst>
              <p:tags r:id="rId14"/>
            </p:custDataLst>
          </p:nvPr>
        </p:nvSpPr>
        <p:spPr>
          <a:xfrm>
            <a:off x="1110957" y="4018045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4" name="正文"/>
          <p:cNvSpPr txBox="1"/>
          <p:nvPr>
            <p:custDataLst>
              <p:tags r:id="rId15"/>
            </p:custDataLst>
          </p:nvPr>
        </p:nvSpPr>
        <p:spPr>
          <a:xfrm>
            <a:off x="3038655" y="5069625"/>
            <a:ext cx="8003404" cy="6904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增强教师责任感：双减工作实施后，教师更加注重自身素质的提高和责任感的增强，通过积极参与教研活动、提高教学水平等方式，为学生提供更好的教育服务。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6" name="标题"/>
          <p:cNvSpPr txBox="1"/>
          <p:nvPr>
            <p:custDataLst>
              <p:tags r:id="rId16"/>
            </p:custDataLst>
          </p:nvPr>
        </p:nvSpPr>
        <p:spPr>
          <a:xfrm>
            <a:off x="1110957" y="5069625"/>
            <a:ext cx="1630624" cy="69043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总结经验和教训，提出改进建议</a:t>
            </a:r>
            <a:endParaRPr altLang="en-US" lang="zh-CN"/>
          </a:p>
        </p:txBody>
      </p:sp>
      <p:sp>
        <p:nvSpPr>
          <p:cNvPr id="10502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经验总结：分析学校双减工作实施过程中的成功经验，如课程设置、教学方法等方面的创新。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教训总结：总结学校双减工作实施过程中的不足和教训，如政策执行不力、资源配置不合理等问题。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改进建议：针对学校双减工作中存在的问题和不足，提出具体的改进措施和建议，如加强政策宣传、优化资源配置等。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未来展望：结合学校双减工作的实际情况，对未来的工作进行展望，提出具有前瞻性的设想和规划。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2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5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5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5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5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5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5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5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5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5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5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5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142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7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4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2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8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8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20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2024-01-05T12:16:58Z</dcterms:created>
  <dcterms:modified xsi:type="dcterms:W3CDTF">2024-01-05T12:16:58Z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bda0e2d31db24aa9bb247e94e5ddd4a5_21</vt:lpwstr>
  </property>
</Properties>
</file>