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890" r:id="rId1"/>
    <p:sldMasterId id="2147483927" r:id="rId2"/>
  </p:sldMasterIdLst>
  <p:notesMasterIdLst>
    <p:notesMasterId r:id="rId3"/>
  </p:notesMasterIdLst>
  <p:sldIdLst>
    <p:sldId id="372" r:id="rId4"/>
    <p:sldId id="377" r:id="rId5"/>
    <p:sldId id="381" r:id="rId6"/>
    <p:sldId id="384" r:id="rId7"/>
    <p:sldId id="387" r:id="rId8"/>
    <p:sldId id="390" r:id="rId9"/>
    <p:sldId id="393" r:id="rId10"/>
    <p:sldId id="396" r:id="rId11"/>
    <p:sldId id="399" r:id="rId12"/>
    <p:sldId id="402" r:id="rId13"/>
    <p:sldId id="405" r:id="rId14"/>
    <p:sldId id="408" r:id="rId15"/>
    <p:sldId id="411" r:id="rId16"/>
    <p:sldId id="414" r:id="rId17"/>
    <p:sldId id="417" r:id="rId18"/>
    <p:sldId id="420" r:id="rId19"/>
    <p:sldId id="423" r:id="rId20"/>
    <p:sldId id="426" r:id="rId21"/>
    <p:sldId id="429" r:id="rId22"/>
    <p:sldId id="432" r:id="rId23"/>
    <p:sldId id="435" r:id="rId24"/>
    <p:sldId id="438" r:id="rId25"/>
    <p:sldId id="441" r:id="rId26"/>
    <p:sldId id="444" r:id="rId27"/>
    <p:sldId id="447" r:id="rId28"/>
    <p:sldId id="450" r:id="rId29"/>
    <p:sldId id="453" r:id="rId30"/>
    <p:sldId id="457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2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2.jpe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image" Target="../media/image2.jpeg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tags" Target="../tags/tag35.xml"/><Relationship Id="rId7" Type="http://schemas.openxmlformats.org/officeDocument/2006/relationships/tags" Target="../tags/tag36.xml"/><Relationship Id="rId8" Type="http://schemas.openxmlformats.org/officeDocument/2006/relationships/tags" Target="../tags/tag37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image" Target="../media/image2.jpeg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tags" Target="../tags/tag45.xml"/><Relationship Id="rId10" Type="http://schemas.openxmlformats.org/officeDocument/2006/relationships/tags" Target="../tags/tag46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image" Target="../media/image2.jpeg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image" Target="../media/image2.jpeg"/><Relationship Id="rId3" Type="http://schemas.openxmlformats.org/officeDocument/2006/relationships/tags" Target="../tags/tag57.xml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2.jpeg"/><Relationship Id="rId3" Type="http://schemas.openxmlformats.org/officeDocument/2006/relationships/tags" Target="../tags/tag62.xml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tags" Target="../tags/tag65.xml"/><Relationship Id="rId7" Type="http://schemas.openxmlformats.org/officeDocument/2006/relationships/tags" Target="../tags/tag66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image" Target="../media/image1.png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tags" Target="../tags/tag78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副标题"/>
          <p:cNvSpPr txBox="1">
            <a:spLocks noGrp="1"/>
          </p:cNvSpPr>
          <p:nvPr>
            <p:ph type="body" idx="9" hasCustomPrompt="1"/>
            <p:custDataLst>
              <p:tags r:id="rId3"/>
            </p:custDataLst>
          </p:nvPr>
        </p:nvSpPr>
        <p:spPr>
          <a:xfrm>
            <a:off x="649605" y="3589020"/>
            <a:ext cx="8394700" cy="1262380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sz="1800" i="0" kern="1200" kumimoji="0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68" name="圆角矩形 8"/>
          <p:cNvSpPr/>
          <p:nvPr>
            <p:custDataLst>
              <p:tags r:id="rId4"/>
            </p:custDataLst>
          </p:nvPr>
        </p:nvSpPr>
        <p:spPr>
          <a:xfrm>
            <a:off x="64960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0" name="圆角矩形 15"/>
          <p:cNvSpPr/>
          <p:nvPr>
            <p:custDataLst>
              <p:tags r:id="rId5"/>
            </p:custDataLst>
          </p:nvPr>
        </p:nvSpPr>
        <p:spPr>
          <a:xfrm>
            <a:off x="64960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2" name="圆角矩形 16"/>
          <p:cNvSpPr/>
          <p:nvPr>
            <p:custDataLst>
              <p:tags r:id="rId6"/>
            </p:custDataLst>
          </p:nvPr>
        </p:nvSpPr>
        <p:spPr>
          <a:xfrm>
            <a:off x="64960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5" hasCustomPrompt="1"/>
            <p:custDataLst>
              <p:tags r:id="rId7"/>
            </p:custDataLst>
          </p:nvPr>
        </p:nvSpPr>
        <p:spPr>
          <a:xfrm>
            <a:off x="649605" y="1620520"/>
            <a:ext cx="8394065" cy="183896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6" name="署名"/>
          <p:cNvSpPr>
            <a:spLocks noGrp="1"/>
          </p:cNvSpPr>
          <p:nvPr>
            <p:ph type="body" idx="4" hasCustomPrompt="1"/>
            <p:custDataLst>
              <p:tags r:id="rId8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任意多边形 39"/>
          <p:cNvSpPr/>
          <p:nvPr>
            <p:custDataLst>
              <p:tags r:id="rId9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 40"/>
          <p:cNvSpPr/>
          <p:nvPr>
            <p:custDataLst>
              <p:tags r:id="rId10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 41"/>
          <p:cNvSpPr/>
          <p:nvPr>
            <p:custDataLst>
              <p:tags r:id="rId11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3"/>
            </p:custDataLst>
          </p:nvPr>
        </p:nvSpPr>
        <p:spPr>
          <a:xfrm>
            <a:off x="3352800" y="213360"/>
            <a:ext cx="5486400" cy="161163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ct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fontAlgn="ctr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 flipH="1">
            <a:off x="0" y="0"/>
            <a:ext cx="12192000" cy="6858000"/>
          </a:xfrm>
          <a:prstGeom prst="rect"/>
        </p:spPr>
      </p:pic>
      <p:sp>
        <p:nvSpPr>
          <p:cNvPr id="1048698" name="节编号"/>
          <p:cNvSpPr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7912735" y="1858010"/>
            <a:ext cx="3754755" cy="80454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6304280" y="3044825"/>
            <a:ext cx="5397500" cy="2398395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fontAlgn="ctr" lvl="0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60960"/>
            <a:ext cx="10968990" cy="1252855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0" name="正文"/>
          <p:cNvSpPr txBox="1">
            <a:spLocks noGrp="1"/>
          </p:cNvSpPr>
          <p:nvPr>
            <p:ph idx="1" hasCustomPrompt="1"/>
            <p:custDataLst>
              <p:tags r:id="rId4"/>
            </p:custDataLst>
          </p:nvPr>
        </p:nvSpPr>
        <p:spPr>
          <a:xfrm>
            <a:off x="608330" y="1490345"/>
            <a:ext cx="10969625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0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4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30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4066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400" y="1324800"/>
            <a:ext cx="10969200" cy="3371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4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8" name="标题"/>
          <p:cNvSpPr txBox="1">
            <a:spLocks noGrp="1"/>
          </p:cNvSpPr>
          <p:nvPr>
            <p:ph type="title" idx="8" hasCustomPrompt="1"/>
            <p:custDataLst>
              <p:tags r:id="rId3"/>
            </p:custDataLst>
          </p:nvPr>
        </p:nvSpPr>
        <p:spPr>
          <a:xfrm>
            <a:off x="620395" y="1293495"/>
            <a:ext cx="5520055" cy="267970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7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0" name="圆角矩形 8"/>
          <p:cNvSpPr/>
          <p:nvPr>
            <p:custDataLst>
              <p:tags r:id="rId4"/>
            </p:custDataLst>
          </p:nvPr>
        </p:nvSpPr>
        <p:spPr>
          <a:xfrm>
            <a:off x="73215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圆角矩形 7"/>
          <p:cNvSpPr/>
          <p:nvPr>
            <p:custDataLst>
              <p:tags r:id="rId5"/>
            </p:custDataLst>
          </p:nvPr>
        </p:nvSpPr>
        <p:spPr>
          <a:xfrm>
            <a:off x="73215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圆角矩形 9"/>
          <p:cNvSpPr/>
          <p:nvPr>
            <p:custDataLst>
              <p:tags r:id="rId6"/>
            </p:custDataLst>
          </p:nvPr>
        </p:nvSpPr>
        <p:spPr>
          <a:xfrm>
            <a:off x="73215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署名"/>
          <p:cNvSpPr>
            <a:spLocks noGrp="1"/>
          </p:cNvSpPr>
          <p:nvPr>
            <p:ph type="body" idx="4" hasCustomPrompt="1"/>
            <p:custDataLst>
              <p:tags r:id="rId7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88" name="任意多边形 10"/>
          <p:cNvSpPr/>
          <p:nvPr>
            <p:custDataLst>
              <p:tags r:id="rId8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任意多边形 11"/>
          <p:cNvSpPr/>
          <p:nvPr>
            <p:custDataLst>
              <p:tags r:id="rId9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任意多边形 12"/>
          <p:cNvSpPr/>
          <p:nvPr>
            <p:custDataLst>
              <p:tags r:id="rId10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9.xml"/><Relationship Id="rId13" Type="http://schemas.openxmlformats.org/officeDocument/2006/relationships/image" Target="../media/image2.jpeg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ags" Target="../tags/tag85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891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D:/lky/主题模板/VCG2113794977894.jpgVCG211379497789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30" y="1465580"/>
            <a:ext cx="10968990" cy="471138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30" y="174171"/>
            <a:ext cx="10975340" cy="1219201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tags" Target="../tags/tag89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tags" Target="../tags/tag94.xml"/><Relationship Id="rId6" Type="http://schemas.openxmlformats.org/officeDocument/2006/relationships/tags" Target="../tags/tag95.xml"/><Relationship Id="rId7" Type="http://schemas.openxmlformats.org/officeDocument/2006/relationships/tags" Target="../tags/tag96.xml"/><Relationship Id="rId8" Type="http://schemas.openxmlformats.org/officeDocument/2006/relationships/tags" Target="../tags/tag97.xml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tags" Target="../tags/tag103.xml"/><Relationship Id="rId15" Type="http://schemas.openxmlformats.org/officeDocument/2006/relationships/tags" Target="../tags/tag104.xml"/><Relationship Id="rId16" Type="http://schemas.openxmlformats.org/officeDocument/2006/relationships/tags" Target="../tags/tag105.xml"/><Relationship Id="rId17" Type="http://schemas.openxmlformats.org/officeDocument/2006/relationships/tags" Target="../tags/tag106.xml"/><Relationship Id="rId18" Type="http://schemas.openxmlformats.org/officeDocument/2006/relationships/tags" Target="../tags/tag107.xml"/><Relationship Id="rId19" Type="http://schemas.openxmlformats.org/officeDocument/2006/relationships/tags" Target="../tags/tag108.xml"/><Relationship Id="rId20" Type="http://schemas.openxmlformats.org/officeDocument/2006/relationships/tags" Target="../tags/tag109.xml"/><Relationship Id="rId21" Type="http://schemas.openxmlformats.org/officeDocument/2006/relationships/slideLayout" Target="../slideLayouts/slideLayout13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tags" Target="../tags/tag140.xml"/><Relationship Id="rId14" Type="http://schemas.openxmlformats.org/officeDocument/2006/relationships/tags" Target="../tags/tag141.xml"/><Relationship Id="rId15" Type="http://schemas.openxmlformats.org/officeDocument/2006/relationships/tags" Target="../tags/tag142.xml"/><Relationship Id="rId16" Type="http://schemas.openxmlformats.org/officeDocument/2006/relationships/tags" Target="../tags/tag143.xml"/><Relationship Id="rId17" Type="http://schemas.openxmlformats.org/officeDocument/2006/relationships/tags" Target="../tags/tag144.xml"/><Relationship Id="rId18" Type="http://schemas.openxmlformats.org/officeDocument/2006/relationships/tags" Target="../tags/tag145.xml"/><Relationship Id="rId19" Type="http://schemas.openxmlformats.org/officeDocument/2006/relationships/tags" Target="../tags/tag146.xml"/><Relationship Id="rId20" Type="http://schemas.openxmlformats.org/officeDocument/2006/relationships/tags" Target="../tags/tag147.xml"/><Relationship Id="rId21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slideLayout" Target="../slideLayouts/slideLayout1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tags" Target="../tags/tag167.xml"/><Relationship Id="rId14" Type="http://schemas.openxmlformats.org/officeDocument/2006/relationships/tags" Target="../tags/tag168.xml"/><Relationship Id="rId15" Type="http://schemas.openxmlformats.org/officeDocument/2006/relationships/tags" Target="../tags/tag169.xml"/><Relationship Id="rId16" Type="http://schemas.openxmlformats.org/officeDocument/2006/relationships/tags" Target="../tags/tag170.xml"/><Relationship Id="rId17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slideLayout" Target="../slideLayouts/slideLayout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tags" Target="../tags/tag222.xml"/><Relationship Id="rId14" Type="http://schemas.openxmlformats.org/officeDocument/2006/relationships/tags" Target="../tags/tag223.xml"/><Relationship Id="rId15" Type="http://schemas.openxmlformats.org/officeDocument/2006/relationships/tags" Target="../tags/tag224.xml"/><Relationship Id="rId16" Type="http://schemas.openxmlformats.org/officeDocument/2006/relationships/tags" Target="../tags/tag225.xml"/><Relationship Id="rId17" Type="http://schemas.openxmlformats.org/officeDocument/2006/relationships/tags" Target="../tags/tag226.xml"/><Relationship Id="rId18" Type="http://schemas.openxmlformats.org/officeDocument/2006/relationships/tags" Target="../tags/tag227.xml"/><Relationship Id="rId19" Type="http://schemas.openxmlformats.org/officeDocument/2006/relationships/tags" Target="../tags/tag228.xml"/><Relationship Id="rId20" Type="http://schemas.openxmlformats.org/officeDocument/2006/relationships/tags" Target="../tags/tag229.xml"/><Relationship Id="rId21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slideLayout" Target="../slideLayouts/slideLayout14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slideLayout" Target="../slideLayouts/slideLayout1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tags" Target="../tags/tag280.xml"/><Relationship Id="rId14" Type="http://schemas.openxmlformats.org/officeDocument/2006/relationships/tags" Target="../tags/tag281.xml"/><Relationship Id="rId15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/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语音合成技术在智能虚拟化中的应用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标题 1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tx1"/>
                </a:solidFill>
              </a:rPr>
              <a:t>目录</a:t>
            </a:r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826" name="标题"/>
          <p:cNvSpPr txBox="1"/>
          <p:nvPr>
            <p:custDataLst>
              <p:tags r:id="rId2"/>
            </p:custDataLst>
          </p:nvPr>
        </p:nvSpPr>
        <p:spPr>
          <a:xfrm>
            <a:off x="2868295" y="2539365"/>
            <a:ext cx="2884170" cy="8693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9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19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8" name="序号"/>
          <p:cNvSpPr txBox="1"/>
          <p:nvPr>
            <p:custDataLst>
              <p:tags r:id="rId3"/>
            </p:custDataLst>
          </p:nvPr>
        </p:nvSpPr>
        <p:spPr>
          <a:xfrm>
            <a:off x="1718310" y="236601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01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0" name="弧形 10"/>
          <p:cNvSpPr/>
          <p:nvPr>
            <p:custDataLst>
              <p:tags r:id="rId4"/>
            </p:custDataLst>
          </p:nvPr>
        </p:nvSpPr>
        <p:spPr>
          <a:xfrm rot="5040000">
            <a:off x="1903095" y="229806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2" name="标题"/>
          <p:cNvSpPr txBox="1"/>
          <p:nvPr>
            <p:custDataLst>
              <p:tags r:id="rId5"/>
            </p:custDataLst>
          </p:nvPr>
        </p:nvSpPr>
        <p:spPr>
          <a:xfrm>
            <a:off x="7590155" y="2508250"/>
            <a:ext cx="2884170" cy="10464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9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语音合成技术概述</a:t>
            </a:r>
            <a:endParaRPr altLang="en-US" b="1" dirty="0" sz="19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4" name="序号"/>
          <p:cNvSpPr txBox="1"/>
          <p:nvPr>
            <p:custDataLst>
              <p:tags r:id="rId6"/>
            </p:custDataLst>
          </p:nvPr>
        </p:nvSpPr>
        <p:spPr>
          <a:xfrm>
            <a:off x="6440170" y="233489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02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6" name="弧形 34"/>
          <p:cNvSpPr/>
          <p:nvPr>
            <p:custDataLst>
              <p:tags r:id="rId7"/>
            </p:custDataLst>
          </p:nvPr>
        </p:nvSpPr>
        <p:spPr>
          <a:xfrm rot="5040000">
            <a:off x="6624955" y="226695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8"/>
            </p:custDataLst>
          </p:nvPr>
        </p:nvSpPr>
        <p:spPr>
          <a:xfrm>
            <a:off x="2868295" y="3850640"/>
            <a:ext cx="2884170" cy="8185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9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智能虚拟化技术介绍</a:t>
            </a:r>
            <a:endParaRPr altLang="en-US" b="1" dirty="0" sz="19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0" name="序号"/>
          <p:cNvSpPr txBox="1"/>
          <p:nvPr>
            <p:custDataLst>
              <p:tags r:id="rId9"/>
            </p:custDataLst>
          </p:nvPr>
        </p:nvSpPr>
        <p:spPr>
          <a:xfrm>
            <a:off x="1718310" y="367728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03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2" name="弧形 39"/>
          <p:cNvSpPr/>
          <p:nvPr>
            <p:custDataLst>
              <p:tags r:id="rId10"/>
            </p:custDataLst>
          </p:nvPr>
        </p:nvSpPr>
        <p:spPr>
          <a:xfrm rot="5040000">
            <a:off x="1903095" y="360934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44" name="标题"/>
          <p:cNvSpPr txBox="1"/>
          <p:nvPr>
            <p:custDataLst>
              <p:tags r:id="rId11"/>
            </p:custDataLst>
          </p:nvPr>
        </p:nvSpPr>
        <p:spPr>
          <a:xfrm>
            <a:off x="7590155" y="3818890"/>
            <a:ext cx="2884170" cy="8940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9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语音合成技术在智能虚拟化中的应用场景</a:t>
            </a:r>
            <a:endParaRPr altLang="en-US" b="1" dirty="0" sz="19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6" name="序号"/>
          <p:cNvSpPr txBox="1"/>
          <p:nvPr>
            <p:custDataLst>
              <p:tags r:id="rId12"/>
            </p:custDataLst>
          </p:nvPr>
        </p:nvSpPr>
        <p:spPr>
          <a:xfrm>
            <a:off x="6440170" y="364553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04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8" name="弧形 44"/>
          <p:cNvSpPr/>
          <p:nvPr>
            <p:custDataLst>
              <p:tags r:id="rId13"/>
            </p:custDataLst>
          </p:nvPr>
        </p:nvSpPr>
        <p:spPr>
          <a:xfrm rot="5040000">
            <a:off x="6624955" y="357759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0" name="标题"/>
          <p:cNvSpPr txBox="1"/>
          <p:nvPr>
            <p:custDataLst>
              <p:tags r:id="rId14"/>
            </p:custDataLst>
          </p:nvPr>
        </p:nvSpPr>
        <p:spPr>
          <a:xfrm>
            <a:off x="2868295" y="5153025"/>
            <a:ext cx="2884170" cy="823595"/>
          </a:xfrm>
          <a:prstGeom prst="rect"/>
          <a:noFill/>
        </p:spPr>
        <p:txBody>
          <a:bodyPr anchor="t" anchorCtr="0" bIns="0" lIns="0" rIns="0" rtlCol="0" tIns="0" wrap="square">
            <a:normAutofit fontScale="80000"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语音合成技术在智能虚拟化中的优势与挑战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2" name="序号"/>
          <p:cNvSpPr txBox="1"/>
          <p:nvPr>
            <p:custDataLst>
              <p:tags r:id="rId15"/>
            </p:custDataLst>
          </p:nvPr>
        </p:nvSpPr>
        <p:spPr>
          <a:xfrm>
            <a:off x="1718310" y="497967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05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4" name="弧形 7"/>
          <p:cNvSpPr/>
          <p:nvPr>
            <p:custDataLst>
              <p:tags r:id="rId16"/>
            </p:custDataLst>
          </p:nvPr>
        </p:nvSpPr>
        <p:spPr>
          <a:xfrm rot="5040000">
            <a:off x="1903095" y="491172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17"/>
            </p:custDataLst>
          </p:nvPr>
        </p:nvSpPr>
        <p:spPr>
          <a:xfrm>
            <a:off x="7590155" y="5115560"/>
            <a:ext cx="2884170" cy="8940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9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未来展望与研究方向</a:t>
            </a:r>
            <a:endParaRPr altLang="en-US" b="1" dirty="0" sz="19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18"/>
            </p:custDataLst>
          </p:nvPr>
        </p:nvSpPr>
        <p:spPr>
          <a:xfrm>
            <a:off x="6440170" y="494220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06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60" name="弧形 18"/>
          <p:cNvSpPr/>
          <p:nvPr>
            <p:custDataLst>
              <p:tags r:id="rId19"/>
            </p:custDataLst>
          </p:nvPr>
        </p:nvSpPr>
        <p:spPr>
          <a:xfrm rot="5040000">
            <a:off x="6624955" y="487426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9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2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语音合成技术概述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语音合成技术的定义</a:t>
            </a:r>
            <a:endParaRPr altLang="en-US" lang="zh-CN"/>
          </a:p>
        </p:txBody>
      </p:sp>
      <p:sp>
        <p:nvSpPr>
          <p:cNvPr id="1048992" name="矩形 15"/>
          <p:cNvSpPr/>
          <p:nvPr>
            <p:custDataLst>
              <p:tags r:id="rId1"/>
            </p:custDataLst>
          </p:nvPr>
        </p:nvSpPr>
        <p:spPr>
          <a:xfrm>
            <a:off x="2423459" y="1571150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语音合成技术是指将计算机产生的文本转换成自然语音输出的技术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任意多边形 17"/>
          <p:cNvSpPr/>
          <p:nvPr>
            <p:custDataLst>
              <p:tags r:id="rId2"/>
            </p:custDataLst>
          </p:nvPr>
        </p:nvSpPr>
        <p:spPr>
          <a:xfrm flipV="1">
            <a:off x="2345103" y="1490345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6" name="任意多边形 18"/>
          <p:cNvSpPr/>
          <p:nvPr>
            <p:custDataLst>
              <p:tags r:id="rId3"/>
            </p:custDataLst>
          </p:nvPr>
        </p:nvSpPr>
        <p:spPr>
          <a:xfrm flipH="1">
            <a:off x="8528715" y="2051082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8" name="矩形 27"/>
          <p:cNvSpPr/>
          <p:nvPr>
            <p:custDataLst>
              <p:tags r:id="rId4"/>
            </p:custDataLst>
          </p:nvPr>
        </p:nvSpPr>
        <p:spPr>
          <a:xfrm>
            <a:off x="2423459" y="2888514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语音合成技术是实现人机语音交互的关键技术之一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任意多边形 29"/>
          <p:cNvSpPr/>
          <p:nvPr>
            <p:custDataLst>
              <p:tags r:id="rId5"/>
            </p:custDataLst>
          </p:nvPr>
        </p:nvSpPr>
        <p:spPr>
          <a:xfrm flipV="1">
            <a:off x="2345103" y="2807709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2" name="任意多边形 30"/>
          <p:cNvSpPr/>
          <p:nvPr>
            <p:custDataLst>
              <p:tags r:id="rId6"/>
            </p:custDataLst>
          </p:nvPr>
        </p:nvSpPr>
        <p:spPr>
          <a:xfrm flipH="1">
            <a:off x="8528715" y="3368446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4" name="矩形 5"/>
          <p:cNvSpPr/>
          <p:nvPr>
            <p:custDataLst>
              <p:tags r:id="rId7"/>
            </p:custDataLst>
          </p:nvPr>
        </p:nvSpPr>
        <p:spPr>
          <a:xfrm>
            <a:off x="2423459" y="4205878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语音合成技术可以应用于智能虚拟化中，实现智能语音交互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任意多边形 7"/>
          <p:cNvSpPr/>
          <p:nvPr>
            <p:custDataLst>
              <p:tags r:id="rId8"/>
            </p:custDataLst>
          </p:nvPr>
        </p:nvSpPr>
        <p:spPr>
          <a:xfrm flipV="1">
            <a:off x="2345103" y="4125073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8" name="任意多边形 8"/>
          <p:cNvSpPr/>
          <p:nvPr>
            <p:custDataLst>
              <p:tags r:id="rId9"/>
            </p:custDataLst>
          </p:nvPr>
        </p:nvSpPr>
        <p:spPr>
          <a:xfrm flipH="1">
            <a:off x="8528715" y="4685810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0" name="矩形 10"/>
          <p:cNvSpPr/>
          <p:nvPr>
            <p:custDataLst>
              <p:tags r:id="rId10"/>
            </p:custDataLst>
          </p:nvPr>
        </p:nvSpPr>
        <p:spPr>
          <a:xfrm>
            <a:off x="2423459" y="5523242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语音合成技术可以模拟人类语音，提高人机交互的效率和自然度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任意多边形 12"/>
          <p:cNvSpPr/>
          <p:nvPr>
            <p:custDataLst>
              <p:tags r:id="rId11"/>
            </p:custDataLst>
          </p:nvPr>
        </p:nvSpPr>
        <p:spPr>
          <a:xfrm flipV="1">
            <a:off x="2345103" y="5442438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4" name="任意多边形 13"/>
          <p:cNvSpPr/>
          <p:nvPr>
            <p:custDataLst>
              <p:tags r:id="rId12"/>
            </p:custDataLst>
          </p:nvPr>
        </p:nvSpPr>
        <p:spPr>
          <a:xfrm flipH="1">
            <a:off x="8528715" y="6003174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语音合成技术的发展历程</a:t>
            </a:r>
            <a:endParaRPr altLang="en-US" lang="zh-CN"/>
          </a:p>
        </p:txBody>
      </p:sp>
      <p:sp>
        <p:nvSpPr>
          <p:cNvPr id="104905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9095" y="1615777"/>
            <a:ext cx="855651" cy="248976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243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4" name="任意多边形 18"/>
          <p:cNvSpPr/>
          <p:nvPr>
            <p:custDataLst>
              <p:tags r:id="rId3"/>
            </p:custDataLst>
          </p:nvPr>
        </p:nvSpPr>
        <p:spPr>
          <a:xfrm>
            <a:off x="6439528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6" name="任意多边形 19"/>
          <p:cNvSpPr/>
          <p:nvPr>
            <p:custDataLst>
              <p:tags r:id="rId4"/>
            </p:custDataLst>
          </p:nvPr>
        </p:nvSpPr>
        <p:spPr>
          <a:xfrm flipV="1">
            <a:off x="6311997" y="1790092"/>
            <a:ext cx="2489761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87" y="1616418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18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2" name="任意多边形 4"/>
          <p:cNvSpPr/>
          <p:nvPr>
            <p:custDataLst>
              <p:tags r:id="rId7"/>
            </p:custDataLst>
          </p:nvPr>
        </p:nvSpPr>
        <p:spPr>
          <a:xfrm>
            <a:off x="736502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4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90092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02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早期的语音合成技术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528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智能语音合成技术的发展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7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320" y="1629236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109" y="4402243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4" name="任意多边形 11"/>
          <p:cNvSpPr/>
          <p:nvPr>
            <p:custDataLst>
              <p:tags r:id="rId13"/>
            </p:custDataLst>
          </p:nvPr>
        </p:nvSpPr>
        <p:spPr>
          <a:xfrm>
            <a:off x="3661394" y="2441848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62" y="1803550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588" y="1654229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378" y="4425955"/>
            <a:ext cx="813415" cy="223561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任意多边形 25"/>
          <p:cNvSpPr/>
          <p:nvPr>
            <p:custDataLst>
              <p:tags r:id="rId17"/>
            </p:custDataLst>
          </p:nvPr>
        </p:nvSpPr>
        <p:spPr>
          <a:xfrm>
            <a:off x="9217022" y="2466841"/>
            <a:ext cx="2235614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任意多边形 26"/>
          <p:cNvSpPr/>
          <p:nvPr>
            <p:custDataLst>
              <p:tags r:id="rId18"/>
            </p:custDataLst>
          </p:nvPr>
        </p:nvSpPr>
        <p:spPr>
          <a:xfrm flipV="1">
            <a:off x="9090131" y="1828543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662" y="317627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语音合成技术在智能虚拟化中的应用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94" y="3151281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现代的语音合成技术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语音合成技术的应用领域</a:t>
            </a:r>
            <a:endParaRPr altLang="en-US" lang="zh-CN"/>
          </a:p>
        </p:txBody>
      </p:sp>
      <p:sp>
        <p:nvSpPr>
          <p:cNvPr id="1049124" name="矩形 31"/>
          <p:cNvSpPr/>
          <p:nvPr>
            <p:custDataLst>
              <p:tags r:id="rId1"/>
            </p:custDataLst>
          </p:nvPr>
        </p:nvSpPr>
        <p:spPr>
          <a:xfrm>
            <a:off x="2677426" y="1490345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智能客服：通过语音合成技术，实现智能客服的自动化回复和解答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矩形 4"/>
          <p:cNvSpPr/>
          <p:nvPr>
            <p:custDataLst>
              <p:tags r:id="rId2"/>
            </p:custDataLst>
          </p:nvPr>
        </p:nvSpPr>
        <p:spPr>
          <a:xfrm>
            <a:off x="2677426" y="2725582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虚拟人物：通过语音合成技术，实现虚拟人物的语音交互和表达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矩形 5"/>
          <p:cNvSpPr/>
          <p:nvPr>
            <p:custDataLst>
              <p:tags r:id="rId3"/>
            </p:custDataLst>
          </p:nvPr>
        </p:nvSpPr>
        <p:spPr>
          <a:xfrm>
            <a:off x="2677426" y="3960819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智能家居：通过语音合成技术，实现智能家居设备的语音控制和操作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矩形 7"/>
          <p:cNvSpPr/>
          <p:nvPr>
            <p:custDataLst>
              <p:tags r:id="rId4"/>
            </p:custDataLst>
          </p:nvPr>
        </p:nvSpPr>
        <p:spPr>
          <a:xfrm>
            <a:off x="2677426" y="5196056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语音交互：通过语音合成技术，实现语音交互场景下的语音合成和识别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66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智能虚拟化技术介绍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智能虚拟化技术的定义</a:t>
            </a:r>
            <a:endParaRPr altLang="en-US" lang="zh-CN"/>
          </a:p>
        </p:txBody>
      </p:sp>
      <p:sp>
        <p:nvSpPr>
          <p:cNvPr id="1049230" name="对角圆角矩形 15"/>
          <p:cNvSpPr/>
          <p:nvPr>
            <p:custDataLst>
              <p:tags r:id="rId1"/>
            </p:custDataLst>
          </p:nvPr>
        </p:nvSpPr>
        <p:spPr>
          <a:xfrm>
            <a:off x="1499600" y="4193833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2" name="对角圆角矩形 16"/>
          <p:cNvSpPr/>
          <p:nvPr>
            <p:custDataLst>
              <p:tags r:id="rId2"/>
            </p:custDataLst>
          </p:nvPr>
        </p:nvSpPr>
        <p:spPr>
          <a:xfrm>
            <a:off x="1499600" y="4053207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4" name="直角三角形 17"/>
          <p:cNvSpPr/>
          <p:nvPr>
            <p:custDataLst>
              <p:tags r:id="rId3"/>
            </p:custDataLst>
          </p:nvPr>
        </p:nvSpPr>
        <p:spPr>
          <a:xfrm>
            <a:off x="2058876" y="4053852"/>
            <a:ext cx="84245" cy="14040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6" name="文本框 27"/>
          <p:cNvSpPr txBox="1"/>
          <p:nvPr>
            <p:custDataLst>
              <p:tags r:id="rId4"/>
            </p:custDataLst>
          </p:nvPr>
        </p:nvSpPr>
        <p:spPr>
          <a:xfrm>
            <a:off x="2095000" y="4204799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智能虚拟化技术的应用领域：包括虚拟现实、增强现实、混合现实、数字孪生等，广泛应用于教育、娱乐、医疗、工业等领域。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对角圆角矩形 52"/>
          <p:cNvSpPr/>
          <p:nvPr>
            <p:custDataLst>
              <p:tags r:id="rId5"/>
            </p:custDataLst>
          </p:nvPr>
        </p:nvSpPr>
        <p:spPr>
          <a:xfrm>
            <a:off x="1499600" y="1631615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0" name="对角圆角矩形 53"/>
          <p:cNvSpPr/>
          <p:nvPr>
            <p:custDataLst>
              <p:tags r:id="rId6"/>
            </p:custDataLst>
          </p:nvPr>
        </p:nvSpPr>
        <p:spPr>
          <a:xfrm>
            <a:off x="1499600" y="1490345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2" name="直角三角形 54"/>
          <p:cNvSpPr/>
          <p:nvPr>
            <p:custDataLst>
              <p:tags r:id="rId7"/>
            </p:custDataLst>
          </p:nvPr>
        </p:nvSpPr>
        <p:spPr>
          <a:xfrm>
            <a:off x="2058876" y="1490990"/>
            <a:ext cx="84245" cy="14040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4" name="文本框 56"/>
          <p:cNvSpPr txBox="1"/>
          <p:nvPr>
            <p:custDataLst>
              <p:tags r:id="rId8"/>
            </p:custDataLst>
          </p:nvPr>
        </p:nvSpPr>
        <p:spPr>
          <a:xfrm>
            <a:off x="2095000" y="1634841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智能虚拟化技术的定义：指通过计算机技术、人工智能技术等手段，将现实世界中的事物、场景等虚拟化成数字模型，并对其进行处理、分析和交互的技术。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对角圆角矩形 5"/>
          <p:cNvSpPr/>
          <p:nvPr>
            <p:custDataLst>
              <p:tags r:id="rId9"/>
            </p:custDataLst>
          </p:nvPr>
        </p:nvSpPr>
        <p:spPr>
          <a:xfrm>
            <a:off x="1499600" y="2912724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8" name="对角圆角矩形 6"/>
          <p:cNvSpPr/>
          <p:nvPr>
            <p:custDataLst>
              <p:tags r:id="rId10"/>
            </p:custDataLst>
          </p:nvPr>
        </p:nvSpPr>
        <p:spPr>
          <a:xfrm>
            <a:off x="1499600" y="2771454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0" name="直角三角形 7"/>
          <p:cNvSpPr/>
          <p:nvPr>
            <p:custDataLst>
              <p:tags r:id="rId11"/>
            </p:custDataLst>
          </p:nvPr>
        </p:nvSpPr>
        <p:spPr>
          <a:xfrm>
            <a:off x="2058876" y="2772744"/>
            <a:ext cx="84245" cy="14040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2" name="文本框 8"/>
          <p:cNvSpPr txBox="1"/>
          <p:nvPr>
            <p:custDataLst>
              <p:tags r:id="rId12"/>
            </p:custDataLst>
          </p:nvPr>
        </p:nvSpPr>
        <p:spPr>
          <a:xfrm>
            <a:off x="2095000" y="2923690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智能虚拟化技术的特点：具有高度逼真度、交互性、自主性、可扩展性等特点，能够提供沉浸式的虚拟体验，为人们提供更加便捷、高效、灵活的交互方式。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对角圆角矩形 9"/>
          <p:cNvSpPr/>
          <p:nvPr>
            <p:custDataLst>
              <p:tags r:id="rId13"/>
            </p:custDataLst>
          </p:nvPr>
        </p:nvSpPr>
        <p:spPr>
          <a:xfrm>
            <a:off x="1499600" y="5475586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6" name="对角圆角矩形 10"/>
          <p:cNvSpPr/>
          <p:nvPr>
            <p:custDataLst>
              <p:tags r:id="rId14"/>
            </p:custDataLst>
          </p:nvPr>
        </p:nvSpPr>
        <p:spPr>
          <a:xfrm>
            <a:off x="1499600" y="5334316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8" name="直角三角形 11"/>
          <p:cNvSpPr/>
          <p:nvPr>
            <p:custDataLst>
              <p:tags r:id="rId15"/>
            </p:custDataLst>
          </p:nvPr>
        </p:nvSpPr>
        <p:spPr>
          <a:xfrm>
            <a:off x="2058876" y="5334961"/>
            <a:ext cx="84245" cy="14040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0" name="文本框 12"/>
          <p:cNvSpPr txBox="1"/>
          <p:nvPr>
            <p:custDataLst>
              <p:tags r:id="rId16"/>
            </p:custDataLst>
          </p:nvPr>
        </p:nvSpPr>
        <p:spPr>
          <a:xfrm>
            <a:off x="2095000" y="5485907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智能虚拟化技术的发展趋势：随着计算机技术、人工智能技术的不断发展，智能虚拟化技术将更加逼真、智能、自主，同时将与其他技术融合，形成更加完善的虚拟化生态系统。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智能虚拟化技术的发展历程</a:t>
            </a:r>
            <a:endParaRPr altLang="en-US" lang="zh-CN"/>
          </a:p>
        </p:txBody>
      </p:sp>
      <p:sp>
        <p:nvSpPr>
          <p:cNvPr id="1049296" name="矩形 5"/>
          <p:cNvSpPr/>
          <p:nvPr>
            <p:custDataLst>
              <p:tags r:id="rId1"/>
            </p:custDataLst>
          </p:nvPr>
        </p:nvSpPr>
        <p:spPr>
          <a:xfrm>
            <a:off x="608330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8" name="矩形 10"/>
          <p:cNvSpPr/>
          <p:nvPr>
            <p:custDataLst>
              <p:tags r:id="rId2"/>
            </p:custDataLst>
          </p:nvPr>
        </p:nvSpPr>
        <p:spPr>
          <a:xfrm>
            <a:off x="962950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0" name="TextBox 2"/>
          <p:cNvSpPr txBox="1"/>
          <p:nvPr>
            <p:custDataLst>
              <p:tags r:id="rId3"/>
            </p:custDataLst>
          </p:nvPr>
        </p:nvSpPr>
        <p:spPr>
          <a:xfrm>
            <a:off x="76331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早期阶段：简单的文字或图像虚拟化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02" name="矩形 6"/>
          <p:cNvSpPr/>
          <p:nvPr>
            <p:custDataLst>
              <p:tags r:id="rId4"/>
            </p:custDataLst>
          </p:nvPr>
        </p:nvSpPr>
        <p:spPr>
          <a:xfrm>
            <a:off x="3407023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4" name="矩形 11"/>
          <p:cNvSpPr/>
          <p:nvPr>
            <p:custDataLst>
              <p:tags r:id="rId5"/>
            </p:custDataLst>
          </p:nvPr>
        </p:nvSpPr>
        <p:spPr>
          <a:xfrm>
            <a:off x="3780777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6" name="TextBox 2"/>
          <p:cNvSpPr txBox="1"/>
          <p:nvPr>
            <p:custDataLst>
              <p:tags r:id="rId6"/>
            </p:custDataLst>
          </p:nvPr>
        </p:nvSpPr>
        <p:spPr>
          <a:xfrm>
            <a:off x="3561372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发展阶段：语音、动作、表情等多元化虚拟化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08" name="矩形 33"/>
          <p:cNvSpPr/>
          <p:nvPr>
            <p:custDataLst>
              <p:tags r:id="rId7"/>
            </p:custDataLst>
          </p:nvPr>
        </p:nvSpPr>
        <p:spPr>
          <a:xfrm>
            <a:off x="6201251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0" name="矩形 37"/>
          <p:cNvSpPr/>
          <p:nvPr>
            <p:custDataLst>
              <p:tags r:id="rId8"/>
            </p:custDataLst>
          </p:nvPr>
        </p:nvSpPr>
        <p:spPr>
          <a:xfrm>
            <a:off x="6555871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2" name="TextBox 2"/>
          <p:cNvSpPr txBox="1"/>
          <p:nvPr>
            <p:custDataLst>
              <p:tags r:id="rId9"/>
            </p:custDataLst>
          </p:nvPr>
        </p:nvSpPr>
        <p:spPr>
          <a:xfrm>
            <a:off x="635623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成熟阶段：高度逼真的智能虚拟化技术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14" name="矩形 34"/>
          <p:cNvSpPr/>
          <p:nvPr>
            <p:custDataLst>
              <p:tags r:id="rId10"/>
            </p:custDataLst>
          </p:nvPr>
        </p:nvSpPr>
        <p:spPr>
          <a:xfrm>
            <a:off x="8989738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6" name="矩形 38"/>
          <p:cNvSpPr/>
          <p:nvPr>
            <p:custDataLst>
              <p:tags r:id="rId11"/>
            </p:custDataLst>
          </p:nvPr>
        </p:nvSpPr>
        <p:spPr>
          <a:xfrm>
            <a:off x="9363493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8" name="TextBox 2"/>
          <p:cNvSpPr txBox="1"/>
          <p:nvPr>
            <p:custDataLst>
              <p:tags r:id="rId12"/>
            </p:custDataLst>
          </p:nvPr>
        </p:nvSpPr>
        <p:spPr>
          <a:xfrm>
            <a:off x="9144725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应用领域：游戏、影视、教育、医疗等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智能虚拟化技术的应用领域</a:t>
            </a:r>
            <a:endParaRPr altLang="en-US" lang="zh-CN"/>
          </a:p>
        </p:txBody>
      </p:sp>
      <p:sp>
        <p:nvSpPr>
          <p:cNvPr id="1049354" name="圆角矩形 26"/>
          <p:cNvSpPr/>
          <p:nvPr>
            <p:custDataLst>
              <p:tags r:id="rId1"/>
            </p:custDataLst>
          </p:nvPr>
        </p:nvSpPr>
        <p:spPr>
          <a:xfrm>
            <a:off x="608330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56" name="圆角矩形 28"/>
          <p:cNvSpPr/>
          <p:nvPr>
            <p:custDataLst>
              <p:tags r:id="rId2"/>
            </p:custDataLst>
          </p:nvPr>
        </p:nvSpPr>
        <p:spPr>
          <a:xfrm>
            <a:off x="610871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58" name="文本框 31"/>
          <p:cNvSpPr txBox="1"/>
          <p:nvPr>
            <p:custDataLst>
              <p:tags r:id="rId3"/>
            </p:custDataLst>
          </p:nvPr>
        </p:nvSpPr>
        <p:spPr>
          <a:xfrm>
            <a:off x="763315" y="2290305"/>
            <a:ext cx="2282989" cy="340530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智能语音助手：通过语音合成技术，实现智能语音助手的语音交互功能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圆角矩形 29"/>
          <p:cNvSpPr/>
          <p:nvPr>
            <p:custDataLst>
              <p:tags r:id="rId4"/>
            </p:custDataLst>
          </p:nvPr>
        </p:nvSpPr>
        <p:spPr>
          <a:xfrm>
            <a:off x="3400598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62" name="圆角矩形 32"/>
          <p:cNvSpPr/>
          <p:nvPr>
            <p:custDataLst>
              <p:tags r:id="rId5"/>
            </p:custDataLst>
          </p:nvPr>
        </p:nvSpPr>
        <p:spPr>
          <a:xfrm>
            <a:off x="3403139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64" name="文本框 34"/>
          <p:cNvSpPr txBox="1"/>
          <p:nvPr>
            <p:custDataLst>
              <p:tags r:id="rId6"/>
            </p:custDataLst>
          </p:nvPr>
        </p:nvSpPr>
        <p:spPr>
          <a:xfrm>
            <a:off x="3558124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智能客服：通过语音合成技术，实现智能客服的语音交互功能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圆角矩形 3"/>
          <p:cNvSpPr/>
          <p:nvPr>
            <p:custDataLst>
              <p:tags r:id="rId7"/>
            </p:custDataLst>
          </p:nvPr>
        </p:nvSpPr>
        <p:spPr>
          <a:xfrm>
            <a:off x="6192866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68" name="圆角矩形 4"/>
          <p:cNvSpPr/>
          <p:nvPr>
            <p:custDataLst>
              <p:tags r:id="rId8"/>
            </p:custDataLst>
          </p:nvPr>
        </p:nvSpPr>
        <p:spPr>
          <a:xfrm>
            <a:off x="6195407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70" name="文本框 5"/>
          <p:cNvSpPr txBox="1"/>
          <p:nvPr>
            <p:custDataLst>
              <p:tags r:id="rId9"/>
            </p:custDataLst>
          </p:nvPr>
        </p:nvSpPr>
        <p:spPr>
          <a:xfrm>
            <a:off x="6349757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智能家居：通过语音合成技术，实现智能家居设备的语音交互功能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圆角矩形 8"/>
          <p:cNvSpPr/>
          <p:nvPr>
            <p:custDataLst>
              <p:tags r:id="rId10"/>
            </p:custDataLst>
          </p:nvPr>
        </p:nvSpPr>
        <p:spPr>
          <a:xfrm>
            <a:off x="8985135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74" name="圆角矩形 9"/>
          <p:cNvSpPr/>
          <p:nvPr>
            <p:custDataLst>
              <p:tags r:id="rId11"/>
            </p:custDataLst>
          </p:nvPr>
        </p:nvSpPr>
        <p:spPr>
          <a:xfrm>
            <a:off x="8987675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76" name="文本框 10"/>
          <p:cNvSpPr txBox="1"/>
          <p:nvPr>
            <p:custDataLst>
              <p:tags r:id="rId12"/>
            </p:custDataLst>
          </p:nvPr>
        </p:nvSpPr>
        <p:spPr>
          <a:xfrm>
            <a:off x="9142025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智能机器人：通过语音合成技术，实现智能机器人的语音交互功能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1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语音合成技术在智能虚拟化中的应用场景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智能客服</a:t>
            </a:r>
            <a:endParaRPr altLang="en-US" lang="zh-CN"/>
          </a:p>
        </p:txBody>
      </p:sp>
      <p:sp>
        <p:nvSpPr>
          <p:cNvPr id="1049476" name="圆角矩形 3"/>
          <p:cNvSpPr/>
          <p:nvPr>
            <p:custDataLst>
              <p:tags r:id="rId1"/>
            </p:custDataLst>
          </p:nvPr>
        </p:nvSpPr>
        <p:spPr>
          <a:xfrm rot="16200000">
            <a:off x="5609500" y="-3507297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圆角矩形 4"/>
          <p:cNvSpPr/>
          <p:nvPr>
            <p:custDataLst>
              <p:tags r:id="rId2"/>
            </p:custDataLst>
          </p:nvPr>
        </p:nvSpPr>
        <p:spPr>
          <a:xfrm rot="16200000">
            <a:off x="201495" y="1900709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80" name="圆角矩形 5"/>
          <p:cNvSpPr/>
          <p:nvPr>
            <p:custDataLst>
              <p:tags r:id="rId3"/>
            </p:custDataLst>
          </p:nvPr>
        </p:nvSpPr>
        <p:spPr>
          <a:xfrm rot="16200000">
            <a:off x="5610774" y="-2234787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圆角矩形 6"/>
          <p:cNvSpPr/>
          <p:nvPr>
            <p:custDataLst>
              <p:tags r:id="rId4"/>
            </p:custDataLst>
          </p:nvPr>
        </p:nvSpPr>
        <p:spPr>
          <a:xfrm rot="16200000">
            <a:off x="202769" y="3173855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4" name="圆角矩形 9"/>
          <p:cNvSpPr/>
          <p:nvPr>
            <p:custDataLst>
              <p:tags r:id="rId5"/>
            </p:custDataLst>
          </p:nvPr>
        </p:nvSpPr>
        <p:spPr>
          <a:xfrm rot="16200000">
            <a:off x="5609500" y="-986492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圆角矩形 10"/>
          <p:cNvSpPr/>
          <p:nvPr>
            <p:custDataLst>
              <p:tags r:id="rId6"/>
            </p:custDataLst>
          </p:nvPr>
        </p:nvSpPr>
        <p:spPr>
          <a:xfrm rot="16200000">
            <a:off x="201495" y="4421513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8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774" y="285380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69" y="5694022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2" name="文本框 7"/>
          <p:cNvSpPr txBox="1"/>
          <p:nvPr>
            <p:custDataLst>
              <p:tags r:id="rId9"/>
            </p:custDataLst>
          </p:nvPr>
        </p:nvSpPr>
        <p:spPr>
          <a:xfrm>
            <a:off x="1071924" y="4011150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语音合成技术提升智能客服的语音交互体验，提高客户满意度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94" name="文本框 8"/>
          <p:cNvSpPr txBox="1"/>
          <p:nvPr>
            <p:custDataLst>
              <p:tags r:id="rId10"/>
            </p:custDataLst>
          </p:nvPr>
        </p:nvSpPr>
        <p:spPr>
          <a:xfrm>
            <a:off x="1071924" y="528429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智能客服在各个行业的应用，如金融、教育、医疗等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96" name="文本框 13"/>
          <p:cNvSpPr txBox="1"/>
          <p:nvPr>
            <p:custDataLst>
              <p:tags r:id="rId11"/>
            </p:custDataLst>
          </p:nvPr>
        </p:nvSpPr>
        <p:spPr>
          <a:xfrm>
            <a:off x="1071924" y="1490345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语音合成技术应用于智能客服，实现高效、便捷的客户服务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98" name="文本框 14"/>
          <p:cNvSpPr txBox="1"/>
          <p:nvPr>
            <p:custDataLst>
              <p:tags r:id="rId12"/>
            </p:custDataLst>
          </p:nvPr>
        </p:nvSpPr>
        <p:spPr>
          <a:xfrm>
            <a:off x="1071924" y="276476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智能客服能够识别客户需求，提供个性化服务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虚拟导游</a:t>
            </a:r>
            <a:endParaRPr altLang="en-US" lang="zh-CN"/>
          </a:p>
        </p:txBody>
      </p:sp>
      <p:sp>
        <p:nvSpPr>
          <p:cNvPr id="104953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9095" y="1615777"/>
            <a:ext cx="855651" cy="248976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243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8" name="任意多边形 18"/>
          <p:cNvSpPr/>
          <p:nvPr>
            <p:custDataLst>
              <p:tags r:id="rId3"/>
            </p:custDataLst>
          </p:nvPr>
        </p:nvSpPr>
        <p:spPr>
          <a:xfrm>
            <a:off x="6439528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0" name="任意多边形 19"/>
          <p:cNvSpPr/>
          <p:nvPr>
            <p:custDataLst>
              <p:tags r:id="rId4"/>
            </p:custDataLst>
          </p:nvPr>
        </p:nvSpPr>
        <p:spPr>
          <a:xfrm flipV="1">
            <a:off x="6311997" y="1790092"/>
            <a:ext cx="2489761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87" y="1616418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18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6" name="任意多边形 4"/>
          <p:cNvSpPr/>
          <p:nvPr>
            <p:custDataLst>
              <p:tags r:id="rId7"/>
            </p:custDataLst>
          </p:nvPr>
        </p:nvSpPr>
        <p:spPr>
          <a:xfrm>
            <a:off x="736502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90092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02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语音合成技术应用于智能虚拟导游中，可以提供更加自然、逼真的语音交互体验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528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语音合成技术还可以应用于智能虚拟导游的语音交互中，实现更加自然、流畅的语音交互体验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5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320" y="1629236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109" y="4402243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8" name="任意多边形 11"/>
          <p:cNvSpPr/>
          <p:nvPr>
            <p:custDataLst>
              <p:tags r:id="rId13"/>
            </p:custDataLst>
          </p:nvPr>
        </p:nvSpPr>
        <p:spPr>
          <a:xfrm>
            <a:off x="3661394" y="2441848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62" y="1803550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588" y="1654229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378" y="4425955"/>
            <a:ext cx="813415" cy="223561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6" name="任意多边形 25"/>
          <p:cNvSpPr/>
          <p:nvPr>
            <p:custDataLst>
              <p:tags r:id="rId17"/>
            </p:custDataLst>
          </p:nvPr>
        </p:nvSpPr>
        <p:spPr>
          <a:xfrm>
            <a:off x="9217022" y="2466841"/>
            <a:ext cx="2235614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8" name="任意多边形 26"/>
          <p:cNvSpPr/>
          <p:nvPr>
            <p:custDataLst>
              <p:tags r:id="rId18"/>
            </p:custDataLst>
          </p:nvPr>
        </p:nvSpPr>
        <p:spPr>
          <a:xfrm flipV="1">
            <a:off x="9090131" y="1828543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662" y="317627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 fontScale="9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智能虚拟导游通过语音合成技术，可以提供更加智能化、个性化的导游服务，提高游客的旅游体验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94" y="3151281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智能虚拟导游通过语音合成技术，可以模拟人类语音，为游客提供更加智能化的导游服务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虚拟演员</a:t>
            </a:r>
            <a:endParaRPr altLang="en-US" lang="zh-CN"/>
          </a:p>
        </p:txBody>
      </p:sp>
      <p:sp>
        <p:nvSpPr>
          <p:cNvPr id="1049608" name="圆角矩形 3"/>
          <p:cNvSpPr/>
          <p:nvPr>
            <p:custDataLst>
              <p:tags r:id="rId1"/>
            </p:custDataLst>
          </p:nvPr>
        </p:nvSpPr>
        <p:spPr>
          <a:xfrm rot="16200000">
            <a:off x="5609500" y="-3507297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圆角矩形 4"/>
          <p:cNvSpPr/>
          <p:nvPr>
            <p:custDataLst>
              <p:tags r:id="rId2"/>
            </p:custDataLst>
          </p:nvPr>
        </p:nvSpPr>
        <p:spPr>
          <a:xfrm rot="16200000">
            <a:off x="201495" y="1900709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12" name="圆角矩形 5"/>
          <p:cNvSpPr/>
          <p:nvPr>
            <p:custDataLst>
              <p:tags r:id="rId3"/>
            </p:custDataLst>
          </p:nvPr>
        </p:nvSpPr>
        <p:spPr>
          <a:xfrm rot="16200000">
            <a:off x="5610774" y="-2234787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圆角矩形 6"/>
          <p:cNvSpPr/>
          <p:nvPr>
            <p:custDataLst>
              <p:tags r:id="rId4"/>
            </p:custDataLst>
          </p:nvPr>
        </p:nvSpPr>
        <p:spPr>
          <a:xfrm rot="16200000">
            <a:off x="202769" y="3173855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16" name="圆角矩形 9"/>
          <p:cNvSpPr/>
          <p:nvPr>
            <p:custDataLst>
              <p:tags r:id="rId5"/>
            </p:custDataLst>
          </p:nvPr>
        </p:nvSpPr>
        <p:spPr>
          <a:xfrm rot="16200000">
            <a:off x="5609500" y="-986492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圆角矩形 10"/>
          <p:cNvSpPr/>
          <p:nvPr>
            <p:custDataLst>
              <p:tags r:id="rId6"/>
            </p:custDataLst>
          </p:nvPr>
        </p:nvSpPr>
        <p:spPr>
          <a:xfrm rot="16200000">
            <a:off x="201495" y="4421513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2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774" y="285380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69" y="5694022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4" name="文本框 7"/>
          <p:cNvSpPr txBox="1"/>
          <p:nvPr>
            <p:custDataLst>
              <p:tags r:id="rId9"/>
            </p:custDataLst>
          </p:nvPr>
        </p:nvSpPr>
        <p:spPr>
          <a:xfrm>
            <a:off x="1071924" y="4011150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技术实现：虚拟演员的实现需要结合语音合成技术、自然语言处理技术和计算机视觉技术等，以实现逼真的语音和表情模拟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26" name="文本框 8"/>
          <p:cNvSpPr txBox="1"/>
          <p:nvPr>
            <p:custDataLst>
              <p:tags r:id="rId10"/>
            </p:custDataLst>
          </p:nvPr>
        </p:nvSpPr>
        <p:spPr>
          <a:xfrm>
            <a:off x="1071924" y="528429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优势：虚拟演员具有个性化、自然化和多样化的特点，可以为智能虚拟化提供更加丰富和生动的交互体验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28" name="文本框 13"/>
          <p:cNvSpPr txBox="1"/>
          <p:nvPr>
            <p:custDataLst>
              <p:tags r:id="rId11"/>
            </p:custDataLst>
          </p:nvPr>
        </p:nvSpPr>
        <p:spPr>
          <a:xfrm>
            <a:off x="1071924" y="1490345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定义：虚拟演员是指通过语音合成技术生成的人工智能角色，可以模仿人类的声音和表情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30" name="文本框 14"/>
          <p:cNvSpPr txBox="1"/>
          <p:nvPr>
            <p:custDataLst>
              <p:tags r:id="rId12"/>
            </p:custDataLst>
          </p:nvPr>
        </p:nvSpPr>
        <p:spPr>
          <a:xfrm>
            <a:off x="1071924" y="276476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应用场景：在智能虚拟化中，虚拟演员可以作为智能客服、虚拟导游、虚拟主持人等角色，提供个性化的语音交互体验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虚拟教师</a:t>
            </a:r>
            <a:endParaRPr altLang="en-US" lang="zh-CN"/>
          </a:p>
        </p:txBody>
      </p:sp>
      <p:sp>
        <p:nvSpPr>
          <p:cNvPr id="1049666" name="正文"/>
          <p:cNvSpPr txBox="1"/>
          <p:nvPr>
            <p:custDataLst>
              <p:tags r:id="rId1"/>
            </p:custDataLst>
          </p:nvPr>
        </p:nvSpPr>
        <p:spPr>
          <a:xfrm>
            <a:off x="2421877" y="1490345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定义：虚拟教师是指通过语音合成技术，将文本内容转化为自然语音，并模拟人类教师的口吻和语气进行讲解的教师形象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正文"/>
          <p:cNvSpPr txBox="1"/>
          <p:nvPr>
            <p:custDataLst>
              <p:tags r:id="rId2"/>
            </p:custDataLst>
          </p:nvPr>
        </p:nvSpPr>
        <p:spPr>
          <a:xfrm>
            <a:off x="2421877" y="2753227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应用场景：在线教育、智能客服、虚拟导游等领域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正文"/>
          <p:cNvSpPr txBox="1"/>
          <p:nvPr>
            <p:custDataLst>
              <p:tags r:id="rId3"/>
            </p:custDataLst>
          </p:nvPr>
        </p:nvSpPr>
        <p:spPr>
          <a:xfrm>
            <a:off x="2421877" y="4016109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优势：可以随时随地提供个性化的教学服务，提高教学效率和质量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正文"/>
          <p:cNvSpPr txBox="1"/>
          <p:nvPr>
            <p:custDataLst>
              <p:tags r:id="rId4"/>
            </p:custDataLst>
          </p:nvPr>
        </p:nvSpPr>
        <p:spPr>
          <a:xfrm>
            <a:off x="2421877" y="5278991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未来发展：随着语音合成技术的不断进步，虚拟教师的表现力和互动性将不断提升，为教育领域带来更多创新和变革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0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语音合成技术在智能虚拟化中的优势与挑战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语音合成技术在智能虚拟化中的优势</a:t>
            </a:r>
            <a:endParaRPr altLang="en-US" lang="zh-CN"/>
          </a:p>
        </p:txBody>
      </p:sp>
      <p:sp>
        <p:nvSpPr>
          <p:cNvPr id="1049772" name="正文"/>
          <p:cNvSpPr txBox="1"/>
          <p:nvPr>
            <p:custDataLst>
              <p:tags r:id="rId1"/>
            </p:custDataLst>
          </p:nvPr>
        </p:nvSpPr>
        <p:spPr>
          <a:xfrm>
            <a:off x="2421877" y="1490345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自然度：语音合成技术能够生成自然、流畅的语音，使智能虚拟化更加真实、自然。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正文"/>
          <p:cNvSpPr txBox="1"/>
          <p:nvPr>
            <p:custDataLst>
              <p:tags r:id="rId2"/>
            </p:custDataLst>
          </p:nvPr>
        </p:nvSpPr>
        <p:spPr>
          <a:xfrm>
            <a:off x="2421877" y="2753227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多样性：语音合成技术可以生成多种语音风格和音调，满足不同场景和用户需求。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正文"/>
          <p:cNvSpPr txBox="1"/>
          <p:nvPr>
            <p:custDataLst>
              <p:tags r:id="rId3"/>
            </p:custDataLst>
          </p:nvPr>
        </p:nvSpPr>
        <p:spPr>
          <a:xfrm>
            <a:off x="2421877" y="4016109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交互性：语音合成技术可以实现智能虚拟化与用户的交互，提高用户体验和交互效果。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正文"/>
          <p:cNvSpPr txBox="1"/>
          <p:nvPr>
            <p:custDataLst>
              <p:tags r:id="rId4"/>
            </p:custDataLst>
          </p:nvPr>
        </p:nvSpPr>
        <p:spPr>
          <a:xfrm>
            <a:off x="2421877" y="5278991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高效性：语音合成技术可以快速生成语音，提高智能虚拟化的效率和响应速度。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语音合成技术在智能虚拟化中面临的挑战</a:t>
            </a:r>
            <a:endParaRPr altLang="en-US" lang="zh-CN"/>
          </a:p>
        </p:txBody>
      </p:sp>
      <p:sp>
        <p:nvSpPr>
          <p:cNvPr id="104981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98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60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技术成熟度：语音合成技术尚未完全成熟，需要进一步研究和改进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矩形 42"/>
          <p:cNvSpPr/>
          <p:nvPr>
            <p:custDataLst>
              <p:tags r:id="rId3"/>
            </p:custDataLst>
          </p:nvPr>
        </p:nvSpPr>
        <p:spPr>
          <a:xfrm>
            <a:off x="1499697" y="2843950"/>
            <a:ext cx="1723074" cy="12202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9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709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数据隐私：语音合成技术需要大量的语音数据来训练模型，但数据隐私是一个重要的问题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矩形 43"/>
          <p:cNvSpPr/>
          <p:nvPr>
            <p:custDataLst>
              <p:tags r:id="rId6"/>
            </p:custDataLst>
          </p:nvPr>
        </p:nvSpPr>
        <p:spPr>
          <a:xfrm>
            <a:off x="3987894" y="2843950"/>
            <a:ext cx="1723074" cy="12202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34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906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交互体验：语音合成技术的交互体验需要更加自然和真实，以提高用户满意度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矩形 44"/>
          <p:cNvSpPr/>
          <p:nvPr>
            <p:custDataLst>
              <p:tags r:id="rId9"/>
            </p:custDataLst>
          </p:nvPr>
        </p:nvSpPr>
        <p:spPr>
          <a:xfrm>
            <a:off x="6474796" y="2843950"/>
            <a:ext cx="1723074" cy="12202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894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455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多语言支持：语音合成技术需要支持多种语言，以满足不同用户的需求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矩形 45"/>
          <p:cNvSpPr/>
          <p:nvPr>
            <p:custDataLst>
              <p:tags r:id="rId12"/>
            </p:custDataLst>
          </p:nvPr>
        </p:nvSpPr>
        <p:spPr>
          <a:xfrm>
            <a:off x="8962993" y="2843950"/>
            <a:ext cx="1723074" cy="12202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4987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未来展望与研究方向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未来展望</a:t>
            </a:r>
            <a:endParaRPr altLang="en-US" lang="zh-CN"/>
          </a:p>
        </p:txBody>
      </p:sp>
      <p:sp>
        <p:nvSpPr>
          <p:cNvPr id="1049936" name="弧形 58"/>
          <p:cNvSpPr/>
          <p:nvPr>
            <p:custDataLst>
              <p:tags r:id="rId1"/>
            </p:custDataLst>
          </p:nvPr>
        </p:nvSpPr>
        <p:spPr>
          <a:xfrm>
            <a:off x="8107943" y="2135001"/>
            <a:ext cx="3470815" cy="3470815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8" name="弧形 57"/>
          <p:cNvSpPr/>
          <p:nvPr>
            <p:custDataLst>
              <p:tags r:id="rId2"/>
            </p:custDataLst>
          </p:nvPr>
        </p:nvSpPr>
        <p:spPr>
          <a:xfrm>
            <a:off x="608330" y="2135001"/>
            <a:ext cx="3470815" cy="3470815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0" name="椭圆 22"/>
          <p:cNvSpPr/>
          <p:nvPr>
            <p:custDataLst>
              <p:tags r:id="rId3"/>
            </p:custDataLst>
          </p:nvPr>
        </p:nvSpPr>
        <p:spPr>
          <a:xfrm>
            <a:off x="8449133" y="2410578"/>
            <a:ext cx="2918859" cy="2918859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2" name="椭圆 23"/>
          <p:cNvSpPr/>
          <p:nvPr>
            <p:custDataLst>
              <p:tags r:id="rId4"/>
            </p:custDataLst>
          </p:nvPr>
        </p:nvSpPr>
        <p:spPr>
          <a:xfrm>
            <a:off x="8835314" y="2468692"/>
            <a:ext cx="394039" cy="394039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4" name="正文"/>
          <p:cNvSpPr txBox="1"/>
          <p:nvPr>
            <p:custDataLst>
              <p:tags r:id="rId5"/>
            </p:custDataLst>
          </p:nvPr>
        </p:nvSpPr>
        <p:spPr>
          <a:xfrm>
            <a:off x="8901865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未来语音合成技术的创新和发展方向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46" name="椭圆 24"/>
          <p:cNvSpPr/>
          <p:nvPr>
            <p:custDataLst>
              <p:tags r:id="rId6"/>
            </p:custDataLst>
          </p:nvPr>
        </p:nvSpPr>
        <p:spPr>
          <a:xfrm>
            <a:off x="6016750" y="2410578"/>
            <a:ext cx="2918859" cy="2918859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8" name="椭圆 25"/>
          <p:cNvSpPr/>
          <p:nvPr>
            <p:custDataLst>
              <p:tags r:id="rId7"/>
            </p:custDataLst>
          </p:nvPr>
        </p:nvSpPr>
        <p:spPr>
          <a:xfrm>
            <a:off x="6401994" y="2468692"/>
            <a:ext cx="394039" cy="394039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0" name="正文"/>
          <p:cNvSpPr txBox="1"/>
          <p:nvPr>
            <p:custDataLst>
              <p:tags r:id="rId8"/>
            </p:custDataLst>
          </p:nvPr>
        </p:nvSpPr>
        <p:spPr>
          <a:xfrm>
            <a:off x="6469482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语音合成技术在智能虚拟化中的更多应用场景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椭圆 7"/>
          <p:cNvSpPr/>
          <p:nvPr>
            <p:custDataLst>
              <p:tags r:id="rId9"/>
            </p:custDataLst>
          </p:nvPr>
        </p:nvSpPr>
        <p:spPr>
          <a:xfrm>
            <a:off x="3584367" y="2410578"/>
            <a:ext cx="2918859" cy="2918859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4" name="椭圆 9"/>
          <p:cNvSpPr/>
          <p:nvPr>
            <p:custDataLst>
              <p:tags r:id="rId10"/>
            </p:custDataLst>
          </p:nvPr>
        </p:nvSpPr>
        <p:spPr>
          <a:xfrm>
            <a:off x="3969611" y="2468692"/>
            <a:ext cx="394039" cy="394039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6" name="正文"/>
          <p:cNvSpPr txBox="1"/>
          <p:nvPr>
            <p:custDataLst>
              <p:tags r:id="rId11"/>
            </p:custDataLst>
          </p:nvPr>
        </p:nvSpPr>
        <p:spPr>
          <a:xfrm>
            <a:off x="4037099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智能虚拟化技术的广泛应用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58" name="椭圆 5"/>
          <p:cNvSpPr/>
          <p:nvPr>
            <p:custDataLst>
              <p:tags r:id="rId12"/>
            </p:custDataLst>
          </p:nvPr>
        </p:nvSpPr>
        <p:spPr>
          <a:xfrm>
            <a:off x="875470" y="2410578"/>
            <a:ext cx="2918859" cy="2918859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0" name="椭圆 4"/>
          <p:cNvSpPr/>
          <p:nvPr>
            <p:custDataLst>
              <p:tags r:id="rId13"/>
            </p:custDataLst>
          </p:nvPr>
        </p:nvSpPr>
        <p:spPr>
          <a:xfrm>
            <a:off x="1260715" y="2468692"/>
            <a:ext cx="394039" cy="394039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2" name="正文"/>
          <p:cNvSpPr txBox="1"/>
          <p:nvPr>
            <p:custDataLst>
              <p:tags r:id="rId14"/>
            </p:custDataLst>
          </p:nvPr>
        </p:nvSpPr>
        <p:spPr>
          <a:xfrm>
            <a:off x="1328203" y="3253241"/>
            <a:ext cx="2013219" cy="138479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语音合成技术的进一步发展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研究方向</a:t>
            </a:r>
            <a:endParaRPr altLang="en-US" lang="zh-CN"/>
          </a:p>
        </p:txBody>
      </p:sp>
      <p:sp>
        <p:nvSpPr>
          <p:cNvPr id="104999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9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00" name="矩形 65"/>
          <p:cNvSpPr/>
          <p:nvPr>
            <p:custDataLst>
              <p:tags r:id="rId2"/>
            </p:custDataLst>
          </p:nvPr>
        </p:nvSpPr>
        <p:spPr>
          <a:xfrm>
            <a:off x="1243965" y="1850390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2" name="文本框 66"/>
          <p:cNvSpPr txBox="1"/>
          <p:nvPr>
            <p:custDataLst>
              <p:tags r:id="rId3"/>
            </p:custDataLst>
          </p:nvPr>
        </p:nvSpPr>
        <p:spPr>
          <a:xfrm>
            <a:off x="162179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语音合成技术的优化与改进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00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57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06" name="矩形 69"/>
          <p:cNvSpPr/>
          <p:nvPr>
            <p:custDataLst>
              <p:tags r:id="rId5"/>
            </p:custDataLst>
          </p:nvPr>
        </p:nvSpPr>
        <p:spPr>
          <a:xfrm>
            <a:off x="6391910" y="1850390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8" name="文本框 70"/>
          <p:cNvSpPr txBox="1"/>
          <p:nvPr>
            <p:custDataLst>
              <p:tags r:id="rId6"/>
            </p:custDataLst>
          </p:nvPr>
        </p:nvSpPr>
        <p:spPr>
          <a:xfrm>
            <a:off x="677037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跨语言、跨文化语音合成技术的研发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01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95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12" name="文本框 74"/>
          <p:cNvSpPr txBox="1"/>
          <p:nvPr>
            <p:custDataLst>
              <p:tags r:id="rId8"/>
            </p:custDataLst>
          </p:nvPr>
        </p:nvSpPr>
        <p:spPr>
          <a:xfrm>
            <a:off x="1621790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基于深度学习的语音合成技术的研究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014" name="矩形 73"/>
          <p:cNvSpPr/>
          <p:nvPr>
            <p:custDataLst>
              <p:tags r:id="rId9"/>
            </p:custDataLst>
          </p:nvPr>
        </p:nvSpPr>
        <p:spPr>
          <a:xfrm>
            <a:off x="1243965" y="4378325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360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18" name="矩形 84"/>
          <p:cNvSpPr/>
          <p:nvPr>
            <p:custDataLst>
              <p:tags r:id="rId11"/>
            </p:custDataLst>
          </p:nvPr>
        </p:nvSpPr>
        <p:spPr>
          <a:xfrm>
            <a:off x="6450330" y="4378325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0" name="文本框 85"/>
          <p:cNvSpPr txBox="1"/>
          <p:nvPr>
            <p:custDataLst>
              <p:tags r:id="rId12"/>
            </p:custDataLst>
          </p:nvPr>
        </p:nvSpPr>
        <p:spPr>
          <a:xfrm>
            <a:off x="6828155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语音合成技术在智能虚拟化中的拓展应用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4" name="标题 2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  <p:sp>
        <p:nvSpPr>
          <p:cNvPr id="1050056" name="文本占位符 3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2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文本样式 第二级 第三级 第四级 第五级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1*i*6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1*i*7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7"/>
  <p:tag name="KSO_WM_SPECIAL_SOURCE" val="bdnull"/>
  <p:tag name="KSO_WM_TEMPLATE_THUMBS_INDEX" val="1、11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7_1*b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8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9.xml><?xml version="1.0" encoding="utf-8"?>
<p:tagLst xmlns:p="http://schemas.openxmlformats.org/presentationml/2006/main">
  <p:tag name="KSO_WM_SLIDE_ID" val="custom2023091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32.2&quot;,&quot;top&quot;:&quot;127.65&quot;,&quot;width&quot;:&quot;698.95&quot;,&quot;height&quot;:&quot;343.45&quot;}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6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1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7_6*l_h_i*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1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2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7_6*l_h_i*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2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3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7_6*l_h_i*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3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4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7_6*l_h_i*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4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5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7_6*l_h_i*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5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6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17_6*l_h_i*1_6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6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91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7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54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1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97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48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2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67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29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296.xml><?xml version="1.0" encoding="utf-8"?>
<p:tagLst xmlns:p="http://schemas.openxmlformats.org/presentationml/2006/main">
  <p:tag name="KSO_WM_SLIDE_ID" val="custom2023091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91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&quot;,&quot;top&quot;:&quot;101.9&quot;,&quot;width&quot;:&quot;498.95&quot;,&quot;height&quot;:&quot;364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3">
      <a:dk1>
        <a:srgbClr val="000000"/>
      </a:dk1>
      <a:lt1>
        <a:srgbClr val="FFFFFF"/>
      </a:lt1>
      <a:dk2>
        <a:srgbClr val="161D32"/>
      </a:dk2>
      <a:lt2>
        <a:srgbClr val="FFFAEF"/>
      </a:lt2>
      <a:accent1>
        <a:srgbClr val="FFC955"/>
      </a:accent1>
      <a:accent2>
        <a:srgbClr val="CFB058"/>
      </a:accent2>
      <a:accent3>
        <a:srgbClr val="9F975B"/>
      </a:accent3>
      <a:accent4>
        <a:srgbClr val="707D5E"/>
      </a:accent4>
      <a:accent5>
        <a:srgbClr val="707D5E"/>
      </a:accent5>
      <a:accent6>
        <a:srgbClr val="104B64"/>
      </a:accent6>
      <a:hlink>
        <a:srgbClr val="0563C1"/>
      </a:hlink>
      <a:folHlink>
        <a:srgbClr val="954D72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2023-12-16T20:10:18Z</dcterms:created>
  <dcterms:modified xsi:type="dcterms:W3CDTF">2023-12-16T20:10:18Z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ff13c392d55845a49e0cf5c4404f78ab_21</vt:lpwstr>
  </property>
</Properties>
</file>