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749" r:id="rId1"/>
    <p:sldMasterId id="2147490786" r:id="rId2"/>
  </p:sldMasterIdLst>
  <p:notesMasterIdLst>
    <p:notesMasterId r:id="rId3"/>
  </p:notesMasterIdLst>
  <p:sldIdLst>
    <p:sldId id="3558" r:id="rId4"/>
    <p:sldId id="3561" r:id="rId5"/>
    <p:sldId id="3564" r:id="rId6"/>
    <p:sldId id="3567" r:id="rId7"/>
    <p:sldId id="3573" r:id="rId9"/>
    <p:sldId id="3576" r:id="rId10"/>
    <p:sldId id="3579" r:id="rId11"/>
    <p:sldId id="3582" r:id="rId12"/>
    <p:sldId id="3588" r:id="rId14"/>
    <p:sldId id="3591" r:id="rId15"/>
    <p:sldId id="3594" r:id="rId16"/>
    <p:sldId id="3597" r:id="rId17"/>
    <p:sldId id="3600" r:id="rId18"/>
    <p:sldId id="3606" r:id="rId20"/>
    <p:sldId id="3609" r:id="rId21"/>
    <p:sldId id="3612" r:id="rId22"/>
    <p:sldId id="3615" r:id="rId23"/>
    <p:sldId id="3621" r:id="rId25"/>
    <p:sldId id="3624" r:id="rId26"/>
    <p:sldId id="3627" r:id="rId27"/>
    <p:sldId id="3630" r:id="rId28"/>
    <p:sldId id="3636" r:id="rId30"/>
    <p:sldId id="3639" r:id="rId31"/>
    <p:sldId id="3642" r:id="rId3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750" r:id="rId1"/>
    <p:sldLayoutId id="2147490751" r:id="rId2"/>
    <p:sldLayoutId id="2147490752" r:id="rId3"/>
    <p:sldLayoutId id="2147490753" r:id="rId4"/>
    <p:sldLayoutId id="2147490754" r:id="rId5"/>
    <p:sldLayoutId id="2147490755" r:id="rId6"/>
    <p:sldLayoutId id="2147490756" r:id="rId7"/>
    <p:sldLayoutId id="2147490757" r:id="rId8"/>
    <p:sldLayoutId id="2147490758" r:id="rId9"/>
    <p:sldLayoutId id="2147490759" r:id="rId10"/>
    <p:sldLayoutId id="214749076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0787" r:id="rId1"/>
    <p:sldLayoutId id="2147490788" r:id="rId2"/>
    <p:sldLayoutId id="2147490789" r:id="rId3"/>
    <p:sldLayoutId id="2147490790" r:id="rId4"/>
    <p:sldLayoutId id="2147490791" r:id="rId5"/>
    <p:sldLayoutId id="2147490792" r:id="rId6"/>
    <p:sldLayoutId id="2147490793" r:id="rId7"/>
    <p:sldLayoutId id="2147490794" r:id="rId8"/>
    <p:sldLayoutId id="2147490795" r:id="rId9"/>
    <p:sldLayoutId id="2147490796" r:id="rId10"/>
    <p:sldLayoutId id="214749079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tags" Target="../tags/tag80.xml"/><Relationship Id="rId19" Type="http://schemas.openxmlformats.org/officeDocument/2006/relationships/tags" Target="../tags/tag81.xml"/><Relationship Id="rId20" Type="http://schemas.openxmlformats.org/officeDocument/2006/relationships/tags" Target="../tags/tag8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tags" Target="../tags/tag123.xml"/><Relationship Id="rId10" Type="http://schemas.openxmlformats.org/officeDocument/2006/relationships/tags" Target="../tags/tag124.xml"/><Relationship Id="rId11" Type="http://schemas.openxmlformats.org/officeDocument/2006/relationships/tags" Target="../tags/tag125.xml"/><Relationship Id="rId12" Type="http://schemas.openxmlformats.org/officeDocument/2006/relationships/tags" Target="../tags/tag126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tags" Target="../tags/tag142.xml"/><Relationship Id="rId14" Type="http://schemas.openxmlformats.org/officeDocument/2006/relationships/tags" Target="../tags/tag143.xml"/><Relationship Id="rId15" Type="http://schemas.openxmlformats.org/officeDocument/2006/relationships/tags" Target="../tags/tag144.xml"/><Relationship Id="rId16" Type="http://schemas.openxmlformats.org/officeDocument/2006/relationships/tags" Target="../tags/tag145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20" Type="http://schemas.openxmlformats.org/officeDocument/2006/relationships/tags" Target="../tags/tag278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2024年电影产业发展与前景展望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22809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32715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添加目录项标题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193103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10058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19964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电影产业概述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280352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297307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07213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2024年电影产业发展趋势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367601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38455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39446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电影产业面临的挑战与机遇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45485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471805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481711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电影产业前景展望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42099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6" name="序号"/>
          <p:cNvSpPr txBox="1"/>
          <p:nvPr>
            <p:custDataLst>
              <p:tags r:id="rId17"/>
            </p:custDataLst>
          </p:nvPr>
        </p:nvSpPr>
        <p:spPr>
          <a:xfrm>
            <a:off x="4340225" y="559054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06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8" name="项标题"/>
          <p:cNvSpPr txBox="1"/>
          <p:nvPr>
            <p:custDataLst>
              <p:tags r:id="rId18"/>
            </p:custDataLst>
          </p:nvPr>
        </p:nvSpPr>
        <p:spPr>
          <a:xfrm>
            <a:off x="6745605" y="568960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结论与建议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00" name="Line 1"/>
          <p:cNvSpPr/>
          <p:nvPr>
            <p:custDataLst>
              <p:tags r:id="rId19"/>
            </p:custDataLst>
          </p:nvPr>
        </p:nvSpPr>
        <p:spPr>
          <a:xfrm>
            <a:off x="4688840" y="629348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添加目录项标题</a:t>
            </a:r>
            <a:endParaRPr altLang="en-US" lang="zh-CN"/>
          </a:p>
        </p:txBody>
      </p:sp>
      <p:sp>
        <p:nvSpPr>
          <p:cNvPr id="10488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电影产业概述</a:t>
            </a:r>
            <a:endParaRPr altLang="en-US" lang="zh-CN"/>
          </a:p>
        </p:txBody>
      </p:sp>
      <p:sp>
        <p:nvSpPr>
          <p:cNvPr id="104884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电影产业定义</a:t>
            </a:r>
            <a:endParaRPr altLang="en-US" lang="zh-CN"/>
          </a:p>
        </p:txBody>
      </p:sp>
      <p:sp>
        <p:nvSpPr>
          <p:cNvPr id="104889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电影产业是指以电影制作为核心，涵盖发行、放映、营销、衍生品等环节的完整产业链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电影产业具有高投入、高风险、高回报的特点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0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电影产业是文化产业的重要组成部分，对于推动文化创意产业发展具有重要意义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1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1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电影产业的发展受到政策、技术、市场需求等多方面因素的影响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电影产业历史发展</a:t>
            </a:r>
            <a:endParaRPr altLang="en-US" lang="zh-CN"/>
          </a:p>
        </p:txBody>
      </p:sp>
      <p:sp>
        <p:nvSpPr>
          <p:cNvPr id="1048954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6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58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电影产业的数字化转型与升级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64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电影产业的成熟与繁荣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电影产业的兴起与初步发展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8976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电影的诞生与早期发展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电影产业现状</a:t>
            </a:r>
            <a:endParaRPr altLang="en-US" lang="zh-CN"/>
          </a:p>
        </p:txBody>
      </p:sp>
      <p:sp>
        <p:nvSpPr>
          <p:cNvPr id="104901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市场规模：全球电影市场规模持续增长，中国电影市场成为全球第二大电影市场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产业链结构：完整的产业链结构包括制片、发行、放映等环节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类型与题材：类型丰富，题材多样，涵盖了喜剧、动作、科幻、悬疑等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技术发展：数字化、网络化、智能化等技术发展为电影产业带来新的机遇和挑战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2024年电影产业发展趋势</a:t>
            </a:r>
            <a:endParaRPr altLang="en-US" lang="zh-CN"/>
          </a:p>
        </p:txBody>
      </p:sp>
      <p:sp>
        <p:nvSpPr>
          <p:cNvPr id="10490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电影制作技术发展</a:t>
            </a:r>
            <a:endParaRPr altLang="en-US" lang="zh-CN"/>
          </a:p>
        </p:txBody>
      </p:sp>
      <p:sp>
        <p:nvSpPr>
          <p:cNvPr id="104912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人工智能技术：人工智能技术将在电影制作中发挥重要作用，提高制作效率和创造力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数字化技术：数字化技术将更加广泛地应用于电影制作，提高制作效率和降低成本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虚拟现实技术：虚拟现实技术将为电影制作带来更多可能性，提升观众的观影体验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5G技术：5G技术将为电影传输和播放带来革命性的变化，提升观影体验和票房收入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电影市场拓展与多元化</a:t>
            </a:r>
            <a:endParaRPr altLang="en-US" lang="zh-CN"/>
          </a:p>
        </p:txBody>
      </p:sp>
      <p:sp>
        <p:nvSpPr>
          <p:cNvPr id="104919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拓展新的观影群体：通过创新营销手段和宣传方式，吸引更多年轻观众和家庭观众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拓展海外市场：加强与国际电影产业的合作与交流，提高中国电影的国际影响力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多元化题材：鼓励电影制作多样化，涵盖不同题材和类型，满足不同观众的需求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拓展新的盈利模式：探索新的盈利模式，如网络电影、付费观看等，提高电影产业的盈利能力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电影产业与其他产业的融合</a:t>
            </a:r>
            <a:endParaRPr altLang="en-US" lang="zh-CN"/>
          </a:p>
        </p:txBody>
      </p:sp>
      <p:sp>
        <p:nvSpPr>
          <p:cNvPr id="104925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6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电影产业与旅游产业的融合：电影拍摄地点的旅游开发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电影产业与科技产业的融合：虚拟现实、增强现实等技术的应用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电影产业与教育产业的融合：电影制作课程和电影研究专业的开设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7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电影产业与艺术产业的融合：艺术电影的制作和推广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电影产业的国际化发展</a:t>
            </a:r>
            <a:endParaRPr altLang="en-US" lang="zh-CN"/>
          </a:p>
        </p:txBody>
      </p:sp>
      <p:sp>
        <p:nvSpPr>
          <p:cNvPr id="104930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跨国合作与投资增加：国际电影制作公司与国内电影公司合作，共同投资制作电影，推动电影产业全球化发展。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海外市场拓展：国内电影公司积极开拓海外市场，通过参加国际电影节、与海外发行商合作等方式，将中国电影推向全球。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国际化人才引进：国内电影公司积极引进具有国际背景和经验的人才，提高电影制作水平和国际化程度。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国际化营销策略：国内电影公司采用国际化营销策略，通过全球宣传、海外推广等方式，提高中国电影的知名度和影响力。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电影产业面临的挑战与机遇</a:t>
            </a:r>
            <a:endParaRPr altLang="en-US" lang="zh-CN"/>
          </a:p>
        </p:txBody>
      </p:sp>
      <p:sp>
        <p:nvSpPr>
          <p:cNvPr id="10493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电影产业面临的挑战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技术更新迅速：随着科技的不断进步，电影制作和发行方式也在不断变化，需要不断适应新技术的发展。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市场竞争激烈：国内外电影市场的竞争日益激烈，需要不断提高电影质量和创新性。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政策法规限制：各国政府对电影产业的政策法规限制也越来越严格，需要遵守相关规定并寻求合法的发展途径。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观众口味变化：观众对电影的口味和需求也在不断变化，需要不断了解观众需求并创作出符合市场需求的电影作品。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电影产业面临的机遇</a:t>
            </a:r>
            <a:endParaRPr altLang="en-US" lang="zh-CN"/>
          </a:p>
        </p:txBody>
      </p:sp>
      <p:sp>
        <p:nvSpPr>
          <p:cNvPr id="104946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技术创新带来的机遇：如虚拟现实、增强现实等技术为电影产业带来新的创作和观影体验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市场需求增长带来的机遇：随着消费者对高品质电影内容的需求增加，电影产业有更大的市场空间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跨国合作与交流带来的机遇：全球化的趋势使得电影产业可以借助跨国合作，拓展海外市场，提高国际影响力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政策支持带来的机遇：政府对文化产业的扶持政策为电影产业提供了良好的发展环境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电影产业的未来发展趋势</a:t>
            </a:r>
            <a:endParaRPr altLang="en-US" lang="zh-CN"/>
          </a:p>
        </p:txBody>
      </p:sp>
      <p:sp>
        <p:nvSpPr>
          <p:cNvPr id="104952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数字化与智能化：随着科技的不断进步，电影产业将更加注重数字化和智能化的发展，提高制作效率和观影体验。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多元化与个性化：观众的需求日益多样化，电影产业需要不断创新，提供更多元化、个性化的作品，以满足不同群体的需求。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国际化与合作化：随着全球化的加速，电影产业需要加强国际合作，推动中外文化交流，提高中国电影的国际影响力。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4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绿色化与可持续发展：电影产业需要注重环保和可持续发展，采用环保材料和绿色制作方式，推动产业的可持续发展。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电影产业前景展望</a:t>
            </a:r>
            <a:endParaRPr altLang="en-US" lang="zh-CN"/>
          </a:p>
        </p:txBody>
      </p:sp>
      <p:sp>
        <p:nvSpPr>
          <p:cNvPr id="10495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电影产业未来发展目标</a:t>
            </a:r>
            <a:endParaRPr altLang="en-US" lang="zh-CN"/>
          </a:p>
        </p:txBody>
      </p:sp>
      <p:sp>
        <p:nvSpPr>
          <p:cNvPr id="10496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培养专业人才，提升电影产业的创作水平和质量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拓展国际市场，提高中国电影的国际影响力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加强技术创新，推动电影产业的数字化转型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促进与其他产业的融合发展，形成多元化产业链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电影产业未来发展策略</a:t>
            </a:r>
            <a:endParaRPr altLang="en-US" lang="zh-CN"/>
          </a:p>
        </p:txBody>
      </p:sp>
      <p:sp>
        <p:nvSpPr>
          <p:cNvPr id="104970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0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拓展海外市场：加强与国际电影产业的合作与交流，提高中国电影的国际影响力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0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1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创新技术应用：积极探索新技术在电影制作、发行和放映等方面的应用，提高电影的观感和质量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1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多元化题材：鼓励电影制作多样化题材，满足不同观众群体的需求，提高电影的票房和口碑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1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2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2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培养人才：加强电影人才的培养和引进，提高电影从业人员的素质和专业水平，为电影产业的可持续发展提供人才保障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电影产业未来发展前景展望</a:t>
            </a:r>
            <a:endParaRPr altLang="en-US" lang="zh-CN"/>
          </a:p>
        </p:txBody>
      </p:sp>
      <p:sp>
        <p:nvSpPr>
          <p:cNvPr id="10497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多元化内容满足观众需求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技术创新推动电影产业升级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国际化合作拓展海外市场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可持续发展理念融入电影产业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8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对电影产业的总结</a:t>
            </a:r>
            <a:endParaRPr altLang="en-US" lang="zh-CN"/>
          </a:p>
        </p:txBody>
      </p:sp>
      <p:sp>
        <p:nvSpPr>
          <p:cNvPr id="104986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电影产业在2024年取得了显著的发展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电影产业的发展前景广阔，未来将继续保持增长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政府、企业和社会各界应共同努力，推动电影产业的进一步发展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电影产业在内容、技术、市场等方面都取得了进步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对电影产业的建议</a:t>
            </a:r>
            <a:endParaRPr altLang="en-US" lang="zh-CN"/>
          </a:p>
        </p:txBody>
      </p:sp>
      <p:sp>
        <p:nvSpPr>
          <p:cNvPr id="1049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加大政策支持力度，推动电影产业高质量发展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加强人才培养，提高电影创作水平和质量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拓展海外市场，推动中国电影走向世界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加强技术创新，推动电影产业与科技融合发展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94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6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6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6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6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6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6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6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6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6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6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6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6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6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6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6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6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2_6*l_h_i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2_6*l_h_a*1_6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custom20231212_6*l_h_i*1_6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SLIDE_ID" val="custom20231212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5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8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4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1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9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8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293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2023-12-17T10:46:30Z</dcterms:created>
  <dcterms:modified xsi:type="dcterms:W3CDTF">2023-12-17T10:46:30Z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3b8c67c6a0be4508a858111441e080e4_21</vt:lpwstr>
  </property>
</Properties>
</file>