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641" r:id="rId1"/>
    <p:sldMasterId id="2147490678" r:id="rId2"/>
  </p:sldMasterIdLst>
  <p:notesMasterIdLst>
    <p:notesMasterId r:id="rId3"/>
  </p:notesMasterIdLst>
  <p:sldIdLst>
    <p:sldId id="3277" r:id="rId4"/>
    <p:sldId id="3282" r:id="rId5"/>
    <p:sldId id="3287" r:id="rId6"/>
    <p:sldId id="3291" r:id="rId7"/>
    <p:sldId id="3294" r:id="rId8"/>
    <p:sldId id="3297" r:id="rId9"/>
    <p:sldId id="3300" r:id="rId10"/>
    <p:sldId id="3304" r:id="rId11"/>
    <p:sldId id="3308" r:id="rId12"/>
    <p:sldId id="3311" r:id="rId13"/>
    <p:sldId id="3314" r:id="rId14"/>
    <p:sldId id="3317" r:id="rId15"/>
    <p:sldId id="3321" r:id="rId16"/>
    <p:sldId id="3325" r:id="rId17"/>
    <p:sldId id="3328" r:id="rId18"/>
    <p:sldId id="3331" r:id="rId19"/>
    <p:sldId id="3334" r:id="rId20"/>
    <p:sldId id="3338" r:id="rId21"/>
    <p:sldId id="3342" r:id="rId22"/>
    <p:sldId id="3345" r:id="rId23"/>
    <p:sldId id="3348" r:id="rId24"/>
    <p:sldId id="3352" r:id="rId25"/>
    <p:sldId id="3356" r:id="rId26"/>
    <p:sldId id="3359" r:id="rId27"/>
    <p:sldId id="3362" r:id="rId28"/>
    <p:sldId id="3366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642" r:id="rId1"/>
    <p:sldLayoutId id="2147490643" r:id="rId2"/>
    <p:sldLayoutId id="2147490644" r:id="rId3"/>
    <p:sldLayoutId id="2147490645" r:id="rId4"/>
    <p:sldLayoutId id="2147490646" r:id="rId5"/>
    <p:sldLayoutId id="2147490647" r:id="rId6"/>
    <p:sldLayoutId id="2147490648" r:id="rId7"/>
    <p:sldLayoutId id="2147490649" r:id="rId8"/>
    <p:sldLayoutId id="2147490650" r:id="rId9"/>
    <p:sldLayoutId id="2147490651" r:id="rId10"/>
    <p:sldLayoutId id="214749065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679" r:id="rId1"/>
    <p:sldLayoutId id="2147490680" r:id="rId2"/>
    <p:sldLayoutId id="2147490681" r:id="rId3"/>
    <p:sldLayoutId id="2147490682" r:id="rId4"/>
    <p:sldLayoutId id="2147490683" r:id="rId5"/>
    <p:sldLayoutId id="2147490684" r:id="rId6"/>
    <p:sldLayoutId id="2147490685" r:id="rId7"/>
    <p:sldLayoutId id="2147490686" r:id="rId8"/>
    <p:sldLayoutId id="2147490687" r:id="rId9"/>
    <p:sldLayoutId id="2147490688" r:id="rId10"/>
    <p:sldLayoutId id="2147490689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tags" Target="../tags/tag150.xml"/><Relationship Id="rId11" Type="http://schemas.openxmlformats.org/officeDocument/2006/relationships/tags" Target="../tags/tag151.xml"/><Relationship Id="rId12" Type="http://schemas.openxmlformats.org/officeDocument/2006/relationships/tags" Target="../tags/tag15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7.xml"/><Relationship Id="rId2" Type="http://schemas.openxmlformats.org/officeDocument/2006/relationships/tags" Target="../tags/tag158.xml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2.xml"/><Relationship Id="rId2" Type="http://schemas.openxmlformats.org/officeDocument/2006/relationships/tags" Target="../tags/tag253.xml"/><Relationship Id="rId3" Type="http://schemas.openxmlformats.org/officeDocument/2006/relationships/tags" Target="../tags/tag254.xml"/><Relationship Id="rId4" Type="http://schemas.openxmlformats.org/officeDocument/2006/relationships/tags" Target="../tags/tag255.xml"/><Relationship Id="rId5" Type="http://schemas.openxmlformats.org/officeDocument/2006/relationships/tags" Target="../tags/tag256.xml"/><Relationship Id="rId6" Type="http://schemas.openxmlformats.org/officeDocument/2006/relationships/tags" Target="../tags/tag257.xml"/><Relationship Id="rId7" Type="http://schemas.openxmlformats.org/officeDocument/2006/relationships/tags" Target="../tags/tag258.xml"/><Relationship Id="rId8" Type="http://schemas.openxmlformats.org/officeDocument/2006/relationships/tags" Target="../tags/tag259.xml"/><Relationship Id="rId9" Type="http://schemas.openxmlformats.org/officeDocument/2006/relationships/tags" Target="../tags/tag260.xml"/><Relationship Id="rId10" Type="http://schemas.openxmlformats.org/officeDocument/2006/relationships/tags" Target="../tags/tag261.xml"/><Relationship Id="rId11" Type="http://schemas.openxmlformats.org/officeDocument/2006/relationships/tags" Target="../tags/tag262.xml"/><Relationship Id="rId12" Type="http://schemas.openxmlformats.org/officeDocument/2006/relationships/tags" Target="../tags/tag263.xml"/><Relationship Id="rId13" Type="http://schemas.openxmlformats.org/officeDocument/2006/relationships/tags" Target="../tags/tag264.xml"/><Relationship Id="rId14" Type="http://schemas.openxmlformats.org/officeDocument/2006/relationships/tags" Target="../tags/tag265.xml"/><Relationship Id="rId1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tags" Target="../tags/tag278.xml"/><Relationship Id="rId14" Type="http://schemas.openxmlformats.org/officeDocument/2006/relationships/tags" Target="../tags/tag279.xml"/><Relationship Id="rId15" Type="http://schemas.openxmlformats.org/officeDocument/2006/relationships/tags" Target="../tags/tag280.xml"/><Relationship Id="rId16" Type="http://schemas.openxmlformats.org/officeDocument/2006/relationships/tags" Target="../tags/tag281.xml"/><Relationship Id="rId17" Type="http://schemas.openxmlformats.org/officeDocument/2006/relationships/tags" Target="../tags/tag282.xml"/><Relationship Id="rId18" Type="http://schemas.openxmlformats.org/officeDocument/2006/relationships/tags" Target="../tags/tag283.xml"/><Relationship Id="rId19" Type="http://schemas.openxmlformats.org/officeDocument/2006/relationships/tags" Target="../tags/tag284.xml"/><Relationship Id="rId20" Type="http://schemas.openxmlformats.org/officeDocument/2006/relationships/tags" Target="../tags/tag285.xml"/><Relationship Id="rId2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tags" Target="../tags/tag313.xml"/><Relationship Id="rId14" Type="http://schemas.openxmlformats.org/officeDocument/2006/relationships/tags" Target="../tags/tag314.xml"/><Relationship Id="rId15" Type="http://schemas.openxmlformats.org/officeDocument/2006/relationships/tags" Target="../tags/tag315.xml"/><Relationship Id="rId16" Type="http://schemas.openxmlformats.org/officeDocument/2006/relationships/tags" Target="../tags/tag316.xml"/><Relationship Id="rId17" Type="http://schemas.openxmlformats.org/officeDocument/2006/relationships/tags" Target="../tags/tag317.xml"/><Relationship Id="rId18" Type="http://schemas.openxmlformats.org/officeDocument/2006/relationships/tags" Target="../tags/tag318.xml"/><Relationship Id="rId19" Type="http://schemas.openxmlformats.org/officeDocument/2006/relationships/tags" Target="../tags/tag319.xml"/><Relationship Id="rId20" Type="http://schemas.openxmlformats.org/officeDocument/2006/relationships/tags" Target="../tags/tag320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tags" Target="../tags/tag343.xml"/><Relationship Id="rId16" Type="http://schemas.openxmlformats.org/officeDocument/2006/relationships/tags" Target="../tags/tag344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小学班主任工作的挑战与成长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小学班主任面临的挑战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小学班主任的成长路径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小学班主任的成长策略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小学班主任的成长案例分析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小学班主任的未来发展展望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小学班主任面临的挑战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管理学生挑战</a:t>
            </a:r>
            <a:endParaRPr altLang="en-US" lang="zh-CN"/>
          </a:p>
        </p:txBody>
      </p:sp>
      <p:sp>
        <p:nvSpPr>
          <p:cNvPr id="1048918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0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2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应对学生问题行为：如何有效处理学生的不良行为和冲突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6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8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激励学生学习动力：如何激发学生的学习热情和积极性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0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2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4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促进班级凝聚力：如何增强班级的凝聚力和向心力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6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8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家校沟通：如何与家长有效沟通，共同促进学生的成长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家长沟通挑战</a:t>
            </a:r>
            <a:endParaRPr altLang="en-US" lang="zh-CN"/>
          </a:p>
        </p:txBody>
      </p:sp>
      <p:sp>
        <p:nvSpPr>
          <p:cNvPr id="1048976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78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80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建立信任：与家长建立良好的信任关系，是有效沟通的基础。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84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86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传递信息：班主任需要准确、及时地与家长沟通学生的学习情况和其他重要信息。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0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2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处理矛盾：当学生出现问题时，班主任需要与家长共同解决问题，而不是互相推诿责任。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6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8998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保持联系：班主任应保持与家长的长期联系，及时了解学生的家庭情况和成长背景。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学科教学挑战</a:t>
            </a:r>
            <a:endParaRPr altLang="en-US" lang="zh-CN"/>
          </a:p>
        </p:txBody>
      </p:sp>
      <p:sp>
        <p:nvSpPr>
          <p:cNvPr id="1049034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6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学科知识的不断更新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2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4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多样化的教学手段和工具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8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0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学生的个性化需求和问题行为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2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4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6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学科之间的交叉和融合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班级活动组织挑战</a:t>
            </a:r>
            <a:endParaRPr altLang="en-US" lang="zh-CN"/>
          </a:p>
        </p:txBody>
      </p:sp>
      <p:sp>
        <p:nvSpPr>
          <p:cNvPr id="1049092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策划有创意的活动：需要班主任具备创新思维和策划能力，能够设计出符合学生兴趣和需要的活动。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协调家长资源：需要班主任具备良好的沟通协调能力，能够有效地与家长沟通，争取家长的支持和参与。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保障学生安全：需要班主任具备高度的安全意识和责任心，能够制定详细的安全预案，确保活动的安全进行。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应对突发事件：需要班主任具备冷静应对和解决问题的能力，能够及时处理活动中的突发情况。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小学班主任的成长路径</a:t>
            </a:r>
            <a:endParaRPr altLang="en-US" dirty="0" lang="zh-CN"/>
          </a:p>
        </p:txBody>
      </p:sp>
      <p:sp>
        <p:nvSpPr>
          <p:cNvPr id="104913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提升学科教学能力</a:t>
            </a:r>
            <a:endParaRPr altLang="en-US" lang="zh-CN"/>
          </a:p>
        </p:txBody>
      </p:sp>
      <p:sp>
        <p:nvSpPr>
          <p:cNvPr id="1049182" name="弧形 58"/>
          <p:cNvSpPr/>
          <p:nvPr>
            <p:custDataLst>
              <p:tags r:id="rId1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弧形 57"/>
          <p:cNvSpPr/>
          <p:nvPr>
            <p:custDataLst>
              <p:tags r:id="rId2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椭圆 22"/>
          <p:cNvSpPr/>
          <p:nvPr>
            <p:custDataLst>
              <p:tags r:id="rId3"/>
            </p:custDataLst>
          </p:nvPr>
        </p:nvSpPr>
        <p:spPr>
          <a:xfrm>
            <a:off x="8448679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8" name="椭圆 23"/>
          <p:cNvSpPr/>
          <p:nvPr>
            <p:custDataLst>
              <p:tags r:id="rId4"/>
            </p:custDataLst>
          </p:nvPr>
        </p:nvSpPr>
        <p:spPr>
          <a:xfrm>
            <a:off x="8834838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正文"/>
          <p:cNvSpPr txBox="1"/>
          <p:nvPr>
            <p:custDataLst>
              <p:tags r:id="rId5"/>
            </p:custDataLst>
          </p:nvPr>
        </p:nvSpPr>
        <p:spPr>
          <a:xfrm>
            <a:off x="8901385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积极参与学科教研活动，与同行交流教学心得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92" name="椭圆 24"/>
          <p:cNvSpPr/>
          <p:nvPr>
            <p:custDataLst>
              <p:tags r:id="rId6"/>
            </p:custDataLst>
          </p:nvPr>
        </p:nvSpPr>
        <p:spPr>
          <a:xfrm>
            <a:off x="6016437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椭圆 25"/>
          <p:cNvSpPr/>
          <p:nvPr>
            <p:custDataLst>
              <p:tags r:id="rId7"/>
            </p:custDataLst>
          </p:nvPr>
        </p:nvSpPr>
        <p:spPr>
          <a:xfrm>
            <a:off x="6401659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正文"/>
          <p:cNvSpPr txBox="1"/>
          <p:nvPr>
            <p:custDataLst>
              <p:tags r:id="rId8"/>
            </p:custDataLst>
          </p:nvPr>
        </p:nvSpPr>
        <p:spPr>
          <a:xfrm>
            <a:off x="6469143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关注学生的学习需求，及时调整教学策略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椭圆 7"/>
          <p:cNvSpPr/>
          <p:nvPr>
            <p:custDataLst>
              <p:tags r:id="rId9"/>
            </p:custDataLst>
          </p:nvPr>
        </p:nvSpPr>
        <p:spPr>
          <a:xfrm>
            <a:off x="3584195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0" name="椭圆 9"/>
          <p:cNvSpPr/>
          <p:nvPr>
            <p:custDataLst>
              <p:tags r:id="rId10"/>
            </p:custDataLst>
          </p:nvPr>
        </p:nvSpPr>
        <p:spPr>
          <a:xfrm>
            <a:off x="3969417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正文"/>
          <p:cNvSpPr txBox="1"/>
          <p:nvPr>
            <p:custDataLst>
              <p:tags r:id="rId11"/>
            </p:custDataLst>
          </p:nvPr>
        </p:nvSpPr>
        <p:spPr>
          <a:xfrm>
            <a:off x="403690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掌握多种教学方法和技巧，提高教学效果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04" name="椭圆 5"/>
          <p:cNvSpPr/>
          <p:nvPr>
            <p:custDataLst>
              <p:tags r:id="rId12"/>
            </p:custDataLst>
          </p:nvPr>
        </p:nvSpPr>
        <p:spPr>
          <a:xfrm>
            <a:off x="875455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6" name="椭圆 4"/>
          <p:cNvSpPr/>
          <p:nvPr>
            <p:custDataLst>
              <p:tags r:id="rId13"/>
            </p:custDataLst>
          </p:nvPr>
        </p:nvSpPr>
        <p:spPr>
          <a:xfrm>
            <a:off x="1260677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8" name="正文"/>
          <p:cNvSpPr txBox="1"/>
          <p:nvPr>
            <p:custDataLst>
              <p:tags r:id="rId14"/>
            </p:custDataLst>
          </p:nvPr>
        </p:nvSpPr>
        <p:spPr>
          <a:xfrm>
            <a:off x="132816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不断学习，提升自己的学科专业素养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增强班级管理能力</a:t>
            </a:r>
            <a:endParaRPr altLang="en-US" lang="zh-CN"/>
          </a:p>
        </p:txBody>
      </p:sp>
      <p:sp>
        <p:nvSpPr>
          <p:cNvPr id="1049244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学会与学生、家长沟通交流的技巧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掌握班级管理的基本理论和方法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提升班级管理的实践能力和技巧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8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0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2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74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增强班级管理的创新能力和应对突发事件的能力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建立良好的家长关系</a:t>
            </a:r>
            <a:endParaRPr altLang="en-US" lang="zh-CN"/>
          </a:p>
        </p:txBody>
      </p:sp>
      <p:sp>
        <p:nvSpPr>
          <p:cNvPr id="1049310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定期沟通：与家长保持联系，了解学生在家庭中的表现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2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建立信任：通过真诚的交流，赢得家长的信任和支持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解决问题：与家长合作，共同解决学生在学习和生活中遇到的问题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6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分享经验：与家长分享教育经验，共同提升教育质量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提升个人综合素质</a:t>
            </a:r>
            <a:endParaRPr altLang="en-US" lang="zh-CN"/>
          </a:p>
        </p:txBody>
      </p:sp>
      <p:sp>
        <p:nvSpPr>
          <p:cNvPr id="1049352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0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68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增强组织和管理能力，有效管理班级日常事务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0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注重个人品德修养，树立良好师德榜样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2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不断学习专业知识，提高教育教学水平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74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培养良好的沟通能力，与学生和家长建立信任关系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小学班主任的成长策略</a:t>
            </a:r>
            <a:endParaRPr altLang="en-US" dirty="0" lang="zh-CN"/>
          </a:p>
        </p:txBody>
      </p:sp>
      <p:sp>
        <p:nvSpPr>
          <p:cNvPr id="104941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参加培训和学习</a:t>
            </a:r>
            <a:endParaRPr altLang="en-US" lang="zh-CN"/>
          </a:p>
        </p:txBody>
      </p:sp>
      <p:sp>
        <p:nvSpPr>
          <p:cNvPr id="1049458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参加专业培训课程，提升班主任的专业素养和技能。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4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定期组织班主任交流会，分享经验，共同成长。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0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2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学习先进的教育理念和方法，不断更新自己的教育观念。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6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8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阅读教育类书籍和文章，拓宽知识面，提高教育水平。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反思和总结经验</a:t>
            </a:r>
            <a:endParaRPr altLang="en-US" lang="zh-CN"/>
          </a:p>
        </p:txBody>
      </p:sp>
      <p:sp>
        <p:nvSpPr>
          <p:cNvPr id="1049516" name="矩形 5"/>
          <p:cNvSpPr/>
          <p:nvPr>
            <p:custDataLst>
              <p:tags r:id="rId1"/>
            </p:custDataLst>
          </p:nvPr>
        </p:nvSpPr>
        <p:spPr>
          <a:xfrm>
            <a:off x="608330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矩形 10"/>
          <p:cNvSpPr/>
          <p:nvPr>
            <p:custDataLst>
              <p:tags r:id="rId2"/>
            </p:custDataLst>
          </p:nvPr>
        </p:nvSpPr>
        <p:spPr>
          <a:xfrm>
            <a:off x="962930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TextBox 2"/>
          <p:cNvSpPr txBox="1"/>
          <p:nvPr>
            <p:custDataLst>
              <p:tags r:id="rId3"/>
            </p:custDataLst>
          </p:nvPr>
        </p:nvSpPr>
        <p:spPr>
          <a:xfrm>
            <a:off x="763308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反思工作中的问题与不足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2" name="矩形 6"/>
          <p:cNvSpPr/>
          <p:nvPr>
            <p:custDataLst>
              <p:tags r:id="rId4"/>
            </p:custDataLst>
          </p:nvPr>
        </p:nvSpPr>
        <p:spPr>
          <a:xfrm>
            <a:off x="3406861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矩形 11"/>
          <p:cNvSpPr/>
          <p:nvPr>
            <p:custDataLst>
              <p:tags r:id="rId5"/>
            </p:custDataLst>
          </p:nvPr>
        </p:nvSpPr>
        <p:spPr>
          <a:xfrm>
            <a:off x="3780593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TextBox 2"/>
          <p:cNvSpPr txBox="1"/>
          <p:nvPr>
            <p:custDataLst>
              <p:tags r:id="rId6"/>
            </p:custDataLst>
          </p:nvPr>
        </p:nvSpPr>
        <p:spPr>
          <a:xfrm>
            <a:off x="356120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总结有效的教育方法和经验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28" name="矩形 33"/>
          <p:cNvSpPr/>
          <p:nvPr>
            <p:custDataLst>
              <p:tags r:id="rId7"/>
            </p:custDataLst>
          </p:nvPr>
        </p:nvSpPr>
        <p:spPr>
          <a:xfrm>
            <a:off x="6200927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矩形 37"/>
          <p:cNvSpPr/>
          <p:nvPr>
            <p:custDataLst>
              <p:tags r:id="rId8"/>
            </p:custDataLst>
          </p:nvPr>
        </p:nvSpPr>
        <p:spPr>
          <a:xfrm>
            <a:off x="6555527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TextBox 2"/>
          <p:cNvSpPr txBox="1"/>
          <p:nvPr>
            <p:custDataLst>
              <p:tags r:id="rId9"/>
            </p:custDataLst>
          </p:nvPr>
        </p:nvSpPr>
        <p:spPr>
          <a:xfrm>
            <a:off x="6355905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深入学习教育理论和实践知识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34" name="矩形 34"/>
          <p:cNvSpPr/>
          <p:nvPr>
            <p:custDataLst>
              <p:tags r:id="rId10"/>
            </p:custDataLst>
          </p:nvPr>
        </p:nvSpPr>
        <p:spPr>
          <a:xfrm>
            <a:off x="8989253" y="2463528"/>
            <a:ext cx="2588625" cy="2618152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6" name="矩形 38"/>
          <p:cNvSpPr/>
          <p:nvPr>
            <p:custDataLst>
              <p:tags r:id="rId11"/>
            </p:custDataLst>
          </p:nvPr>
        </p:nvSpPr>
        <p:spPr>
          <a:xfrm>
            <a:off x="9362986" y="2457788"/>
            <a:ext cx="531505" cy="275595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8" name="TextBox 2"/>
          <p:cNvSpPr txBox="1"/>
          <p:nvPr>
            <p:custDataLst>
              <p:tags r:id="rId12"/>
            </p:custDataLst>
          </p:nvPr>
        </p:nvSpPr>
        <p:spPr>
          <a:xfrm>
            <a:off x="9144231" y="3036882"/>
            <a:ext cx="2278909" cy="184020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积极参与班主任工作交流和分享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寻求同事和校长的支持与帮助</a:t>
            </a:r>
            <a:endParaRPr altLang="en-US" lang="zh-CN"/>
          </a:p>
        </p:txBody>
      </p:sp>
      <p:sp>
        <p:nvSpPr>
          <p:cNvPr id="1049574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寻求同事的支持与帮助：共同探讨教育问题，分享教学经验，互相学习成长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寻求校长的支持与帮助：积极与校长沟通，争取资源和培训机会，提升自身能力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参加专业培训和学习：不断学习新的教育理念和教学方法，提高自身素质和教育水平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反思和总结工作经验：及时反思工作中遇到的问题，总结经验教训，不断改进和提升工作能力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关注学生个性化发展</a:t>
            </a:r>
            <a:endParaRPr altLang="en-US" lang="zh-CN"/>
          </a:p>
        </p:txBody>
      </p:sp>
      <p:sp>
        <p:nvSpPr>
          <p:cNvPr id="104961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2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2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3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培养学生的自主性和创造性，促进学生的个性发展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建立良好的师生关系，关注学生的情感需求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了解学生的个性特点，关注学生的兴趣和特长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3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尊重学生的差异，提供个性化的教育服务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小学班主任的成长案例分析</a:t>
            </a:r>
            <a:endParaRPr altLang="en-US" dirty="0" lang="zh-CN"/>
          </a:p>
        </p:txBody>
      </p:sp>
      <p:sp>
        <p:nvSpPr>
          <p:cNvPr id="104967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优秀班主任的成功经验分享</a:t>
            </a:r>
            <a:endParaRPr altLang="en-US" lang="zh-CN"/>
          </a:p>
        </p:txBody>
      </p:sp>
      <p:sp>
        <p:nvSpPr>
          <p:cNvPr id="1049722" name="弧形 58"/>
          <p:cNvSpPr/>
          <p:nvPr>
            <p:custDataLst>
              <p:tags r:id="rId1"/>
            </p:custDataLst>
          </p:nvPr>
        </p:nvSpPr>
        <p:spPr>
          <a:xfrm>
            <a:off x="8107509" y="2034454"/>
            <a:ext cx="3470614" cy="3470614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4" name="弧形 57"/>
          <p:cNvSpPr/>
          <p:nvPr>
            <p:custDataLst>
              <p:tags r:id="rId2"/>
            </p:custDataLst>
          </p:nvPr>
        </p:nvSpPr>
        <p:spPr>
          <a:xfrm>
            <a:off x="608330" y="2034454"/>
            <a:ext cx="3470614" cy="3470614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6" name="椭圆 22"/>
          <p:cNvSpPr/>
          <p:nvPr>
            <p:custDataLst>
              <p:tags r:id="rId3"/>
            </p:custDataLst>
          </p:nvPr>
        </p:nvSpPr>
        <p:spPr>
          <a:xfrm>
            <a:off x="8448679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28" name="椭圆 23"/>
          <p:cNvSpPr/>
          <p:nvPr>
            <p:custDataLst>
              <p:tags r:id="rId4"/>
            </p:custDataLst>
          </p:nvPr>
        </p:nvSpPr>
        <p:spPr>
          <a:xfrm>
            <a:off x="8834838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0" name="正文"/>
          <p:cNvSpPr txBox="1"/>
          <p:nvPr>
            <p:custDataLst>
              <p:tags r:id="rId5"/>
            </p:custDataLst>
          </p:nvPr>
        </p:nvSpPr>
        <p:spPr>
          <a:xfrm>
            <a:off x="8901385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注重家校沟通，共同促进孩子发展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32" name="椭圆 24"/>
          <p:cNvSpPr/>
          <p:nvPr>
            <p:custDataLst>
              <p:tags r:id="rId6"/>
            </p:custDataLst>
          </p:nvPr>
        </p:nvSpPr>
        <p:spPr>
          <a:xfrm>
            <a:off x="6016437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椭圆 25"/>
          <p:cNvSpPr/>
          <p:nvPr>
            <p:custDataLst>
              <p:tags r:id="rId7"/>
            </p:custDataLst>
          </p:nvPr>
        </p:nvSpPr>
        <p:spPr>
          <a:xfrm>
            <a:off x="6401659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正文"/>
          <p:cNvSpPr txBox="1"/>
          <p:nvPr>
            <p:custDataLst>
              <p:tags r:id="rId8"/>
            </p:custDataLst>
          </p:nvPr>
        </p:nvSpPr>
        <p:spPr>
          <a:xfrm>
            <a:off x="6469143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建立良好的师生关系，增强班级凝聚力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椭圆 7"/>
          <p:cNvSpPr/>
          <p:nvPr>
            <p:custDataLst>
              <p:tags r:id="rId9"/>
            </p:custDataLst>
          </p:nvPr>
        </p:nvSpPr>
        <p:spPr>
          <a:xfrm>
            <a:off x="3584195" y="2310015"/>
            <a:ext cx="2918691" cy="2918691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椭圆 9"/>
          <p:cNvSpPr/>
          <p:nvPr>
            <p:custDataLst>
              <p:tags r:id="rId10"/>
            </p:custDataLst>
          </p:nvPr>
        </p:nvSpPr>
        <p:spPr>
          <a:xfrm>
            <a:off x="3969417" y="2368126"/>
            <a:ext cx="394016" cy="394016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正文"/>
          <p:cNvSpPr txBox="1"/>
          <p:nvPr>
            <p:custDataLst>
              <p:tags r:id="rId11"/>
            </p:custDataLst>
          </p:nvPr>
        </p:nvSpPr>
        <p:spPr>
          <a:xfrm>
            <a:off x="403690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不断学习和提升自身素质，掌握教育技巧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744" name="椭圆 5"/>
          <p:cNvSpPr/>
          <p:nvPr>
            <p:custDataLst>
              <p:tags r:id="rId12"/>
            </p:custDataLst>
          </p:nvPr>
        </p:nvSpPr>
        <p:spPr>
          <a:xfrm>
            <a:off x="875455" y="2310015"/>
            <a:ext cx="2918691" cy="2918691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椭圆 4"/>
          <p:cNvSpPr/>
          <p:nvPr>
            <p:custDataLst>
              <p:tags r:id="rId13"/>
            </p:custDataLst>
          </p:nvPr>
        </p:nvSpPr>
        <p:spPr>
          <a:xfrm>
            <a:off x="1260677" y="2368126"/>
            <a:ext cx="394016" cy="394016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正文"/>
          <p:cNvSpPr txBox="1"/>
          <p:nvPr>
            <p:custDataLst>
              <p:tags r:id="rId14"/>
            </p:custDataLst>
          </p:nvPr>
        </p:nvSpPr>
        <p:spPr>
          <a:xfrm>
            <a:off x="1328161" y="3152630"/>
            <a:ext cx="2013102" cy="138471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具备爱心和耐心，关注学生成长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小学班主任成长案例分析</a:t>
            </a:r>
            <a:endParaRPr altLang="en-US" lang="zh-CN"/>
          </a:p>
        </p:txBody>
      </p:sp>
      <p:sp>
        <p:nvSpPr>
          <p:cNvPr id="104978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88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0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6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9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案例一：如何提高学生的学习积极性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案例三：如何与家长建立良好的沟通关系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0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案例四：如何培养学生的自主管理能力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案例二：如何处理学生之间的矛盾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小学班主任工作成果展示</a:t>
            </a:r>
            <a:endParaRPr altLang="en-US" lang="zh-CN"/>
          </a:p>
        </p:txBody>
      </p:sp>
      <p:sp>
        <p:nvSpPr>
          <p:cNvPr id="1049858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班级管理：班主任如何有效地管理班级，提高学生的学习积极性和参与度。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0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学生关怀：班主任如何关注学生的成长，提供个性化关怀和支持。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8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0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家校合作：班主任如何与家长建立良好的合作关系，共同促进学生的全面发展。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4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76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自身成长：班主任在工作中如何不断学习和成长，提高自己的专业素养和教育教学能力。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小学班主任的未来发展展望</a:t>
            </a:r>
            <a:endParaRPr altLang="en-US" dirty="0" lang="zh-CN"/>
          </a:p>
        </p:txBody>
      </p:sp>
      <p:sp>
        <p:nvSpPr>
          <p:cNvPr id="104991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小学班主任职业发展前景展望</a:t>
            </a:r>
            <a:endParaRPr altLang="en-US" lang="zh-CN"/>
          </a:p>
        </p:txBody>
      </p:sp>
      <p:sp>
        <p:nvSpPr>
          <p:cNvPr id="1049964" name="文本框 10"/>
          <p:cNvSpPr txBox="1"/>
          <p:nvPr>
            <p:custDataLst>
              <p:tags r:id="rId1"/>
            </p:custDataLst>
          </p:nvPr>
        </p:nvSpPr>
        <p:spPr>
          <a:xfrm>
            <a:off x="811610" y="4681883"/>
            <a:ext cx="3324022" cy="1395761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专业化发展：随着教育改革的深入，小学班主任将需要更高的专业素养和更全面的知识结构，以应对学生发展的多样化需求。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66" name="矩形 11"/>
          <p:cNvSpPr/>
          <p:nvPr>
            <p:custDataLst>
              <p:tags r:id="rId2"/>
            </p:custDataLst>
          </p:nvPr>
        </p:nvSpPr>
        <p:spPr>
          <a:xfrm>
            <a:off x="811610" y="4505946"/>
            <a:ext cx="3324022" cy="1741378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68" name="文本框 17"/>
          <p:cNvSpPr txBox="1"/>
          <p:nvPr>
            <p:custDataLst>
              <p:tags r:id="rId3"/>
            </p:custDataLst>
          </p:nvPr>
        </p:nvSpPr>
        <p:spPr>
          <a:xfrm>
            <a:off x="3199651" y="1464986"/>
            <a:ext cx="3324022" cy="1395761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培训与进修机会：未来将有更多的培训和进修机会，以提升小学班主任的专业能力和管理水平，促进其个人成长和职业发展。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70" name="矩形 18"/>
          <p:cNvSpPr/>
          <p:nvPr>
            <p:custDataLst>
              <p:tags r:id="rId4"/>
            </p:custDataLst>
          </p:nvPr>
        </p:nvSpPr>
        <p:spPr>
          <a:xfrm>
            <a:off x="3199651" y="1289050"/>
            <a:ext cx="3324022" cy="1741378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972" name="燕尾形 3"/>
          <p:cNvSpPr/>
          <p:nvPr>
            <p:custDataLst>
              <p:tags r:id="rId5"/>
            </p:custDataLst>
          </p:nvPr>
        </p:nvSpPr>
        <p:spPr>
          <a:xfrm>
            <a:off x="1165828" y="3397939"/>
            <a:ext cx="2540519" cy="738932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974" name="文本框 13"/>
          <p:cNvSpPr txBox="1"/>
          <p:nvPr>
            <p:custDataLst>
              <p:tags r:id="rId6"/>
            </p:custDataLst>
          </p:nvPr>
        </p:nvSpPr>
        <p:spPr>
          <a:xfrm>
            <a:off x="1433251" y="3521485"/>
            <a:ext cx="2079957" cy="491058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76" name="燕尾形 25"/>
          <p:cNvSpPr/>
          <p:nvPr>
            <p:custDataLst>
              <p:tags r:id="rId7"/>
            </p:custDataLst>
          </p:nvPr>
        </p:nvSpPr>
        <p:spPr>
          <a:xfrm>
            <a:off x="1232293" y="3443292"/>
            <a:ext cx="2424792" cy="64822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978" name="燕尾形 29"/>
          <p:cNvSpPr/>
          <p:nvPr>
            <p:custDataLst>
              <p:tags r:id="rId8"/>
            </p:custDataLst>
          </p:nvPr>
        </p:nvSpPr>
        <p:spPr>
          <a:xfrm>
            <a:off x="3591403" y="3399503"/>
            <a:ext cx="2540519" cy="738932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980" name="文本框 30"/>
          <p:cNvSpPr txBox="1"/>
          <p:nvPr>
            <p:custDataLst>
              <p:tags r:id="rId9"/>
            </p:custDataLst>
          </p:nvPr>
        </p:nvSpPr>
        <p:spPr>
          <a:xfrm>
            <a:off x="3858826" y="3523049"/>
            <a:ext cx="2079957" cy="491058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82" name="燕尾形 31"/>
          <p:cNvSpPr/>
          <p:nvPr>
            <p:custDataLst>
              <p:tags r:id="rId10"/>
            </p:custDataLst>
          </p:nvPr>
        </p:nvSpPr>
        <p:spPr>
          <a:xfrm>
            <a:off x="3657868" y="3444855"/>
            <a:ext cx="2424792" cy="64822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984" name="燕尾形 33"/>
          <p:cNvSpPr/>
          <p:nvPr>
            <p:custDataLst>
              <p:tags r:id="rId11"/>
            </p:custDataLst>
          </p:nvPr>
        </p:nvSpPr>
        <p:spPr>
          <a:xfrm>
            <a:off x="6016977" y="3401067"/>
            <a:ext cx="2540519" cy="738932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986" name="文本框 34"/>
          <p:cNvSpPr txBox="1"/>
          <p:nvPr>
            <p:custDataLst>
              <p:tags r:id="rId12"/>
            </p:custDataLst>
          </p:nvPr>
        </p:nvSpPr>
        <p:spPr>
          <a:xfrm>
            <a:off x="6284400" y="3524613"/>
            <a:ext cx="2079957" cy="491058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88" name="燕尾形 35"/>
          <p:cNvSpPr/>
          <p:nvPr>
            <p:custDataLst>
              <p:tags r:id="rId13"/>
            </p:custDataLst>
          </p:nvPr>
        </p:nvSpPr>
        <p:spPr>
          <a:xfrm>
            <a:off x="6083442" y="3446419"/>
            <a:ext cx="2424792" cy="64822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990" name="燕尾形 37"/>
          <p:cNvSpPr/>
          <p:nvPr>
            <p:custDataLst>
              <p:tags r:id="rId14"/>
            </p:custDataLst>
          </p:nvPr>
        </p:nvSpPr>
        <p:spPr>
          <a:xfrm>
            <a:off x="8442551" y="3402631"/>
            <a:ext cx="2540519" cy="738932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992" name="文本框 38"/>
          <p:cNvSpPr txBox="1"/>
          <p:nvPr>
            <p:custDataLst>
              <p:tags r:id="rId15"/>
            </p:custDataLst>
          </p:nvPr>
        </p:nvSpPr>
        <p:spPr>
          <a:xfrm>
            <a:off x="8709974" y="3514448"/>
            <a:ext cx="2079957" cy="491058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994" name="燕尾形 39"/>
          <p:cNvSpPr/>
          <p:nvPr>
            <p:custDataLst>
              <p:tags r:id="rId16"/>
            </p:custDataLst>
          </p:nvPr>
        </p:nvSpPr>
        <p:spPr>
          <a:xfrm>
            <a:off x="8509016" y="3447983"/>
            <a:ext cx="2424792" cy="64822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996" name="文本框 53"/>
          <p:cNvSpPr txBox="1"/>
          <p:nvPr>
            <p:custDataLst>
              <p:tags r:id="rId17"/>
            </p:custDataLst>
          </p:nvPr>
        </p:nvSpPr>
        <p:spPr>
          <a:xfrm>
            <a:off x="8050800" y="1467332"/>
            <a:ext cx="3324022" cy="1395761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跨界合作的可能性：未来小学班主任将有更多机会与其他领域和专业人士进行跨界合作，共同推进学生全面发展和教育改革。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998" name="矩形 54"/>
          <p:cNvSpPr/>
          <p:nvPr>
            <p:custDataLst>
              <p:tags r:id="rId18"/>
            </p:custDataLst>
          </p:nvPr>
        </p:nvSpPr>
        <p:spPr>
          <a:xfrm>
            <a:off x="8050800" y="1291396"/>
            <a:ext cx="3324022" cy="1741378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50000" name="文本框 63"/>
          <p:cNvSpPr txBox="1"/>
          <p:nvPr>
            <p:custDataLst>
              <p:tags r:id="rId19"/>
            </p:custDataLst>
          </p:nvPr>
        </p:nvSpPr>
        <p:spPr>
          <a:xfrm>
            <a:off x="5625226" y="4685010"/>
            <a:ext cx="3324022" cy="1395761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激励机制的完善：学校和教育部门将进一步完善激励机制，提高小学班主任的工作积极性和满意度，激发其工作热情和创造力。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02" name="矩形 64"/>
          <p:cNvSpPr/>
          <p:nvPr>
            <p:custDataLst>
              <p:tags r:id="rId20"/>
            </p:custDataLst>
          </p:nvPr>
        </p:nvSpPr>
        <p:spPr>
          <a:xfrm>
            <a:off x="5625226" y="4509074"/>
            <a:ext cx="3324022" cy="1741378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小学班主任工作创新与改革方向</a:t>
            </a:r>
            <a:endParaRPr altLang="en-US" lang="zh-CN"/>
          </a:p>
        </p:txBody>
      </p:sp>
      <p:sp>
        <p:nvSpPr>
          <p:cNvPr id="1050038" name="五边形 30"/>
          <p:cNvSpPr/>
          <p:nvPr>
            <p:custDataLst>
              <p:tags r:id="rId1"/>
            </p:custDataLst>
          </p:nvPr>
        </p:nvSpPr>
        <p:spPr>
          <a:xfrm>
            <a:off x="608330" y="3192578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0" name="燕尾形 36"/>
          <p:cNvSpPr/>
          <p:nvPr>
            <p:custDataLst>
              <p:tags r:id="rId2"/>
            </p:custDataLst>
          </p:nvPr>
        </p:nvSpPr>
        <p:spPr>
          <a:xfrm>
            <a:off x="3220372" y="3192578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2" name="燕尾形 37"/>
          <p:cNvSpPr/>
          <p:nvPr>
            <p:custDataLst>
              <p:tags r:id="rId3"/>
            </p:custDataLst>
          </p:nvPr>
        </p:nvSpPr>
        <p:spPr>
          <a:xfrm>
            <a:off x="8444456" y="3192578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4" name="燕尾形 38"/>
          <p:cNvSpPr/>
          <p:nvPr>
            <p:custDataLst>
              <p:tags r:id="rId4"/>
            </p:custDataLst>
          </p:nvPr>
        </p:nvSpPr>
        <p:spPr>
          <a:xfrm>
            <a:off x="5832414" y="3192578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6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提升专业素养：持续学习，掌握现代教育技术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8" name="文本框 6"/>
          <p:cNvSpPr txBox="1"/>
          <p:nvPr>
            <p:custDataLst>
              <p:tags r:id="rId6"/>
            </p:custDataLst>
          </p:nvPr>
        </p:nvSpPr>
        <p:spPr>
          <a:xfrm>
            <a:off x="608330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创新教育理念：关注学生全面发展，注重个性差异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0" name="文本框 7"/>
          <p:cNvSpPr txBox="1"/>
          <p:nvPr>
            <p:custDataLst>
              <p:tags r:id="rId7"/>
            </p:custDataLst>
          </p:nvPr>
        </p:nvSpPr>
        <p:spPr>
          <a:xfrm>
            <a:off x="5830652" y="1539342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深化家校合作：建立有效的沟通机制，共同促进孩子成长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2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26381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优化班级管理：注重民主、公平、关爱，营造良好的班级氛围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提高小学班主任待遇和社会地位的建议</a:t>
            </a:r>
            <a:endParaRPr altLang="en-US" lang="zh-CN"/>
          </a:p>
        </p:txBody>
      </p:sp>
      <p:sp>
        <p:nvSpPr>
          <p:cNvPr id="1050088" name="对角圆角矩形 15"/>
          <p:cNvSpPr/>
          <p:nvPr>
            <p:custDataLst>
              <p:tags r:id="rId1"/>
            </p:custDataLst>
          </p:nvPr>
        </p:nvSpPr>
        <p:spPr>
          <a:xfrm>
            <a:off x="1305000" y="4106881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0" name="对角圆角矩形 16"/>
          <p:cNvSpPr/>
          <p:nvPr>
            <p:custDataLst>
              <p:tags r:id="rId2"/>
            </p:custDataLst>
          </p:nvPr>
        </p:nvSpPr>
        <p:spPr>
          <a:xfrm>
            <a:off x="1305000" y="3960308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2" name="直角三角形 17"/>
          <p:cNvSpPr/>
          <p:nvPr>
            <p:custDataLst>
              <p:tags r:id="rId3"/>
            </p:custDataLst>
          </p:nvPr>
        </p:nvSpPr>
        <p:spPr>
          <a:xfrm>
            <a:off x="1887930" y="3960981"/>
            <a:ext cx="87808" cy="146346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4" name="文本框 27"/>
          <p:cNvSpPr txBox="1"/>
          <p:nvPr>
            <p:custDataLst>
              <p:tags r:id="rId4"/>
            </p:custDataLst>
          </p:nvPr>
        </p:nvSpPr>
        <p:spPr>
          <a:xfrm>
            <a:off x="1925582" y="4118311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73333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社会认可与尊重：加大对小学班主任工作的宣传力度，提高社会对班主任工作的认可和尊重，增强其职业荣誉感。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对角圆角矩形 52"/>
          <p:cNvSpPr/>
          <p:nvPr>
            <p:custDataLst>
              <p:tags r:id="rId5"/>
            </p:custDataLst>
          </p:nvPr>
        </p:nvSpPr>
        <p:spPr>
          <a:xfrm>
            <a:off x="1305000" y="1436295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98" name="对角圆角矩形 53"/>
          <p:cNvSpPr/>
          <p:nvPr>
            <p:custDataLst>
              <p:tags r:id="rId6"/>
            </p:custDataLst>
          </p:nvPr>
        </p:nvSpPr>
        <p:spPr>
          <a:xfrm>
            <a:off x="1305000" y="1289050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0" name="直角三角形 54"/>
          <p:cNvSpPr/>
          <p:nvPr>
            <p:custDataLst>
              <p:tags r:id="rId7"/>
            </p:custDataLst>
          </p:nvPr>
        </p:nvSpPr>
        <p:spPr>
          <a:xfrm>
            <a:off x="1887930" y="1289722"/>
            <a:ext cx="87808" cy="1463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2" name="文本框 56"/>
          <p:cNvSpPr txBox="1"/>
          <p:nvPr>
            <p:custDataLst>
              <p:tags r:id="rId8"/>
            </p:custDataLst>
          </p:nvPr>
        </p:nvSpPr>
        <p:spPr>
          <a:xfrm>
            <a:off x="1925582" y="1439657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增加薪酬福利：提高小学班主任的工资待遇，提供更多的福利待遇，如医疗保险、住房补贴等。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对角圆角矩形 5"/>
          <p:cNvSpPr/>
          <p:nvPr>
            <p:custDataLst>
              <p:tags r:id="rId9"/>
            </p:custDataLst>
          </p:nvPr>
        </p:nvSpPr>
        <p:spPr>
          <a:xfrm>
            <a:off x="1305000" y="2771588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6" name="对角圆角矩形 6"/>
          <p:cNvSpPr/>
          <p:nvPr>
            <p:custDataLst>
              <p:tags r:id="rId10"/>
            </p:custDataLst>
          </p:nvPr>
        </p:nvSpPr>
        <p:spPr>
          <a:xfrm>
            <a:off x="1305000" y="2624343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08" name="直角三角形 7"/>
          <p:cNvSpPr/>
          <p:nvPr>
            <p:custDataLst>
              <p:tags r:id="rId11"/>
            </p:custDataLst>
          </p:nvPr>
        </p:nvSpPr>
        <p:spPr>
          <a:xfrm>
            <a:off x="1887930" y="2625688"/>
            <a:ext cx="87808" cy="1463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0" name="文本框 8"/>
          <p:cNvSpPr txBox="1"/>
          <p:nvPr>
            <p:custDataLst>
              <p:tags r:id="rId12"/>
            </p:custDataLst>
          </p:nvPr>
        </p:nvSpPr>
        <p:spPr>
          <a:xfrm>
            <a:off x="1925582" y="2783018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培训与晋升机会：为小学班主任提供更多的培训和晋升机会，提高其专业素养和职业发展空间。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2" name="对角圆角矩形 9"/>
          <p:cNvSpPr/>
          <p:nvPr>
            <p:custDataLst>
              <p:tags r:id="rId13"/>
            </p:custDataLst>
          </p:nvPr>
        </p:nvSpPr>
        <p:spPr>
          <a:xfrm>
            <a:off x="1305000" y="5442847"/>
            <a:ext cx="9575806" cy="807102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4" name="对角圆角矩形 10"/>
          <p:cNvSpPr/>
          <p:nvPr>
            <p:custDataLst>
              <p:tags r:id="rId14"/>
            </p:custDataLst>
          </p:nvPr>
        </p:nvSpPr>
        <p:spPr>
          <a:xfrm>
            <a:off x="1305000" y="5295601"/>
            <a:ext cx="582800" cy="55611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直角三角形 11"/>
          <p:cNvSpPr/>
          <p:nvPr>
            <p:custDataLst>
              <p:tags r:id="rId15"/>
            </p:custDataLst>
          </p:nvPr>
        </p:nvSpPr>
        <p:spPr>
          <a:xfrm>
            <a:off x="1887930" y="5296274"/>
            <a:ext cx="87808" cy="146346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文本框 12"/>
          <p:cNvSpPr txBox="1"/>
          <p:nvPr>
            <p:custDataLst>
              <p:tags r:id="rId16"/>
            </p:custDataLst>
          </p:nvPr>
        </p:nvSpPr>
        <p:spPr>
          <a:xfrm>
            <a:off x="1925582" y="5453604"/>
            <a:ext cx="8652018" cy="793200"/>
          </a:xfrm>
          <a:prstGeom prst="rect"/>
          <a:noFill/>
        </p:spPr>
        <p:txBody>
          <a:bodyPr anchor="ctr" anchorCtr="0" bIns="107950" rtlCol="0" tIns="0" wrap="square">
            <a:normAutofit fontScale="84444" lnSpcReduction="1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建立评价机制：建立科学合理的小学班主任评价机制，对其工作绩效进行公正评价，激发工作积极性。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5015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5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59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0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20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5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51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300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301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47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2024-01-05T06:54:10Z</dcterms:created>
  <dcterms:modified xsi:type="dcterms:W3CDTF">2024-01-05T06:54:10Z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7e2b7926a8da442ab5fe0ed278b63ec9_21</vt:lpwstr>
  </property>
</Properties>
</file>