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400" r:id="rId1"/>
    <p:sldMasterId id="2147493437" r:id="rId2"/>
  </p:sldMasterIdLst>
  <p:notesMasterIdLst>
    <p:notesMasterId r:id="rId3"/>
  </p:notesMasterIdLst>
  <p:sldIdLst>
    <p:sldId id="5011" r:id="rId4"/>
    <p:sldId id="5014" r:id="rId5"/>
    <p:sldId id="5017" r:id="rId6"/>
    <p:sldId id="5020" r:id="rId7"/>
    <p:sldId id="5026" r:id="rId9"/>
    <p:sldId id="5029" r:id="rId10"/>
    <p:sldId id="5032" r:id="rId11"/>
    <p:sldId id="5035" r:id="rId12"/>
    <p:sldId id="5041" r:id="rId14"/>
    <p:sldId id="5044" r:id="rId15"/>
    <p:sldId id="5047" r:id="rId16"/>
    <p:sldId id="5050" r:id="rId17"/>
    <p:sldId id="5056" r:id="rId19"/>
    <p:sldId id="5059" r:id="rId20"/>
    <p:sldId id="5062" r:id="rId21"/>
    <p:sldId id="5065" r:id="rId22"/>
    <p:sldId id="5071" r:id="rId24"/>
    <p:sldId id="5074" r:id="rId25"/>
    <p:sldId id="5077" r:id="rId26"/>
    <p:sldId id="5080" r:id="rId27"/>
    <p:sldId id="5083" r:id="rId28"/>
    <p:sldId id="5089" r:id="rId30"/>
    <p:sldId id="5092" r:id="rId31"/>
    <p:sldId id="5095" r:id="rId32"/>
    <p:sldId id="5098"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401" r:id="rId1"/>
    <p:sldLayoutId id="2147493402" r:id="rId2"/>
    <p:sldLayoutId id="2147493403" r:id="rId3"/>
    <p:sldLayoutId id="2147493404" r:id="rId4"/>
    <p:sldLayoutId id="2147493405" r:id="rId5"/>
    <p:sldLayoutId id="2147493406" r:id="rId6"/>
    <p:sldLayoutId id="2147493407" r:id="rId7"/>
    <p:sldLayoutId id="2147493408" r:id="rId8"/>
    <p:sldLayoutId id="2147493409" r:id="rId9"/>
    <p:sldLayoutId id="2147493410" r:id="rId10"/>
    <p:sldLayoutId id="21474934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3438" r:id="rId1"/>
    <p:sldLayoutId id="2147493439" r:id="rId2"/>
    <p:sldLayoutId id="2147493440" r:id="rId3"/>
    <p:sldLayoutId id="2147493441" r:id="rId4"/>
    <p:sldLayoutId id="2147493442" r:id="rId5"/>
    <p:sldLayoutId id="2147493443" r:id="rId6"/>
    <p:sldLayoutId id="2147493444" r:id="rId7"/>
    <p:sldLayoutId id="2147493445" r:id="rId8"/>
    <p:sldLayoutId id="2147493446" r:id="rId9"/>
    <p:sldLayoutId id="2147493447" r:id="rId10"/>
    <p:sldLayoutId id="21474934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tags" Target="../tags/tag163.xml"/><Relationship Id="rId6" Type="http://schemas.openxmlformats.org/officeDocument/2006/relationships/tags" Target="../tags/tag164.xml"/><Relationship Id="rId7" Type="http://schemas.openxmlformats.org/officeDocument/2006/relationships/tags" Target="../tags/tag165.xml"/><Relationship Id="rId8" Type="http://schemas.openxmlformats.org/officeDocument/2006/relationships/tags" Target="../tags/tag166.xml"/><Relationship Id="rId9" Type="http://schemas.openxmlformats.org/officeDocument/2006/relationships/tags" Target="../tags/tag167.xml"/><Relationship Id="rId10" Type="http://schemas.openxmlformats.org/officeDocument/2006/relationships/tags" Target="../tags/tag168.xml"/><Relationship Id="rId11" Type="http://schemas.openxmlformats.org/officeDocument/2006/relationships/tags" Target="../tags/tag169.xml"/><Relationship Id="rId12" Type="http://schemas.openxmlformats.org/officeDocument/2006/relationships/tags" Target="../tags/tag17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tags" Target="../tags/tag267.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tags" Target="../tags/tag312.xml"/><Relationship Id="rId19" Type="http://schemas.openxmlformats.org/officeDocument/2006/relationships/tags" Target="../tags/tag313.xml"/><Relationship Id="rId20" Type="http://schemas.openxmlformats.org/officeDocument/2006/relationships/tags" Target="../tags/tag314.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企业管理中的市场调研与产品定位策略案例分析报告</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添加</a:t>
            </a:r>
            <a:endParaRPr altLang="en-US" b="1" dirty="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目录标题</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产品定位策略的制定</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市场调研的重要性</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市场调研与产品定位策略的结合</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案例分析报告</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结论与建议</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p:cNvSpPr>
            <a:spLocks noGrp="1"/>
          </p:cNvSpPr>
          <p:nvPr>
            <p:ph type="title"/>
            <p:custDataLst>
              <p:tags r:id="rId1"/>
            </p:custDataLst>
          </p:nvPr>
        </p:nvSpPr>
        <p:spPr/>
        <p:txBody>
          <a:bodyPr/>
          <a:p>
            <a:r>
              <a:rPr altLang="en-US" dirty="0" lang="zh-CN"/>
              <a:t>市场调研的重要性</a:t>
            </a:r>
            <a:endParaRPr altLang="en-US" dirty="0" lang="zh-CN"/>
          </a:p>
        </p:txBody>
      </p:sp>
      <p:sp>
        <p:nvSpPr>
          <p:cNvPr id="104902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10" name="标题 1"/>
          <p:cNvSpPr>
            <a:spLocks noGrp="1"/>
          </p:cNvSpPr>
          <p:nvPr>
            <p:ph type="title"/>
          </p:nvPr>
        </p:nvSpPr>
        <p:spPr/>
        <p:txBody>
          <a:bodyPr/>
          <a:p>
            <a:r>
              <a:rPr altLang="en-US" lang="zh-CN"/>
              <a:t>市场调研对企业决策的影响</a:t>
            </a:r>
            <a:endParaRPr altLang="en-US" lang="zh-CN"/>
          </a:p>
        </p:txBody>
      </p:sp>
      <p:sp>
        <p:nvSpPr>
          <p:cNvPr id="10491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市场调研是企业制定战略和决策的重要依据</a:t>
            </a:r>
            <a:endParaRPr altLang="en-US" dirty="0" sz="1200" lang="zh-CN" spc="150">
              <a:solidFill>
                <a:schemeClr val="tx1">
                  <a:lumMod val="65000"/>
                  <a:lumOff val="35000"/>
                </a:schemeClr>
              </a:solidFill>
              <a:latin typeface="+mn-ea"/>
              <a:sym typeface="+mn-ea"/>
            </a:endParaRPr>
          </a:p>
        </p:txBody>
      </p:sp>
      <p:sp>
        <p:nvSpPr>
          <p:cNvPr id="10491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市场调研可以帮助企业了解市场需求、竞争态势和行业趋势</a:t>
            </a:r>
            <a:endParaRPr altLang="en-US" dirty="0" sz="1200" lang="zh-CN" spc="150">
              <a:solidFill>
                <a:schemeClr val="tx1">
                  <a:lumMod val="65000"/>
                  <a:lumOff val="35000"/>
                </a:schemeClr>
              </a:solidFill>
              <a:latin typeface="+mn-ea"/>
              <a:sym typeface="+mn-ea"/>
            </a:endParaRPr>
          </a:p>
        </p:txBody>
      </p:sp>
      <p:sp>
        <p:nvSpPr>
          <p:cNvPr id="10491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市场调研有助于企业发现新的市场机会和潜在客户</a:t>
            </a:r>
            <a:endParaRPr altLang="en-US" dirty="0" sz="1200" lang="zh-CN" spc="150">
              <a:solidFill>
                <a:schemeClr val="tx1">
                  <a:lumMod val="65000"/>
                  <a:lumOff val="35000"/>
                </a:schemeClr>
              </a:solidFill>
              <a:latin typeface="+mn-ea"/>
              <a:sym typeface="+mn-ea"/>
            </a:endParaRPr>
          </a:p>
        </p:txBody>
      </p:sp>
      <p:sp>
        <p:nvSpPr>
          <p:cNvPr id="10491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市场调研是企业评估市场风险和制定风险管理策略的重要手段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54" name="标题 1"/>
          <p:cNvSpPr>
            <a:spLocks noGrp="1"/>
          </p:cNvSpPr>
          <p:nvPr>
            <p:ph type="title"/>
          </p:nvPr>
        </p:nvSpPr>
        <p:spPr/>
        <p:txBody>
          <a:bodyPr/>
          <a:p>
            <a:r>
              <a:rPr altLang="en-US" lang="zh-CN"/>
              <a:t>市场调研的内容和方法</a:t>
            </a:r>
            <a:endParaRPr altLang="en-US" lang="zh-CN"/>
          </a:p>
        </p:txBody>
      </p:sp>
      <p:sp>
        <p:nvSpPr>
          <p:cNvPr id="104915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调研方法：采用问卷调查、访谈、观察等方法，收集市场数据和信息</a:t>
            </a:r>
            <a:endParaRPr altLang="zh-CN" dirty="0" lang="en-US">
              <a:solidFill>
                <a:schemeClr val="dk1">
                  <a:lumMod val="80000"/>
                  <a:lumOff val="20000"/>
                </a:schemeClr>
              </a:solidFill>
              <a:latin typeface="+mn-ea"/>
              <a:sym typeface="+mn-ea"/>
            </a:endParaRPr>
          </a:p>
        </p:txBody>
      </p:sp>
      <p:sp>
        <p:nvSpPr>
          <p:cNvPr id="104916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调研目的：明确市场调研的目的和意义，为产品定位提供依据</a:t>
            </a:r>
            <a:endParaRPr altLang="en-US" dirty="0" lang="zh-CN">
              <a:solidFill>
                <a:schemeClr val="dk1">
                  <a:lumMod val="80000"/>
                  <a:lumOff val="20000"/>
                </a:schemeClr>
              </a:solidFill>
              <a:latin typeface="+mn-ea"/>
              <a:sym typeface="+mn-ea"/>
            </a:endParaRPr>
          </a:p>
        </p:txBody>
      </p:sp>
      <p:sp>
        <p:nvSpPr>
          <p:cNvPr id="104917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调研内容：了解市场需求、竞争情况、消费者行为等，为产品定位提供数据支持</a:t>
            </a:r>
            <a:endParaRPr altLang="en-US" dirty="0" lang="zh-CN">
              <a:solidFill>
                <a:schemeClr val="dk1">
                  <a:lumMod val="80000"/>
                  <a:lumOff val="20000"/>
                </a:schemeClr>
              </a:solidFill>
              <a:latin typeface="+mn-ea"/>
              <a:sym typeface="+mn-ea"/>
            </a:endParaRPr>
          </a:p>
        </p:txBody>
      </p:sp>
      <p:sp>
        <p:nvSpPr>
          <p:cNvPr id="104918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8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调研流程：制定调研计划、设计问卷、收集数据、分析数据、撰写报告等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22" name="标题 1"/>
          <p:cNvSpPr>
            <a:spLocks noGrp="1"/>
          </p:cNvSpPr>
          <p:nvPr>
            <p:ph type="title"/>
          </p:nvPr>
        </p:nvSpPr>
        <p:spPr/>
        <p:txBody>
          <a:bodyPr/>
          <a:p>
            <a:r>
              <a:rPr altLang="en-US" lang="zh-CN"/>
              <a:t>市场调研的实践案例</a:t>
            </a:r>
            <a:endParaRPr altLang="en-US" lang="zh-CN"/>
          </a:p>
        </p:txBody>
      </p:sp>
      <p:sp>
        <p:nvSpPr>
          <p:cNvPr id="104922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案例一：某快消品企业市场调研发现目标客户群体对产品口感有较高要求，针对这一需求进行产品改良，成功提高市场份额。</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案例二：某服装品牌通过市场调研了解消费者对环保、可持续发展的关注，推出环保系列服装，获得消费者认可。</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3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案例三：某电子产品企业通过市场调研发现目标客户群体对产品性能有较高要求，针对这一需求进行技术研发，成功推出高性能产品。</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4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案例四：某餐饮企业通过市场调研了解消费者对健康饮食的关注，推出健康菜单，获得消费者青睐。</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82" name="标题"/>
          <p:cNvSpPr>
            <a:spLocks noGrp="1"/>
          </p:cNvSpPr>
          <p:nvPr>
            <p:ph type="title"/>
            <p:custDataLst>
              <p:tags r:id="rId1"/>
            </p:custDataLst>
          </p:nvPr>
        </p:nvSpPr>
        <p:spPr/>
        <p:txBody>
          <a:bodyPr/>
          <a:p>
            <a:r>
              <a:rPr altLang="en-US" dirty="0" lang="zh-CN"/>
              <a:t>产品定位策略的制定</a:t>
            </a:r>
            <a:endParaRPr altLang="en-US" dirty="0" lang="zh-CN"/>
          </a:p>
        </p:txBody>
      </p:sp>
      <p:sp>
        <p:nvSpPr>
          <p:cNvPr id="1049284"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产品定位的概念和意义</a:t>
            </a:r>
            <a:endParaRPr altLang="en-US" lang="zh-CN"/>
          </a:p>
        </p:txBody>
      </p:sp>
      <p:sp>
        <p:nvSpPr>
          <p:cNvPr id="1049376" name="内容占位符 2"/>
          <p:cNvSpPr>
            <a:spLocks noGrp="1"/>
          </p:cNvSpPr>
          <p:nvPr>
            <p:ph idx="1"/>
          </p:nvPr>
        </p:nvSpPr>
        <p:spPr/>
        <p:txBody>
          <a:bodyPr>
            <a:normAutofit fontScale="45000"/>
          </a:bodyPr>
          <a:p>
            <a:r>
              <a:rPr altLang="en-US" lang="zh-CN"/>
              <a:t>产品定位的概念：产品定位是指企业根据市场需求和竞争状况，为产品确定一个具有吸引力的市场位置，使产品在消费者心中形成特定的形象和认知度。</a:t>
            </a:r>
            <a:endParaRPr altLang="en-US" lang="zh-CN"/>
          </a:p>
          <a:p>
            <a:r>
              <a:rPr altLang="en-US" lang="zh-CN"/>
              <a:t>产品定位的意义：产品定位是企业进行市场营销的重要手段，它有助于企业明确产品在市场中的竞争力和优势，提高产品的市场占有率和销售额。同时，产品定位还可以帮助企业更好地满足消费者的需求和期望，提升品牌形象和知名度。  以下是用户提供的信息和标题： 我正在写一份主题为“企业管理中的市场调研与产品定位策略案例分析报告”的PPT,现在准备介绍“产品定位策略的制定”,请帮我生成“制定产品定位策略的步骤”为标题的内容 制定产品定位策略的步骤</a:t>
            </a:r>
            <a:endParaRPr altLang="en-US" lang="zh-CN"/>
          </a:p>
          <a:p>
            <a:pPr lvl="1"/>
            <a:r>
              <a:rPr altLang="en-US" lang="zh-CN"/>
              <a:t>以下是用户提供的信息和标题：</a:t>
            </a:r>
            <a:endParaRPr altLang="en-US" lang="zh-CN"/>
          </a:p>
          <a:p>
            <a:pPr lvl="1"/>
            <a:r>
              <a:rPr altLang="en-US" lang="zh-CN"/>
              <a:t>我正在写一份主题为“企业管理中的市场调研与产品定位策略案例分析报告”的PPT,现在准备介绍“产品定位策略的制定”,请帮我生成“制定产品定位策略的步骤”为标题的内容</a:t>
            </a:r>
            <a:endParaRPr altLang="en-US" lang="zh-CN"/>
          </a:p>
          <a:p>
            <a:pPr lvl="1"/>
            <a:r>
              <a:rPr altLang="en-US" lang="zh-CN"/>
              <a:t>制定产品定位策略的步骤</a:t>
            </a:r>
            <a:endParaRPr altLang="en-US" lang="zh-CN"/>
          </a:p>
          <a:p>
            <a:r>
              <a:rPr altLang="en-US" lang="zh-CN"/>
              <a:t>确定目标市场：首先需要明确产品的目标市场，包括目标消费者的特征、需求和购买行为等。</a:t>
            </a:r>
            <a:endParaRPr altLang="en-US" lang="zh-CN"/>
          </a:p>
          <a:p>
            <a:r>
              <a:rPr altLang="en-US" lang="zh-CN"/>
              <a:t>分析竞争状况：了解竞争对手的产品特点、价格、销售渠道等，以便更好地制定自己的产品定位策略。</a:t>
            </a:r>
            <a:endParaRPr altLang="en-US" lang="zh-CN"/>
          </a:p>
          <a:p>
            <a:r>
              <a:rPr altLang="en-US" lang="zh-CN"/>
              <a:t>确定产品特点：根据目标市场的需求和竞争状况，确定产品的独特卖点，如品质、设计、功能等。</a:t>
            </a:r>
            <a:endParaRPr altLang="en-US" lang="zh-CN"/>
          </a:p>
          <a:p>
            <a:r>
              <a:rPr altLang="en-US" lang="zh-CN"/>
              <a:t>制定定位策略：根据产品特点，制定相应的定位策略，如高端、中端、低端等。</a:t>
            </a:r>
            <a:endParaRPr altLang="en-US" lang="zh-CN"/>
          </a:p>
          <a:p>
            <a:r>
              <a:rPr altLang="en-US" lang="zh-CN"/>
              <a:t>实施定位策略：通过广告、宣传、促销等手段，将产品定位传达给消费者，提高产品的知名度和认知度。  以下是用户提供的信息和标题： 我正在写一份主题为“企业管理中的市场调研与产品定位策略案例分析报告”的PPT,现在准备介绍“产品定位策略的制定”,请帮我生成“制定产品定位策略时需要考虑的因素”为标题的内容 制定产品定位策略时需要考虑的因素</a:t>
            </a:r>
            <a:endParaRPr altLang="en-US" lang="zh-CN"/>
          </a:p>
          <a:p>
            <a:pPr lvl="1"/>
            <a:r>
              <a:rPr altLang="en-US" lang="zh-CN"/>
              <a:t>以下是用户提供的信息和标题：</a:t>
            </a:r>
            <a:endParaRPr altLang="en-US" lang="zh-CN"/>
          </a:p>
          <a:p>
            <a:pPr lvl="1"/>
            <a:r>
              <a:rPr altLang="en-US" lang="zh-CN"/>
              <a:t>我正在写一份主题为“企业管理中的市场调研与产品定位策略案例分析报告”的PPT,现在准备介绍“产品定位策略的制定”,请帮我生成“制定产品定位策略时需要考虑的因素”为标题的内容</a:t>
            </a:r>
            <a:endParaRPr altLang="en-US" lang="zh-CN"/>
          </a:p>
          <a:p>
            <a:pPr lvl="1"/>
            <a:r>
              <a:rPr altLang="en-US" lang="zh-CN"/>
              <a:t>制定产品定位策略时需要考虑的因素</a:t>
            </a:r>
            <a:endParaRPr altLang="en-US" lang="zh-CN"/>
          </a:p>
          <a:p>
            <a:r>
              <a:rPr altLang="en-US" lang="zh-CN"/>
              <a:t>市场需求：了解目标市场的需求和趋势，以便更好地满足消费者的需求。</a:t>
            </a:r>
            <a:endParaRPr altLang="en-US" lang="zh-CN"/>
          </a:p>
          <a:p>
            <a:r>
              <a:rPr altLang="en-US" lang="zh-CN"/>
              <a:t>竞争状况：了解竞争对手的产品特点、价格、销售渠道等，以便更好地制定自己的产品定位策略。</a:t>
            </a:r>
            <a:endParaRPr altLang="en-US" lang="zh-CN"/>
          </a:p>
          <a:p>
            <a:r>
              <a:rPr altLang="en-US" lang="zh-CN"/>
              <a:t>产品特点：根据目标市场的需求和竞争状况，确定产品的独特卖点，如品质、设计、功能等。</a:t>
            </a:r>
            <a:endParaRPr altLang="en-US" lang="zh-CN"/>
          </a:p>
          <a:p>
            <a:r>
              <a:rPr altLang="en-US" lang="zh-CN"/>
              <a:t>品牌形象：考虑品牌形象和知名度等因素，以便更好地制定产品定位策略。</a:t>
            </a:r>
            <a:endParaRPr altLang="en-US" lang="zh-CN"/>
          </a:p>
          <a:p>
            <a:r>
              <a:rPr altLang="en-US" lang="zh-CN"/>
              <a:t>价格策略：考虑产品的价格策略和定价方式，以便更好地满足消费者的需求和提高产品的竞争力。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12" name="标题 1"/>
          <p:cNvSpPr>
            <a:spLocks noGrp="1"/>
          </p:cNvSpPr>
          <p:nvPr>
            <p:ph type="title"/>
          </p:nvPr>
        </p:nvSpPr>
        <p:spPr/>
        <p:txBody>
          <a:bodyPr/>
          <a:p>
            <a:r>
              <a:rPr altLang="en-US" lang="zh-CN"/>
              <a:t>产品定位的方法和步骤</a:t>
            </a:r>
            <a:endParaRPr altLang="en-US" lang="zh-CN"/>
          </a:p>
        </p:txBody>
      </p:sp>
      <p:sp>
        <p:nvSpPr>
          <p:cNvPr id="1049414"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6"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18"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0"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2"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4"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6"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8"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30"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2"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4"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实施定位策略：将定位策略贯穿于产品研发、生产、销售等各个环节，确保产品定位的有效实施。</a:t>
            </a:r>
            <a:endParaRPr altLang="en-US" dirty="0" sz="2000" lang="zh-CN">
              <a:latin typeface="+mn-ea"/>
              <a:ea typeface="+mn-ea"/>
            </a:endParaRPr>
          </a:p>
        </p:txBody>
      </p:sp>
      <p:sp>
        <p:nvSpPr>
          <p:cNvPr id="1049436"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产品差异化：根据目标市场的需求和竞争分析结果，确定产品的独特卖点，实现产品差异化。</a:t>
            </a:r>
            <a:endParaRPr altLang="en-US" dirty="0" sz="2000" lang="zh-CN">
              <a:latin typeface="+mn-ea"/>
              <a:ea typeface="+mn-ea"/>
            </a:endParaRPr>
          </a:p>
        </p:txBody>
      </p:sp>
      <p:sp>
        <p:nvSpPr>
          <p:cNvPr id="1049438"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制定定位策略：根据产品特点和市场需求，制定相应的定位策略，如高端、中端、低端等。</a:t>
            </a:r>
            <a:endParaRPr altLang="en-US" dirty="0" sz="2000" lang="zh-CN">
              <a:latin typeface="+mn-ea"/>
              <a:ea typeface="+mn-ea"/>
            </a:endParaRPr>
          </a:p>
        </p:txBody>
      </p:sp>
      <p:sp>
        <p:nvSpPr>
          <p:cNvPr id="1049440"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确定目标市场：了解目标客户的需求和偏好，确定产品的目标市场。</a:t>
            </a:r>
            <a:endParaRPr altLang="en-US" dirty="0" sz="2000" lang="zh-CN">
              <a:latin typeface="+mn-ea"/>
              <a:ea typeface="+mn-ea"/>
            </a:endParaRPr>
          </a:p>
        </p:txBody>
      </p:sp>
      <p:sp>
        <p:nvSpPr>
          <p:cNvPr id="1049442"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竞争分析：分析竞争对手的产品特点、价格、市场份额等信息，为产品定位提供参考。</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478" name="标题 1"/>
          <p:cNvSpPr>
            <a:spLocks noGrp="1"/>
          </p:cNvSpPr>
          <p:nvPr>
            <p:ph type="title"/>
          </p:nvPr>
        </p:nvSpPr>
        <p:spPr/>
        <p:txBody>
          <a:bodyPr/>
          <a:p>
            <a:r>
              <a:rPr altLang="en-US" lang="zh-CN"/>
              <a:t>产品定位的实践案例</a:t>
            </a:r>
            <a:endParaRPr altLang="en-US" lang="zh-CN"/>
          </a:p>
        </p:txBody>
      </p:sp>
      <p:sp>
        <p:nvSpPr>
          <p:cNvPr id="1049480" name="正文"/>
          <p:cNvSpPr txBox="1"/>
          <p:nvPr>
            <p:custDataLst>
              <p:tags r:id="rId1"/>
            </p:custDataLst>
          </p:nvPr>
        </p:nvSpPr>
        <p:spPr>
          <a:xfrm>
            <a:off x="2787010" y="1879857"/>
            <a:ext cx="6617300" cy="603764"/>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目标市场：年轻人群体</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产品特点：时尚、拍照效果好、性价比高</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营销策略：通过社交媒体和明星代言，吸引年轻人关注</a:t>
            </a:r>
            <a:endParaRPr altLang="en-US" dirty="0" sz="1000" lang="zh-CN" spc="150">
              <a:solidFill>
                <a:schemeClr val="tx1">
                  <a:lumMod val="65000"/>
                  <a:lumOff val="35000"/>
                </a:schemeClr>
              </a:solidFill>
              <a:latin typeface="+mn-ea"/>
              <a:sym typeface="+mn-ea"/>
            </a:endParaRPr>
          </a:p>
        </p:txBody>
      </p:sp>
      <p:sp>
        <p:nvSpPr>
          <p:cNvPr id="1049482" name="标题"/>
          <p:cNvSpPr txBox="1"/>
          <p:nvPr>
            <p:custDataLst>
              <p:tags r:id="rId2"/>
            </p:custDataLst>
          </p:nvPr>
        </p:nvSpPr>
        <p:spPr>
          <a:xfrm>
            <a:off x="2787690" y="1364400"/>
            <a:ext cx="6617300" cy="449786"/>
          </a:xfrm>
          <a:prstGeom prst="rect"/>
          <a:noFill/>
        </p:spPr>
        <p:txBody>
          <a:bodyPr anchor="b" bIns="0" lIns="0" rIns="0" rtlCol="0" tIns="0" wrap="square">
            <a:normAutofit fontScale="55000"/>
          </a:bodyPr>
          <a:p>
            <a:r>
              <a:rPr altLang="en-US" b="1" dirty="0" sz="2000" lang="zh-CN" spc="300">
                <a:solidFill>
                  <a:schemeClr val="tx1">
                    <a:lumMod val="85000"/>
                    <a:lumOff val="15000"/>
                  </a:schemeClr>
                </a:solidFill>
                <a:latin typeface="+mj-ea"/>
                <a:ea typeface="+mj-ea"/>
              </a:rPr>
              <a:t>案例一：某手机品牌的产品定位  * 目标市场：年轻人群体 * 产品特点：时尚、拍照效果好、性价比高 * 营销策略：通过社交媒体和明星代言，吸引年轻人关注</a:t>
            </a:r>
            <a:endParaRPr altLang="en-US" b="1" dirty="0" sz="2000" lang="zh-CN" spc="300">
              <a:solidFill>
                <a:schemeClr val="tx1">
                  <a:lumMod val="85000"/>
                  <a:lumOff val="15000"/>
                </a:schemeClr>
              </a:solidFill>
              <a:latin typeface="+mj-ea"/>
              <a:ea typeface="+mj-ea"/>
            </a:endParaRPr>
          </a:p>
        </p:txBody>
      </p:sp>
      <p:sp>
        <p:nvSpPr>
          <p:cNvPr id="1049484" name="标题"/>
          <p:cNvSpPr txBox="1"/>
          <p:nvPr>
            <p:custDataLst>
              <p:tags r:id="rId3"/>
            </p:custDataLst>
          </p:nvPr>
        </p:nvSpPr>
        <p:spPr>
          <a:xfrm>
            <a:off x="2787690" y="5058283"/>
            <a:ext cx="6617300" cy="449786"/>
          </a:xfrm>
          <a:prstGeom prst="rect"/>
          <a:noFill/>
        </p:spPr>
        <p:txBody>
          <a:bodyPr anchor="b" bIns="0" lIns="0" rIns="0" rtlCol="0" tIns="0" wrap="square">
            <a:normAutofit/>
          </a:bodyPr>
          <a:p>
            <a:r>
              <a:rPr altLang="en-US" b="1" dirty="0" sz="1000" lang="zh-CN" spc="300">
                <a:solidFill>
                  <a:schemeClr val="tx1">
                    <a:lumMod val="85000"/>
                    <a:lumOff val="15000"/>
                  </a:schemeClr>
                </a:solidFill>
                <a:latin typeface="+mj-ea"/>
                <a:ea typeface="+mj-ea"/>
              </a:rPr>
              <a:t>案例四：某服装品牌的产品定位  * 目标市场：年轻人群体 * 产品特点：时尚、潮流、个性化 * 营销策略：通过线下门店和社交媒体，吸引年轻人关注</a:t>
            </a:r>
            <a:endParaRPr altLang="en-US" b="1" dirty="0" sz="1000" lang="zh-CN" spc="300">
              <a:solidFill>
                <a:schemeClr val="tx1">
                  <a:lumMod val="85000"/>
                  <a:lumOff val="15000"/>
                </a:schemeClr>
              </a:solidFill>
              <a:latin typeface="+mj-ea"/>
              <a:ea typeface="+mj-ea"/>
            </a:endParaRPr>
          </a:p>
        </p:txBody>
      </p:sp>
      <p:sp>
        <p:nvSpPr>
          <p:cNvPr id="1049486" name="正文"/>
          <p:cNvSpPr txBox="1"/>
          <p:nvPr>
            <p:custDataLst>
              <p:tags r:id="rId4"/>
            </p:custDataLst>
          </p:nvPr>
        </p:nvSpPr>
        <p:spPr>
          <a:xfrm>
            <a:off x="2787690" y="5573740"/>
            <a:ext cx="6617300" cy="603764"/>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目标市场：年轻人群体</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产品特点：时尚、潮流、个性化</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营销策略：通过线下门店和社交媒体，吸引年轻人关注</a:t>
            </a:r>
            <a:endParaRPr altLang="en-US" dirty="0" sz="1000" lang="zh-CN" spc="150">
              <a:solidFill>
                <a:schemeClr val="tx1">
                  <a:lumMod val="65000"/>
                  <a:lumOff val="35000"/>
                </a:schemeClr>
              </a:solidFill>
              <a:latin typeface="+mn-ea"/>
              <a:sym typeface="+mn-ea"/>
            </a:endParaRPr>
          </a:p>
        </p:txBody>
      </p:sp>
      <p:sp>
        <p:nvSpPr>
          <p:cNvPr id="1049488" name="正文"/>
          <p:cNvSpPr txBox="1"/>
          <p:nvPr>
            <p:custDataLst>
              <p:tags r:id="rId5"/>
            </p:custDataLst>
          </p:nvPr>
        </p:nvSpPr>
        <p:spPr>
          <a:xfrm>
            <a:off x="2787690" y="3110698"/>
            <a:ext cx="6617300" cy="603764"/>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目标市场：中高端消费者</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产品特点：豪华、舒适、安全</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营销策略：通过线下门店和高端活动，吸引中高端消费者关注</a:t>
            </a:r>
            <a:endParaRPr altLang="en-US" dirty="0" sz="1000" lang="zh-CN" spc="150">
              <a:solidFill>
                <a:schemeClr val="tx1">
                  <a:lumMod val="65000"/>
                  <a:lumOff val="35000"/>
                </a:schemeClr>
              </a:solidFill>
              <a:latin typeface="+mn-ea"/>
              <a:sym typeface="+mn-ea"/>
            </a:endParaRPr>
          </a:p>
        </p:txBody>
      </p:sp>
      <p:sp>
        <p:nvSpPr>
          <p:cNvPr id="1049490" name="标题"/>
          <p:cNvSpPr txBox="1"/>
          <p:nvPr>
            <p:custDataLst>
              <p:tags r:id="rId6"/>
            </p:custDataLst>
          </p:nvPr>
        </p:nvSpPr>
        <p:spPr>
          <a:xfrm>
            <a:off x="2788370" y="2595921"/>
            <a:ext cx="6617300" cy="449786"/>
          </a:xfrm>
          <a:prstGeom prst="rect"/>
          <a:noFill/>
        </p:spPr>
        <p:txBody>
          <a:bodyPr anchor="b" bIns="0" lIns="0" rIns="0" rtlCol="0" tIns="0" wrap="square">
            <a:normAutofit fontScale="55000"/>
          </a:bodyPr>
          <a:p>
            <a:r>
              <a:rPr altLang="en-US" b="1" dirty="0" sz="2000" lang="zh-CN" spc="300">
                <a:solidFill>
                  <a:schemeClr val="tx1">
                    <a:lumMod val="85000"/>
                    <a:lumOff val="15000"/>
                  </a:schemeClr>
                </a:solidFill>
                <a:latin typeface="+mj-ea"/>
                <a:ea typeface="+mj-ea"/>
              </a:rPr>
              <a:t>案例二：某汽车品牌的产品定位  * 目标市场：中高端消费者 * 产品特点：豪华、舒适、安全 * 营销策略：通过线下门店和高端活动，吸引中高端消费者关注</a:t>
            </a:r>
            <a:endParaRPr altLang="en-US" b="1" dirty="0" sz="2000" lang="zh-CN" spc="300">
              <a:solidFill>
                <a:schemeClr val="tx1">
                  <a:lumMod val="85000"/>
                  <a:lumOff val="15000"/>
                </a:schemeClr>
              </a:solidFill>
              <a:latin typeface="+mj-ea"/>
              <a:ea typeface="+mj-ea"/>
            </a:endParaRPr>
          </a:p>
        </p:txBody>
      </p:sp>
      <p:sp>
        <p:nvSpPr>
          <p:cNvPr id="1049492" name="标题"/>
          <p:cNvSpPr txBox="1"/>
          <p:nvPr>
            <p:custDataLst>
              <p:tags r:id="rId7"/>
            </p:custDataLst>
          </p:nvPr>
        </p:nvSpPr>
        <p:spPr>
          <a:xfrm>
            <a:off x="2788370" y="3826762"/>
            <a:ext cx="6617300" cy="449786"/>
          </a:xfrm>
          <a:prstGeom prst="rect"/>
          <a:noFill/>
        </p:spPr>
        <p:txBody>
          <a:bodyPr anchor="b" bIns="0" lIns="0" rIns="0" rtlCol="0" tIns="0" wrap="square">
            <a:normAutofit fontScale="55000"/>
          </a:bodyPr>
          <a:p>
            <a:r>
              <a:rPr altLang="en-US" b="1" dirty="0" sz="2000" lang="zh-CN" spc="300">
                <a:solidFill>
                  <a:schemeClr val="tx1">
                    <a:lumMod val="85000"/>
                    <a:lumOff val="15000"/>
                  </a:schemeClr>
                </a:solidFill>
                <a:latin typeface="+mj-ea"/>
                <a:ea typeface="+mj-ea"/>
              </a:rPr>
              <a:t>案例三：某化妆品品牌的产品定位  * 目标市场：女性消费者 * 产品特点：天然、无刺激、抗衰老 * 营销策略：通过电商平台和社交媒体，吸引女性消费者购买</a:t>
            </a:r>
            <a:endParaRPr altLang="en-US" b="1" dirty="0" sz="2000" lang="zh-CN" spc="300">
              <a:solidFill>
                <a:schemeClr val="tx1">
                  <a:lumMod val="85000"/>
                  <a:lumOff val="15000"/>
                </a:schemeClr>
              </a:solidFill>
              <a:latin typeface="+mj-ea"/>
              <a:ea typeface="+mj-ea"/>
            </a:endParaRPr>
          </a:p>
        </p:txBody>
      </p:sp>
      <p:sp>
        <p:nvSpPr>
          <p:cNvPr id="1049494" name="正文"/>
          <p:cNvSpPr txBox="1"/>
          <p:nvPr>
            <p:custDataLst>
              <p:tags r:id="rId8"/>
            </p:custDataLst>
          </p:nvPr>
        </p:nvSpPr>
        <p:spPr>
          <a:xfrm>
            <a:off x="2787690" y="4342219"/>
            <a:ext cx="6617300" cy="603764"/>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目标市场：女性消费者</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产品特点：天然、无刺激、抗衰老</a:t>
            </a:r>
            <a:endParaRPr altLang="en-US" dirty="0" sz="1000" lang="zh-CN" spc="150">
              <a:solidFill>
                <a:schemeClr val="tx1">
                  <a:lumMod val="65000"/>
                  <a:lumOff val="35000"/>
                </a:schemeClr>
              </a:solidFill>
              <a:latin typeface="+mn-ea"/>
              <a:sym typeface="+mn-ea"/>
            </a:endParaRPr>
          </a:p>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 营销策略：通过电商平台和社交媒体，吸引女性消费者购买</a:t>
            </a:r>
            <a:endParaRPr altLang="en-US" dirty="0" sz="10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30" name="标题"/>
          <p:cNvSpPr>
            <a:spLocks noGrp="1"/>
          </p:cNvSpPr>
          <p:nvPr>
            <p:ph type="title"/>
            <p:custDataLst>
              <p:tags r:id="rId1"/>
            </p:custDataLst>
          </p:nvPr>
        </p:nvSpPr>
        <p:spPr/>
        <p:txBody>
          <a:bodyPr>
            <a:normAutofit fontScale="90000"/>
          </a:bodyPr>
          <a:p>
            <a:r>
              <a:rPr altLang="en-US" dirty="0" lang="zh-CN"/>
              <a:t>市场调研与产品定位策略的结合</a:t>
            </a:r>
            <a:endParaRPr altLang="en-US" dirty="0" lang="zh-CN"/>
          </a:p>
        </p:txBody>
      </p:sp>
      <p:sp>
        <p:nvSpPr>
          <p:cNvPr id="1049532"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22" name="标题 1"/>
          <p:cNvSpPr>
            <a:spLocks noGrp="1"/>
          </p:cNvSpPr>
          <p:nvPr>
            <p:ph type="title"/>
          </p:nvPr>
        </p:nvSpPr>
        <p:spPr/>
        <p:txBody>
          <a:bodyPr/>
          <a:p>
            <a:r>
              <a:rPr altLang="en-US" lang="zh-CN"/>
              <a:t>市场调研对产品定位的影响</a:t>
            </a:r>
            <a:endParaRPr altLang="en-US" lang="zh-CN"/>
          </a:p>
        </p:txBody>
      </p:sp>
      <p:sp>
        <p:nvSpPr>
          <p:cNvPr id="1049624" name="内容占位符 2"/>
          <p:cNvSpPr>
            <a:spLocks noGrp="1"/>
          </p:cNvSpPr>
          <p:nvPr>
            <p:ph idx="1"/>
          </p:nvPr>
        </p:nvSpPr>
        <p:spPr/>
        <p:txBody>
          <a:bodyPr>
            <a:normAutofit fontScale="60000"/>
          </a:bodyPr>
          <a:p>
            <a:r>
              <a:rPr altLang="en-US" lang="zh-CN"/>
              <a:t>市场调研是产品定位的基础  市场调研是了解市场需求、竞争状况、消费者行为等方面的信息，为产品定位提供重要的参考依据。通过市场调研，企业可以了解目标市场的需求特点、消费者偏好和购买行为，从而为产品定位提供有力的支持。</a:t>
            </a:r>
            <a:endParaRPr altLang="en-US" lang="zh-CN"/>
          </a:p>
          <a:p>
            <a:pPr lvl="1"/>
            <a:r>
              <a:rPr altLang="en-US" lang="zh-CN"/>
              <a:t>市场调研是了解市场需求、竞争状况、消费者行为等方面的信息，为产品定位提供重要的参考依据。通过市场调研，企业可以了解目标市场的需求特点、消费者偏好和购买行为，从而为产品定位提供有力的支持。</a:t>
            </a:r>
            <a:endParaRPr altLang="en-US" lang="zh-CN"/>
          </a:p>
          <a:p>
            <a:r>
              <a:rPr altLang="en-US" lang="zh-CN"/>
              <a:t>市场调研有助于确定产品定位的方向  市场调研可以帮助企业了解目标市场的需求和竞争状况，从而确定产品定位的方向。企业可以根据市场调研的结果，选择具有潜力的市场领域，并针对该领域的需求特点进行产品定位。</a:t>
            </a:r>
            <a:endParaRPr altLang="en-US" lang="zh-CN"/>
          </a:p>
          <a:p>
            <a:pPr lvl="1"/>
            <a:r>
              <a:rPr altLang="en-US" lang="zh-CN"/>
              <a:t>市场调研可以帮助企业了解目标市场的需求和竞争状况，从而确定产品定位的方向。企业可以根据市场调研的结果，选择具有潜力的市场领域，并针对该领域的需求特点进行产品定位。</a:t>
            </a:r>
            <a:endParaRPr altLang="en-US" lang="zh-CN"/>
          </a:p>
          <a:p>
            <a:r>
              <a:rPr altLang="en-US" lang="zh-CN"/>
              <a:t>市场调研有助于产品定位的差异化  在竞争激烈的市场中，产品定位的差异化是提高产品竞争力的重要手段。通过市场调研，企业可以了解竞争对手的产品特点、价格策略等信息，从而为自己的产品定位提供差异化的思路。</a:t>
            </a:r>
            <a:endParaRPr altLang="en-US" lang="zh-CN"/>
          </a:p>
          <a:p>
            <a:pPr lvl="1"/>
            <a:r>
              <a:rPr altLang="en-US" lang="zh-CN"/>
              <a:t>在竞争激烈的市场中，产品定位的差异化是提高产品竞争力的重要手段。通过市场调研，企业可以了解竞争对手的产品特点、价格策略等信息，从而为自己的产品定位提供差异化的思路。</a:t>
            </a:r>
            <a:endParaRPr altLang="en-US" lang="zh-CN"/>
          </a:p>
          <a:p>
            <a:r>
              <a:rPr altLang="en-US" lang="zh-CN"/>
              <a:t>市场调研有助于产品定位的精准性  市场调研可以帮助企业了解目标市场的需求特点、消费者偏好和购买行为，从而为产品定位提供精准的参考依据。企业可以根据市场调研的结果，制定更加精准的产品定位策略，提高产品的市场竞争力。</a:t>
            </a:r>
            <a:endParaRPr altLang="en-US" lang="zh-CN"/>
          </a:p>
          <a:p>
            <a:pPr lvl="1"/>
            <a:r>
              <a:rPr altLang="en-US" lang="zh-CN"/>
              <a:t>市场调研可以帮助企业了解目标市场的需求特点、消费者偏好和购买行为，从而为产品定位提供精准的参考依据。企业可以根据市场调研的结果，制定更加精准的产品定位策略，提高产品的市场竞争力。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产品定位对市场调研的要求</a:t>
            </a:r>
            <a:endParaRPr altLang="en-US" lang="zh-CN"/>
          </a:p>
        </p:txBody>
      </p:sp>
      <p:sp>
        <p:nvSpPr>
          <p:cNvPr id="104966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了解目标客户的需求和偏好</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6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确定产品的独特卖点</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7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确定竞争对手和市场份额</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8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8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8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制定有效的营销策略</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20" name="标题 1"/>
          <p:cNvSpPr>
            <a:spLocks noGrp="1"/>
          </p:cNvSpPr>
          <p:nvPr>
            <p:ph type="title"/>
          </p:nvPr>
        </p:nvSpPr>
        <p:spPr/>
        <p:txBody>
          <a:bodyPr/>
          <a:p>
            <a:r>
              <a:rPr altLang="en-US" lang="zh-CN"/>
              <a:t>市场调研与产品定位的实践案例</a:t>
            </a:r>
            <a:endParaRPr altLang="en-US" lang="zh-CN"/>
          </a:p>
        </p:txBody>
      </p:sp>
      <p:sp>
        <p:nvSpPr>
          <p:cNvPr id="1049722" name="正文"/>
          <p:cNvSpPr txBox="1"/>
          <p:nvPr>
            <p:custDataLst>
              <p:tags r:id="rId1"/>
            </p:custDataLst>
          </p:nvPr>
        </p:nvSpPr>
        <p:spPr>
          <a:xfrm>
            <a:off x="2847421" y="136440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案例背景：介绍案例企业的基本情况、市场环境、产品特点等</a:t>
            </a:r>
            <a:endParaRPr altLang="en-US" dirty="0" sz="1200" lang="zh-CN" spc="150">
              <a:solidFill>
                <a:schemeClr val="tx1">
                  <a:lumMod val="65000"/>
                  <a:lumOff val="35000"/>
                </a:schemeClr>
              </a:solidFill>
              <a:latin typeface="+mn-ea"/>
              <a:sym typeface="+mn-ea"/>
            </a:endParaRPr>
          </a:p>
        </p:txBody>
      </p:sp>
      <p:sp>
        <p:nvSpPr>
          <p:cNvPr id="1049724" name="正文"/>
          <p:cNvSpPr txBox="1"/>
          <p:nvPr>
            <p:custDataLst>
              <p:tags r:id="rId2"/>
            </p:custDataLst>
          </p:nvPr>
        </p:nvSpPr>
        <p:spPr>
          <a:xfrm>
            <a:off x="2847421" y="2352970"/>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市场调研：详细描述案例企业进行市场调研的过程、方法、数据收集和分析等</a:t>
            </a:r>
            <a:endParaRPr altLang="en-US" dirty="0" sz="1200" lang="zh-CN" spc="150">
              <a:solidFill>
                <a:schemeClr val="tx1">
                  <a:lumMod val="65000"/>
                  <a:lumOff val="35000"/>
                </a:schemeClr>
              </a:solidFill>
              <a:latin typeface="+mn-ea"/>
              <a:sym typeface="+mn-ea"/>
            </a:endParaRPr>
          </a:p>
        </p:txBody>
      </p:sp>
      <p:sp>
        <p:nvSpPr>
          <p:cNvPr id="1049726" name="正文"/>
          <p:cNvSpPr txBox="1"/>
          <p:nvPr>
            <p:custDataLst>
              <p:tags r:id="rId3"/>
            </p:custDataLst>
          </p:nvPr>
        </p:nvSpPr>
        <p:spPr>
          <a:xfrm>
            <a:off x="2847421" y="334153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产品定位策略：根据市场调研结果，制定产品定位策略，包括目标市场、产品特点、竞争优势等</a:t>
            </a:r>
            <a:endParaRPr altLang="en-US" dirty="0" sz="1200" lang="zh-CN" spc="150">
              <a:solidFill>
                <a:schemeClr val="tx1">
                  <a:lumMod val="65000"/>
                  <a:lumOff val="35000"/>
                </a:schemeClr>
              </a:solidFill>
              <a:latin typeface="+mn-ea"/>
              <a:sym typeface="+mn-ea"/>
            </a:endParaRPr>
          </a:p>
        </p:txBody>
      </p:sp>
      <p:sp>
        <p:nvSpPr>
          <p:cNvPr id="1049728" name="正文"/>
          <p:cNvSpPr txBox="1"/>
          <p:nvPr>
            <p:custDataLst>
              <p:tags r:id="rId4"/>
            </p:custDataLst>
          </p:nvPr>
        </p:nvSpPr>
        <p:spPr>
          <a:xfrm>
            <a:off x="2847421" y="433010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实践效果：介绍实施产品定位策略后，企业的销售业绩、市场份额、品牌形象等方面的变化</a:t>
            </a:r>
            <a:endParaRPr altLang="en-US" dirty="0" sz="1200" lang="zh-CN" spc="150">
              <a:solidFill>
                <a:schemeClr val="tx1">
                  <a:lumMod val="65000"/>
                  <a:lumOff val="35000"/>
                </a:schemeClr>
              </a:solidFill>
              <a:latin typeface="+mn-ea"/>
              <a:sym typeface="+mn-ea"/>
            </a:endParaRPr>
          </a:p>
        </p:txBody>
      </p:sp>
      <p:sp>
        <p:nvSpPr>
          <p:cNvPr id="1049730" name="正文"/>
          <p:cNvSpPr txBox="1"/>
          <p:nvPr>
            <p:custDataLst>
              <p:tags r:id="rId5"/>
            </p:custDataLst>
          </p:nvPr>
        </p:nvSpPr>
        <p:spPr>
          <a:xfrm>
            <a:off x="2847421" y="5318679"/>
            <a:ext cx="6497157" cy="858921"/>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总结与启示：总结案例的实践经验，提出对企业进行市场调研和产品定位的启示和建议。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66" name="标题"/>
          <p:cNvSpPr>
            <a:spLocks noGrp="1"/>
          </p:cNvSpPr>
          <p:nvPr>
            <p:ph type="title"/>
            <p:custDataLst>
              <p:tags r:id="rId1"/>
            </p:custDataLst>
          </p:nvPr>
        </p:nvSpPr>
        <p:spPr/>
        <p:txBody>
          <a:bodyPr/>
          <a:p>
            <a:r>
              <a:rPr altLang="en-US" dirty="0" lang="zh-CN"/>
              <a:t>案例分析报告</a:t>
            </a:r>
            <a:endParaRPr altLang="en-US" dirty="0" lang="zh-CN"/>
          </a:p>
        </p:txBody>
      </p:sp>
      <p:sp>
        <p:nvSpPr>
          <p:cNvPr id="1049768"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案例背景介绍</a:t>
            </a:r>
            <a:endParaRPr altLang="en-US" lang="zh-CN"/>
          </a:p>
        </p:txBody>
      </p:sp>
      <p:sp>
        <p:nvSpPr>
          <p:cNvPr id="104986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案例背景：随着市场竞争的加剧，企业管理者需要更加精准地了解市场需求和产品定位，以制定更加有效的营销策略。</a:t>
            </a:r>
            <a:endParaRPr altLang="en-US" sz="1400" lang="zh-CN" spc="150">
              <a:solidFill>
                <a:schemeClr val="tx1"/>
              </a:solidFill>
              <a:effectLst/>
              <a:latin typeface="+mn-ea"/>
              <a:sym typeface="+mn-ea"/>
            </a:endParaRPr>
          </a:p>
        </p:txBody>
      </p:sp>
      <p:sp>
        <p:nvSpPr>
          <p:cNvPr id="104987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案例名称：企业管理中的市场调研与产品定位策略案例分析报告</a:t>
            </a:r>
            <a:endParaRPr altLang="en-US" dirty="0" sz="1400" lang="zh-CN" spc="150">
              <a:solidFill>
                <a:schemeClr val="tx1"/>
              </a:solidFill>
              <a:effectLst/>
              <a:latin typeface="+mn-ea"/>
              <a:sym typeface="+mn-ea"/>
            </a:endParaRPr>
          </a:p>
        </p:txBody>
      </p:sp>
      <p:sp>
        <p:nvSpPr>
          <p:cNvPr id="104987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案例目的：通过分析市场调研和产品定位策略的实际案例，为企业管理人员提供更加实用的参考和借鉴。</a:t>
            </a:r>
            <a:endParaRPr altLang="en-US" sz="1400" lang="zh-CN" spc="150">
              <a:solidFill>
                <a:schemeClr val="tx1"/>
              </a:solidFill>
              <a:effectLst/>
              <a:latin typeface="+mn-ea"/>
              <a:sym typeface="+mn-ea"/>
            </a:endParaRPr>
          </a:p>
        </p:txBody>
      </p:sp>
      <p:sp>
        <p:nvSpPr>
          <p:cNvPr id="104987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案例内容：包括市场调研的方法、产品定位的策略、实际案例的分析和总结等。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10" name="标题 1"/>
          <p:cNvSpPr>
            <a:spLocks noGrp="1"/>
          </p:cNvSpPr>
          <p:nvPr>
            <p:ph type="title"/>
          </p:nvPr>
        </p:nvSpPr>
        <p:spPr/>
        <p:txBody>
          <a:bodyPr/>
          <a:p>
            <a:r>
              <a:rPr altLang="en-US" lang="zh-CN"/>
              <a:t>市场调研过程分析</a:t>
            </a:r>
            <a:endParaRPr altLang="en-US" lang="zh-CN"/>
          </a:p>
        </p:txBody>
      </p:sp>
      <p:sp>
        <p:nvSpPr>
          <p:cNvPr id="104991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调研目的：明确市场调研的目的和意义，为产品定位提供依据</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2" name="TextBox 2"/>
          <p:cNvSpPr txBox="1"/>
          <p:nvPr>
            <p:custDataLst>
              <p:tags r:id="rId6"/>
            </p:custDataLst>
          </p:nvPr>
        </p:nvSpPr>
        <p:spPr>
          <a:xfrm>
            <a:off x="3669017"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调研方法：选择合适的调研方法，如问卷调查、访谈等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2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调研对象：确定调研对象，如目标客户、竞争对手等</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3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4" name="TextBox 2"/>
          <p:cNvSpPr txBox="1"/>
          <p:nvPr>
            <p:custDataLst>
              <p:tags r:id="rId12"/>
            </p:custDataLst>
          </p:nvPr>
        </p:nvSpPr>
        <p:spPr>
          <a:xfrm>
            <a:off x="9021280"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调研结果：对调研结果进行分析，提取有价值的信息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970" name="标题 1"/>
          <p:cNvSpPr>
            <a:spLocks noGrp="1"/>
          </p:cNvSpPr>
          <p:nvPr>
            <p:ph type="title"/>
          </p:nvPr>
        </p:nvSpPr>
        <p:spPr/>
        <p:txBody>
          <a:bodyPr/>
          <a:p>
            <a:r>
              <a:rPr altLang="en-US" lang="zh-CN"/>
              <a:t>产品定位策略制定过程分析</a:t>
            </a:r>
            <a:endParaRPr altLang="en-US" lang="zh-CN"/>
          </a:p>
        </p:txBody>
      </p:sp>
      <p:sp>
        <p:nvSpPr>
          <p:cNvPr id="104997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确定目标市场：对目标市场进行深入了解，包括消费者需求、竞争对手情况等</a:t>
            </a:r>
            <a:endParaRPr altLang="en-US" dirty="0" sz="2000" lang="zh-CN" spc="150">
              <a:solidFill>
                <a:schemeClr val="tx1">
                  <a:lumMod val="75000"/>
                  <a:lumOff val="25000"/>
                </a:schemeClr>
              </a:solidFill>
              <a:latin typeface="+mn-ea"/>
              <a:sym typeface="+mn-ea"/>
            </a:endParaRPr>
          </a:p>
        </p:txBody>
      </p:sp>
      <p:sp>
        <p:nvSpPr>
          <p:cNvPr id="104997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7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确定产品特点：根据目标市场的需求，确定产品的特点，包括产品功能、性能、外观等</a:t>
            </a:r>
            <a:endParaRPr altLang="en-US" dirty="0" sz="2000" lang="zh-CN" spc="150">
              <a:solidFill>
                <a:schemeClr val="tx1">
                  <a:lumMod val="75000"/>
                  <a:lumOff val="25000"/>
                </a:schemeClr>
              </a:solidFill>
              <a:latin typeface="+mn-ea"/>
              <a:sym typeface="+mn-ea"/>
            </a:endParaRPr>
          </a:p>
        </p:txBody>
      </p:sp>
      <p:sp>
        <p:nvSpPr>
          <p:cNvPr id="104998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制定营销策略：根据产品特点，制定相应的营销策略，包括价格、渠道、促销等</a:t>
            </a:r>
            <a:endParaRPr altLang="en-US" dirty="0" sz="2000" lang="zh-CN" spc="150">
              <a:solidFill>
                <a:schemeClr val="tx1">
                  <a:lumMod val="75000"/>
                  <a:lumOff val="25000"/>
                </a:schemeClr>
              </a:solidFill>
              <a:latin typeface="+mn-ea"/>
              <a:sym typeface="+mn-ea"/>
            </a:endParaRPr>
          </a:p>
        </p:txBody>
      </p:sp>
      <p:sp>
        <p:nvSpPr>
          <p:cNvPr id="104998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实施与调整：将营销策略付诸实践，并根据市场反馈进行调整和优化</a:t>
            </a:r>
            <a:endParaRPr altLang="en-US" dirty="0" sz="2000" lang="zh-CN" spc="150">
              <a:solidFill>
                <a:schemeClr val="tx1">
                  <a:lumMod val="75000"/>
                  <a:lumOff val="25000"/>
                </a:schemeClr>
              </a:solidFill>
              <a:latin typeface="+mn-ea"/>
              <a:sym typeface="+mn-ea"/>
            </a:endParaRPr>
          </a:p>
        </p:txBody>
      </p:sp>
      <p:sp>
        <p:nvSpPr>
          <p:cNvPr id="104999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030" name="标题 1"/>
          <p:cNvSpPr>
            <a:spLocks noGrp="1"/>
          </p:cNvSpPr>
          <p:nvPr>
            <p:ph type="title"/>
          </p:nvPr>
        </p:nvSpPr>
        <p:spPr/>
        <p:txBody>
          <a:bodyPr/>
          <a:p>
            <a:r>
              <a:rPr altLang="en-US" lang="zh-CN"/>
              <a:t>实施效果评估及总结</a:t>
            </a:r>
            <a:endParaRPr altLang="en-US" lang="zh-CN"/>
          </a:p>
        </p:txBody>
      </p:sp>
      <p:sp>
        <p:nvSpPr>
          <p:cNvPr id="105003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3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案例分析报告的意义：阐述案例分析报告对企业管理的意义，包括提供实践经验、促进企业创新发展等</a:t>
            </a:r>
            <a:endParaRPr altLang="zh-CN" dirty="0" lang="en-US">
              <a:solidFill>
                <a:schemeClr val="dk1">
                  <a:lumMod val="80000"/>
                  <a:lumOff val="20000"/>
                </a:schemeClr>
              </a:solidFill>
              <a:latin typeface="+mn-ea"/>
              <a:sym typeface="+mn-ea"/>
            </a:endParaRPr>
          </a:p>
        </p:txBody>
      </p:sp>
      <p:sp>
        <p:nvSpPr>
          <p:cNvPr id="105004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4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实施效果评估：对市场调研与产品定位策略的实施效果进行评估，包括销售额、市场份额、客户满意度等指标的变化情况</a:t>
            </a:r>
            <a:endParaRPr altLang="en-US" dirty="0" lang="zh-CN">
              <a:solidFill>
                <a:schemeClr val="dk1">
                  <a:lumMod val="80000"/>
                  <a:lumOff val="20000"/>
                </a:schemeClr>
              </a:solidFill>
              <a:latin typeface="+mn-ea"/>
              <a:sym typeface="+mn-ea"/>
            </a:endParaRPr>
          </a:p>
        </p:txBody>
      </p:sp>
      <p:sp>
        <p:nvSpPr>
          <p:cNvPr id="105004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总结：对案例分析报告进行总结，包括成功经验和不足之处，以及对未来企业管理的启示和建议</a:t>
            </a:r>
            <a:endParaRPr altLang="en-US" dirty="0" lang="zh-CN">
              <a:solidFill>
                <a:schemeClr val="dk1">
                  <a:lumMod val="80000"/>
                  <a:lumOff val="20000"/>
                </a:schemeClr>
              </a:solidFill>
              <a:latin typeface="+mn-ea"/>
              <a:sym typeface="+mn-ea"/>
            </a:endParaRPr>
          </a:p>
        </p:txBody>
      </p:sp>
      <p:sp>
        <p:nvSpPr>
          <p:cNvPr id="105005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未来展望：对未来市场调研与产品定位策略的发展趋势进行展望，提出相应的建议和措施</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98" name="标题"/>
          <p:cNvSpPr>
            <a:spLocks noGrp="1"/>
          </p:cNvSpPr>
          <p:nvPr>
            <p:ph type="title"/>
            <p:custDataLst>
              <p:tags r:id="rId1"/>
            </p:custDataLst>
          </p:nvPr>
        </p:nvSpPr>
        <p:spPr/>
        <p:txBody>
          <a:bodyPr/>
          <a:p>
            <a:r>
              <a:rPr altLang="en-US" dirty="0" lang="zh-CN"/>
              <a:t>结论与建议</a:t>
            </a:r>
            <a:endParaRPr altLang="en-US" dirty="0" lang="zh-CN"/>
          </a:p>
        </p:txBody>
      </p:sp>
      <p:sp>
        <p:nvSpPr>
          <p:cNvPr id="1050100"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90" name="标题 1"/>
          <p:cNvSpPr>
            <a:spLocks noGrp="1"/>
          </p:cNvSpPr>
          <p:nvPr>
            <p:ph type="title"/>
          </p:nvPr>
        </p:nvSpPr>
        <p:spPr/>
        <p:txBody>
          <a:bodyPr/>
          <a:p>
            <a:r>
              <a:rPr altLang="en-US" lang="zh-CN"/>
              <a:t>结论总结</a:t>
            </a:r>
            <a:endParaRPr altLang="en-US" lang="zh-CN"/>
          </a:p>
        </p:txBody>
      </p:sp>
      <p:sp>
        <p:nvSpPr>
          <p:cNvPr id="105019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9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19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调研结果：通过市场调研，了解目标市场的需求、竞争态势和消费者行为，为产品定位策略提供依据。</a:t>
            </a:r>
            <a:endParaRPr altLang="en-US" dirty="0" sz="2000" lang="zh-CN" spc="200">
              <a:solidFill>
                <a:schemeClr val="tx1">
                  <a:lumMod val="85000"/>
                  <a:lumOff val="15000"/>
                </a:schemeClr>
              </a:solidFill>
              <a:latin typeface="+mn-ea"/>
              <a:sym typeface="+mn-ea"/>
            </a:endParaRPr>
          </a:p>
        </p:txBody>
      </p:sp>
      <p:sp>
        <p:nvSpPr>
          <p:cNvPr id="105019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0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产品定位策略：根据调研结果，确定产品的目标市场、产品特点和竞争优势，制定相应的产品定位策略。</a:t>
            </a:r>
            <a:endParaRPr altLang="en-US" dirty="0" sz="2000" lang="zh-CN" spc="200">
              <a:solidFill>
                <a:schemeClr val="tx1">
                  <a:lumMod val="85000"/>
                  <a:lumOff val="15000"/>
                </a:schemeClr>
              </a:solidFill>
              <a:latin typeface="+mn-ea"/>
              <a:sym typeface="+mn-ea"/>
            </a:endParaRPr>
          </a:p>
        </p:txBody>
      </p:sp>
      <p:sp>
        <p:nvSpPr>
          <p:cNvPr id="105020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0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0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实施效果：通过实施产品定位策略，提高产品的市场占有率和销售额，增强企业的竞争力。</a:t>
            </a:r>
            <a:endParaRPr altLang="en-US" dirty="0" sz="2000" lang="zh-CN" spc="200">
              <a:solidFill>
                <a:schemeClr val="tx1">
                  <a:lumMod val="85000"/>
                  <a:lumOff val="15000"/>
                </a:schemeClr>
              </a:solidFill>
              <a:latin typeface="+mn-ea"/>
              <a:sym typeface="+mn-ea"/>
            </a:endParaRPr>
          </a:p>
        </p:txBody>
      </p:sp>
      <p:sp>
        <p:nvSpPr>
          <p:cNvPr id="105021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1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1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结论与建议：通过本次市场调研与产品定位策略案例分析，得出结论并提出相应的建议，为企业未来的发展提供参考。</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50" name="标题 1"/>
          <p:cNvSpPr>
            <a:spLocks noGrp="1"/>
          </p:cNvSpPr>
          <p:nvPr>
            <p:ph type="title"/>
          </p:nvPr>
        </p:nvSpPr>
        <p:spPr/>
        <p:txBody>
          <a:bodyPr/>
          <a:p>
            <a:r>
              <a:rPr altLang="en-US" lang="zh-CN"/>
              <a:t>针对本案例的建议</a:t>
            </a:r>
            <a:endParaRPr altLang="en-US" lang="zh-CN"/>
          </a:p>
        </p:txBody>
      </p:sp>
      <p:sp>
        <p:nvSpPr>
          <p:cNvPr id="105025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5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重视市场调研：在产品定位前，充分了解市场需求和竞争情况，为产品定位提供科学依据。</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5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6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6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精准定位：根据市场调研结果，结合企业自身优势和资源，为产品制定精准的定位策略。</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26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6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创新营销策略：针对目标客户群体，制定有针对性的营销策略，提高产品知名度和美誉度。</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6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27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7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持续改进：在产品上市后，持续关注市场反馈和消费者需求变化，及时调整产品策略和营销策略，保持竞争优势。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10" name="标题 1"/>
          <p:cNvSpPr>
            <a:spLocks noGrp="1"/>
          </p:cNvSpPr>
          <p:nvPr>
            <p:ph type="title"/>
          </p:nvPr>
        </p:nvSpPr>
        <p:spPr/>
        <p:txBody>
          <a:bodyPr/>
          <a:p>
            <a:r>
              <a:rPr altLang="en-US" lang="zh-CN"/>
              <a:t>对未来研究的展望</a:t>
            </a:r>
            <a:endParaRPr altLang="en-US" lang="zh-CN"/>
          </a:p>
        </p:txBody>
      </p:sp>
      <p:sp>
        <p:nvSpPr>
          <p:cNvPr id="105031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深入研究市场调研与产品定位策略的关系</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总结并提炼市场调研与产品定位策略的通用规律</a:t>
            </a:r>
            <a:endParaRPr dirty="0" sz="2000" err="1">
              <a:solidFill>
                <a:schemeClr val="tx1">
                  <a:lumMod val="75000"/>
                  <a:lumOff val="25000"/>
                </a:schemeClr>
              </a:solidFill>
              <a:latin typeface="+mn-ea"/>
              <a:ea typeface="+mn-ea"/>
              <a:cs typeface="+mn-ea"/>
              <a:sym typeface="+mn-lt"/>
            </a:endParaRPr>
          </a:p>
        </p:txBody>
      </p:sp>
      <p:sp>
        <p:nvSpPr>
          <p:cNvPr id="105033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3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3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针对未来市场趋势和消费者需求进行预测和应对策略研究</a:t>
            </a:r>
            <a:endParaRPr dirty="0" sz="2000" err="1">
              <a:solidFill>
                <a:schemeClr val="tx1">
                  <a:lumMod val="75000"/>
                  <a:lumOff val="25000"/>
                </a:schemeClr>
              </a:solidFill>
              <a:latin typeface="+mn-ea"/>
              <a:ea typeface="+mn-ea"/>
              <a:cs typeface="+mn-ea"/>
              <a:sym typeface="+mn-lt"/>
            </a:endParaRPr>
          </a:p>
        </p:txBody>
      </p:sp>
      <p:sp>
        <p:nvSpPr>
          <p:cNvPr id="10503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探讨不同行业和市场中的成功案例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386"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388"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3.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19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4*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4*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4*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4*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4*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1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27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17.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2023-12-19T13:16:49Z</dcterms:created>
  <dcterms:modified xsi:type="dcterms:W3CDTF">2023-12-19T13:16:49Z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ca49b7e03ce14021a28621562d7824a6_21</vt:lpwstr>
  </property>
</Properties>
</file>