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90" r:id="rId1"/>
    <p:sldMasterId id="2147485027" r:id="rId2"/>
  </p:sldMasterIdLst>
  <p:notesMasterIdLst>
    <p:notesMasterId r:id="rId3"/>
  </p:notesMasterIdLst>
  <p:sldIdLst>
    <p:sldId id="866" r:id="rId4"/>
    <p:sldId id="869" r:id="rId5"/>
    <p:sldId id="872" r:id="rId6"/>
    <p:sldId id="875" r:id="rId7"/>
    <p:sldId id="878" r:id="rId8"/>
    <p:sldId id="881" r:id="rId9"/>
    <p:sldId id="884" r:id="rId10"/>
    <p:sldId id="887" r:id="rId11"/>
    <p:sldId id="890" r:id="rId12"/>
    <p:sldId id="893" r:id="rId13"/>
    <p:sldId id="896" r:id="rId14"/>
    <p:sldId id="899" r:id="rId15"/>
    <p:sldId id="902" r:id="rId16"/>
    <p:sldId id="905" r:id="rId17"/>
    <p:sldId id="908" r:id="rId18"/>
    <p:sldId id="911" r:id="rId19"/>
    <p:sldId id="914" r:id="rId20"/>
    <p:sldId id="917" r:id="rId21"/>
    <p:sldId id="920" r:id="rId22"/>
    <p:sldId id="923" r:id="rId23"/>
    <p:sldId id="926" r:id="rId24"/>
    <p:sldId id="929" r:id="rId25"/>
    <p:sldId id="932" r:id="rId26"/>
    <p:sldId id="935" r:id="rId27"/>
    <p:sldId id="938" r:id="rId28"/>
    <p:sldId id="941" r:id="rId29"/>
    <p:sldId id="944" r:id="rId30"/>
    <p:sldId id="947" r:id="rId31"/>
    <p:sldId id="950" r:id="rId32"/>
    <p:sldId id="953" r:id="rId33"/>
    <p:sldId id="95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91" r:id="rId1"/>
    <p:sldLayoutId id="2147484992" r:id="rId2"/>
    <p:sldLayoutId id="2147484993" r:id="rId3"/>
    <p:sldLayoutId id="2147484994" r:id="rId4"/>
    <p:sldLayoutId id="2147484995" r:id="rId5"/>
    <p:sldLayoutId id="2147484996" r:id="rId6"/>
    <p:sldLayoutId id="2147484997" r:id="rId7"/>
    <p:sldLayoutId id="2147484998" r:id="rId8"/>
    <p:sldLayoutId id="2147484999" r:id="rId9"/>
    <p:sldLayoutId id="2147485000" r:id="rId10"/>
    <p:sldLayoutId id="21474850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28" r:id="rId1"/>
    <p:sldLayoutId id="2147485029" r:id="rId2"/>
    <p:sldLayoutId id="2147485030" r:id="rId3"/>
    <p:sldLayoutId id="2147485031" r:id="rId4"/>
    <p:sldLayoutId id="2147485032" r:id="rId5"/>
    <p:sldLayoutId id="2147485033" r:id="rId6"/>
    <p:sldLayoutId id="2147485034" r:id="rId7"/>
    <p:sldLayoutId id="2147485035" r:id="rId8"/>
    <p:sldLayoutId id="2147485036" r:id="rId9"/>
    <p:sldLayoutId id="2147485037" r:id="rId10"/>
    <p:sldLayoutId id="214748503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tags" Target="../tags/tag243.xml"/><Relationship Id="rId22" Type="http://schemas.openxmlformats.org/officeDocument/2006/relationships/tags" Target="../tags/tag244.xml"/><Relationship Id="rId23" Type="http://schemas.openxmlformats.org/officeDocument/2006/relationships/tags" Target="../tags/tag245.xml"/><Relationship Id="rId24" Type="http://schemas.openxmlformats.org/officeDocument/2006/relationships/tags" Target="../tags/tag246.xml"/><Relationship Id="rId25" Type="http://schemas.openxmlformats.org/officeDocument/2006/relationships/tags" Target="../tags/tag247.xml"/><Relationship Id="rId26" Type="http://schemas.openxmlformats.org/officeDocument/2006/relationships/tags" Target="../tags/tag248.xml"/><Relationship Id="rId27" Type="http://schemas.openxmlformats.org/officeDocument/2006/relationships/tags" Target="../tags/tag249.xml"/><Relationship Id="rId28" Type="http://schemas.openxmlformats.org/officeDocument/2006/relationships/tags" Target="../tags/tag250.xml"/><Relationship Id="rId29" Type="http://schemas.openxmlformats.org/officeDocument/2006/relationships/tags" Target="../tags/tag25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tags" Target="../tags/tag375.xml"/><Relationship Id="rId27" Type="http://schemas.openxmlformats.org/officeDocument/2006/relationships/tags" Target="../tags/tag376.xml"/><Relationship Id="rId28" Type="http://schemas.openxmlformats.org/officeDocument/2006/relationships/tags" Target="../tags/tag377.xml"/><Relationship Id="rId29" Type="http://schemas.openxmlformats.org/officeDocument/2006/relationships/tags" Target="../tags/tag378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tags" Target="../tags/tag398.xml"/><Relationship Id="rId18" Type="http://schemas.openxmlformats.org/officeDocument/2006/relationships/tags" Target="../tags/tag399.xml"/><Relationship Id="rId19" Type="http://schemas.openxmlformats.org/officeDocument/2006/relationships/tags" Target="../tags/tag400.xml"/><Relationship Id="rId20" Type="http://schemas.openxmlformats.org/officeDocument/2006/relationships/tags" Target="../tags/tag401.xml"/><Relationship Id="rId21" Type="http://schemas.openxmlformats.org/officeDocument/2006/relationships/tags" Target="../tags/tag402.xml"/><Relationship Id="rId22" Type="http://schemas.openxmlformats.org/officeDocument/2006/relationships/tags" Target="../tags/tag403.xml"/><Relationship Id="rId23" Type="http://schemas.openxmlformats.org/officeDocument/2006/relationships/tags" Target="../tags/tag404.xml"/><Relationship Id="rId24" Type="http://schemas.openxmlformats.org/officeDocument/2006/relationships/tags" Target="../tags/tag405.xml"/><Relationship Id="rId25" Type="http://schemas.openxmlformats.org/officeDocument/2006/relationships/tags" Target="../tags/tag406.xml"/><Relationship Id="rId26" Type="http://schemas.openxmlformats.org/officeDocument/2006/relationships/tags" Target="../tags/tag407.xml"/><Relationship Id="rId27" Type="http://schemas.openxmlformats.org/officeDocument/2006/relationships/tags" Target="../tags/tag408.xml"/><Relationship Id="rId28" Type="http://schemas.openxmlformats.org/officeDocument/2006/relationships/tags" Target="../tags/tag409.xml"/><Relationship Id="rId29" Type="http://schemas.openxmlformats.org/officeDocument/2006/relationships/tags" Target="../tags/tag41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8.xml"/><Relationship Id="rId2" Type="http://schemas.openxmlformats.org/officeDocument/2006/relationships/tags" Target="../tags/tag439.xml"/><Relationship Id="rId3" Type="http://schemas.openxmlformats.org/officeDocument/2006/relationships/tags" Target="../tags/tag440.xml"/><Relationship Id="rId4" Type="http://schemas.openxmlformats.org/officeDocument/2006/relationships/tags" Target="../tags/tag441.xml"/><Relationship Id="rId5" Type="http://schemas.openxmlformats.org/officeDocument/2006/relationships/tags" Target="../tags/tag442.xml"/><Relationship Id="rId6" Type="http://schemas.openxmlformats.org/officeDocument/2006/relationships/tags" Target="../tags/tag443.xml"/><Relationship Id="rId7" Type="http://schemas.openxmlformats.org/officeDocument/2006/relationships/tags" Target="../tags/tag444.xml"/><Relationship Id="rId8" Type="http://schemas.openxmlformats.org/officeDocument/2006/relationships/tags" Target="../tags/tag445.xml"/><Relationship Id="rId9" Type="http://schemas.openxmlformats.org/officeDocument/2006/relationships/tags" Target="../tags/tag446.xml"/><Relationship Id="rId10" Type="http://schemas.openxmlformats.org/officeDocument/2006/relationships/tags" Target="../tags/tag447.xml"/><Relationship Id="rId11" Type="http://schemas.openxmlformats.org/officeDocument/2006/relationships/tags" Target="../tags/tag448.xml"/><Relationship Id="rId12" Type="http://schemas.openxmlformats.org/officeDocument/2006/relationships/tags" Target="../tags/tag44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tags" Target="../tags/tag470.xml"/><Relationship Id="rId10" Type="http://schemas.openxmlformats.org/officeDocument/2006/relationships/tags" Target="../tags/tag471.xml"/><Relationship Id="rId11" Type="http://schemas.openxmlformats.org/officeDocument/2006/relationships/tags" Target="../tags/tag472.xml"/><Relationship Id="rId12" Type="http://schemas.openxmlformats.org/officeDocument/2006/relationships/tags" Target="../tags/tag47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煤炭行业市场状况与2024年投资前景预测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煤炭行业市场概述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煤炭行业发展趋势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煤炭行业市场现状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2024年煤炭行业投资前景预测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案例分析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结论与建议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煤炭行业市场概述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煤炭资源分布</a:t>
            </a:r>
            <a:endParaRPr altLang="en-US" lang="zh-CN"/>
          </a:p>
        </p:txBody>
      </p:sp>
      <p:sp>
        <p:nvSpPr>
          <p:cNvPr id="10490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中国：煤炭储量丰富，主要集中在山西、陕西和内蒙古地区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澳大利亚：煤炭储量世界第二，主要分布在昆士兰州和新南威尔士州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美国：煤炭储量全球第三，主要集中在阿巴拉契亚山脉地区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俄罗斯：煤炭储量全球第四，主要分布在西伯利亚地区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煤炭消费结构</a:t>
            </a:r>
            <a:endParaRPr altLang="en-US" lang="zh-CN"/>
          </a:p>
        </p:txBody>
      </p:sp>
      <p:sp>
        <p:nvSpPr>
          <p:cNvPr id="10490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电力行业：煤炭消费的主要领域，占煤炭总消费的约60%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化工行业：煤炭消费的重要领域，主要用于生产化肥、甲醇等化工产品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钢铁行业：煤炭消费的重要领域，主要用于炼钢和炼铁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建材行业：煤炭消费的重要领域，主要用于生产水泥、玻璃等建材产品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煤炭进出口情况</a:t>
            </a:r>
            <a:endParaRPr altLang="en-US" lang="zh-CN"/>
          </a:p>
        </p:txBody>
      </p:sp>
      <p:sp>
        <p:nvSpPr>
          <p:cNvPr id="10491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出口量：2023年我国煤炭出口量为XXXX万吨，同比下降XX%。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进口量：2023年我国煤炭进口量为XXXX万吨，同比下降XX%。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进口额：2023年我国煤炭进口额为XXXX亿元，同比下降XX%。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出口额：2023年我国煤炭出口额为XXXX亿元，同比下降XX%。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煤炭市场价格走势</a:t>
            </a:r>
            <a:endParaRPr altLang="en-US" lang="zh-CN"/>
          </a:p>
        </p:txBody>
      </p:sp>
      <p:sp>
        <p:nvSpPr>
          <p:cNvPr id="10492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2020年煤炭价格走势：受供需关系影响，价格呈现波动上涨趋势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2021年煤炭价格走势：在政策调控下，价格趋于稳定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2022年煤炭价格走势：需求增加，价格有所上涨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2023年煤炭价格走势：受国际能源市场影响，价格波动较大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煤炭行业市场现状</a:t>
            </a:r>
            <a:endParaRPr altLang="en-US" dirty="0" lang="zh-CN"/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煤炭产能情况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煤炭企业数量众多，但产能规模差异较大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2023年煤炭产能达到38亿吨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产能利用率有所下降，但仍处于高位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煤炭产能地区分布不均，主要集中在北方地区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煤炭企业运营状况</a:t>
            </a:r>
            <a:endParaRPr altLang="en-US" lang="zh-CN"/>
          </a:p>
        </p:txBody>
      </p:sp>
      <p:sp>
        <p:nvSpPr>
          <p:cNvPr id="10493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煤炭企业安全生产情况：煤炭企业需要重视安全生产，加强安全管理，确保生产安全。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煤炭企业盈利水平：当前煤炭市场供需关系较为紧张，煤炭企业盈利水平较高。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煤炭企业负债情况：部分煤炭企业存在高负债情况，需要关注财务风险。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煤炭企业环保治理情况：随着环保要求的提高，煤炭企业需要加大环保投入，推进绿色发展。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煤炭市场供需关系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价格：受供需关系影响，煤炭价格呈现波动上涨趋势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进口：中国煤炭进口量逐年减少，对外依存度降低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需求：随着全球经济复苏，煤炭需求持续增长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供应：受环保政策、资源限制等因素影响，煤炭供应面临挑战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煤炭行业政策环境</a:t>
            </a:r>
            <a:endParaRPr altLang="en-US" lang="zh-CN"/>
          </a:p>
        </p:txBody>
      </p:sp>
      <p:sp>
        <p:nvSpPr>
          <p:cNvPr id="10495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煤炭产业政策：调整产业结构，提高能源利用效率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煤炭税费政策：调整煤炭税费，促进煤炭行业健康发展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能源安全政策：保障国家能源安全，维护经济发展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环保政策：限制煤炭消费，推动清洁能源发展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煤炭行业发展趋势</a:t>
            </a:r>
            <a:endParaRPr altLang="en-US" dirty="0" lang="zh-CN"/>
          </a:p>
        </p:txBody>
      </p:sp>
      <p:sp>
        <p:nvSpPr>
          <p:cNvPr id="10495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清洁能源替代对煤炭行业的影响</a:t>
            </a:r>
            <a:endParaRPr altLang="en-US" lang="zh-CN"/>
          </a:p>
        </p:txBody>
      </p:sp>
      <p:sp>
        <p:nvSpPr>
          <p:cNvPr id="10496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清洁能源的发展迅速，对煤炭行业形成竞争压力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煤炭行业需要转型发展，提高能源利用效率和环保水平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清洁能源替代对煤炭行业的影响是长期而深远的，需要行业内外共同努力应对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政策支持下，清洁能源的推广和应用加速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煤炭行业技术进步与创新</a:t>
            </a:r>
            <a:endParaRPr altLang="en-US" lang="zh-CN"/>
          </a:p>
        </p:txBody>
      </p:sp>
      <p:sp>
        <p:nvSpPr>
          <p:cNvPr id="10497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自动化和智能化技术的应用，提高了煤炭开采的效率和安全性。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新型煤化工技术的发展，推动了煤炭的清洁高效利用。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数字化和物联网技术的应用，实现了煤炭行业的智能化管理和监控。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碳捕获和储存技术的发展，为煤炭行业实现低碳发展提供了可能。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煤炭企业转型升级与多元化发展</a:t>
            </a:r>
            <a:endParaRPr altLang="en-US" lang="zh-CN"/>
          </a:p>
        </p:txBody>
      </p:sp>
      <p:sp>
        <p:nvSpPr>
          <p:cNvPr id="10497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创新驱动：加大科技研发投入，推动煤炭产业技术升级和智能化发展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绿色发展：注重环保治理和可持续发展，实现经济、社会和环境的协调发展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煤炭企业转型升级：由传统能源向清洁能源转变，提高能源利用效率和环保水平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多元化发展：煤炭企业向上下游产业延伸，拓展业务领域，降低经营风险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国际煤炭市场发展动态</a:t>
            </a:r>
            <a:endParaRPr altLang="en-US" lang="zh-CN"/>
          </a:p>
        </p:txBody>
      </p:sp>
      <p:sp>
        <p:nvSpPr>
          <p:cNvPr id="10498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煤炭价格波动受多种因素影响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全球煤炭需求持续增长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煤炭贸易格局发生变化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清洁能源对煤炭市场的挑战与机遇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2024年煤炭行业投资前景预测</a:t>
            </a:r>
            <a:endParaRPr altLang="en-US" dirty="0" lang="zh-CN"/>
          </a:p>
        </p:txBody>
      </p:sp>
      <p:sp>
        <p:nvSpPr>
          <p:cNvPr id="10498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煤炭行业投资环境分析</a:t>
            </a:r>
            <a:endParaRPr altLang="en-US" lang="zh-CN"/>
          </a:p>
        </p:txBody>
      </p:sp>
      <p:sp>
        <p:nvSpPr>
          <p:cNvPr id="10499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政策环境：国家对煤炭行业的政策支持力度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经济环境：煤炭行业与经济发展的关系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技术环境：煤炭开采技术的创新与进步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市场竞争环境：煤炭行业的竞争格局与投资机会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煤炭行业投资风险评估</a:t>
            </a:r>
            <a:endParaRPr altLang="en-US" lang="zh-CN"/>
          </a:p>
        </p:txBody>
      </p:sp>
      <p:sp>
        <p:nvSpPr>
          <p:cNvPr id="10500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政策风险：煤炭行业受政策影响较大，需关注政策变化及政策落实情况。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安全风险：煤炭生产过程中存在安全风险，需加强安全管理及风险控制。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环保风险：煤炭生产过程中对环境的影响较大，需关注环保政策及环保投入。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市场风险：煤炭市场需求波动较大，需关注国内外市场动态。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2024年煤炭行业投资机会与热点分析</a:t>
            </a:r>
            <a:endParaRPr altLang="en-US" lang="zh-CN"/>
          </a:p>
        </p:txBody>
      </p:sp>
      <p:sp>
        <p:nvSpPr>
          <p:cNvPr id="10500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热点分析：数字化转型、清洁能源转型、供应链优化等将成为煤炭行业的热点话题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投资机会：随着全球能源需求的增长，煤炭行业有望迎来新的发展机遇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投资建议：投资者应关注煤炭行业的可持续发展和环保政策，选择具有潜力的投资项目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市场状况：2024年煤炭行业市场将保持稳定增长，但竞争格局将更加激烈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投资建议与策略</a:t>
            </a:r>
            <a:endParaRPr altLang="en-US" lang="zh-CN"/>
          </a:p>
        </p:txBody>
      </p:sp>
      <p:sp>
        <p:nvSpPr>
          <p:cNvPr id="10501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关注政策动向，把握投资机会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关注煤炭企业业绩和估值，寻找优质投资标的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多元化投资组合，降低风险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深入研究煤炭行业市场，了解供需状况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50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典型煤炭企业投资案例分析</a:t>
            </a:r>
            <a:endParaRPr altLang="en-US" lang="zh-CN"/>
          </a:p>
        </p:txBody>
      </p:sp>
      <p:sp>
        <p:nvSpPr>
          <p:cNvPr id="10502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山西焦煤：通过技术创新和资源整合，实现可持续发展和盈利能力提升。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兖矿能源：拓展国际市场，优化资源配置，提升国际化经营水平。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陕西煤业：注重环保和安全生产，实现绿色发展，赢得市场竞争力。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中国神华：发挥一体化优势，优化煤炭产业链，提高抗风险能力。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成功经验与教训总结</a:t>
            </a:r>
            <a:endParaRPr altLang="en-US" lang="zh-CN"/>
          </a:p>
        </p:txBody>
      </p:sp>
      <p:sp>
        <p:nvSpPr>
          <p:cNvPr id="10503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成功经验：持续技术创新，优化生产流程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成功经验：多元化市场布局，降低经营风险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教训总结：忽视环保问题，导致政策风险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教训总结：过度依赖单一客户，导致业务稳定性差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对未来投资的启示与借鉴意义</a:t>
            </a:r>
            <a:endParaRPr altLang="en-US" lang="zh-CN"/>
          </a:p>
        </p:txBody>
      </p:sp>
      <p:sp>
        <p:nvSpPr>
          <p:cNvPr id="10504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煤炭行业市场状况分析：了解当前市场趋势和竞争格局，为未来投资提供决策依据。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案例选择：选择具有代表性的企业或项目，分析其成功或失败的原因，为其他企业提供借鉴。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风险控制：结合市场风险和企业自身情况，制定有效的风险控制策略，降低投资风险。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创新发展：关注新技术和新模式在煤炭行业的应用，寻找新的投资机会和增长点。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对当前煤炭行业市场的总结评价</a:t>
            </a:r>
            <a:endParaRPr altLang="en-US" lang="zh-CN"/>
          </a:p>
        </p:txBody>
      </p:sp>
      <p:sp>
        <p:nvSpPr>
          <p:cNvPr id="105054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当前煤炭行业市场状况良好，但仍面临一些挑战和问题。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2024年煤炭行业投资前景预测较为乐观，但仍需谨慎评估风险。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政策环境对煤炭行业市场的影响较大，需要关注政策变化。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6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煤炭行业的可持续发展需要加强技术创新和环保措施。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对未来煤炭行业发展的展望与预测</a:t>
            </a:r>
            <a:endParaRPr altLang="en-US" lang="zh-CN"/>
          </a:p>
        </p:txBody>
      </p:sp>
      <p:sp>
        <p:nvSpPr>
          <p:cNvPr id="10506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政策推动下，清洁煤技术将得到更广泛应用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投资需谨慎，关注市场变化和政策风险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未来煤炭需求将持续增长，尤其在亚洲地区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技术进步将提高煤炭开采和利用效率，降低成本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对投资者和企业的建议与策略指导</a:t>
            </a:r>
            <a:endParaRPr altLang="en-US" lang="zh-CN"/>
          </a:p>
        </p:txBody>
      </p:sp>
      <p:sp>
        <p:nvSpPr>
          <p:cNvPr id="1050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投资者需谨慎投资，关注煤炭行业政策变化和市场需求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企业应加强技术创新，提高煤炭资源利用率和降低生产成本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关注环保政策，推动煤炭行业的绿色发展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加强国际合作，拓展海外市场，提高企业竞争力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2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5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0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8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43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7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2024-01-04T23:34:15Z</dcterms:created>
  <dcterms:modified xsi:type="dcterms:W3CDTF">2024-01-04T23:34:15Z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f463725dc0c14d0481353dae9a15cd75_21</vt:lpwstr>
  </property>
</Properties>
</file>