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72" r:id="rId4"/>
    <p:sldId id="275" r:id="rId5"/>
    <p:sldId id="278" r:id="rId6"/>
    <p:sldId id="281" r:id="rId7"/>
    <p:sldId id="284" r:id="rId8"/>
  </p:sldIdLst>
  <p:sldSz cx="9144000" cy="5143500" type="screen16x9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117F50"/>
    <a:srgbClr val="4FA068"/>
    <a:srgbClr val="92D050"/>
    <a:srgbClr val="7CB349"/>
    <a:srgbClr val="6E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35" autoAdjust="0"/>
    <p:restoredTop sz="94660"/>
  </p:normalViewPr>
  <p:slideViewPr>
    <p:cSldViewPr snapToGrid="0">
      <p:cViewPr>
        <p:scale>
          <a:sx n="73" d="100"/>
          <a:sy n="73" d="100"/>
        </p:scale>
        <p:origin x="133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tags" Target="tags/tag7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4B0F-7CD4-492F-895E-BDD52D4CDAA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5F7C-7244-4FBF-B05E-595A0372F0B4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-32089"/>
            <a:chExt cx="12192000" cy="6890089"/>
          </a:xfrm>
        </p:grpSpPr>
        <p:sp>
          <p:nvSpPr>
            <p:cNvPr id="8" name="矩形 7"/>
            <p:cNvSpPr/>
            <p:nvPr/>
          </p:nvSpPr>
          <p:spPr>
            <a:xfrm>
              <a:off x="0" y="-32089"/>
              <a:ext cx="12192000" cy="6890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229" y="219402"/>
              <a:ext cx="11797145" cy="6401365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1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image" Target="../media/image2.png" /><Relationship Id="rId9" Type="http://schemas.openxmlformats.org/officeDocument/2006/relationships/tags" Target="../tags/tag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Relationship Id="rId3" Type="http://schemas.openxmlformats.org/officeDocument/2006/relationships/image" Target="../media/image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PA_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2974975" y="1625600"/>
            <a:ext cx="5373688" cy="1590675"/>
          </a:xfrm>
        </p:spPr>
        <p:txBody>
          <a:bodyPr vert="horz" wrap="square" lIns="91440" tIns="45720" rIns="91440" bIns="45720"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>
              <a:lnSpc>
                <a:spcPct val="150000"/>
              </a:lnSpc>
            </a:pPr>
            <a:r>
              <a:rPr lang="zh-CN" altLang="en-US" b="1">
                <a:latin typeface="Times New Roman" pitchFamily="18" charset="0"/>
                <a:cs typeface="Times New Roman" panose="02020603050405020304" pitchFamily="18" charset="0"/>
              </a:rPr>
              <a:t>习题   </a:t>
            </a:r>
            <a:r>
              <a:rPr lang="en-US" altLang="zh-CN" b="1">
                <a:latin typeface="Times New Roman" pitchFamily="18" charset="0"/>
                <a:cs typeface="Times New Roman" panose="02020603050405020304" pitchFamily="18" charset="0"/>
              </a:rPr>
              <a:t>3.1</a:t>
            </a:r>
            <a:endParaRPr lang="zh-CN" altLang="zh-CN" sz="3200" b="1"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9219" name="PA_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3740150" y="3722688"/>
            <a:ext cx="3614738" cy="538162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Tx/>
              <a:buSzTx/>
              <a:buFont typeface="Arial" panose="020b0604020202020204" pitchFamily="34" charset="0"/>
              <a:buNone/>
              <a:defRPr/>
            </a:lvl1pPr>
            <a:lvl2pPr marL="457200" lvl="1" indent="0" algn="ctr">
              <a:buClrTx/>
              <a:buSzTx/>
              <a:buFont typeface="Arial" panose="020b0604020202020204" pitchFamily="34" charset="0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>
              <a:spcBef>
                <a:spcPct val="0"/>
              </a:spcBef>
            </a:pPr>
            <a:r>
              <a:rPr lang="zh-CN" altLang="en-US" sz="2400" b="1">
                <a:latin typeface="楷体" panose="02010609060101010101" pitchFamily="49" charset="-122"/>
              </a:rPr>
              <a:t>北师版</a:t>
            </a:r>
            <a:r>
              <a:rPr lang="en-US" altLang="zh-CN" sz="2400" b="1">
                <a:latin typeface="楷体" panose="02010609060101010101" pitchFamily="49" charset="-122"/>
              </a:rPr>
              <a:t>·</a:t>
            </a:r>
            <a:r>
              <a:rPr lang="zh-CN" altLang="en-US" sz="2400" b="1">
                <a:latin typeface="楷体" panose="02010609060101010101" pitchFamily="49" charset="-122"/>
              </a:rPr>
              <a:t>九年级下册</a:t>
            </a:r>
          </a:p>
        </p:txBody>
      </p:sp>
      <p:sp>
        <p:nvSpPr>
          <p:cNvPr id="5" name="PA_文本框 4"/>
          <p:cNvSpPr txBox="1"/>
          <p:nvPr>
            <p:custDataLst>
              <p:tags r:id="rId4"/>
            </p:custDataLst>
          </p:nvPr>
        </p:nvSpPr>
        <p:spPr>
          <a:xfrm>
            <a:off x="1997075" y="-369887"/>
            <a:ext cx="175895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1" name="PA_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691313" y="-431800"/>
            <a:ext cx="1811337" cy="49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PA_文本框 6"/>
          <p:cNvSpPr txBox="1"/>
          <p:nvPr>
            <p:custDataLst>
              <p:tags r:id="rId7"/>
            </p:custDataLst>
          </p:nvPr>
        </p:nvSpPr>
        <p:spPr>
          <a:xfrm>
            <a:off x="-457200" y="1911350"/>
            <a:ext cx="457200" cy="1476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3" name="PA_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105900" y="1973263"/>
            <a:ext cx="511175" cy="1579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6248400" y="1695450"/>
            <a:ext cx="2525713" cy="4127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P68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243" name="组合 9"/>
          <p:cNvGrpSpPr/>
          <p:nvPr/>
        </p:nvGrpSpPr>
        <p:grpSpPr>
          <a:xfrm>
            <a:off x="3124200" y="0"/>
            <a:ext cx="2701925" cy="915988"/>
            <a:chOff x="3140050" y="537452"/>
            <a:chExt cx="2701950" cy="91638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1" t="4380" r="8980" b="62839"/>
            <a:stretch>
              <a:fillRect/>
            </a:stretch>
          </p:blipFill>
          <p:spPr>
            <a:xfrm flipH="1">
              <a:off x="3140050" y="537452"/>
              <a:ext cx="2701950" cy="916380"/>
            </a:xfrm>
            <a:prstGeom prst="rect">
              <a:avLst/>
            </a:prstGeom>
          </p:spPr>
        </p:pic>
        <p:sp>
          <p:nvSpPr>
            <p:cNvPr id="7" name="TextBox 18"/>
            <p:cNvSpPr txBox="1"/>
            <p:nvPr/>
          </p:nvSpPr>
          <p:spPr bwMode="auto">
            <a:xfrm>
              <a:off x="3851257" y="689917"/>
              <a:ext cx="1739916" cy="524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914400" eaLnBrk="1" hangingPunct="1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ea typeface="黑体" pitchFamily="49" charset="-122"/>
                  <a:cs typeface="Times New Roman" panose="02020603050405020304" pitchFamily="18" charset="0"/>
                </a:rPr>
                <a:t>知识技能</a:t>
              </a:r>
            </a:p>
          </p:txBody>
        </p:sp>
      </p:grpSp>
      <p:sp>
        <p:nvSpPr>
          <p:cNvPr id="10244" name="文本框 11"/>
          <p:cNvSpPr txBox="1"/>
          <p:nvPr/>
        </p:nvSpPr>
        <p:spPr>
          <a:xfrm>
            <a:off x="439738" y="785813"/>
            <a:ext cx="8316912" cy="1000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如图，一根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5m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长的绳子，一端拴在柱子上，另一端拴着羊（羊只能在草地上活动），请画出羊的活动区域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10245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88" y="2362200"/>
            <a:ext cx="2457450" cy="1981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文本框 22"/>
          <p:cNvSpPr txBox="1"/>
          <p:nvPr/>
        </p:nvSpPr>
        <p:spPr>
          <a:xfrm>
            <a:off x="303213" y="1979613"/>
            <a:ext cx="5711825" cy="2439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解：以柱子为圆心，绳子长为半径作圆，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以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为圆心，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CA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长为半径作圆，两圆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及其内部与草地重合的部分即为羊的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活动区域，如图所示的阴影部分（含  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边界）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957888" y="2392363"/>
            <a:ext cx="2457450" cy="2027237"/>
            <a:chOff x="5958253" y="2391675"/>
            <a:chExt cx="2457143" cy="2028571"/>
          </a:xfrm>
        </p:grpSpPr>
        <p:pic>
          <p:nvPicPr>
            <p:cNvPr id="10248" name="图片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49395" y="2533868"/>
              <a:ext cx="2173647" cy="180940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49" name="图片 23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8253" y="2391675"/>
              <a:ext cx="2457143" cy="202857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文本框 1"/>
          <p:cNvSpPr txBox="1"/>
          <p:nvPr/>
        </p:nvSpPr>
        <p:spPr>
          <a:xfrm>
            <a:off x="1395413" y="611188"/>
            <a:ext cx="5538787" cy="1960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已知⊙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的面积为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25π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）若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PO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=5.5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，则点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在</a:t>
            </a:r>
            <a:r>
              <a:rPr lang="zh-CN" altLang="en-US" sz="2400" b="1" u="sng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；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）若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PO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=4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，则点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在</a:t>
            </a:r>
            <a:r>
              <a:rPr lang="zh-CN" altLang="en-US" sz="2400" b="1" u="sng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；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）若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PO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400" b="1" u="sng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，则点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在⊙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上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3" name="文本框 2"/>
          <p:cNvSpPr txBox="1"/>
          <p:nvPr/>
        </p:nvSpPr>
        <p:spPr bwMode="auto">
          <a:xfrm>
            <a:off x="5437188" y="652463"/>
            <a:ext cx="2368550" cy="4143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P68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59338" y="1025525"/>
            <a:ext cx="1157287" cy="525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外</a:t>
            </a:r>
            <a:endParaRPr lang="zh-CN" altLang="en-US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3600" y="1522413"/>
            <a:ext cx="11572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内</a:t>
            </a:r>
            <a:endParaRPr lang="zh-CN" altLang="en-US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33763" y="2000250"/>
            <a:ext cx="6731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5</a:t>
            </a:r>
            <a:endParaRPr lang="zh-CN" altLang="en-US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66863" y="2571750"/>
            <a:ext cx="6448425" cy="1960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解：设⊙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的半径为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，则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=25π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，∴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=5.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）∵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PO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&gt;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，∴点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在⊙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外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）∵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PO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，∴点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在⊙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内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）当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PO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=5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时，点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在⊙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上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en-US" altLang="zh-CN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6337300" y="1508125"/>
            <a:ext cx="2368550" cy="4127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P68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5475" y="1863725"/>
            <a:ext cx="4860925" cy="29257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解：如图所示，以点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为圆心，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2cm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长为半径的圆的内部与以点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为圆心，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2cm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长为半径的圆的外部的公共部分，即图形中的阴影部分（不包括边界）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zh-CN" altLang="en-US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2363788"/>
            <a:ext cx="2382838" cy="15033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293" name="组合 9"/>
          <p:cNvGrpSpPr/>
          <p:nvPr/>
        </p:nvGrpSpPr>
        <p:grpSpPr>
          <a:xfrm>
            <a:off x="3124200" y="0"/>
            <a:ext cx="2701925" cy="915988"/>
            <a:chOff x="3140050" y="537452"/>
            <a:chExt cx="2701950" cy="91638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1" t="4380" r="8980" b="62839"/>
            <a:stretch>
              <a:fillRect/>
            </a:stretch>
          </p:blipFill>
          <p:spPr>
            <a:xfrm flipH="1">
              <a:off x="3140050" y="537452"/>
              <a:ext cx="2701950" cy="916380"/>
            </a:xfrm>
            <a:prstGeom prst="rect">
              <a:avLst/>
            </a:prstGeom>
          </p:spPr>
        </p:pic>
        <p:sp>
          <p:nvSpPr>
            <p:cNvPr id="8" name="TextBox 18"/>
            <p:cNvSpPr txBox="1"/>
            <p:nvPr/>
          </p:nvSpPr>
          <p:spPr bwMode="auto">
            <a:xfrm>
              <a:off x="3851257" y="689917"/>
              <a:ext cx="1739916" cy="524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914400" eaLnBrk="1" hangingPunct="1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ea typeface="黑体" pitchFamily="49" charset="-122"/>
                  <a:cs typeface="Times New Roman" panose="02020603050405020304" pitchFamily="18" charset="0"/>
                </a:rPr>
                <a:t>数学理解</a:t>
              </a:r>
            </a:p>
          </p:txBody>
        </p:sp>
      </p:grpSp>
      <p:sp>
        <p:nvSpPr>
          <p:cNvPr id="12294" name="文本框 2"/>
          <p:cNvSpPr txBox="1"/>
          <p:nvPr/>
        </p:nvSpPr>
        <p:spPr>
          <a:xfrm>
            <a:off x="625475" y="776288"/>
            <a:ext cx="7802563" cy="1000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设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=3cm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，画图说明：到点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的距离小于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2cm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，且到点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的距离大于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2cm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的所有点组成的图形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文本框 3"/>
          <p:cNvSpPr txBox="1"/>
          <p:nvPr/>
        </p:nvSpPr>
        <p:spPr>
          <a:xfrm>
            <a:off x="414338" y="533400"/>
            <a:ext cx="8315325" cy="340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※4.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一张靶纸如图所示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靶纸上的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1,3,5,7,9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分别表示投中该靶区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的得分数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小明、小华、小红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人各投了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次镖，每次镖都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中了靶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最后他们是这样说的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</a:rPr>
              <a:t>——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小明说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:“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我只得了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分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.”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小华说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:“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我共得了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56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分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.”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小红说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:“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我共得了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28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分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.”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他们可能得到这些分数吗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?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如果可能，请  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把投中的靶区在靶纸上表示出来（用不同颜色的彩笔画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出来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);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如果不可能，请说明理由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3" name="文本框 2"/>
          <p:cNvSpPr txBox="1"/>
          <p:nvPr/>
        </p:nvSpPr>
        <p:spPr bwMode="auto">
          <a:xfrm>
            <a:off x="754063" y="4129088"/>
            <a:ext cx="2524125" cy="4127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P69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3316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250" y="3384550"/>
            <a:ext cx="1104900" cy="1295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PA" val="v5.2.2"/>
</p:tagLst>
</file>

<file path=ppt/tags/tag5.xml><?xml version="1.0" encoding="utf-8"?>
<p:tagLst xmlns:p="http://schemas.openxmlformats.org/presentationml/2006/main">
  <p:tag name="PA" val="v5.2.2"/>
</p:tagLst>
</file>

<file path=ppt/tags/tag6.xml><?xml version="1.0" encoding="utf-8"?>
<p:tagLst xmlns:p="http://schemas.openxmlformats.org/presentationml/2006/main">
  <p:tag name="PA" val="v5.2.2"/>
</p:tagLst>
</file>

<file path=ppt/tags/tag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36</Paragraphs>
  <Slides>5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baseType="lpstr" size="6">
      <vt:lpstr>Office 主题</vt:lpstr>
      <vt:lpstr>习题   3.1</vt:lpstr>
      <vt:lpstr>Slide 2</vt:lpstr>
      <vt:lpstr>Slide 3</vt:lpstr>
      <vt:lpstr>Slide 4</vt:lpstr>
      <vt:lpstr>Slide 5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66</cp:revision>
  <dcterms:created xsi:type="dcterms:W3CDTF">2015-05-05T08:02:00Z</dcterms:created>
  <dcterms:modified xsi:type="dcterms:W3CDTF">2023-02-01T09:49:06Z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48BAC3177A104FF29E88E5428EBB0CBC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v1.0_mb_1xcC3Mw+Jzrh3RdFUoadLA==</vt:lpwstr>
  </property>
</Properties>
</file>