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066" r:id="rId1"/>
    <p:sldMasterId id="2147496103" r:id="rId2"/>
  </p:sldMasterIdLst>
  <p:notesMasterIdLst>
    <p:notesMasterId r:id="rId3"/>
  </p:notesMasterIdLst>
  <p:sldIdLst>
    <p:sldId id="6067" r:id="rId4"/>
    <p:sldId id="6070" r:id="rId5"/>
    <p:sldId id="6073" r:id="rId6"/>
    <p:sldId id="6076" r:id="rId7"/>
    <p:sldId id="6079" r:id="rId8"/>
    <p:sldId id="6082" r:id="rId9"/>
    <p:sldId id="6085" r:id="rId10"/>
    <p:sldId id="6088" r:id="rId11"/>
    <p:sldId id="6091" r:id="rId12"/>
    <p:sldId id="6094" r:id="rId13"/>
    <p:sldId id="6097" r:id="rId14"/>
    <p:sldId id="6100" r:id="rId15"/>
    <p:sldId id="6103" r:id="rId16"/>
    <p:sldId id="6106" r:id="rId17"/>
    <p:sldId id="6109" r:id="rId18"/>
    <p:sldId id="6112" r:id="rId19"/>
    <p:sldId id="6115" r:id="rId20"/>
    <p:sldId id="6118" r:id="rId21"/>
    <p:sldId id="6121" r:id="rId22"/>
    <p:sldId id="6124" r:id="rId23"/>
    <p:sldId id="6127" r:id="rId24"/>
    <p:sldId id="6130" r:id="rId25"/>
    <p:sldId id="6133" r:id="rId26"/>
    <p:sldId id="6136" r:id="rId27"/>
    <p:sldId id="6139" r:id="rId28"/>
    <p:sldId id="614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67" r:id="rId1"/>
    <p:sldLayoutId id="2147496068" r:id="rId2"/>
    <p:sldLayoutId id="2147496069" r:id="rId3"/>
    <p:sldLayoutId id="2147496070" r:id="rId4"/>
    <p:sldLayoutId id="2147496071" r:id="rId5"/>
    <p:sldLayoutId id="2147496072" r:id="rId6"/>
    <p:sldLayoutId id="2147496073" r:id="rId7"/>
    <p:sldLayoutId id="2147496074" r:id="rId8"/>
    <p:sldLayoutId id="2147496075" r:id="rId9"/>
    <p:sldLayoutId id="2147496076" r:id="rId10"/>
    <p:sldLayoutId id="214749607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104" r:id="rId1"/>
    <p:sldLayoutId id="2147496105" r:id="rId2"/>
    <p:sldLayoutId id="2147496106" r:id="rId3"/>
    <p:sldLayoutId id="2147496107" r:id="rId4"/>
    <p:sldLayoutId id="2147496108" r:id="rId5"/>
    <p:sldLayoutId id="2147496109" r:id="rId6"/>
    <p:sldLayoutId id="2147496110" r:id="rId7"/>
    <p:sldLayoutId id="2147496111" r:id="rId8"/>
    <p:sldLayoutId id="2147496112" r:id="rId9"/>
    <p:sldLayoutId id="2147496113" r:id="rId10"/>
    <p:sldLayoutId id="214749611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tags" Target="../tags/tag278.xml"/><Relationship Id="rId18" Type="http://schemas.openxmlformats.org/officeDocument/2006/relationships/tags" Target="../tags/tag279.xml"/><Relationship Id="rId19" Type="http://schemas.openxmlformats.org/officeDocument/2006/relationships/tags" Target="../tags/tag280.xml"/><Relationship Id="rId20" Type="http://schemas.openxmlformats.org/officeDocument/2006/relationships/tags" Target="../tags/tag281.xml"/><Relationship Id="rId21" Type="http://schemas.openxmlformats.org/officeDocument/2006/relationships/tags" Target="../tags/tag282.xml"/><Relationship Id="rId22" Type="http://schemas.openxmlformats.org/officeDocument/2006/relationships/tags" Target="../tags/tag283.xml"/><Relationship Id="rId23" Type="http://schemas.openxmlformats.org/officeDocument/2006/relationships/tags" Target="../tags/tag284.xml"/><Relationship Id="rId24" Type="http://schemas.openxmlformats.org/officeDocument/2006/relationships/tags" Target="../tags/tag285.xml"/><Relationship Id="rId25" Type="http://schemas.openxmlformats.org/officeDocument/2006/relationships/tags" Target="../tags/tag286.xml"/><Relationship Id="rId26" Type="http://schemas.openxmlformats.org/officeDocument/2006/relationships/tags" Target="../tags/tag287.xml"/><Relationship Id="rId27" Type="http://schemas.openxmlformats.org/officeDocument/2006/relationships/tags" Target="../tags/tag288.xml"/><Relationship Id="rId28" Type="http://schemas.openxmlformats.org/officeDocument/2006/relationships/tags" Target="../tags/tag289.xml"/><Relationship Id="rId29" Type="http://schemas.openxmlformats.org/officeDocument/2006/relationships/tags" Target="../tags/tag29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2024年能源行业储能技术应用计划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储能技术概述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2024年能源行业储能技术应用计划内容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2024年能源行业储能技术应用计划背景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2024年能源行业储能技术应用计划实施与监测评估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储能技术概述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储能技术定义</a:t>
            </a:r>
            <a:endParaRPr altLang="en-US" lang="zh-CN"/>
          </a:p>
        </p:txBody>
      </p:sp>
      <p:sp>
        <p:nvSpPr>
          <p:cNvPr id="10489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储能技术广泛应用于能源、交通、电力等领域，对于提高能源利用效率、降低能源消耗和减少环境污染具有重要意义。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储能技术是指将能量转换为适合存储的形式，并在需要时释放出来的一种技术。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常见的储能技术包括电池储能、超级电容储能、飞轮储能等。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随着科技的不断进步，储能技术将不断发展和完善，为人类社会的可持续发展提供更多可能性。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储能技术分类</a:t>
            </a:r>
            <a:endParaRPr altLang="en-US" lang="zh-CN"/>
          </a:p>
        </p:txBody>
      </p:sp>
      <p:sp>
        <p:nvSpPr>
          <p:cNvPr id="10490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电化学储能：利用电化学反应将电能储存起来，如超级电容器、液流电池等。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热储能：利用热能储存起来，如蓄热式电锅炉、热能存储系统等。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机械储能：利用物理机械装置将电能储存起来，如抽水蓄能、压缩空气储能等。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化学储能：利用化学反应将电能储存起来，如锂离子电池、铅酸电池等。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储能技术应用场景</a:t>
            </a:r>
            <a:endParaRPr altLang="en-US" lang="zh-CN"/>
          </a:p>
        </p:txBody>
      </p:sp>
      <p:sp>
        <p:nvSpPr>
          <p:cNvPr id="104906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可再生能源并网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电动汽车充电站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智能微电网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分布式能源系统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储能技术发展现状与趋势</a:t>
            </a:r>
            <a:endParaRPr altLang="en-US" lang="zh-CN"/>
          </a:p>
        </p:txBody>
      </p:sp>
      <p:sp>
        <p:nvSpPr>
          <p:cNvPr id="10491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储能技术种类：电池储能、超级电容、飞轮储能等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储能技术应用领域：智能电网、可再生能源、电动汽车等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储能技术发展现状：技术不断进步，成本逐渐降低，应用范围逐渐扩大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储能技术发展趋势：未来将朝着更高能量密度、更低成本、更安全可靠的方向发展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2024年能源行业储能技术应用计划背景</a:t>
            </a:r>
            <a:endParaRPr altLang="en-US" dirty="0" lang="zh-CN"/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能源行业发展现状与趋势</a:t>
            </a:r>
            <a:endParaRPr altLang="en-US" lang="zh-CN"/>
          </a:p>
        </p:txBody>
      </p:sp>
      <p:sp>
        <p:nvSpPr>
          <p:cNvPr id="10492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全球能源需求持续增长，化石能源占比仍高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清洁能源发展迅速，但储能技术尚待突破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政策支持力度加大，推动能源结构转型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技术创新不断涌现，为储能技术发展提供支撑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储能技术在能源行业中的地位和作用</a:t>
            </a:r>
            <a:endParaRPr altLang="en-US" lang="zh-CN"/>
          </a:p>
        </p:txBody>
      </p:sp>
      <p:sp>
        <p:nvSpPr>
          <p:cNvPr id="10492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随着可再生能源的大规模并网，储能技术可以有效解决其波动性和不确定性问题。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储能技术是能源转型的关键技术之一，能够提高能源利用效率和稳定性。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储能技术可以促进分布式能源的发展，提高能源自给自足的能力。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储能技术还可以在智能电网建设中发挥重要作用，实现能源的优化配置和高效利用。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2024年能源行业储能技术应用计划的制定依据和目标</a:t>
            </a:r>
            <a:endParaRPr altLang="en-US" lang="zh-CN"/>
          </a:p>
        </p:txBody>
      </p:sp>
      <p:sp>
        <p:nvSpPr>
          <p:cNvPr id="104934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4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制定依据：全球能源需求增长，可再生能源发展的需要，以及储能技术不断进步的支撑。</a:t>
            </a:r>
            <a:endParaRPr altLang="en-US" dirty="0" sz="2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0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6667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目标：确保能源安全，促进可再生能源的高比例接入，提高电力系统的稳定性与可靠性，推动储能技术的创新发展。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2024年能源行业储能技术应用计划内容</a:t>
            </a:r>
            <a:endParaRPr altLang="en-US" dirty="0" lang="zh-CN"/>
          </a:p>
        </p:txBody>
      </p:sp>
      <p:sp>
        <p:nvSpPr>
          <p:cNvPr id="10493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储能技术应用的重点领域和方向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方向：分布式储能与微电网的结合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领域：电力系统的调峰调频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领域：可再生能源的并网与消纳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方向：储能技术在工业领域的应用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储能技术应用的重点任务和措施</a:t>
            </a:r>
            <a:endParaRPr altLang="en-US" lang="zh-CN"/>
          </a:p>
        </p:txBody>
      </p:sp>
      <p:sp>
        <p:nvSpPr>
          <p:cNvPr id="1049502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重点任务：提高储能技术的安全性和可靠性，降低储能成本，推动储能技术的商业化应用。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9512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措施：加大研发投入，推动储能技术的创新发展；加强储能技术标准制定和实施，提高储能产品的质量水平；加强储能技术在可再生能源、智能电网等领域的应用研究，推动储能技术的商业化应用。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储能技术应用的关键节点和时间安排</a:t>
            </a:r>
            <a:endParaRPr altLang="en-US" lang="zh-CN"/>
          </a:p>
        </p:txBody>
      </p:sp>
      <p:sp>
        <p:nvSpPr>
          <p:cNvPr id="10495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2024年能源行业储能技术应用计划概述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关键节点：技术研发、试点项目、大规模推广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时间安排：2024年第一季度完成技术研发，第二季度启动试点项目，第三季度进行项目评估，第四季度开始大规模推广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预期成果：提高能源利用效率，降低能源成本，促进可再生能源的发展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储能技术应用计划的保障措施和政策支持</a:t>
            </a:r>
            <a:endParaRPr altLang="en-US" lang="zh-CN"/>
          </a:p>
        </p:txBody>
      </p:sp>
      <p:sp>
        <p:nvSpPr>
          <p:cNvPr id="10496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政策扶持：政府将出台相关政策，鼓励企业加大对储能技术的投入。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资金支持：政府将提供专项资金，支持储能技术的研发和应用。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人才培养：政府和企业将合作培养储能技术人才，提高技术研发和应用水平。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示范项目：政府将选取一批具有代表性的储能技术应用项目，给予重点支持和推广。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2024年能源行业储能技术应用计划实施与监测评估</a:t>
            </a:r>
            <a:endParaRPr altLang="en-US" dirty="0" lang="zh-CN"/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实施主体和责任分工</a:t>
            </a:r>
            <a:endParaRPr altLang="en-US" lang="zh-CN"/>
          </a:p>
        </p:txBody>
      </p:sp>
      <p:sp>
        <p:nvSpPr>
          <p:cNvPr id="10497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实施主体：国家能源局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责任分工：各地方政府、能源企业、科研机构等共同参与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监测评估：定期对储能技术应用计划进行评估和调整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保障措施：制定相关政策、提供资金支持等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监测评估体系和方法</a:t>
            </a:r>
            <a:endParaRPr altLang="en-US" lang="zh-CN"/>
          </a:p>
        </p:txBody>
      </p:sp>
      <p:sp>
        <p:nvSpPr>
          <p:cNvPr id="10497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监测评估指标：包括储能技术应用规模、能效、环境影响等方面，以及各项指标的具体评估标准和方法。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监测评估目的：确保储能技术应用计划的有效实施，及时发现问题并采取相应措施。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监测评估方式：采用定期检查、抽查、数据统计等多种方式进行监测评估，确保数据的准确性和可靠性。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监测评估结果运用：将监测评估结果作为调整和优化储能技术应用计划的重要依据，不断完善和提升储能技术应用水平。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实施过程中的问题和挑战</a:t>
            </a:r>
            <a:endParaRPr altLang="en-US" lang="zh-CN"/>
          </a:p>
        </p:txBody>
      </p:sp>
      <p:sp>
        <p:nvSpPr>
          <p:cNvPr id="10497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技术难题：储能技术尚未成熟，存在技术瓶颈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市场竞争激烈：储能技术市场竞争激烈，企业面临较大压力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政策支持不足：政府对储能技术的支持政策不够完善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成本问题：储能技术成本较高，难以大规模应用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实施效果的总结和展望</a:t>
            </a:r>
            <a:endParaRPr altLang="en-US" lang="zh-CN"/>
          </a:p>
        </p:txBody>
      </p:sp>
      <p:sp>
        <p:nvSpPr>
          <p:cNvPr id="10498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实施效果：储能技术应用计划在2024年取得了显著成效，提高了能源利用效率和稳定性，减少了能源浪费和环境污染。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存在问题：在实施过程中，遇到了一些技术和资金方面的挑战，影响了计划的推进速度和效果。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改进措施：需要加大技术研发和资金投入力度，解决存在的问题，提高储能技术的实用性和经济性。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展望未来：随着技术的不断进步和市场的不断扩大，储能技术将迎来更加广阔的发展前景，为能源行业的可持续发展做出更大的贡献。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500"/>
          </a:bodyPr>
          <a:p>
            <a:r>
              <a:rPr altLang="en-US" lang="zh-CN"/>
              <a:t>对2024年能源行业储能技术应用计划的总结与评价</a:t>
            </a:r>
            <a:endParaRPr altLang="en-US" lang="zh-CN"/>
          </a:p>
        </p:txBody>
      </p:sp>
      <p:sp>
        <p:nvSpPr>
          <p:cNvPr id="10499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储能技术应用计划的实施难点与解决方案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储能技术应用计划对能源行业的影响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储能技术应用计划的未来发展方向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对储能技术应用计划的政策建议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对未来储能技术发展的展望与建议</a:t>
            </a:r>
            <a:endParaRPr altLang="en-US" lang="zh-CN"/>
          </a:p>
        </p:txBody>
      </p:sp>
      <p:sp>
        <p:nvSpPr>
          <p:cNvPr id="10500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展望：储能技术将在未来发挥越来越重要的作用，成为能源行业的重要组成部分。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建议：加强储能技术的研发和应用，提高储能技术的安全性和可靠性，推动储能技术的商业化发展。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政策支持：政府应加大对储能技术研发和应用的支持力度，制定相关政策，促进储能技术的快速发展。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国际合作：加强国际合作，共同推动储能技术的发展和应用，促进全球能源行业的可持续发展。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对政府、企业和社会各界的呼吁与倡议</a:t>
            </a:r>
            <a:endParaRPr altLang="en-US" lang="zh-CN"/>
          </a:p>
        </p:txBody>
      </p:sp>
      <p:sp>
        <p:nvSpPr>
          <p:cNvPr id="1050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政府应加大对储能技术的研发支持力度，制定优惠政策，鼓励企业投入。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企业应积极探索储能技术的应用场景，加强与科研机构的合作，推动技术创新。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社会各界应关注储能技术的发展，提高对清洁能源的认识和接受度，共同推动能源结构的转型升级。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政府、企业和社会各界应共同参与储能技术的推广和应用，形成全社会的共识和合力，为我国能源行业的可持续发展做出贡献。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1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7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0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2024-01-05T09:36:23Z</dcterms:created>
  <dcterms:modified xsi:type="dcterms:W3CDTF">2024-01-05T09:36:23Z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11e2b20dc76e4ee19dd1ba406e83f7ee_21</vt:lpwstr>
  </property>
</Properties>
</file>