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773" r:id="rId1"/>
    <p:sldMasterId id="2147490810" r:id="rId2"/>
  </p:sldMasterIdLst>
  <p:notesMasterIdLst>
    <p:notesMasterId r:id="rId3"/>
  </p:notesMasterIdLst>
  <p:sldIdLst>
    <p:sldId id="3588" r:id="rId4"/>
    <p:sldId id="3593" r:id="rId5"/>
    <p:sldId id="3598" r:id="rId6"/>
    <p:sldId id="3602" r:id="rId7"/>
    <p:sldId id="3605" r:id="rId8"/>
    <p:sldId id="3608" r:id="rId9"/>
    <p:sldId id="3612" r:id="rId10"/>
    <p:sldId id="3616" r:id="rId11"/>
    <p:sldId id="3619" r:id="rId12"/>
    <p:sldId id="3622" r:id="rId13"/>
    <p:sldId id="3626" r:id="rId14"/>
    <p:sldId id="3630" r:id="rId15"/>
    <p:sldId id="3633" r:id="rId16"/>
    <p:sldId id="3636" r:id="rId17"/>
    <p:sldId id="3639" r:id="rId18"/>
    <p:sldId id="3643" r:id="rId19"/>
    <p:sldId id="3647" r:id="rId20"/>
    <p:sldId id="3650" r:id="rId21"/>
    <p:sldId id="3653" r:id="rId22"/>
    <p:sldId id="3656" r:id="rId23"/>
    <p:sldId id="3660" r:id="rId24"/>
    <p:sldId id="3664" r:id="rId25"/>
    <p:sldId id="3667" r:id="rId26"/>
    <p:sldId id="3670" r:id="rId27"/>
    <p:sldId id="3674"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774" r:id="rId1"/>
    <p:sldLayoutId id="2147490775" r:id="rId2"/>
    <p:sldLayoutId id="2147490776" r:id="rId3"/>
    <p:sldLayoutId id="2147490777" r:id="rId4"/>
    <p:sldLayoutId id="2147490778" r:id="rId5"/>
    <p:sldLayoutId id="2147490779" r:id="rId6"/>
    <p:sldLayoutId id="2147490780" r:id="rId7"/>
    <p:sldLayoutId id="2147490781" r:id="rId8"/>
    <p:sldLayoutId id="2147490782" r:id="rId9"/>
    <p:sldLayoutId id="2147490783" r:id="rId10"/>
    <p:sldLayoutId id="214749078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811" r:id="rId1"/>
    <p:sldLayoutId id="2147490812" r:id="rId2"/>
    <p:sldLayoutId id="2147490813" r:id="rId3"/>
    <p:sldLayoutId id="2147490814" r:id="rId4"/>
    <p:sldLayoutId id="2147490815" r:id="rId5"/>
    <p:sldLayoutId id="2147490816" r:id="rId6"/>
    <p:sldLayoutId id="2147490817" r:id="rId7"/>
    <p:sldLayoutId id="2147490818" r:id="rId8"/>
    <p:sldLayoutId id="2147490819" r:id="rId9"/>
    <p:sldLayoutId id="2147490820" r:id="rId10"/>
    <p:sldLayoutId id="2147490821" r:id="rId11"/>
  </p:sldLayoutIdLs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slideLayout" Target="../slideLayouts/slideLayout14.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tags" Target="../tags/tag126.xml"/><Relationship Id="rId14" Type="http://schemas.openxmlformats.org/officeDocument/2006/relationships/tags" Target="../tags/tag127.xml"/><Relationship Id="rId15" Type="http://schemas.openxmlformats.org/officeDocument/2006/relationships/tags" Target="../tags/tag128.xml"/><Relationship Id="rId16" Type="http://schemas.openxmlformats.org/officeDocument/2006/relationships/tags" Target="../tags/tag129.xml"/><Relationship Id="rId17" Type="http://schemas.openxmlformats.org/officeDocument/2006/relationships/tags" Target="../tags/tag130.xml"/><Relationship Id="rId18" Type="http://schemas.openxmlformats.org/officeDocument/2006/relationships/tags" Target="../tags/tag131.xml"/><Relationship Id="rId19" Type="http://schemas.openxmlformats.org/officeDocument/2006/relationships/tags" Target="../tags/tag132.xml"/><Relationship Id="rId20" Type="http://schemas.openxmlformats.org/officeDocument/2006/relationships/tags" Target="../tags/tag133.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tags" Target="../tags/tag164.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tags" Target="../tags/tag275.xml"/><Relationship Id="rId14" Type="http://schemas.openxmlformats.org/officeDocument/2006/relationships/tags" Target="../tags/tag276.xml"/><Relationship Id="rId15" Type="http://schemas.openxmlformats.org/officeDocument/2006/relationships/tags" Target="../tags/tag277.xml"/><Relationship Id="rId16" Type="http://schemas.openxmlformats.org/officeDocument/2006/relationships/tags" Target="../tags/tag278.xml"/><Relationship Id="rId17" Type="http://schemas.openxmlformats.org/officeDocument/2006/relationships/tags" Target="../tags/tag279.xml"/><Relationship Id="rId18" Type="http://schemas.openxmlformats.org/officeDocument/2006/relationships/tags" Target="../tags/tag280.xml"/><Relationship Id="rId19" Type="http://schemas.openxmlformats.org/officeDocument/2006/relationships/tags" Target="../tags/tag281.xml"/><Relationship Id="rId20" Type="http://schemas.openxmlformats.org/officeDocument/2006/relationships/tags" Target="../tags/tag282.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船舶制造行业市场分析及投资前景预测</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6"/>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8"/>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0801" y="1961504"/>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678167" y="2851021"/>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653473" y="3712598"/>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089275" y="11068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3813175" y="1163955"/>
            <a:ext cx="714502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船舶制造行业概述</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609340" y="199961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414520" y="2056765"/>
            <a:ext cx="658812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船舶制造行业市场现状</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196715" y="28721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4991735" y="2934335"/>
            <a:ext cx="596709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船舶制造行业发展趋势</a:t>
            </a:r>
            <a:endParaRPr altLang="en-US" dirty="0" sz="2400" lang="zh-CN">
              <a:effectLst/>
              <a:latin typeface="+mj-ea"/>
              <a:ea typeface="+mj-ea"/>
              <a:cs typeface="MiSans" panose="00000500000000000000" charset="-122"/>
            </a:endParaRPr>
          </a:p>
        </p:txBody>
      </p:sp>
      <p:sp>
        <p:nvSpPr>
          <p:cNvPr id="1048808" name="序号"/>
          <p:cNvSpPr txBox="1"/>
          <p:nvPr>
            <p:custDataLst>
              <p:tags r:id="rId12"/>
            </p:custDataLst>
          </p:nvPr>
        </p:nvSpPr>
        <p:spPr>
          <a:xfrm>
            <a:off x="4768215" y="375475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3"/>
            </p:custDataLst>
          </p:nvPr>
        </p:nvSpPr>
        <p:spPr>
          <a:xfrm>
            <a:off x="5586095" y="3811905"/>
            <a:ext cx="537273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船舶制造行业投资前景预测</a:t>
            </a:r>
            <a:endParaRPr altLang="en-US" dirty="0" sz="2400" lang="zh-CN">
              <a:effectLst/>
              <a:latin typeface="+mj-ea"/>
              <a:ea typeface="+mj-ea"/>
              <a:cs typeface="MiSans" panose="00000500000000000000" charset="-122"/>
            </a:endParaRPr>
          </a:p>
        </p:txBody>
      </p:sp>
      <p:cxnSp>
        <p:nvCxnSpPr>
          <p:cNvPr id="3145753" name="直接连接符 1"/>
          <p:cNvCxnSpPr>
            <a:cxnSpLocks/>
          </p:cNvCxnSpPr>
          <p:nvPr>
            <p:custDataLst>
              <p:tags r:id="rId14"/>
            </p:custDataLst>
          </p:nvPr>
        </p:nvCxnSpPr>
        <p:spPr>
          <a:xfrm>
            <a:off x="5394518" y="4645413"/>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15"/>
            </p:custDataLst>
          </p:nvPr>
        </p:nvSpPr>
        <p:spPr>
          <a:xfrm>
            <a:off x="5577205" y="462089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6"/>
            </p:custDataLst>
          </p:nvPr>
        </p:nvSpPr>
        <p:spPr>
          <a:xfrm>
            <a:off x="6395085" y="4678045"/>
            <a:ext cx="456311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船舶制造行业未来发展展望</a:t>
            </a:r>
            <a:endParaRPr altLang="en-US" dirty="0" sz="2400" lang="zh-CN">
              <a:effectLst/>
              <a:latin typeface="+mj-ea"/>
              <a:ea typeface="+mj-ea"/>
              <a:cs typeface="MiSans" panose="00000500000000000000" charset="-122"/>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2" name="标题 1"/>
          <p:cNvSpPr>
            <a:spLocks noGrp="1"/>
          </p:cNvSpPr>
          <p:nvPr>
            <p:ph type="title" idx="2"/>
            <p:custDataLst>
              <p:tags r:id="rId1"/>
            </p:custDataLst>
          </p:nvPr>
        </p:nvSpPr>
        <p:spPr>
          <a:xfrm>
            <a:off x="1336040" y="1631315"/>
            <a:ext cx="5967095" cy="3479165"/>
          </a:xfrm>
        </p:spPr>
        <p:txBody>
          <a:bodyPr/>
          <a:p>
            <a:r>
              <a:rPr altLang="en-US" lang="zh-CN"/>
              <a:t>船舶制造行业概述</a:t>
            </a:r>
            <a:endParaRPr altLang="en-US" lang="zh-CN"/>
          </a:p>
        </p:txBody>
      </p:sp>
      <p:sp>
        <p:nvSpPr>
          <p:cNvPr id="1048854"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8" name="标题 2"/>
          <p:cNvSpPr>
            <a:spLocks noGrp="1"/>
          </p:cNvSpPr>
          <p:nvPr>
            <p:ph type="title" idx="2"/>
          </p:nvPr>
        </p:nvSpPr>
        <p:spPr/>
        <p:txBody>
          <a:bodyPr>
            <a:normAutofit fontScale="90000"/>
          </a:bodyPr>
          <a:p>
            <a:r>
              <a:rPr altLang="en-US" lang="zh-CN"/>
              <a:t>船舶制造的定义和分类</a:t>
            </a:r>
            <a:endParaRPr altLang="en-US" lang="zh-CN"/>
          </a:p>
        </p:txBody>
      </p:sp>
      <p:sp>
        <p:nvSpPr>
          <p:cNvPr id="1048890" name="矩形 3"/>
          <p:cNvSpPr/>
          <p:nvPr>
            <p:custDataLst>
              <p:tags r:id="rId1"/>
            </p:custDataLst>
          </p:nvPr>
        </p:nvSpPr>
        <p:spPr>
          <a:xfrm>
            <a:off x="1185851" y="2152876"/>
            <a:ext cx="10391277" cy="154443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8892" name="矩形 13"/>
          <p:cNvSpPr/>
          <p:nvPr>
            <p:custDataLst>
              <p:tags r:id="rId2"/>
            </p:custDataLst>
          </p:nvPr>
        </p:nvSpPr>
        <p:spPr>
          <a:xfrm>
            <a:off x="608330" y="2152876"/>
            <a:ext cx="281808" cy="154443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4" name="文本框 4"/>
          <p:cNvSpPr txBox="1"/>
          <p:nvPr>
            <p:custDataLst>
              <p:tags r:id="rId3"/>
            </p:custDataLst>
          </p:nvPr>
        </p:nvSpPr>
        <p:spPr>
          <a:xfrm>
            <a:off x="1484389" y="2285849"/>
            <a:ext cx="9942624" cy="1277626"/>
          </a:xfrm>
          <a:prstGeom prst="rect"/>
          <a:noFill/>
        </p:spPr>
        <p:txBody>
          <a:bodyPr anchor="ctr" anchorCtr="0" bIns="45720" lIns="91440" rIns="91440" rtlCol="0" tIns="45720" vert="horz" wrap="square">
            <a:normAutofit fontScale="100000"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船舶制造的定义：船舶制造是指将原材料转化为船舶产品的过程，包括船体建造、船舶舾装和船舶涂装等环节。</a:t>
            </a:r>
            <a:endParaRPr altLang="en-US" dirty="0" sz="2400" lang="zh-CN" spc="150">
              <a:solidFill>
                <a:schemeClr val="tx1">
                  <a:lumMod val="85000"/>
                  <a:lumOff val="15000"/>
                </a:schemeClr>
              </a:solidFill>
              <a:latin typeface="+mn-ea"/>
              <a:sym typeface="+mn-ea"/>
            </a:endParaRPr>
          </a:p>
        </p:txBody>
      </p:sp>
      <p:sp>
        <p:nvSpPr>
          <p:cNvPr id="1048896" name="矩形 39"/>
          <p:cNvSpPr/>
          <p:nvPr>
            <p:custDataLst>
              <p:tags r:id="rId4"/>
            </p:custDataLst>
          </p:nvPr>
        </p:nvSpPr>
        <p:spPr>
          <a:xfrm>
            <a:off x="1185851" y="3985821"/>
            <a:ext cx="10391277" cy="154443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8898" name="矩形 5"/>
          <p:cNvSpPr/>
          <p:nvPr>
            <p:custDataLst>
              <p:tags r:id="rId5"/>
            </p:custDataLst>
          </p:nvPr>
        </p:nvSpPr>
        <p:spPr>
          <a:xfrm>
            <a:off x="608330" y="3985821"/>
            <a:ext cx="281808" cy="154443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8900" name="文本框 41"/>
          <p:cNvSpPr txBox="1"/>
          <p:nvPr>
            <p:custDataLst>
              <p:tags r:id="rId6"/>
            </p:custDataLst>
          </p:nvPr>
        </p:nvSpPr>
        <p:spPr>
          <a:xfrm>
            <a:off x="1484389" y="4119446"/>
            <a:ext cx="9942624" cy="1277626"/>
          </a:xfrm>
          <a:prstGeom prst="rect"/>
          <a:noFill/>
        </p:spPr>
        <p:txBody>
          <a:bodyPr anchor="ctr" anchorCtr="0" bIns="45720" lIns="91440" rIns="91440" rtlCol="0" tIns="45720" vert="horz" wrap="square">
            <a:normAutofit fontScale="100000"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船舶制造的分类：根据用途和功能的不同，船舶制造可以分为民用船舶、军用船舶和工程船舶等类型。</a:t>
            </a:r>
            <a:endParaRPr altLang="en-US" dirty="0" sz="24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34" name="标题 2"/>
          <p:cNvSpPr>
            <a:spLocks noGrp="1"/>
          </p:cNvSpPr>
          <p:nvPr>
            <p:ph type="title" idx="2"/>
          </p:nvPr>
        </p:nvSpPr>
        <p:spPr/>
        <p:txBody>
          <a:bodyPr>
            <a:normAutofit fontScale="90000"/>
          </a:bodyPr>
          <a:p>
            <a:r>
              <a:rPr altLang="en-US" lang="zh-CN"/>
              <a:t>船舶制造行业的地位和作用</a:t>
            </a:r>
            <a:endParaRPr altLang="en-US" lang="zh-CN"/>
          </a:p>
        </p:txBody>
      </p:sp>
      <p:sp>
        <p:nvSpPr>
          <p:cNvPr id="1048936"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8"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0"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2"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4"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6"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8"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0"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船舶制造是重要的制造业领域之一，对国家经济发展和海洋战略具有重要意义。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船舶制造行业是国家经济发展的重要支柱产业，对促进就业、推动经济增长具有重要作用。</a:t>
            </a:r>
            <a:endParaRPr dirty="0" sz="2000" err="1">
              <a:solidFill>
                <a:schemeClr val="tx1">
                  <a:lumMod val="75000"/>
                  <a:lumOff val="25000"/>
                </a:schemeClr>
              </a:solidFill>
              <a:latin typeface="+mn-ea"/>
              <a:ea typeface="+mn-ea"/>
              <a:cs typeface="+mn-ea"/>
              <a:sym typeface="+mn-lt"/>
            </a:endParaRPr>
          </a:p>
        </p:txBody>
      </p:sp>
      <p:sp>
        <p:nvSpPr>
          <p:cNvPr id="1048956"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8"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0"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62"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4"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6"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8"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0"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船舶制造行业在国际贸易中占据重要地位，对提升国家出口创汇能力具有积极作用。</a:t>
            </a:r>
            <a:endParaRPr dirty="0" sz="2000" err="1">
              <a:solidFill>
                <a:schemeClr val="tx1">
                  <a:lumMod val="75000"/>
                  <a:lumOff val="25000"/>
                </a:schemeClr>
              </a:solidFill>
              <a:latin typeface="+mn-ea"/>
              <a:ea typeface="+mn-ea"/>
              <a:cs typeface="+mn-ea"/>
              <a:sym typeface="+mn-lt"/>
            </a:endParaRPr>
          </a:p>
        </p:txBody>
      </p:sp>
      <p:sp>
        <p:nvSpPr>
          <p:cNvPr id="10489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船舶制造行业的发展水平直接影响到国家的海洋强国建设进程。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8" name="标题 2"/>
          <p:cNvSpPr>
            <a:spLocks noGrp="1"/>
          </p:cNvSpPr>
          <p:nvPr>
            <p:ph type="title" idx="2"/>
          </p:nvPr>
        </p:nvSpPr>
        <p:spPr/>
        <p:txBody>
          <a:bodyPr>
            <a:normAutofit fontScale="90000"/>
          </a:bodyPr>
          <a:p>
            <a:r>
              <a:rPr altLang="en-US" lang="zh-CN"/>
              <a:t>船舶制造行业的发展历程</a:t>
            </a:r>
            <a:endParaRPr altLang="en-US" lang="zh-CN"/>
          </a:p>
        </p:txBody>
      </p:sp>
      <p:sp>
        <p:nvSpPr>
          <p:cNvPr id="1049010"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2"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4"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船舶制造技术的起源可以追溯到古代，当时主要用于航行和捕鱼。</a:t>
            </a:r>
            <a:endParaRPr altLang="en-US" dirty="0" sz="2000" lang="zh-CN" spc="150">
              <a:solidFill>
                <a:schemeClr val="tx1">
                  <a:lumMod val="85000"/>
                  <a:lumOff val="15000"/>
                </a:schemeClr>
              </a:solidFill>
              <a:latin typeface="+mn-ea"/>
              <a:sym typeface="+mn-ea"/>
            </a:endParaRPr>
          </a:p>
        </p:txBody>
      </p:sp>
      <p:sp>
        <p:nvSpPr>
          <p:cNvPr id="1049016"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8"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0"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工业革命时期，船舶制造技术得到了快速发展，开始应用于商业运输和战争。</a:t>
            </a:r>
            <a:endParaRPr altLang="en-US" dirty="0" sz="2000" lang="zh-CN" spc="150">
              <a:solidFill>
                <a:schemeClr val="tx1">
                  <a:lumMod val="85000"/>
                  <a:lumOff val="15000"/>
                </a:schemeClr>
              </a:solidFill>
              <a:latin typeface="+mn-ea"/>
              <a:sym typeface="+mn-ea"/>
            </a:endParaRPr>
          </a:p>
        </p:txBody>
      </p:sp>
      <p:sp>
        <p:nvSpPr>
          <p:cNvPr id="1049022"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6"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20世纪以后，随着科技的不断进步，船舶制造技术不断创新，新型材料和设计不断涌现。</a:t>
            </a:r>
            <a:endParaRPr altLang="en-US" dirty="0" sz="2000" lang="zh-CN" spc="150">
              <a:solidFill>
                <a:schemeClr val="tx1">
                  <a:lumMod val="85000"/>
                  <a:lumOff val="15000"/>
                </a:schemeClr>
              </a:solidFill>
              <a:latin typeface="+mn-ea"/>
              <a:sym typeface="+mn-ea"/>
            </a:endParaRPr>
          </a:p>
        </p:txBody>
      </p:sp>
      <p:sp>
        <p:nvSpPr>
          <p:cNvPr id="1049028"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0"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如今，船舶制造已经成为一个庞大的产业，涉及的领域也越来越广泛，如海洋工程、渔业等。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6" name="标题 1"/>
          <p:cNvSpPr>
            <a:spLocks noGrp="1"/>
          </p:cNvSpPr>
          <p:nvPr>
            <p:ph type="title" idx="2"/>
            <p:custDataLst>
              <p:tags r:id="rId1"/>
            </p:custDataLst>
          </p:nvPr>
        </p:nvSpPr>
        <p:spPr>
          <a:xfrm>
            <a:off x="1336040" y="1631315"/>
            <a:ext cx="5967095" cy="3479165"/>
          </a:xfrm>
        </p:spPr>
        <p:txBody>
          <a:bodyPr/>
          <a:p>
            <a:r>
              <a:rPr altLang="en-US" lang="zh-CN"/>
              <a:t>船舶制造行业市场现状</a:t>
            </a:r>
            <a:endParaRPr altLang="en-US" lang="zh-CN"/>
          </a:p>
        </p:txBody>
      </p:sp>
      <p:sp>
        <p:nvSpPr>
          <p:cNvPr id="1049068"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2" name="标题 2"/>
          <p:cNvSpPr>
            <a:spLocks noGrp="1"/>
          </p:cNvSpPr>
          <p:nvPr>
            <p:ph type="title" idx="2"/>
          </p:nvPr>
        </p:nvSpPr>
        <p:spPr/>
        <p:txBody>
          <a:bodyPr>
            <a:normAutofit fontScale="90000"/>
          </a:bodyPr>
          <a:p>
            <a:r>
              <a:rPr altLang="en-US" lang="zh-CN"/>
              <a:t>全球船舶制造行业市场概况</a:t>
            </a:r>
            <a:endParaRPr altLang="en-US" lang="zh-CN"/>
          </a:p>
        </p:txBody>
      </p:sp>
      <p:sp>
        <p:nvSpPr>
          <p:cNvPr id="104910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船舶制造行业市场发展趋势：环保要求提高、智能化技术的应用以及新船型的开发等趋势正推动船舶制造行业不断变革。</a:t>
            </a:r>
            <a:endParaRPr altLang="zh-CN" dirty="0" lang="en-US">
              <a:solidFill>
                <a:schemeClr val="dk1">
                  <a:lumMod val="80000"/>
                  <a:lumOff val="20000"/>
                </a:schemeClr>
              </a:solidFill>
              <a:latin typeface="+mn-ea"/>
              <a:sym typeface="+mn-ea"/>
            </a:endParaRPr>
          </a:p>
        </p:txBody>
      </p:sp>
      <p:sp>
        <p:nvSpPr>
          <p:cNvPr id="104911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船舶制造行业市场规模：全球船舶制造行业市场规模持续增长，但增速有所放缓。</a:t>
            </a:r>
            <a:endParaRPr altLang="en-US" dirty="0" sz="1600" lang="zh-CN">
              <a:solidFill>
                <a:schemeClr val="dk1">
                  <a:lumMod val="80000"/>
                  <a:lumOff val="20000"/>
                </a:schemeClr>
              </a:solidFill>
              <a:latin typeface="+mn-ea"/>
              <a:sym typeface="+mn-ea"/>
            </a:endParaRPr>
          </a:p>
        </p:txBody>
      </p:sp>
      <p:sp>
        <p:nvSpPr>
          <p:cNvPr id="104912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84444" lnSpcReduction="20000"/>
          </a:bodyPr>
          <a:p>
            <a:pPr>
              <a:lnSpc>
                <a:spcPct val="150000"/>
              </a:lnSpc>
            </a:pPr>
            <a:r>
              <a:rPr altLang="en-US" dirty="0" lang="zh-CN">
                <a:solidFill>
                  <a:schemeClr val="dk1">
                    <a:lumMod val="80000"/>
                    <a:lumOff val="20000"/>
                  </a:schemeClr>
                </a:solidFill>
                <a:latin typeface="+mn-ea"/>
                <a:sym typeface="+mn-ea"/>
              </a:rPr>
              <a:t>船舶制造行业市场竞争格局：全球船舶制造行业竞争激烈，主要集中在中国、韩国和日本等国家。</a:t>
            </a:r>
            <a:endParaRPr altLang="en-US" dirty="0" lang="zh-CN">
              <a:solidFill>
                <a:schemeClr val="dk1">
                  <a:lumMod val="80000"/>
                  <a:lumOff val="20000"/>
                </a:schemeClr>
              </a:solidFill>
              <a:latin typeface="+mn-ea"/>
              <a:sym typeface="+mn-ea"/>
            </a:endParaRPr>
          </a:p>
        </p:txBody>
      </p:sp>
      <p:sp>
        <p:nvSpPr>
          <p:cNvPr id="104912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船舶制造行业市场机遇与挑战：船舶制造行业市场机遇与挑战并存，企业需要加强技术创新、提高产品质量和降低成本等措施来应对市场竞争。</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8" name="标题 2"/>
          <p:cNvSpPr>
            <a:spLocks noGrp="1"/>
          </p:cNvSpPr>
          <p:nvPr>
            <p:ph type="title" idx="2"/>
          </p:nvPr>
        </p:nvSpPr>
        <p:spPr/>
        <p:txBody>
          <a:bodyPr>
            <a:normAutofit fontScale="90000"/>
          </a:bodyPr>
          <a:p>
            <a:r>
              <a:rPr altLang="en-US" lang="zh-CN"/>
              <a:t>中国船舶制造行业市场概况</a:t>
            </a:r>
            <a:endParaRPr altLang="en-US" lang="zh-CN"/>
          </a:p>
        </p:txBody>
      </p:sp>
      <p:sp>
        <p:nvSpPr>
          <p:cNvPr id="1049170"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2"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船舶制造行业概述：中国船舶制造行业的发展历程、现状和未来趋势</a:t>
            </a:r>
            <a:endParaRPr altLang="en-US" dirty="0" sz="2000" lang="zh-CN" spc="150">
              <a:solidFill>
                <a:schemeClr val="tx1">
                  <a:lumMod val="75000"/>
                  <a:lumOff val="25000"/>
                </a:schemeClr>
              </a:solidFill>
              <a:latin typeface="+mn-ea"/>
              <a:sym typeface="+mn-ea"/>
            </a:endParaRPr>
          </a:p>
        </p:txBody>
      </p:sp>
      <p:sp>
        <p:nvSpPr>
          <p:cNvPr id="1049174"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6"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8"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船舶制造行业市场规模：中国船舶制造行业的市场规模、增长率和市场结构</a:t>
            </a:r>
            <a:endParaRPr altLang="en-US" dirty="0" sz="2000" lang="zh-CN" spc="150">
              <a:solidFill>
                <a:schemeClr val="tx1">
                  <a:lumMod val="75000"/>
                  <a:lumOff val="25000"/>
                </a:schemeClr>
              </a:solidFill>
              <a:latin typeface="+mn-ea"/>
              <a:sym typeface="+mn-ea"/>
            </a:endParaRPr>
          </a:p>
        </p:txBody>
      </p:sp>
      <p:sp>
        <p:nvSpPr>
          <p:cNvPr id="1049180"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2"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4"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船舶制造行业竞争格局：中国船舶制造行业的竞争格局、主要企业和市场份额</a:t>
            </a:r>
            <a:endParaRPr altLang="en-US" dirty="0" sz="2000" lang="zh-CN" spc="150">
              <a:solidFill>
                <a:schemeClr val="tx1">
                  <a:lumMod val="75000"/>
                  <a:lumOff val="25000"/>
                </a:schemeClr>
              </a:solidFill>
              <a:latin typeface="+mn-ea"/>
              <a:sym typeface="+mn-ea"/>
            </a:endParaRPr>
          </a:p>
        </p:txBody>
      </p:sp>
      <p:sp>
        <p:nvSpPr>
          <p:cNvPr id="1049186"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8"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0"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船舶制造行业市场需求：中国船舶制造行业的主要产品类型、应用领域和市场需求</a:t>
            </a:r>
            <a:endParaRPr altLang="en-US" dirty="0" sz="2000" lang="zh-CN" spc="150">
              <a:solidFill>
                <a:schemeClr val="tx1">
                  <a:lumMod val="75000"/>
                  <a:lumOff val="25000"/>
                </a:schemeClr>
              </a:solidFill>
              <a:latin typeface="+mn-ea"/>
              <a:sym typeface="+mn-ea"/>
            </a:endParaRPr>
          </a:p>
        </p:txBody>
      </p:sp>
      <p:sp>
        <p:nvSpPr>
          <p:cNvPr id="1049192"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26" name="标题 2"/>
          <p:cNvSpPr>
            <a:spLocks noGrp="1"/>
          </p:cNvSpPr>
          <p:nvPr>
            <p:ph type="title" idx="2"/>
          </p:nvPr>
        </p:nvSpPr>
        <p:spPr/>
        <p:txBody>
          <a:bodyPr>
            <a:normAutofit fontScale="90000"/>
          </a:bodyPr>
          <a:p>
            <a:r>
              <a:rPr altLang="en-US" lang="zh-CN"/>
              <a:t>船舶制造行业市场竞争格局</a:t>
            </a:r>
            <a:endParaRPr altLang="en-US" lang="zh-CN"/>
          </a:p>
        </p:txBody>
      </p:sp>
      <p:sp>
        <p:nvSpPr>
          <p:cNvPr id="104922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国内船舶制造企业数量众多，竞争激烈</a:t>
            </a:r>
            <a:endParaRPr altLang="en-US" dirty="0" sz="2000" lang="zh-CN" spc="150">
              <a:solidFill>
                <a:schemeClr val="tx1">
                  <a:lumMod val="85000"/>
                  <a:lumOff val="15000"/>
                </a:schemeClr>
              </a:solidFill>
              <a:latin typeface="+mn-ea"/>
              <a:sym typeface="+mn-ea"/>
            </a:endParaRPr>
          </a:p>
        </p:txBody>
      </p:sp>
      <p:sp>
        <p:nvSpPr>
          <p:cNvPr id="104923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大型企业占据主导地位，中小企业面临较大压力</a:t>
            </a:r>
            <a:endParaRPr altLang="en-US" dirty="0" sz="2000" lang="zh-CN" spc="150">
              <a:solidFill>
                <a:schemeClr val="tx1">
                  <a:lumMod val="85000"/>
                  <a:lumOff val="15000"/>
                </a:schemeClr>
              </a:solidFill>
              <a:latin typeface="+mn-ea"/>
              <a:sym typeface="+mn-ea"/>
            </a:endParaRPr>
          </a:p>
        </p:txBody>
      </p:sp>
      <p:sp>
        <p:nvSpPr>
          <p:cNvPr id="104924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船舶制造行业技术水平不断提高，竞争格局不断变化</a:t>
            </a:r>
            <a:endParaRPr altLang="en-US" dirty="0" sz="2000" lang="zh-CN" spc="150">
              <a:solidFill>
                <a:schemeClr val="tx1">
                  <a:lumMod val="85000"/>
                  <a:lumOff val="15000"/>
                </a:schemeClr>
              </a:solidFill>
              <a:latin typeface="+mn-ea"/>
              <a:sym typeface="+mn-ea"/>
            </a:endParaRPr>
          </a:p>
        </p:txBody>
      </p:sp>
      <p:sp>
        <p:nvSpPr>
          <p:cNvPr id="104924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船舶制造行业市场集中度逐渐提高，企业兼并重组加速</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4" name="标题 1"/>
          <p:cNvSpPr>
            <a:spLocks noGrp="1"/>
          </p:cNvSpPr>
          <p:nvPr>
            <p:ph type="title" idx="2"/>
            <p:custDataLst>
              <p:tags r:id="rId1"/>
            </p:custDataLst>
          </p:nvPr>
        </p:nvSpPr>
        <p:spPr>
          <a:xfrm>
            <a:off x="1336040" y="1631315"/>
            <a:ext cx="5967095" cy="3479165"/>
          </a:xfrm>
        </p:spPr>
        <p:txBody>
          <a:bodyPr/>
          <a:p>
            <a:r>
              <a:rPr altLang="en-US" lang="zh-CN"/>
              <a:t>船舶制造行业发展趋势</a:t>
            </a:r>
            <a:endParaRPr altLang="en-US" lang="zh-CN"/>
          </a:p>
        </p:txBody>
      </p:sp>
      <p:sp>
        <p:nvSpPr>
          <p:cNvPr id="1049286"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0" name="标题 2"/>
          <p:cNvSpPr>
            <a:spLocks noGrp="1"/>
          </p:cNvSpPr>
          <p:nvPr>
            <p:ph type="title" idx="2"/>
          </p:nvPr>
        </p:nvSpPr>
        <p:spPr/>
        <p:txBody>
          <a:bodyPr>
            <a:normAutofit fontScale="90000"/>
          </a:bodyPr>
          <a:p>
            <a:r>
              <a:rPr altLang="en-US" lang="zh-CN"/>
              <a:t>环保和节能减排趋势</a:t>
            </a:r>
            <a:endParaRPr altLang="en-US" lang="zh-CN"/>
          </a:p>
        </p:txBody>
      </p:sp>
      <p:sp>
        <p:nvSpPr>
          <p:cNvPr id="1049322"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24"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船舶制造行业将更加注重环保和节能减排，以满足日益严格的国际法规和市场需求。</a:t>
            </a:r>
            <a:endParaRPr altLang="en-US" dirty="0" sz="2000" lang="zh-CN" spc="150">
              <a:solidFill>
                <a:schemeClr val="tx1">
                  <a:lumMod val="75000"/>
                  <a:lumOff val="25000"/>
                </a:schemeClr>
              </a:solidFill>
              <a:latin typeface="+mn-ea"/>
              <a:sym typeface="+mn-ea"/>
            </a:endParaRPr>
          </a:p>
        </p:txBody>
      </p:sp>
      <p:sp>
        <p:nvSpPr>
          <p:cNvPr id="1049326"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28"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0"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新型环保材料和技术在船舶制造中的应用将得到更广泛的推广和应用。</a:t>
            </a:r>
            <a:endParaRPr altLang="en-US" dirty="0" sz="2000" lang="zh-CN" spc="150">
              <a:solidFill>
                <a:schemeClr val="tx1">
                  <a:lumMod val="75000"/>
                  <a:lumOff val="25000"/>
                </a:schemeClr>
              </a:solidFill>
              <a:latin typeface="+mn-ea"/>
              <a:sym typeface="+mn-ea"/>
            </a:endParaRPr>
          </a:p>
        </p:txBody>
      </p:sp>
      <p:sp>
        <p:nvSpPr>
          <p:cNvPr id="1049332"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34"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36"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未来船舶制造行业将更加注重能效和排放控制，以提高船舶的环保性能和降低运营成本。</a:t>
            </a:r>
            <a:endParaRPr altLang="en-US" dirty="0" sz="2000" lang="zh-CN" spc="150">
              <a:solidFill>
                <a:schemeClr val="tx1">
                  <a:lumMod val="75000"/>
                  <a:lumOff val="25000"/>
                </a:schemeClr>
              </a:solidFill>
              <a:latin typeface="+mn-ea"/>
              <a:sym typeface="+mn-ea"/>
            </a:endParaRPr>
          </a:p>
        </p:txBody>
      </p:sp>
      <p:sp>
        <p:nvSpPr>
          <p:cNvPr id="1049338"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0"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2"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船舶制造行业将积极参与国际环保合作和交流，共同推动船舶工业的可持续发展。</a:t>
            </a:r>
            <a:endParaRPr altLang="en-US" dirty="0" sz="2000" lang="zh-CN" spc="150">
              <a:solidFill>
                <a:schemeClr val="tx1">
                  <a:lumMod val="75000"/>
                  <a:lumOff val="25000"/>
                </a:schemeClr>
              </a:solidFill>
              <a:latin typeface="+mn-ea"/>
              <a:sym typeface="+mn-ea"/>
            </a:endParaRPr>
          </a:p>
        </p:txBody>
      </p:sp>
      <p:sp>
        <p:nvSpPr>
          <p:cNvPr id="1049344"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8" name="标题 2"/>
          <p:cNvSpPr>
            <a:spLocks noGrp="1"/>
          </p:cNvSpPr>
          <p:nvPr>
            <p:ph type="title" idx="2"/>
          </p:nvPr>
        </p:nvSpPr>
        <p:spPr/>
        <p:txBody>
          <a:bodyPr>
            <a:normAutofit fontScale="90000"/>
          </a:bodyPr>
          <a:p>
            <a:r>
              <a:rPr altLang="en-US" lang="zh-CN"/>
              <a:t>智能化和自动化趋势</a:t>
            </a:r>
            <a:endParaRPr altLang="en-US" lang="zh-CN"/>
          </a:p>
        </p:txBody>
      </p:sp>
      <p:sp>
        <p:nvSpPr>
          <p:cNvPr id="1049380"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船舶制造行业正在逐步实现智能化和自动化，以提高生产效率和降低成本。</a:t>
            </a:r>
            <a:endParaRPr altLang="en-US" dirty="0" sz="1200" lang="zh-CN" spc="150">
              <a:solidFill>
                <a:schemeClr val="tx1">
                  <a:lumMod val="65000"/>
                  <a:lumOff val="35000"/>
                </a:schemeClr>
              </a:solidFill>
              <a:latin typeface="+mn-ea"/>
              <a:sym typeface="+mn-ea"/>
            </a:endParaRPr>
          </a:p>
        </p:txBody>
      </p:sp>
      <p:sp>
        <p:nvSpPr>
          <p:cNvPr id="1049382"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智能化和自动化技术正在应用于船舶制造的各个环节，如切割、焊接、装配等。</a:t>
            </a:r>
            <a:endParaRPr altLang="en-US" dirty="0" sz="1200" lang="zh-CN" spc="150">
              <a:solidFill>
                <a:schemeClr val="tx1">
                  <a:lumMod val="65000"/>
                  <a:lumOff val="35000"/>
                </a:schemeClr>
              </a:solidFill>
              <a:latin typeface="+mn-ea"/>
              <a:sym typeface="+mn-ea"/>
            </a:endParaRPr>
          </a:p>
        </p:txBody>
      </p:sp>
      <p:sp>
        <p:nvSpPr>
          <p:cNvPr id="1049384"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未来船舶制造行业将更加注重智能化和自动化技术的应用，以提高产品质量和生产效率。</a:t>
            </a:r>
            <a:endParaRPr altLang="en-US" dirty="0" sz="1200" lang="zh-CN" spc="150">
              <a:solidFill>
                <a:schemeClr val="tx1">
                  <a:lumMod val="65000"/>
                  <a:lumOff val="35000"/>
                </a:schemeClr>
              </a:solidFill>
              <a:latin typeface="+mn-ea"/>
              <a:sym typeface="+mn-ea"/>
            </a:endParaRPr>
          </a:p>
        </p:txBody>
      </p:sp>
      <p:sp>
        <p:nvSpPr>
          <p:cNvPr id="1049386"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智能化和自动化技术的应用将有助于船舶制造行业实现可持续发展，提高国际竞争力。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0" name="标题 2"/>
          <p:cNvSpPr>
            <a:spLocks noGrp="1"/>
          </p:cNvSpPr>
          <p:nvPr>
            <p:ph type="title" idx="2"/>
          </p:nvPr>
        </p:nvSpPr>
        <p:spPr/>
        <p:txBody>
          <a:bodyPr>
            <a:normAutofit fontScale="90000"/>
          </a:bodyPr>
          <a:p>
            <a:r>
              <a:rPr altLang="en-US" lang="zh-CN"/>
              <a:t>定制化和个性化趋势</a:t>
            </a:r>
            <a:endParaRPr altLang="en-US" lang="zh-CN"/>
          </a:p>
        </p:txBody>
      </p:sp>
      <p:sp>
        <p:nvSpPr>
          <p:cNvPr id="1049422"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4"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26"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客户需求多样化，推动船舶制造向定制化发展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28"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0"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2"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技术创新为个性化船舶制造提供可能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34"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6"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8"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定制化和个性化船舶制造市场潜力巨大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40"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2"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4" name="TextBox 2"/>
          <p:cNvSpPr txBox="1"/>
          <p:nvPr>
            <p:custDataLst>
              <p:tags r:id="rId12"/>
            </p:custDataLst>
          </p:nvPr>
        </p:nvSpPr>
        <p:spPr>
          <a:xfrm>
            <a:off x="9144231" y="3108637"/>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行业未来发展方向将更加注重客户体验和个性化需求</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8" name="标题 2"/>
          <p:cNvSpPr>
            <a:spLocks noGrp="1"/>
          </p:cNvSpPr>
          <p:nvPr>
            <p:ph type="title" idx="2"/>
          </p:nvPr>
        </p:nvSpPr>
        <p:spPr/>
        <p:txBody>
          <a:bodyPr>
            <a:normAutofit fontScale="90000"/>
          </a:bodyPr>
          <a:p>
            <a:r>
              <a:rPr altLang="en-US" lang="zh-CN"/>
              <a:t>产业链整合和协同创新趋势</a:t>
            </a:r>
            <a:endParaRPr altLang="en-US" lang="zh-CN"/>
          </a:p>
        </p:txBody>
      </p:sp>
      <p:sp>
        <p:nvSpPr>
          <p:cNvPr id="1049480"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2"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84"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86"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88"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0"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92"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94"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96"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绿色环保趋势：随着环保意识的提高，船舶制造行业将更加注重环保和节能减排，推广使用清洁能源和环保材料，降低船舶对环境的负面影响。</a:t>
            </a:r>
            <a:endParaRPr altLang="en-US" dirty="0" sz="2400" lang="zh-CN">
              <a:latin typeface="+mn-ea"/>
              <a:ea typeface="+mn-ea"/>
            </a:endParaRPr>
          </a:p>
        </p:txBody>
      </p:sp>
      <p:sp>
        <p:nvSpPr>
          <p:cNvPr id="1049498"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智能化趋势：随着信息技术的发展，船舶制造行业将加强智能化技术的应用，提高生产效率和产品质量，降低人工成本和生产风险。</a:t>
            </a:r>
            <a:endParaRPr altLang="en-US" dirty="0" sz="2400" lang="zh-CN">
              <a:latin typeface="+mn-ea"/>
              <a:ea typeface="+mn-ea"/>
            </a:endParaRPr>
          </a:p>
        </p:txBody>
      </p:sp>
      <p:sp>
        <p:nvSpPr>
          <p:cNvPr id="1049500"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产业链整合趋势：船舶制造行业的上下游企业将加强合作，实现资源共享和优势互补，提高整个产业链的效率和竞争力。</a:t>
            </a:r>
            <a:endParaRPr altLang="en-US" dirty="0" sz="2400" lang="zh-CN">
              <a:latin typeface="+mn-ea"/>
              <a:ea typeface="+mn-ea"/>
            </a:endParaRPr>
          </a:p>
        </p:txBody>
      </p:sp>
      <p:sp>
        <p:nvSpPr>
          <p:cNvPr id="1049502"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协同创新趋势：船舶制造企业将与高校、科研机构等加强合作，共同开展技术创新和产品研发，推动船舶制造技术的进步和应用。</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6" name="标题 1"/>
          <p:cNvSpPr>
            <a:spLocks noGrp="1"/>
          </p:cNvSpPr>
          <p:nvPr>
            <p:ph type="title" idx="2"/>
            <p:custDataLst>
              <p:tags r:id="rId1"/>
            </p:custDataLst>
          </p:nvPr>
        </p:nvSpPr>
        <p:spPr>
          <a:xfrm>
            <a:off x="1336040" y="1631315"/>
            <a:ext cx="5967095" cy="3479165"/>
          </a:xfrm>
        </p:spPr>
        <p:txBody>
          <a:bodyPr/>
          <a:p>
            <a:r>
              <a:rPr altLang="en-US" lang="zh-CN"/>
              <a:t>船舶制造行业投资前景预测</a:t>
            </a:r>
            <a:endParaRPr altLang="en-US" lang="zh-CN"/>
          </a:p>
        </p:txBody>
      </p:sp>
      <p:sp>
        <p:nvSpPr>
          <p:cNvPr id="1049538"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72" name="标题 2"/>
          <p:cNvSpPr>
            <a:spLocks noGrp="1"/>
          </p:cNvSpPr>
          <p:nvPr>
            <p:ph type="title" idx="2"/>
          </p:nvPr>
        </p:nvSpPr>
        <p:spPr/>
        <p:txBody>
          <a:bodyPr>
            <a:normAutofit fontScale="90000"/>
          </a:bodyPr>
          <a:p>
            <a:r>
              <a:rPr altLang="en-US" lang="zh-CN"/>
              <a:t>船舶制造行业投资环境分析</a:t>
            </a:r>
            <a:endParaRPr altLang="en-US" lang="zh-CN"/>
          </a:p>
        </p:txBody>
      </p:sp>
      <p:sp>
        <p:nvSpPr>
          <p:cNvPr id="1049574"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6"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政策环境：国家对船舶制造行业的政策支持力度，如税收优惠、补贴等。</a:t>
            </a:r>
            <a:endParaRPr altLang="en-US" dirty="0" sz="2000" lang="zh-CN" spc="150">
              <a:solidFill>
                <a:schemeClr val="tx1">
                  <a:lumMod val="75000"/>
                  <a:lumOff val="25000"/>
                </a:schemeClr>
              </a:solidFill>
              <a:latin typeface="+mn-ea"/>
              <a:sym typeface="+mn-ea"/>
            </a:endParaRPr>
          </a:p>
        </p:txBody>
      </p:sp>
      <p:sp>
        <p:nvSpPr>
          <p:cNvPr id="1049578"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0"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2"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经济环境：全球经济形势对船舶制造行业的影响，如贸易战、汇率波动等。</a:t>
            </a:r>
            <a:endParaRPr altLang="en-US" dirty="0" sz="2000" lang="zh-CN" spc="150">
              <a:solidFill>
                <a:schemeClr val="tx1">
                  <a:lumMod val="75000"/>
                  <a:lumOff val="25000"/>
                </a:schemeClr>
              </a:solidFill>
              <a:latin typeface="+mn-ea"/>
              <a:sym typeface="+mn-ea"/>
            </a:endParaRPr>
          </a:p>
        </p:txBody>
      </p:sp>
      <p:sp>
        <p:nvSpPr>
          <p:cNvPr id="1049584"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6"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8"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技术环境：新技术的应用对船舶制造行业的推动作用，如智能制造、数字化转型等。</a:t>
            </a:r>
            <a:endParaRPr altLang="en-US" dirty="0" sz="2000" lang="zh-CN" spc="150">
              <a:solidFill>
                <a:schemeClr val="tx1">
                  <a:lumMod val="75000"/>
                  <a:lumOff val="25000"/>
                </a:schemeClr>
              </a:solidFill>
              <a:latin typeface="+mn-ea"/>
              <a:sym typeface="+mn-ea"/>
            </a:endParaRPr>
          </a:p>
        </p:txBody>
      </p:sp>
      <p:sp>
        <p:nvSpPr>
          <p:cNvPr id="1049590"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2"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4"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市场环境：市场需求的变化对船舶制造行业的影响，如航运市场的波动等。</a:t>
            </a:r>
            <a:endParaRPr altLang="en-US" dirty="0" sz="2000" lang="zh-CN" spc="150">
              <a:solidFill>
                <a:schemeClr val="tx1">
                  <a:lumMod val="75000"/>
                  <a:lumOff val="25000"/>
                </a:schemeClr>
              </a:solidFill>
              <a:latin typeface="+mn-ea"/>
              <a:sym typeface="+mn-ea"/>
            </a:endParaRPr>
          </a:p>
        </p:txBody>
      </p:sp>
      <p:sp>
        <p:nvSpPr>
          <p:cNvPr id="1049596"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0" name="标题 2"/>
          <p:cNvSpPr>
            <a:spLocks noGrp="1"/>
          </p:cNvSpPr>
          <p:nvPr>
            <p:ph type="title" idx="2"/>
          </p:nvPr>
        </p:nvSpPr>
        <p:spPr/>
        <p:txBody>
          <a:bodyPr>
            <a:normAutofit fontScale="90000"/>
          </a:bodyPr>
          <a:p>
            <a:r>
              <a:rPr altLang="en-US" lang="zh-CN"/>
              <a:t>船舶制造行业投资机会分析</a:t>
            </a:r>
            <a:endParaRPr altLang="en-US" lang="zh-CN"/>
          </a:p>
        </p:txBody>
      </p:sp>
      <p:sp>
        <p:nvSpPr>
          <p:cNvPr id="1049632"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6"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8"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技术创新与投资机会：随着科技的不断进步，船舶制造行业正经历技术革新，如智能船舶、绿色船舶等，为投资者提供了新的投资机会。</a:t>
            </a:r>
            <a:endParaRPr altLang="zh-CN" dirty="0" lang="en-US">
              <a:solidFill>
                <a:schemeClr val="dk1">
                  <a:lumMod val="80000"/>
                  <a:lumOff val="20000"/>
                </a:schemeClr>
              </a:solidFill>
              <a:latin typeface="+mn-ea"/>
              <a:sym typeface="+mn-ea"/>
            </a:endParaRPr>
          </a:p>
        </p:txBody>
      </p:sp>
      <p:sp>
        <p:nvSpPr>
          <p:cNvPr id="1049640"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6"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船舶制造行业发展趋势：随着全球贸易和运输业的增长，船舶需求量将持续增加，为船舶制造行业带来更多商机。</a:t>
            </a:r>
            <a:endParaRPr altLang="en-US" dirty="0" lang="zh-CN">
              <a:solidFill>
                <a:schemeClr val="dk1">
                  <a:lumMod val="80000"/>
                  <a:lumOff val="20000"/>
                </a:schemeClr>
              </a:solidFill>
              <a:latin typeface="+mn-ea"/>
              <a:sym typeface="+mn-ea"/>
            </a:endParaRPr>
          </a:p>
        </p:txBody>
      </p:sp>
      <p:sp>
        <p:nvSpPr>
          <p:cNvPr id="1049648"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0"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4"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新兴市场投资机会：发展中国家对船舶的需求不断增长，为船舶制造企业提供了新的市场和投资机会。</a:t>
            </a:r>
            <a:endParaRPr altLang="en-US" dirty="0" lang="zh-CN">
              <a:solidFill>
                <a:schemeClr val="dk1">
                  <a:lumMod val="80000"/>
                  <a:lumOff val="20000"/>
                </a:schemeClr>
              </a:solidFill>
              <a:latin typeface="+mn-ea"/>
              <a:sym typeface="+mn-ea"/>
            </a:endParaRPr>
          </a:p>
        </p:txBody>
      </p:sp>
      <p:sp>
        <p:nvSpPr>
          <p:cNvPr id="1049656"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产业链整合与投资机会：船舶制造行业正逐步实现产业链整合，从设计、制造到维修等环节，为投资者提供了全产业链的投资机会。</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96" name="标题 2"/>
          <p:cNvSpPr>
            <a:spLocks noGrp="1"/>
          </p:cNvSpPr>
          <p:nvPr>
            <p:ph type="title" idx="2"/>
          </p:nvPr>
        </p:nvSpPr>
        <p:spPr/>
        <p:txBody>
          <a:bodyPr>
            <a:normAutofit fontScale="90000"/>
          </a:bodyPr>
          <a:p>
            <a:r>
              <a:rPr altLang="en-US" lang="zh-CN"/>
              <a:t>船舶制造行业投资风险分析</a:t>
            </a:r>
            <a:endParaRPr altLang="en-US" lang="zh-CN"/>
          </a:p>
        </p:txBody>
      </p:sp>
      <p:sp>
        <p:nvSpPr>
          <p:cNvPr id="1049698"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宏观经济风险：船舶制造行业受全球经济影响较大，市场需求波动可能导致投资风险。</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汇率风险：船舶制造企业可能涉及外汇交易，汇率波动可能对投资收益产生影响。</a:t>
            </a:r>
            <a:endParaRPr dirty="0" sz="2000" err="1">
              <a:solidFill>
                <a:schemeClr val="tx1">
                  <a:lumMod val="75000"/>
                  <a:lumOff val="25000"/>
                </a:schemeClr>
              </a:solidFill>
              <a:latin typeface="+mn-ea"/>
              <a:ea typeface="+mn-ea"/>
              <a:cs typeface="+mn-ea"/>
              <a:sym typeface="+mn-lt"/>
            </a:endParaRPr>
          </a:p>
        </p:txBody>
      </p:sp>
      <p:sp>
        <p:nvSpPr>
          <p:cNvPr id="1049718"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0"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2"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24"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8"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技术风险：船舶制造技术不断更新换代，企业需不断投入研发，以保持市场竞争力。</a:t>
            </a:r>
            <a:endParaRPr dirty="0" sz="2000" err="1">
              <a:solidFill>
                <a:schemeClr val="tx1">
                  <a:lumMod val="75000"/>
                  <a:lumOff val="25000"/>
                </a:schemeClr>
              </a:solidFill>
              <a:latin typeface="+mn-ea"/>
              <a:ea typeface="+mn-ea"/>
              <a:cs typeface="+mn-ea"/>
              <a:sym typeface="+mn-lt"/>
            </a:endParaRPr>
          </a:p>
        </p:txBody>
      </p:sp>
      <p:sp>
        <p:nvSpPr>
          <p:cNvPr id="10497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原材料价格风险：船舶制造所需原材料如钢材等价格波动，可能对投资成本产生影响。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70" name="标题 2"/>
          <p:cNvSpPr>
            <a:spLocks noGrp="1"/>
          </p:cNvSpPr>
          <p:nvPr>
            <p:ph type="title" idx="2"/>
          </p:nvPr>
        </p:nvSpPr>
        <p:spPr/>
        <p:txBody>
          <a:bodyPr>
            <a:normAutofit fontScale="90000"/>
          </a:bodyPr>
          <a:p>
            <a:r>
              <a:rPr altLang="en-US" lang="zh-CN"/>
              <a:t>船舶制造行业投资前景预测</a:t>
            </a:r>
            <a:endParaRPr altLang="en-US" lang="zh-CN"/>
          </a:p>
        </p:txBody>
      </p:sp>
      <p:sp>
        <p:nvSpPr>
          <p:cNvPr id="1049772"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74"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6"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市场需求：随着全球贸易的增长和运输业的繁荣，船舶需求量将持续增加。</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78"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80"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2"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技术创新：新技术的应用将提高船舶制造的效率和性能，降低成本，增强市场竞争力。</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84"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86"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环保要求：随着环保意识的提高，船舶制造行业将面临更严格的排放限制和环保要求，推动行业向绿色制造转型。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88"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0"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92"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4"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行业竞争格局：船舶制造行业的竞争格局将不断变化，企业需要不断创新和提高自身实力以应对市场竞争。</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8" name="标题 1"/>
          <p:cNvSpPr>
            <a:spLocks noGrp="1"/>
          </p:cNvSpPr>
          <p:nvPr>
            <p:ph type="title" idx="2"/>
            <p:custDataLst>
              <p:tags r:id="rId1"/>
            </p:custDataLst>
          </p:nvPr>
        </p:nvSpPr>
        <p:spPr>
          <a:xfrm>
            <a:off x="1336040" y="1631315"/>
            <a:ext cx="5967095" cy="3479165"/>
          </a:xfrm>
        </p:spPr>
        <p:txBody>
          <a:bodyPr/>
          <a:p>
            <a:r>
              <a:rPr altLang="en-US" lang="zh-CN"/>
              <a:t>船舶制造行业未来发展展望</a:t>
            </a:r>
            <a:endParaRPr altLang="en-US" lang="zh-CN"/>
          </a:p>
        </p:txBody>
      </p:sp>
      <p:sp>
        <p:nvSpPr>
          <p:cNvPr id="1049830"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64" name="标题 2"/>
          <p:cNvSpPr>
            <a:spLocks noGrp="1"/>
          </p:cNvSpPr>
          <p:nvPr>
            <p:ph type="title" idx="2"/>
          </p:nvPr>
        </p:nvSpPr>
        <p:spPr/>
        <p:txBody>
          <a:bodyPr>
            <a:normAutofit fontScale="90000"/>
          </a:bodyPr>
          <a:p>
            <a:r>
              <a:rPr altLang="en-US" lang="zh-CN"/>
              <a:t>船舶制造行业未来发展重点</a:t>
            </a:r>
            <a:endParaRPr altLang="en-US" lang="zh-CN"/>
          </a:p>
        </p:txBody>
      </p:sp>
      <p:sp>
        <p:nvSpPr>
          <p:cNvPr id="1049866"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8"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0"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绿色环保：随着环保意识的提高，未来船舶制造将更加注重环保材料和技术的研发和应用，以降低船舶对环境的污染。</a:t>
            </a:r>
            <a:endParaRPr altLang="en-US" dirty="0" sz="2000" lang="zh-CN" spc="150">
              <a:solidFill>
                <a:schemeClr val="tx1">
                  <a:lumMod val="85000"/>
                  <a:lumOff val="15000"/>
                </a:schemeClr>
              </a:solidFill>
              <a:latin typeface="+mn-ea"/>
              <a:sym typeface="+mn-ea"/>
            </a:endParaRPr>
          </a:p>
        </p:txBody>
      </p:sp>
      <p:sp>
        <p:nvSpPr>
          <p:cNvPr id="1049872"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6"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智能化：随着人工智能和物联网技术的发展，未来船舶制造将更加智能化，实现船舶的远程监控和管理，提高船舶的运营效率和安全性。</a:t>
            </a:r>
            <a:endParaRPr altLang="en-US" dirty="0" sz="2000" lang="zh-CN" spc="150">
              <a:solidFill>
                <a:schemeClr val="tx1">
                  <a:lumMod val="85000"/>
                  <a:lumOff val="15000"/>
                </a:schemeClr>
              </a:solidFill>
              <a:latin typeface="+mn-ea"/>
              <a:sym typeface="+mn-ea"/>
            </a:endParaRPr>
          </a:p>
        </p:txBody>
      </p:sp>
      <p:sp>
        <p:nvSpPr>
          <p:cNvPr id="1049878"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2"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定制化：随着市场竞争的加剧和客户需求的多样化，未来船舶制造将更加注重定制化服务，以满足不同客户的需求。</a:t>
            </a:r>
            <a:endParaRPr altLang="en-US" dirty="0" sz="2000" lang="zh-CN" spc="150">
              <a:solidFill>
                <a:schemeClr val="tx1">
                  <a:lumMod val="85000"/>
                  <a:lumOff val="15000"/>
                </a:schemeClr>
              </a:solidFill>
              <a:latin typeface="+mn-ea"/>
              <a:sym typeface="+mn-ea"/>
            </a:endParaRPr>
          </a:p>
        </p:txBody>
      </p:sp>
      <p:sp>
        <p:nvSpPr>
          <p:cNvPr id="1049884"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6"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8"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产业链整合：未来船舶制造企业将更加注重产业链整合，通过与上下游企业的合作，实现资源共享和优势互补，提高整个产业链的竞争力。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22" name="标题 2"/>
          <p:cNvSpPr>
            <a:spLocks noGrp="1"/>
          </p:cNvSpPr>
          <p:nvPr>
            <p:ph type="title" idx="2"/>
          </p:nvPr>
        </p:nvSpPr>
        <p:spPr/>
        <p:txBody>
          <a:bodyPr>
            <a:normAutofit fontScale="90000"/>
          </a:bodyPr>
          <a:p>
            <a:r>
              <a:rPr altLang="en-US" lang="zh-CN"/>
              <a:t>船舶制造行业未来发展趋势</a:t>
            </a:r>
            <a:endParaRPr altLang="en-US" lang="zh-CN"/>
          </a:p>
        </p:txBody>
      </p:sp>
      <p:sp>
        <p:nvSpPr>
          <p:cNvPr id="1049924"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环保化：随着全球环保意识的提高，船舶制造行业将更加注重环保，采用更环保的材料和工艺，降低船舶对环境的污染。</a:t>
            </a:r>
            <a:endParaRPr altLang="en-US" dirty="0" sz="1200" lang="zh-CN" spc="150">
              <a:solidFill>
                <a:schemeClr val="tx1">
                  <a:lumMod val="85000"/>
                  <a:lumOff val="15000"/>
                </a:schemeClr>
              </a:solidFill>
              <a:latin typeface="+mn-ea"/>
              <a:sym typeface="+mn-ea"/>
            </a:endParaRPr>
          </a:p>
        </p:txBody>
      </p:sp>
      <p:sp>
        <p:nvSpPr>
          <p:cNvPr id="1049926"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8"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0"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智能化：随着人工智能技术的发展，船舶制造行业将更加智能化，实现自动化和智能化的生产和运营，提高生产效率和运营效益。</a:t>
            </a:r>
            <a:endParaRPr altLang="en-US" dirty="0" sz="1200" lang="zh-CN" spc="150">
              <a:solidFill>
                <a:schemeClr val="tx1">
                  <a:lumMod val="85000"/>
                  <a:lumOff val="15000"/>
                </a:schemeClr>
              </a:solidFill>
              <a:latin typeface="+mn-ea"/>
              <a:sym typeface="+mn-ea"/>
            </a:endParaRPr>
          </a:p>
        </p:txBody>
      </p:sp>
      <p:sp>
        <p:nvSpPr>
          <p:cNvPr id="1049932"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4"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6"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定制化：随着市场竞争的加剧，船舶制造行业将更加注重客户需求，提供定制化的产品和服务，满足客户的个性化需求。</a:t>
            </a:r>
            <a:endParaRPr altLang="en-US" dirty="0" sz="1200" lang="zh-CN" spc="150">
              <a:solidFill>
                <a:schemeClr val="tx1">
                  <a:lumMod val="85000"/>
                  <a:lumOff val="15000"/>
                </a:schemeClr>
              </a:solidFill>
              <a:latin typeface="+mn-ea"/>
              <a:sym typeface="+mn-ea"/>
            </a:endParaRPr>
          </a:p>
        </p:txBody>
      </p:sp>
      <p:sp>
        <p:nvSpPr>
          <p:cNvPr id="1049938"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0"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2"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全球化：随着全球化的加速，船舶制造行业将更加全球化，加强国际合作和交流，开拓国际市场，提高国际竞争力。</a:t>
            </a:r>
            <a:endParaRPr altLang="en-US" dirty="0" sz="1200" lang="zh-CN" spc="150">
              <a:solidFill>
                <a:schemeClr val="tx1">
                  <a:lumMod val="85000"/>
                  <a:lumOff val="15000"/>
                </a:schemeClr>
              </a:solidFill>
              <a:latin typeface="+mn-ea"/>
              <a:sym typeface="+mn-ea"/>
            </a:endParaRPr>
          </a:p>
        </p:txBody>
      </p:sp>
      <p:sp>
        <p:nvSpPr>
          <p:cNvPr id="1049944"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6"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80" name="标题 2"/>
          <p:cNvSpPr>
            <a:spLocks noGrp="1"/>
          </p:cNvSpPr>
          <p:nvPr>
            <p:ph type="title" idx="2"/>
          </p:nvPr>
        </p:nvSpPr>
        <p:spPr/>
        <p:txBody>
          <a:bodyPr>
            <a:normAutofit fontScale="90000"/>
          </a:bodyPr>
          <a:p>
            <a:r>
              <a:rPr altLang="en-US" lang="zh-CN"/>
              <a:t>船舶制造行业未来发展机遇与挑战</a:t>
            </a:r>
            <a:endParaRPr altLang="en-US" lang="zh-CN"/>
          </a:p>
        </p:txBody>
      </p:sp>
      <p:sp>
        <p:nvSpPr>
          <p:cNvPr id="1049982"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84"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86"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机遇：随着全球贸易的增长和海洋经济的发展，船舶制造行业将迎来更多的市场需求和技术创新。</a:t>
            </a:r>
            <a:endParaRPr altLang="en-US" dirty="0" sz="2000" lang="zh-CN" spc="200">
              <a:solidFill>
                <a:schemeClr val="tx1">
                  <a:lumMod val="85000"/>
                  <a:lumOff val="15000"/>
                </a:schemeClr>
              </a:solidFill>
              <a:latin typeface="+mn-ea"/>
              <a:sym typeface="+mn-ea"/>
            </a:endParaRPr>
          </a:p>
        </p:txBody>
      </p:sp>
      <p:sp>
        <p:nvSpPr>
          <p:cNvPr id="1049988"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90"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92" name="文本框 34"/>
          <p:cNvSpPr txBox="1"/>
          <p:nvPr>
            <p:custDataLst>
              <p:tags r:id="rId6"/>
            </p:custDataLst>
          </p:nvPr>
        </p:nvSpPr>
        <p:spPr>
          <a:xfrm>
            <a:off x="3557953" y="2261504"/>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挑战：环保法规的加强和原材料成本的上涨将给船舶制造行业带来压力和挑战，企业需要加强技术创新和环保投入。</a:t>
            </a:r>
            <a:endParaRPr altLang="en-US" dirty="0" sz="2000" lang="zh-CN" spc="200">
              <a:solidFill>
                <a:schemeClr val="tx1">
                  <a:lumMod val="85000"/>
                  <a:lumOff val="15000"/>
                </a:schemeClr>
              </a:solidFill>
              <a:latin typeface="+mn-ea"/>
              <a:sym typeface="+mn-ea"/>
            </a:endParaRPr>
          </a:p>
        </p:txBody>
      </p:sp>
      <p:sp>
        <p:nvSpPr>
          <p:cNvPr id="1049994"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96"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98" name="文本框 5"/>
          <p:cNvSpPr txBox="1"/>
          <p:nvPr>
            <p:custDataLst>
              <p:tags r:id="rId9"/>
            </p:custDataLst>
          </p:nvPr>
        </p:nvSpPr>
        <p:spPr>
          <a:xfrm>
            <a:off x="6349425" y="2261504"/>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机遇与挑战并存：船舶制造行业需要抓住机遇，应对挑战，加强技术创新和环保投入，提高产品质量和竞争力。</a:t>
            </a:r>
            <a:endParaRPr altLang="en-US" dirty="0" sz="2000" lang="zh-CN" spc="200">
              <a:solidFill>
                <a:schemeClr val="tx1">
                  <a:lumMod val="85000"/>
                  <a:lumOff val="15000"/>
                </a:schemeClr>
              </a:solidFill>
              <a:latin typeface="+mn-ea"/>
              <a:sym typeface="+mn-ea"/>
            </a:endParaRPr>
          </a:p>
        </p:txBody>
      </p:sp>
      <p:sp>
        <p:nvSpPr>
          <p:cNvPr id="1050000"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2"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04" name="文本框 10"/>
          <p:cNvSpPr txBox="1"/>
          <p:nvPr>
            <p:custDataLst>
              <p:tags r:id="rId12"/>
            </p:custDataLst>
          </p:nvPr>
        </p:nvSpPr>
        <p:spPr>
          <a:xfrm>
            <a:off x="9141531" y="2261504"/>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未来展望：随着科技的不断进步和环保要求的提高，船舶制造行业将迎来更加广阔的市场和发展空间。</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38"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040" name="文本占位符 2"/>
          <p:cNvSpPr>
            <a:spLocks noGrp="1"/>
          </p:cNvSpPr>
          <p:nvPr>
            <p:ph type="body" idx="2"/>
            <p:custDataLst>
              <p:tags r:id="rId2"/>
            </p:custDataLst>
          </p:nvPr>
        </p:nvSpPr>
        <p:spPr>
          <a:xfrm>
            <a:off x="1182370" y="4164965"/>
            <a:ext cx="1770380" cy="427355"/>
          </a:xfrm>
        </p:spPr>
        <p:txBody>
          <a:bodyPr/>
          <a:p>
            <a:r>
              <a:rPr altLang="en-US" lang="zh-CN"/>
              <a:t>汇报人：XX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5*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5*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5*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5*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5*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5*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3"/>
  <p:tag name="KSO_WM_UNIT_TYPE" val="l_h_a"/>
  <p:tag name="KSO_WM_UNIT_ID" val="custom20230231_5*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5*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1"/>
  <p:tag name="KSO_WM_UNIT_TYPE" val="l_h_a"/>
  <p:tag name="KSO_WM_UNIT_ID" val="custom20230231_5*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5*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9"/>
  <p:tag name="KSO_WM_UNIT_TYPE" val="l_h_a"/>
  <p:tag name="KSO_WM_UNIT_ID" val="custom20230231_5*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5*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7"/>
  <p:tag name="KSO_WM_UNIT_TYPE" val="l_h_a"/>
  <p:tag name="KSO_WM_UNIT_ID" val="custom20230231_5*l_h_a*1_4_1"/>
  <p:tag name="KSO_WM_DIAGRAM_VERSION" val="3"/>
  <p:tag name="KSO_WM_UNIT_PRESET_TEXT" val="单击此处添加文本"/>
  <p:tag name="KSO_WM_DIAGRAM_COLOR_TRICK" val="1"/>
  <p:tag name="KSO_WM_DIAGRAM_COLOR_TEXT_CAN_REMOVE" val="n"/>
</p:tagLst>
</file>

<file path=ppt/tags/tag10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5*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5*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5*l_h_a*1_5_1"/>
  <p:tag name="KSO_WM_DIAGRAM_VERSION" val="3"/>
  <p:tag name="KSO_WM_UNIT_PRESET_TEXT" val="单击此处添加文本"/>
  <p:tag name="KSO_WM_DIAGRAM_COLOR_TRICK" val="1"/>
  <p:tag name="KSO_WM_DIAGRAM_COLOR_TEXT_CAN_REMOVE" val="n"/>
</p:tagLst>
</file>

<file path=ppt/tags/tag104.xml><?xml version="1.0" encoding="utf-8"?>
<p:tagLst xmlns:p="http://schemas.openxmlformats.org/presentationml/2006/main">
  <p:tag name="KSO_WM_SLIDE_ID" val="custom20230231_5"/>
  <p:tag name="KSO_WM_TEMPLATE_SUBCATEGORY" val="29"/>
  <p:tag name="KSO_WM_TEMPLATE_MASTER_TYPE" val="0"/>
  <p:tag name="KSO_WM_TEMPLATE_COLOR_TYPE" val="0"/>
  <p:tag name="KSO_WM_SLIDE_ITEM_CNT" val="5"/>
  <p:tag name="KSO_WM_SLIDE_INDEX" val="5"/>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0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1*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1*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1*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1*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1*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1*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4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9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34.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9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9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3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36.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2024-01-05T05:48:05Z</dcterms:created>
  <dcterms:modified xsi:type="dcterms:W3CDTF">2024-01-05T05:48:05Z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0a21557ce9c547198b8642584c8d5466_21</vt:lpwstr>
  </property>
</Properties>
</file>