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15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>
            <a:off x="6986784" y="862013"/>
            <a:ext cx="2578634" cy="1058389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8031268" y="1611086"/>
            <a:ext cx="3979277" cy="5246915"/>
          </a:xfrm>
          <a:custGeom>
            <a:avLst/>
            <a:gdLst>
              <a:gd name="connsiteX0" fmla="*/ 3118718 w 3979277"/>
              <a:gd name="connsiteY0" fmla="*/ 0 h 5246915"/>
              <a:gd name="connsiteX1" fmla="*/ 3979277 w 3979277"/>
              <a:gd name="connsiteY1" fmla="*/ 0 h 5246915"/>
              <a:gd name="connsiteX2" fmla="*/ 3979277 w 3979277"/>
              <a:gd name="connsiteY2" fmla="*/ 5246915 h 5246915"/>
              <a:gd name="connsiteX3" fmla="*/ 1507636 w 3979277"/>
              <a:gd name="connsiteY3" fmla="*/ 5246915 h 5246915"/>
              <a:gd name="connsiteX4" fmla="*/ 219402 w 3979277"/>
              <a:gd name="connsiteY4" fmla="*/ 3958681 h 5246915"/>
              <a:gd name="connsiteX5" fmla="*/ 219402 w 3979277"/>
              <a:gd name="connsiteY5" fmla="*/ 2899316 h 524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9277" h="5246915">
                <a:moveTo>
                  <a:pt x="3118718" y="0"/>
                </a:moveTo>
                <a:lnTo>
                  <a:pt x="3979277" y="0"/>
                </a:lnTo>
                <a:lnTo>
                  <a:pt x="3979277" y="5246915"/>
                </a:lnTo>
                <a:lnTo>
                  <a:pt x="1507636" y="5246915"/>
                </a:lnTo>
                <a:lnTo>
                  <a:pt x="219402" y="3958681"/>
                </a:lnTo>
                <a:cubicBezTo>
                  <a:pt x="-73134" y="3666145"/>
                  <a:pt x="-73134" y="3191852"/>
                  <a:pt x="219402" y="2899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>
            <a:off x="7056137" y="0"/>
            <a:ext cx="5135863" cy="6858001"/>
          </a:xfrm>
          <a:custGeom>
            <a:avLst/>
            <a:gdLst>
              <a:gd name="connsiteX0" fmla="*/ 3118718 w 5135863"/>
              <a:gd name="connsiteY0" fmla="*/ 0 h 6858001"/>
              <a:gd name="connsiteX1" fmla="*/ 5135863 w 5135863"/>
              <a:gd name="connsiteY1" fmla="*/ 0 h 6858001"/>
              <a:gd name="connsiteX2" fmla="*/ 5135863 w 5135863"/>
              <a:gd name="connsiteY2" fmla="*/ 6858001 h 6858001"/>
              <a:gd name="connsiteX3" fmla="*/ 3118721 w 5135863"/>
              <a:gd name="connsiteY3" fmla="*/ 6858000 h 6858001"/>
              <a:gd name="connsiteX4" fmla="*/ 219402 w 5135863"/>
              <a:gd name="connsiteY4" fmla="*/ 3958681 h 6858001"/>
              <a:gd name="connsiteX5" fmla="*/ 219402 w 5135863"/>
              <a:gd name="connsiteY5" fmla="*/ 289931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5863" h="6858001">
                <a:moveTo>
                  <a:pt x="3118718" y="0"/>
                </a:moveTo>
                <a:lnTo>
                  <a:pt x="5135863" y="0"/>
                </a:lnTo>
                <a:lnTo>
                  <a:pt x="5135863" y="6858001"/>
                </a:lnTo>
                <a:lnTo>
                  <a:pt x="3118721" y="6858000"/>
                </a:lnTo>
                <a:lnTo>
                  <a:pt x="219402" y="3958681"/>
                </a:lnTo>
                <a:cubicBezTo>
                  <a:pt x="-73133" y="3666146"/>
                  <a:pt x="-73133" y="3191852"/>
                  <a:pt x="219402" y="289931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 flipH="1" flipV="1">
            <a:off x="0" y="0"/>
            <a:ext cx="1219964" cy="1934689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7"/>
            </p:custDataLst>
          </p:nvPr>
        </p:nvSpPr>
        <p:spPr>
          <a:xfrm>
            <a:off x="4813300" y="5086763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1079500" y="1415637"/>
            <a:ext cx="6604000" cy="209734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079500" y="3669677"/>
            <a:ext cx="66040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095634" y="5012563"/>
            <a:ext cx="288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6" name="直接连接符 15"/>
          <p:cNvCxnSpPr/>
          <p:nvPr>
            <p:custDataLst>
              <p:tags r:id="rId14"/>
            </p:custDataLst>
          </p:nvPr>
        </p:nvCxnSpPr>
        <p:spPr>
          <a:xfrm>
            <a:off x="1089660" y="11147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5"/>
            </p:custDataLst>
          </p:nvPr>
        </p:nvCxnSpPr>
        <p:spPr>
          <a:xfrm>
            <a:off x="1089660" y="11782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16"/>
            </p:custDataLst>
          </p:nvPr>
        </p:nvCxnSpPr>
        <p:spPr>
          <a:xfrm>
            <a:off x="1089660" y="12417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9000">
                <a:schemeClr val="accent1">
                  <a:alpha val="7000"/>
                </a:schemeClr>
              </a:gs>
              <a:gs pos="20000">
                <a:schemeClr val="bg2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8" name="任意多边形: 形状 17"/>
          <p:cNvSpPr/>
          <p:nvPr>
            <p:custDataLst>
              <p:tags r:id="rId3"/>
            </p:custDataLst>
          </p:nvPr>
        </p:nvSpPr>
        <p:spPr>
          <a:xfrm flipH="1" flipV="1">
            <a:off x="11027570" y="4680630"/>
            <a:ext cx="1164430" cy="1509834"/>
          </a:xfrm>
          <a:custGeom>
            <a:avLst/>
            <a:gdLst>
              <a:gd name="connsiteX0" fmla="*/ 1056160 w 1164430"/>
              <a:gd name="connsiteY0" fmla="*/ 0 h 1509834"/>
              <a:gd name="connsiteX1" fmla="*/ 1080590 w 1164430"/>
              <a:gd name="connsiteY1" fmla="*/ 24430 h 1509834"/>
              <a:gd name="connsiteX2" fmla="*/ 1080590 w 1164430"/>
              <a:gd name="connsiteY2" fmla="*/ 429244 h 1509834"/>
              <a:gd name="connsiteX3" fmla="*/ 0 w 1164430"/>
              <a:gd name="connsiteY3" fmla="*/ 1509834 h 1509834"/>
              <a:gd name="connsiteX4" fmla="*/ 0 w 1164430"/>
              <a:gd name="connsiteY4" fmla="*/ 1056159 h 15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4430" h="1509834">
                <a:moveTo>
                  <a:pt x="1056160" y="0"/>
                </a:moveTo>
                <a:lnTo>
                  <a:pt x="1080590" y="24430"/>
                </a:lnTo>
                <a:cubicBezTo>
                  <a:pt x="1192377" y="136217"/>
                  <a:pt x="1192377" y="317458"/>
                  <a:pt x="1080590" y="429244"/>
                </a:cubicBezTo>
                <a:lnTo>
                  <a:pt x="0" y="1509834"/>
                </a:lnTo>
                <a:lnTo>
                  <a:pt x="0" y="1056159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4"/>
            </p:custDataLst>
          </p:nvPr>
        </p:nvSpPr>
        <p:spPr>
          <a:xfrm flipH="1" flipV="1">
            <a:off x="10464800" y="5121605"/>
            <a:ext cx="1727200" cy="1736395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0" y="667536"/>
            <a:ext cx="1164430" cy="1509834"/>
          </a:xfrm>
          <a:custGeom>
            <a:avLst/>
            <a:gdLst>
              <a:gd name="connsiteX0" fmla="*/ 1056160 w 1164430"/>
              <a:gd name="connsiteY0" fmla="*/ 0 h 1509834"/>
              <a:gd name="connsiteX1" fmla="*/ 1080590 w 1164430"/>
              <a:gd name="connsiteY1" fmla="*/ 24430 h 1509834"/>
              <a:gd name="connsiteX2" fmla="*/ 1080590 w 1164430"/>
              <a:gd name="connsiteY2" fmla="*/ 429244 h 1509834"/>
              <a:gd name="connsiteX3" fmla="*/ 0 w 1164430"/>
              <a:gd name="connsiteY3" fmla="*/ 1509834 h 1509834"/>
              <a:gd name="connsiteX4" fmla="*/ 0 w 1164430"/>
              <a:gd name="connsiteY4" fmla="*/ 1056159 h 15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4430" h="1509834">
                <a:moveTo>
                  <a:pt x="1056160" y="0"/>
                </a:moveTo>
                <a:lnTo>
                  <a:pt x="1080590" y="24430"/>
                </a:lnTo>
                <a:cubicBezTo>
                  <a:pt x="1192377" y="136217"/>
                  <a:pt x="1192377" y="317458"/>
                  <a:pt x="1080590" y="429244"/>
                </a:cubicBezTo>
                <a:lnTo>
                  <a:pt x="0" y="1509834"/>
                </a:lnTo>
                <a:lnTo>
                  <a:pt x="0" y="1056159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6"/>
            </p:custDataLst>
          </p:nvPr>
        </p:nvSpPr>
        <p:spPr>
          <a:xfrm>
            <a:off x="0" y="0"/>
            <a:ext cx="1727200" cy="1736395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: 形状 11"/>
          <p:cNvSpPr/>
          <p:nvPr>
            <p:custDataLst>
              <p:tags r:id="rId3"/>
            </p:custDataLst>
          </p:nvPr>
        </p:nvSpPr>
        <p:spPr>
          <a:xfrm>
            <a:off x="11120864" y="5159333"/>
            <a:ext cx="1071135" cy="1698667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>
            <a:off x="0" y="1270000"/>
            <a:ext cx="3316317" cy="5588001"/>
          </a:xfrm>
          <a:custGeom>
            <a:avLst/>
            <a:gdLst>
              <a:gd name="connsiteX0" fmla="*/ 3106847 w 3106847"/>
              <a:gd name="connsiteY0" fmla="*/ 0 h 5235044"/>
              <a:gd name="connsiteX1" fmla="*/ 219402 w 3106847"/>
              <a:gd name="connsiteY1" fmla="*/ 2887445 h 5235044"/>
              <a:gd name="connsiteX2" fmla="*/ 219402 w 3106847"/>
              <a:gd name="connsiteY2" fmla="*/ 3946810 h 5235044"/>
              <a:gd name="connsiteX3" fmla="*/ 1507636 w 3106847"/>
              <a:gd name="connsiteY3" fmla="*/ 5235044 h 5235044"/>
              <a:gd name="connsiteX4" fmla="*/ 3106847 w 3106847"/>
              <a:gd name="connsiteY4" fmla="*/ 5235044 h 523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847" h="5235044">
                <a:moveTo>
                  <a:pt x="3106847" y="0"/>
                </a:moveTo>
                <a:lnTo>
                  <a:pt x="219402" y="2887445"/>
                </a:lnTo>
                <a:cubicBezTo>
                  <a:pt x="-73134" y="3179981"/>
                  <a:pt x="-73134" y="3654274"/>
                  <a:pt x="219402" y="3946810"/>
                </a:cubicBezTo>
                <a:lnTo>
                  <a:pt x="1507636" y="5235044"/>
                </a:lnTo>
                <a:lnTo>
                  <a:pt x="3106847" y="52350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>
            <p:custDataLst>
              <p:tags r:id="rId5"/>
            </p:custDataLst>
          </p:nvPr>
        </p:nvSpPr>
        <p:spPr>
          <a:xfrm>
            <a:off x="0" y="0"/>
            <a:ext cx="5577930" cy="6858000"/>
          </a:xfrm>
          <a:custGeom>
            <a:avLst/>
            <a:gdLst>
              <a:gd name="connsiteX0" fmla="*/ 0 w 5577930"/>
              <a:gd name="connsiteY0" fmla="*/ 0 h 6858000"/>
              <a:gd name="connsiteX1" fmla="*/ 4234277 w 5577930"/>
              <a:gd name="connsiteY1" fmla="*/ 0 h 6858000"/>
              <a:gd name="connsiteX2" fmla="*/ 5248897 w 5577930"/>
              <a:gd name="connsiteY2" fmla="*/ 1014619 h 6858000"/>
              <a:gd name="connsiteX3" fmla="*/ 5248897 w 5577930"/>
              <a:gd name="connsiteY3" fmla="*/ 2603334 h 6858000"/>
              <a:gd name="connsiteX4" fmla="*/ 994230 w 5577930"/>
              <a:gd name="connsiteY4" fmla="*/ 6858000 h 6858000"/>
              <a:gd name="connsiteX5" fmla="*/ 0 w 557793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77930" h="6858000">
                <a:moveTo>
                  <a:pt x="0" y="0"/>
                </a:moveTo>
                <a:lnTo>
                  <a:pt x="4234277" y="0"/>
                </a:lnTo>
                <a:lnTo>
                  <a:pt x="5248897" y="1014619"/>
                </a:lnTo>
                <a:cubicBezTo>
                  <a:pt x="5687608" y="1453333"/>
                  <a:pt x="5687608" y="2164622"/>
                  <a:pt x="5248897" y="2603334"/>
                </a:cubicBezTo>
                <a:lnTo>
                  <a:pt x="99423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4254253" y="5159333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123028" y="3490200"/>
            <a:ext cx="5547371" cy="2018394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120628" y="1473200"/>
            <a:ext cx="5547371" cy="19558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 flipH="1">
            <a:off x="6096000" y="5514933"/>
            <a:ext cx="4495800" cy="0"/>
          </a:xfrm>
          <a:prstGeom prst="line">
            <a:avLst/>
          </a:prstGeom>
          <a:ln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 flipH="1">
            <a:off x="2626582" y="862013"/>
            <a:ext cx="2578634" cy="1058389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>
            <a:off x="181455" y="1611086"/>
            <a:ext cx="3979277" cy="5246915"/>
          </a:xfrm>
          <a:custGeom>
            <a:avLst/>
            <a:gdLst>
              <a:gd name="connsiteX0" fmla="*/ 3118718 w 3979277"/>
              <a:gd name="connsiteY0" fmla="*/ 0 h 5246915"/>
              <a:gd name="connsiteX1" fmla="*/ 3979277 w 3979277"/>
              <a:gd name="connsiteY1" fmla="*/ 0 h 5246915"/>
              <a:gd name="connsiteX2" fmla="*/ 3979277 w 3979277"/>
              <a:gd name="connsiteY2" fmla="*/ 5246915 h 5246915"/>
              <a:gd name="connsiteX3" fmla="*/ 1507636 w 3979277"/>
              <a:gd name="connsiteY3" fmla="*/ 5246915 h 5246915"/>
              <a:gd name="connsiteX4" fmla="*/ 219402 w 3979277"/>
              <a:gd name="connsiteY4" fmla="*/ 3958681 h 5246915"/>
              <a:gd name="connsiteX5" fmla="*/ 219402 w 3979277"/>
              <a:gd name="connsiteY5" fmla="*/ 2899316 h 524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9277" h="5246915">
                <a:moveTo>
                  <a:pt x="3118718" y="0"/>
                </a:moveTo>
                <a:lnTo>
                  <a:pt x="3979277" y="0"/>
                </a:lnTo>
                <a:lnTo>
                  <a:pt x="3979277" y="5246915"/>
                </a:lnTo>
                <a:lnTo>
                  <a:pt x="1507636" y="5246915"/>
                </a:lnTo>
                <a:lnTo>
                  <a:pt x="219402" y="3958681"/>
                </a:lnTo>
                <a:cubicBezTo>
                  <a:pt x="-73134" y="3666145"/>
                  <a:pt x="-73134" y="3191852"/>
                  <a:pt x="219402" y="2899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 flipH="1">
            <a:off x="0" y="0"/>
            <a:ext cx="5135863" cy="6858001"/>
          </a:xfrm>
          <a:custGeom>
            <a:avLst/>
            <a:gdLst>
              <a:gd name="connsiteX0" fmla="*/ 3118718 w 5135863"/>
              <a:gd name="connsiteY0" fmla="*/ 0 h 6858001"/>
              <a:gd name="connsiteX1" fmla="*/ 5135863 w 5135863"/>
              <a:gd name="connsiteY1" fmla="*/ 0 h 6858001"/>
              <a:gd name="connsiteX2" fmla="*/ 5135863 w 5135863"/>
              <a:gd name="connsiteY2" fmla="*/ 6858001 h 6858001"/>
              <a:gd name="connsiteX3" fmla="*/ 3118721 w 5135863"/>
              <a:gd name="connsiteY3" fmla="*/ 6858000 h 6858001"/>
              <a:gd name="connsiteX4" fmla="*/ 219402 w 5135863"/>
              <a:gd name="connsiteY4" fmla="*/ 3958681 h 6858001"/>
              <a:gd name="connsiteX5" fmla="*/ 219402 w 5135863"/>
              <a:gd name="connsiteY5" fmla="*/ 289931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5863" h="6858001">
                <a:moveTo>
                  <a:pt x="3118718" y="0"/>
                </a:moveTo>
                <a:lnTo>
                  <a:pt x="5135863" y="0"/>
                </a:lnTo>
                <a:lnTo>
                  <a:pt x="5135863" y="6858001"/>
                </a:lnTo>
                <a:lnTo>
                  <a:pt x="3118721" y="6858000"/>
                </a:lnTo>
                <a:lnTo>
                  <a:pt x="219402" y="3958681"/>
                </a:lnTo>
                <a:cubicBezTo>
                  <a:pt x="-73133" y="3666146"/>
                  <a:pt x="-73133" y="3191852"/>
                  <a:pt x="219402" y="289931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6"/>
            </p:custDataLst>
          </p:nvPr>
        </p:nvSpPr>
        <p:spPr>
          <a:xfrm flipV="1">
            <a:off x="10972036" y="0"/>
            <a:ext cx="1219964" cy="1934689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7"/>
            </p:custDataLst>
          </p:nvPr>
        </p:nvSpPr>
        <p:spPr>
          <a:xfrm flipH="1">
            <a:off x="6512324" y="5085175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 flipH="1">
            <a:off x="10927556" y="10842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 flipH="1">
            <a:off x="10927556" y="11477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0"/>
            </p:custDataLst>
          </p:nvPr>
        </p:nvCxnSpPr>
        <p:spPr>
          <a:xfrm flipH="1">
            <a:off x="10927556" y="12112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11"/>
            </p:custDataLst>
          </p:nvPr>
        </p:nvSpPr>
        <p:spPr>
          <a:xfrm>
            <a:off x="4945866" y="1656000"/>
            <a:ext cx="6166634" cy="180000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4945866" y="3600000"/>
            <a:ext cx="6166634" cy="972000"/>
          </a:xfrm>
        </p:spPr>
        <p:txBody>
          <a:bodyPr wrap="square">
            <a:normAutofit/>
          </a:bodyPr>
          <a:lstStyle>
            <a:lvl1pPr marL="0" indent="0" algn="r">
              <a:lnSpc>
                <a:spcPct val="100000"/>
              </a:lnSpc>
              <a:buNone/>
              <a:defRPr sz="40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232500" y="5010975"/>
            <a:ext cx="2880000" cy="504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</a:gradFill>
        </p:spPr>
        <p:txBody>
          <a:bodyPr wrap="square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9000">
                <a:schemeClr val="accent1">
                  <a:alpha val="7000"/>
                </a:schemeClr>
              </a:gs>
              <a:gs pos="20000">
                <a:schemeClr val="bg2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14"/>
            </p:custDataLst>
          </p:nvPr>
        </p:nvSpPr>
        <p:spPr>
          <a:xfrm flipH="1" flipV="1">
            <a:off x="0" y="0"/>
            <a:ext cx="864895" cy="1371600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20"/>
            </p:custDataLst>
          </p:nvPr>
        </p:nvSpPr>
        <p:spPr>
          <a:xfrm flipH="1" flipV="1">
            <a:off x="11293929" y="5166865"/>
            <a:ext cx="898071" cy="1164465"/>
          </a:xfrm>
          <a:custGeom>
            <a:avLst/>
            <a:gdLst>
              <a:gd name="connsiteX0" fmla="*/ 0 w 898071"/>
              <a:gd name="connsiteY0" fmla="*/ 1164465 h 1164465"/>
              <a:gd name="connsiteX1" fmla="*/ 0 w 898071"/>
              <a:gd name="connsiteY1" fmla="*/ 814566 h 1164465"/>
              <a:gd name="connsiteX2" fmla="*/ 814567 w 898071"/>
              <a:gd name="connsiteY2" fmla="*/ 0 h 1164465"/>
              <a:gd name="connsiteX3" fmla="*/ 833409 w 898071"/>
              <a:gd name="connsiteY3" fmla="*/ 18842 h 1164465"/>
              <a:gd name="connsiteX4" fmla="*/ 833409 w 898071"/>
              <a:gd name="connsiteY4" fmla="*/ 331056 h 116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8071" h="1164465">
                <a:moveTo>
                  <a:pt x="0" y="1164465"/>
                </a:moveTo>
                <a:lnTo>
                  <a:pt x="0" y="814566"/>
                </a:lnTo>
                <a:lnTo>
                  <a:pt x="814567" y="0"/>
                </a:lnTo>
                <a:lnTo>
                  <a:pt x="833409" y="18842"/>
                </a:lnTo>
                <a:cubicBezTo>
                  <a:pt x="919625" y="105058"/>
                  <a:pt x="919625" y="244840"/>
                  <a:pt x="833409" y="331056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>
            <p:custDataLst>
              <p:tags r:id="rId21"/>
            </p:custDataLst>
          </p:nvPr>
        </p:nvSpPr>
        <p:spPr>
          <a:xfrm flipH="1" flipV="1">
            <a:off x="10859890" y="5518799"/>
            <a:ext cx="1332110" cy="1339201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全球及中国3D打印肉类行业市场竞争态势与投资发展策略分析报告2024-2031年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/>
          </a:bodyPr>
          <a:p>
            <a:pPr lvl="0"/>
            <a:r>
              <a:rPr lang="zh-CN" altLang="en-US"/>
              <a:t>【出版机构】：中智信投研究网</a:t>
            </a:r>
            <a:endParaRPr lang="zh-CN" altLang="en-US"/>
          </a:p>
          <a:p>
            <a:pPr lvl="0"/>
            <a:r>
              <a:rPr lang="zh-CN" altLang="en-US"/>
              <a:t>2023年全球3D打印肉类市场规模大约为5.28亿美元，预计2030年将达到73.35亿美元，2024-2030期间年复合增长率（CAGR）为46.3%。未来几年，本行业具有很大不确定性，本文的2024-2030年的预测数据是基于过去几年的历史发展、行业专家观点、以及本文分析师观点，综合给出的预测。</a:t>
            </a:r>
            <a:endParaRPr lang="zh-CN" altLang="en-US"/>
          </a:p>
          <a:p>
            <a:pPr lvl="0"/>
            <a:r>
              <a:rPr lang="zh-CN" altLang="en-US"/>
              <a:t>2023年中国占全球市场份额为 %，美国为 %，预计未来六年中国市场复合增长率为 %，并在2030年规模达到 百万美元，同期美国市场CAGR预计大约为 %。未来几年，亚太地区的重要市场地位将更加凸显，除中国外，日本、韩国、印度和东南亚地区，也将扮演重要角色。此外，未来六年，预计德国将继续维持其在欧洲的领先地位，2024-2030年CAGR将大约为 %。</a:t>
            </a:r>
            <a:endParaRPr lang="zh-CN" altLang="en-US"/>
          </a:p>
          <a:p>
            <a:pPr lvl="0"/>
            <a:r>
              <a:rPr lang="zh-CN" altLang="en-US"/>
              <a:t>生产层面，目前 是全球最大的3D打印肉类生产地区，占有大约 %的市场份额，之后是 ，占有大约 %的市场份额。目前全球市场，基本由 和 地区厂商主导，全球3D打印肉类头部厂商主要包括Redefine Meat、MeaTech、Novameat、Revo Foods、Aleph Farms等，前三大厂商占有全球大约 %的市场份额。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本报告研究“十四五”期间全球及中国市场3D打印肉类的供给和需求情况，以及“十五五”期间行业发展预测。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重点分析全球主要地区3D打印肉类的产能、销量、收入和增长潜力，历史数据2019-2023年，预测数据2024-2030年。</a:t>
            </a:r>
            <a:endParaRPr lang="zh-CN" altLang="en-US"/>
          </a:p>
          <a:p>
            <a:pPr lvl="0"/>
            <a:r>
              <a:rPr lang="zh-CN" altLang="en-US"/>
              <a:t>本文同时着重分析3D打印肉类行业竞争格局，包括全球市场主要厂商竞争格局和中国本土市场主要厂商竞争格局，重点分析全球主要厂商3D打印肉类产能、销量、收入、价格和市场份额，全球3D打印肉类产地分布情况、中国3D打印肉类进出口情况以及行业并购情况等。</a:t>
            </a:r>
            <a:endParaRPr lang="zh-CN" altLang="en-US"/>
          </a:p>
          <a:p>
            <a:pPr lvl="0"/>
            <a:r>
              <a:rPr lang="zh-CN" altLang="en-US"/>
              <a:t>此外针对3D打印肉类行业产品分类、应用、行业政策、产业链、生产模式、销售模式、行业发展有利因素、不利因素和进入壁垒也做了详细分析。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全球及中国主要厂商包括：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/>
          </a:bodyPr>
          <a:p>
            <a:pPr lvl="0"/>
            <a:r>
              <a:rPr lang="zh-CN" altLang="en-US"/>
              <a:t>    Redefine Meat</a:t>
            </a:r>
            <a:endParaRPr lang="zh-CN" altLang="en-US"/>
          </a:p>
          <a:p>
            <a:pPr lvl="0"/>
            <a:r>
              <a:rPr lang="zh-CN" altLang="en-US"/>
              <a:t>    MeaTech</a:t>
            </a:r>
            <a:endParaRPr lang="zh-CN" altLang="en-US"/>
          </a:p>
          <a:p>
            <a:pPr lvl="0"/>
            <a:r>
              <a:rPr lang="zh-CN" altLang="en-US"/>
              <a:t>    Novameat</a:t>
            </a:r>
            <a:endParaRPr lang="zh-CN" altLang="en-US"/>
          </a:p>
          <a:p>
            <a:pPr lvl="0"/>
            <a:r>
              <a:rPr lang="zh-CN" altLang="en-US"/>
              <a:t>    Revo Foods</a:t>
            </a:r>
            <a:endParaRPr lang="zh-CN" altLang="en-US"/>
          </a:p>
          <a:p>
            <a:pPr lvl="0"/>
            <a:r>
              <a:rPr lang="zh-CN" altLang="en-US"/>
              <a:t>    Aleph Farms</a:t>
            </a:r>
            <a:endParaRPr lang="zh-CN" altLang="en-US"/>
          </a:p>
          <a:p>
            <a:pPr lvl="0"/>
            <a:r>
              <a:rPr lang="zh-CN" altLang="en-US"/>
              <a:t>    SavorEat</a:t>
            </a:r>
            <a:endParaRPr lang="zh-CN" altLang="en-US"/>
          </a:p>
          <a:p>
            <a:pPr lvl="0"/>
            <a:r>
              <a:rPr lang="zh-CN" altLang="en-US"/>
              <a:t>    Alt Farm</a:t>
            </a:r>
            <a:endParaRPr lang="zh-CN" altLang="en-US"/>
          </a:p>
          <a:p>
            <a:pPr lvl="0"/>
            <a:r>
              <a:rPr lang="zh-CN" altLang="en-US"/>
              <a:t>    Plantish</a:t>
            </a:r>
            <a:endParaRPr lang="zh-CN" altLang="en-US"/>
          </a:p>
          <a:p>
            <a:pPr lvl="0"/>
            <a:r>
              <a:rPr lang="zh-CN" altLang="en-US"/>
              <a:t>    BlueNalu</a:t>
            </a:r>
            <a:endParaRPr lang="zh-CN" altLang="en-US"/>
          </a:p>
          <a:p>
            <a:pPr lvl="0"/>
            <a:r>
              <a:rPr lang="zh-CN" altLang="en-US"/>
              <a:t>    食未科技</a:t>
            </a:r>
            <a:endParaRPr lang="zh-CN" altLang="en-US"/>
          </a:p>
          <a:p>
            <a:pPr lvl="0"/>
            <a:r>
              <a:rPr lang="zh-CN" altLang="en-US"/>
              <a:t>    Eat Just</a:t>
            </a:r>
            <a:endParaRPr lang="zh-CN" altLang="en-US"/>
          </a:p>
          <a:p>
            <a:pPr lvl="0"/>
            <a:r>
              <a:rPr lang="zh-CN" altLang="en-US"/>
              <a:t>    Shiok Meats</a:t>
            </a:r>
            <a:endParaRPr lang="zh-CN" altLang="en-US"/>
          </a:p>
          <a:p>
            <a:pPr lvl="0"/>
            <a:r>
              <a:rPr lang="zh-CN" altLang="en-US"/>
              <a:t>    Mooji Meats</a:t>
            </a:r>
            <a:endParaRPr lang="zh-CN" altLang="en-US"/>
          </a:p>
          <a:p>
            <a:pPr lvl="0"/>
            <a:r>
              <a:rPr lang="zh-CN" altLang="en-US"/>
              <a:t>    Animal Alternative Technologies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按照不同产品类型，包括如下几个类别：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植物肉</a:t>
            </a:r>
            <a:endParaRPr lang="zh-CN" altLang="en-US"/>
          </a:p>
          <a:p>
            <a:pPr lvl="0"/>
            <a:r>
              <a:rPr lang="zh-CN" altLang="en-US"/>
              <a:t>    真肉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按照不同应用，主要包括如下几个方面：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超级市场</a:t>
            </a:r>
            <a:endParaRPr lang="zh-CN" altLang="en-US"/>
          </a:p>
          <a:p>
            <a:pPr lvl="0"/>
            <a:r>
              <a:rPr lang="zh-CN" altLang="en-US"/>
              <a:t>    独立零售商</a:t>
            </a:r>
            <a:endParaRPr lang="zh-CN" altLang="en-US"/>
          </a:p>
          <a:p>
            <a:pPr lvl="0"/>
            <a:r>
              <a:rPr lang="zh-CN" altLang="en-US"/>
              <a:t>    便利店</a:t>
            </a:r>
            <a:endParaRPr lang="zh-CN" altLang="en-US"/>
          </a:p>
          <a:p>
            <a:pPr lvl="0"/>
            <a:r>
              <a:rPr lang="zh-CN" altLang="en-US"/>
              <a:t>    网上零售商</a:t>
            </a:r>
            <a:endParaRPr lang="zh-CN" altLang="en-US"/>
          </a:p>
          <a:p>
            <a:pPr lvl="0"/>
            <a:r>
              <a:rPr lang="zh-CN" altLang="en-US"/>
              <a:t>    其他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本文包含的主要地区和国家：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北美（美国和加拿大）</a:t>
            </a:r>
            <a:endParaRPr lang="zh-CN" altLang="en-US"/>
          </a:p>
          <a:p>
            <a:pPr lvl="0"/>
            <a:r>
              <a:rPr lang="zh-CN" altLang="en-US"/>
              <a:t>欧洲（德国、英国、法国、意大利和其他欧洲国家）</a:t>
            </a:r>
            <a:endParaRPr lang="zh-CN" altLang="en-US"/>
          </a:p>
          <a:p>
            <a:pPr lvl="0"/>
            <a:r>
              <a:rPr lang="zh-CN" altLang="en-US"/>
              <a:t>亚太（中国、日本、韩国、中国台湾地区、东南亚、印度等）</a:t>
            </a:r>
            <a:endParaRPr lang="zh-CN" altLang="en-US"/>
          </a:p>
          <a:p>
            <a:pPr lvl="0"/>
            <a:r>
              <a:rPr lang="zh-CN" altLang="en-US"/>
              <a:t>拉美（墨西哥和巴西等）</a:t>
            </a:r>
            <a:endParaRPr lang="zh-CN" altLang="en-US"/>
          </a:p>
          <a:p>
            <a:pPr lvl="0"/>
            <a:r>
              <a:rPr lang="zh-CN" altLang="en-US"/>
              <a:t>中东及非洲地区（土耳其和沙特等）</a:t>
            </a:r>
            <a:endParaRPr lang="zh-CN" altLang="en-US"/>
          </a:p>
          <a:p>
            <a:pPr lvl="0"/>
            <a:r>
              <a:rPr lang="zh-CN" altLang="en-US"/>
              <a:t>本文正文共12章，各章节主要内容如下：</a:t>
            </a:r>
            <a:endParaRPr lang="zh-CN" altLang="en-US"/>
          </a:p>
          <a:p>
            <a:pPr lvl="0"/>
            <a:r>
              <a:rPr lang="zh-CN" altLang="en-US"/>
              <a:t>第1章：报告统计范围、产品细分、下游应用领域，以及行业发展总体概况、有利和不利因素、进入壁垒等；</a:t>
            </a:r>
            <a:endParaRPr lang="zh-CN" altLang="en-US"/>
          </a:p>
          <a:p>
            <a:pPr lvl="0"/>
            <a:r>
              <a:rPr lang="zh-CN" altLang="en-US"/>
              <a:t>第2章：全球市场供需情况、中国地区供需情况，包括主要地区3D打印肉类产量、销量、收入、价格及市场份额等；</a:t>
            </a:r>
            <a:endParaRPr lang="zh-CN" altLang="en-US"/>
          </a:p>
          <a:p>
            <a:pPr lvl="0"/>
            <a:r>
              <a:rPr lang="zh-CN" altLang="en-US"/>
              <a:t>第3章：全球主要地区和国家，3D打印肉类销量和销售收入，2019-2024，及预测2025到2030；</a:t>
            </a:r>
            <a:endParaRPr lang="zh-CN" altLang="en-US"/>
          </a:p>
          <a:p>
            <a:pPr lvl="0"/>
            <a:r>
              <a:rPr lang="zh-CN" altLang="en-US"/>
              <a:t>第4章：行业竞争格局分析，包括全球市场企业排名及市场份额、中国市场企业排名和份额、主要厂商3D打印肉类销量、收入、价格和市场份额等；</a:t>
            </a:r>
            <a:endParaRPr lang="zh-CN" altLang="en-US"/>
          </a:p>
          <a:p>
            <a:pPr lvl="0"/>
            <a:r>
              <a:rPr lang="zh-CN" altLang="en-US"/>
              <a:t>第5章：全球市场不同类型3D打印肉类销量、收入、价格及份额等；</a:t>
            </a:r>
            <a:endParaRPr lang="zh-CN" altLang="en-US"/>
          </a:p>
          <a:p>
            <a:pPr lvl="0"/>
            <a:r>
              <a:rPr lang="zh-CN" altLang="en-US"/>
              <a:t>第6章：全球市场不同应用3D打印肉类销量、收入、价格及份额等；</a:t>
            </a:r>
            <a:endParaRPr lang="zh-CN" altLang="en-US"/>
          </a:p>
          <a:p>
            <a:pPr lvl="0"/>
            <a:r>
              <a:rPr lang="zh-CN" altLang="en-US"/>
              <a:t>第7章：行业发展环境分析，包括政策、增长驱动因素、技术趋势、营销等；</a:t>
            </a:r>
            <a:endParaRPr lang="zh-CN" altLang="en-US"/>
          </a:p>
          <a:p>
            <a:pPr lvl="0"/>
            <a:r>
              <a:rPr lang="zh-CN" altLang="en-US"/>
              <a:t>第8章：行业供应链分析，包括产业链、主要原料供应情况、下游应用情况、行业采购模式、生产模式、销售模式及销售渠道等；</a:t>
            </a:r>
            <a:endParaRPr lang="zh-CN" altLang="en-US"/>
          </a:p>
          <a:p>
            <a:pPr lvl="0"/>
            <a:r>
              <a:rPr lang="zh-CN" altLang="en-US"/>
              <a:t>第9章：全球市场3D打印肉类主要厂商基本情况介绍，包括公司简介、3D打印肉类产品规格型号、销量、价格、收入及公司最新动态等；</a:t>
            </a:r>
            <a:endParaRPr lang="zh-CN" altLang="en-US"/>
          </a:p>
          <a:p>
            <a:pPr lvl="0"/>
            <a:r>
              <a:rPr lang="zh-CN" altLang="en-US"/>
              <a:t>第10章：中国市场3D打印肉类进出口情况分析；</a:t>
            </a:r>
            <a:endParaRPr lang="zh-CN" altLang="en-US"/>
          </a:p>
          <a:p>
            <a:pPr lvl="0"/>
            <a:r>
              <a:rPr lang="zh-CN" altLang="en-US"/>
              <a:t>第11章：中国市场3D打印肉类主要生产和消费地区分布；</a:t>
            </a:r>
            <a:endParaRPr lang="zh-CN" altLang="en-US"/>
          </a:p>
          <a:p>
            <a:pPr lvl="0"/>
            <a:r>
              <a:rPr lang="zh-CN" altLang="en-US"/>
              <a:t>第12章：报告结论。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 3D打印肉类市场概述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/>
              <a:t>    1.1 3D打印肉类行业概述及统计范围</a:t>
            </a:r>
            <a:endParaRPr lang="zh-CN" altLang="en-US"/>
          </a:p>
          <a:p>
            <a:pPr lvl="0"/>
            <a:r>
              <a:rPr lang="zh-CN" altLang="en-US"/>
              <a:t>    1.2 按照不同产品类型，3D打印肉类主要可以分为如下几个类别</a:t>
            </a:r>
            <a:endParaRPr lang="zh-CN" altLang="en-US"/>
          </a:p>
          <a:p>
            <a:pPr lvl="0"/>
            <a:r>
              <a:rPr lang="zh-CN" altLang="en-US"/>
              <a:t>        1.2.1 全球不同产品类型3D打印肉类规模增长趋势2019 VS 2023 VS 2030</a:t>
            </a:r>
            <a:endParaRPr lang="zh-CN" altLang="en-US"/>
          </a:p>
          <a:p>
            <a:pPr lvl="0"/>
            <a:r>
              <a:rPr lang="zh-CN" altLang="en-US"/>
              <a:t>        1.2.2 植物肉</a:t>
            </a:r>
            <a:endParaRPr lang="zh-CN" altLang="en-US"/>
          </a:p>
          <a:p>
            <a:pPr lvl="0"/>
            <a:r>
              <a:rPr lang="zh-CN" altLang="en-US"/>
              <a:t>        1.2.3 真肉</a:t>
            </a:r>
            <a:endParaRPr lang="zh-CN" altLang="en-US"/>
          </a:p>
          <a:p>
            <a:pPr lvl="0"/>
            <a:r>
              <a:rPr lang="zh-CN" altLang="en-US"/>
              <a:t>    1.3 从不同应用，3D打印肉类主要包括如下几个方面</a:t>
            </a:r>
            <a:endParaRPr lang="zh-CN" altLang="en-US"/>
          </a:p>
          <a:p>
            <a:pPr lvl="0"/>
            <a:r>
              <a:rPr lang="zh-CN" altLang="en-US"/>
              <a:t>        1.3.1 全球不同应用3D打印肉类规模增长趋势2019 VS 2023 VS 2030</a:t>
            </a:r>
            <a:endParaRPr lang="zh-CN" altLang="en-US"/>
          </a:p>
          <a:p>
            <a:pPr lvl="0"/>
            <a:r>
              <a:rPr lang="zh-CN" altLang="en-US"/>
              <a:t>        1.3.2 超级市场</a:t>
            </a:r>
            <a:endParaRPr lang="zh-CN" altLang="en-US"/>
          </a:p>
          <a:p>
            <a:pPr lvl="0"/>
            <a:r>
              <a:rPr lang="zh-CN" altLang="en-US"/>
              <a:t>        1.3.3 独立零售商</a:t>
            </a:r>
            <a:endParaRPr lang="zh-CN" altLang="en-US"/>
          </a:p>
          <a:p>
            <a:pPr lvl="0"/>
            <a:r>
              <a:rPr lang="zh-CN" altLang="en-US"/>
              <a:t>        1.3.4 便利店</a:t>
            </a:r>
            <a:endParaRPr lang="zh-CN" altLang="en-US"/>
          </a:p>
          <a:p>
            <a:pPr lvl="0"/>
            <a:r>
              <a:rPr lang="zh-CN" altLang="en-US"/>
              <a:t>        1.3.5 网上零售商</a:t>
            </a:r>
            <a:endParaRPr lang="zh-CN" altLang="en-US"/>
          </a:p>
          <a:p>
            <a:pPr lvl="0"/>
            <a:r>
              <a:rPr lang="zh-CN" altLang="en-US"/>
              <a:t>        1.3.6 其他</a:t>
            </a:r>
            <a:endParaRPr lang="zh-CN" altLang="en-US"/>
          </a:p>
          <a:p>
            <a:pPr lvl="0"/>
            <a:r>
              <a:rPr lang="zh-CN" altLang="en-US"/>
              <a:t>    1.4 行业发展现状分析</a:t>
            </a:r>
            <a:endParaRPr lang="zh-CN" altLang="en-US"/>
          </a:p>
          <a:p>
            <a:pPr lvl="0"/>
            <a:r>
              <a:rPr lang="zh-CN" altLang="en-US"/>
              <a:t>        1.4.1 3D打印肉类行业发展总体概况</a:t>
            </a:r>
            <a:endParaRPr lang="zh-CN" altLang="en-US"/>
          </a:p>
          <a:p>
            <a:pPr lvl="0"/>
            <a:r>
              <a:rPr lang="zh-CN" altLang="en-US"/>
              <a:t>        1.4.2 3D打印肉类行业发展主要特点</a:t>
            </a:r>
            <a:endParaRPr lang="zh-CN" altLang="en-US"/>
          </a:p>
          <a:p>
            <a:pPr lvl="0"/>
            <a:r>
              <a:rPr lang="zh-CN" altLang="en-US"/>
              <a:t>        1.4.3 3D打印肉类行业发展影响因素</a:t>
            </a:r>
            <a:endParaRPr lang="zh-CN" altLang="en-US"/>
          </a:p>
          <a:p>
            <a:pPr lvl="0"/>
            <a:r>
              <a:rPr lang="zh-CN" altLang="en-US"/>
              <a:t>            1.4.3.1 3D打印肉类有利因素</a:t>
            </a:r>
            <a:endParaRPr lang="zh-CN" altLang="en-US"/>
          </a:p>
          <a:p>
            <a:pPr lvl="0"/>
            <a:r>
              <a:rPr lang="zh-CN" altLang="en-US"/>
              <a:t>            1.4.3.2 3D打印肉类不利因素</a:t>
            </a:r>
            <a:endParaRPr lang="zh-CN" altLang="en-US"/>
          </a:p>
          <a:p>
            <a:pPr lvl="0"/>
            <a:r>
              <a:rPr lang="zh-CN" altLang="en-US"/>
              <a:t>        1.4.4 进入行业壁垒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2 行业发展现状及“十五五”前景预测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    2.1 全球3D打印肉类供需现状及预测（2019-2030）</a:t>
            </a:r>
            <a:endParaRPr lang="zh-CN" altLang="en-US"/>
          </a:p>
          <a:p>
            <a:pPr lvl="0"/>
            <a:r>
              <a:rPr lang="zh-CN" altLang="en-US"/>
              <a:t>        2.1.1 全球3D打印肉类产能、产量、产能利用率及发展趋势（2019-2030）</a:t>
            </a:r>
            <a:endParaRPr lang="zh-CN" altLang="en-US"/>
          </a:p>
          <a:p>
            <a:pPr lvl="0"/>
            <a:r>
              <a:rPr lang="zh-CN" altLang="en-US"/>
              <a:t>        2.1.2 全球3D打印肉类产量、需求量及发展趋势（2019-2030）</a:t>
            </a:r>
            <a:endParaRPr lang="zh-CN" altLang="en-US"/>
          </a:p>
          <a:p>
            <a:pPr lvl="0"/>
            <a:r>
              <a:rPr lang="zh-CN" altLang="en-US"/>
              <a:t>        2.1.3 全球主要地区3D打印肉类产量及发展趋势（2019-2030）</a:t>
            </a:r>
            <a:endParaRPr lang="zh-CN" altLang="en-US"/>
          </a:p>
          <a:p>
            <a:pPr lvl="0"/>
            <a:r>
              <a:rPr lang="zh-CN" altLang="en-US"/>
              <a:t>    2.2 中国3D打印肉类供需现状及预测（2019-2030）</a:t>
            </a:r>
            <a:endParaRPr lang="zh-CN" altLang="en-US"/>
          </a:p>
          <a:p>
            <a:pPr lvl="0"/>
            <a:r>
              <a:rPr lang="zh-CN" altLang="en-US"/>
              <a:t>        2.2.1 中国3D打印肉类产能、产量、产能利用率及发展趋势（2019-2030）</a:t>
            </a:r>
            <a:endParaRPr lang="zh-CN" altLang="en-US"/>
          </a:p>
          <a:p>
            <a:pPr lvl="0"/>
            <a:r>
              <a:rPr lang="zh-CN" altLang="en-US"/>
              <a:t>        2.2.2 中国3D打印肉类产量、市场需求量及发展趋势（2019-2030）</a:t>
            </a:r>
            <a:endParaRPr lang="zh-CN" altLang="en-US"/>
          </a:p>
          <a:p>
            <a:pPr lvl="0"/>
            <a:r>
              <a:rPr lang="zh-CN" altLang="en-US"/>
              <a:t>        2.2.3 中国3D打印肉类产能和产量占全球的比重</a:t>
            </a:r>
            <a:endParaRPr lang="zh-CN" altLang="en-US"/>
          </a:p>
          <a:p>
            <a:pPr lvl="0"/>
            <a:r>
              <a:rPr lang="zh-CN" altLang="en-US"/>
              <a:t>    2.3 全球3D打印肉类销量及收入</a:t>
            </a:r>
            <a:endParaRPr lang="zh-CN" altLang="en-US"/>
          </a:p>
          <a:p>
            <a:pPr lvl="0"/>
            <a:r>
              <a:rPr lang="zh-CN" altLang="en-US"/>
              <a:t>        2.3.1 全球市场3D打印肉类收入（2019-2030）</a:t>
            </a:r>
            <a:endParaRPr lang="zh-CN" altLang="en-US"/>
          </a:p>
          <a:p>
            <a:pPr lvl="0"/>
            <a:r>
              <a:rPr lang="zh-CN" altLang="en-US"/>
              <a:t>        2.3.2 全球市场3D打印肉类销量（2019-2030）</a:t>
            </a:r>
            <a:endParaRPr lang="zh-CN" altLang="en-US"/>
          </a:p>
          <a:p>
            <a:pPr lvl="0"/>
            <a:r>
              <a:rPr lang="zh-CN" altLang="en-US"/>
              <a:t>        2.3.3 全球市场3D打印肉类价格趋势（2019-2030）</a:t>
            </a:r>
            <a:endParaRPr lang="zh-CN" altLang="en-US"/>
          </a:p>
          <a:p>
            <a:pPr lvl="0"/>
            <a:r>
              <a:rPr lang="zh-CN" altLang="en-US"/>
              <a:t>    2.4 中国3D打印肉类销量及收入</a:t>
            </a:r>
            <a:endParaRPr lang="zh-CN" altLang="en-US"/>
          </a:p>
          <a:p>
            <a:pPr lvl="0"/>
            <a:r>
              <a:rPr lang="zh-CN" altLang="en-US"/>
              <a:t>        2.4.1 中国市场3D打印肉类收入（2019-2030）</a:t>
            </a:r>
            <a:endParaRPr lang="zh-CN" altLang="en-US"/>
          </a:p>
          <a:p>
            <a:pPr lvl="0"/>
            <a:r>
              <a:rPr lang="zh-CN" altLang="en-US"/>
              <a:t>        2.4.2 中国市场3D打印肉类销量（2019-2030）</a:t>
            </a:r>
            <a:endParaRPr lang="zh-CN" altLang="en-US"/>
          </a:p>
          <a:p>
            <a:pPr lvl="0"/>
            <a:r>
              <a:rPr lang="zh-CN" altLang="en-US"/>
              <a:t>        2.4.3 中国市场3D打印肉类销量和收入占全球的比重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3 全球3D打印肉类主要地区分析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/>
              <a:t>    3.1 全球主要地区3D打印肉类市场规模分析：2019 VS 2023 VS 2030</a:t>
            </a:r>
            <a:endParaRPr lang="zh-CN" altLang="en-US"/>
          </a:p>
          <a:p>
            <a:pPr lvl="0"/>
            <a:r>
              <a:rPr lang="zh-CN" altLang="en-US"/>
              <a:t>        3.1.1 全球主要地区3D打印肉类销售收入及市场份额（2019-2024年）</a:t>
            </a:r>
            <a:endParaRPr lang="zh-CN" altLang="en-US"/>
          </a:p>
          <a:p>
            <a:pPr lvl="0"/>
            <a:r>
              <a:rPr lang="zh-CN" altLang="en-US"/>
              <a:t>        3.1.2 全球主要地区3D打印肉类销售收入预测（2025-2030）</a:t>
            </a:r>
            <a:endParaRPr lang="zh-CN" altLang="en-US"/>
          </a:p>
          <a:p>
            <a:pPr lvl="0"/>
            <a:r>
              <a:rPr lang="zh-CN" altLang="en-US"/>
              <a:t>    3.2 全球主要地区3D打印肉类销量分析：2019 VS 2023 VS 2030</a:t>
            </a:r>
            <a:endParaRPr lang="zh-CN" altLang="en-US"/>
          </a:p>
          <a:p>
            <a:pPr lvl="0"/>
            <a:r>
              <a:rPr lang="zh-CN" altLang="en-US"/>
              <a:t>        3.2.1 全球主要地区3D打印肉类销量及市场份额（2019-2024年）</a:t>
            </a:r>
            <a:endParaRPr lang="zh-CN" altLang="en-US"/>
          </a:p>
          <a:p>
            <a:pPr lvl="0"/>
            <a:r>
              <a:rPr lang="zh-CN" altLang="en-US"/>
              <a:t>        3.2.2 全球主要地区3D打印肉类销量及市场份额预测（2025-2030）</a:t>
            </a:r>
            <a:endParaRPr lang="zh-CN" altLang="en-US"/>
          </a:p>
          <a:p>
            <a:pPr lvl="0"/>
            <a:r>
              <a:rPr lang="zh-CN" altLang="en-US"/>
              <a:t>    3.3 北美（美国和加拿大）</a:t>
            </a:r>
            <a:endParaRPr lang="zh-CN" altLang="en-US"/>
          </a:p>
          <a:p>
            <a:pPr lvl="0"/>
            <a:r>
              <a:rPr lang="zh-CN" altLang="en-US"/>
              <a:t>        3.3.1 北美（美国和加拿大）3D打印肉类销量（2019-2030）</a:t>
            </a:r>
            <a:endParaRPr lang="zh-CN" altLang="en-US"/>
          </a:p>
          <a:p>
            <a:pPr lvl="0"/>
            <a:r>
              <a:rPr lang="zh-CN" altLang="en-US"/>
              <a:t>        3.3.2 北美（美国和加拿大）3D打印肉类收入（2019-2030）</a:t>
            </a:r>
            <a:endParaRPr lang="zh-CN" altLang="en-US"/>
          </a:p>
          <a:p>
            <a:pPr lvl="0"/>
            <a:r>
              <a:rPr lang="zh-CN" altLang="en-US"/>
              <a:t>    3.4 欧洲（德国、英国、法国和意大利等国家）</a:t>
            </a:r>
            <a:endParaRPr lang="zh-CN" altLang="en-US"/>
          </a:p>
          <a:p>
            <a:pPr lvl="0"/>
            <a:r>
              <a:rPr lang="zh-CN" altLang="en-US"/>
              <a:t>        3.4.1 欧洲（德国、英国、法国和意大利等国家）3D打印肉类销量（2019-2030）</a:t>
            </a:r>
            <a:endParaRPr lang="zh-CN" altLang="en-US"/>
          </a:p>
          <a:p>
            <a:pPr lvl="0"/>
            <a:r>
              <a:rPr lang="zh-CN" altLang="en-US"/>
              <a:t>        3.4.2 欧洲（德国、英国、法国和意大利等国家）3D打印肉类收入（2019-2030）</a:t>
            </a:r>
            <a:endParaRPr lang="zh-CN" altLang="en-US"/>
          </a:p>
          <a:p>
            <a:pPr lvl="0"/>
            <a:r>
              <a:rPr lang="zh-CN" altLang="en-US"/>
              <a:t>    3.5 亚太地区（中国、日本、韩国、中国台湾、印度和东南亚等）</a:t>
            </a:r>
            <a:endParaRPr lang="zh-CN" altLang="en-US"/>
          </a:p>
          <a:p>
            <a:pPr lvl="0"/>
            <a:r>
              <a:rPr lang="zh-CN" altLang="en-US"/>
              <a:t>        3.5.1 亚太（中国、日本、韩国、中国台湾、印度和东南亚等）3D打印肉类销量（2019-2030）</a:t>
            </a:r>
            <a:endParaRPr lang="zh-CN" altLang="en-US"/>
          </a:p>
          <a:p>
            <a:pPr lvl="0"/>
            <a:r>
              <a:rPr lang="zh-CN" altLang="en-US"/>
              <a:t>        3.5.2 亚太（中国、日本、韩国、中国台湾、印度和东南亚等）3D打印肉类收入（2019-2030）</a:t>
            </a:r>
            <a:endParaRPr lang="zh-CN" altLang="en-US"/>
          </a:p>
          <a:p>
            <a:pPr lvl="0"/>
            <a:r>
              <a:rPr lang="zh-CN" altLang="en-US"/>
              <a:t>    3.6 拉美地区（墨西哥、巴西等国家）</a:t>
            </a:r>
            <a:endParaRPr lang="zh-CN" altLang="en-US"/>
          </a:p>
          <a:p>
            <a:pPr lvl="0"/>
            <a:r>
              <a:rPr lang="zh-CN" altLang="en-US"/>
              <a:t>        3.6.1 拉美地区（墨西哥、巴西等国家）3D打印肉类销量（2019-2030）</a:t>
            </a:r>
            <a:endParaRPr lang="zh-CN" altLang="en-US"/>
          </a:p>
          <a:p>
            <a:pPr lvl="0"/>
            <a:r>
              <a:rPr lang="zh-CN" altLang="en-US"/>
              <a:t>        3.6.2 拉美地区（墨西哥、巴西等国家）3D打印肉类收入（2019-2030）</a:t>
            </a:r>
            <a:endParaRPr lang="zh-CN" altLang="en-US"/>
          </a:p>
          <a:p>
            <a:pPr lvl="0"/>
            <a:r>
              <a:rPr lang="zh-CN" altLang="en-US"/>
              <a:t>    3.7 中东及非洲</a:t>
            </a:r>
            <a:endParaRPr lang="zh-CN" altLang="en-US"/>
          </a:p>
          <a:p>
            <a:pPr lvl="0"/>
            <a:r>
              <a:rPr lang="zh-CN" altLang="en-US"/>
              <a:t>        3.7.1 中东及非洲（土耳其、沙特等国家）3D打印肉类销量（2019-2030）</a:t>
            </a:r>
            <a:endParaRPr lang="zh-CN" altLang="en-US"/>
          </a:p>
          <a:p>
            <a:pPr lvl="0"/>
            <a:r>
              <a:rPr lang="zh-CN" altLang="en-US"/>
              <a:t>        3.7.2 中东及非洲（土耳其、沙特等国家）3D打印肉类收入（2019-2030）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4 行业竞争格局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    4.1 全球市场竞争格局及占有率分析</a:t>
            </a:r>
            <a:endParaRPr lang="zh-CN" altLang="en-US"/>
          </a:p>
          <a:p>
            <a:pPr lvl="0"/>
            <a:r>
              <a:rPr lang="zh-CN" altLang="en-US"/>
              <a:t>        4.1.1 全球市场主要厂商3D打印肉类产能市场份额</a:t>
            </a:r>
            <a:endParaRPr lang="zh-CN" altLang="en-US"/>
          </a:p>
          <a:p>
            <a:pPr lvl="0"/>
            <a:r>
              <a:rPr lang="zh-CN" altLang="en-US"/>
              <a:t>        4.1.2 全球市场主要厂商3D打印肉类销量（2019-2024）</a:t>
            </a:r>
            <a:endParaRPr lang="zh-CN" altLang="en-US"/>
          </a:p>
          <a:p>
            <a:pPr lvl="0"/>
            <a:r>
              <a:rPr lang="zh-CN" altLang="en-US"/>
              <a:t>        4.1.3 全球市场主要厂商3D打印肉类销售收入（2019-2024）</a:t>
            </a:r>
            <a:endParaRPr lang="zh-CN" altLang="en-US"/>
          </a:p>
          <a:p>
            <a:pPr lvl="0"/>
            <a:r>
              <a:rPr lang="zh-CN" altLang="en-US"/>
              <a:t>        4.1.4 全球市场主要厂商3D打印肉类销售价格（2019-2024）</a:t>
            </a:r>
            <a:endParaRPr lang="zh-CN" altLang="en-US"/>
          </a:p>
          <a:p>
            <a:pPr lvl="0"/>
            <a:r>
              <a:rPr lang="zh-CN" altLang="en-US"/>
              <a:t>        4.1.5 2023年全球主要生产商3D打印肉类收入排名</a:t>
            </a:r>
            <a:endParaRPr lang="zh-CN" altLang="en-US"/>
          </a:p>
          <a:p>
            <a:pPr lvl="0"/>
            <a:r>
              <a:rPr lang="zh-CN" altLang="en-US"/>
              <a:t>    4.2 中国市场竞争格局及占有率</a:t>
            </a:r>
            <a:endParaRPr lang="zh-CN" altLang="en-US"/>
          </a:p>
          <a:p>
            <a:pPr lvl="0"/>
            <a:r>
              <a:rPr lang="zh-CN" altLang="en-US"/>
              <a:t>        4.2.1 中国市场主要厂商3D打印肉类销量（2019-2024）</a:t>
            </a:r>
            <a:endParaRPr lang="zh-CN" altLang="en-US"/>
          </a:p>
          <a:p>
            <a:pPr lvl="0"/>
            <a:r>
              <a:rPr lang="zh-CN" altLang="en-US"/>
              <a:t>        4.2.2 中国市场主要厂商3D打印肉类销售收入（2019-2024）</a:t>
            </a:r>
            <a:endParaRPr lang="zh-CN" altLang="en-US"/>
          </a:p>
          <a:p>
            <a:pPr lvl="0"/>
            <a:r>
              <a:rPr lang="zh-CN" altLang="en-US"/>
              <a:t>        4.2.3 中国市场主要厂商3D打印肉类销售价格（2019-2024）</a:t>
            </a:r>
            <a:endParaRPr lang="zh-CN" altLang="en-US"/>
          </a:p>
          <a:p>
            <a:pPr lvl="0"/>
            <a:r>
              <a:rPr lang="zh-CN" altLang="en-US"/>
              <a:t>        4.2.4 2023年中国主要生产商3D打印肉类收入排名</a:t>
            </a:r>
            <a:endParaRPr lang="zh-CN" altLang="en-US"/>
          </a:p>
          <a:p>
            <a:pPr lvl="0"/>
            <a:r>
              <a:rPr lang="zh-CN" altLang="en-US"/>
              <a:t>    4.3 全球主要厂商3D打印肉类总部及产地分布</a:t>
            </a:r>
            <a:endParaRPr lang="zh-CN" altLang="en-US"/>
          </a:p>
          <a:p>
            <a:pPr lvl="0"/>
            <a:r>
              <a:rPr lang="zh-CN" altLang="en-US"/>
              <a:t>    4.4 全球主要厂商3D打印肉类商业化日期</a:t>
            </a:r>
            <a:endParaRPr lang="zh-CN" altLang="en-US"/>
          </a:p>
          <a:p>
            <a:pPr lvl="0"/>
            <a:r>
              <a:rPr lang="zh-CN" altLang="en-US"/>
              <a:t>    4.5 全球主要厂商3D打印肉类产品类型及应用</a:t>
            </a:r>
            <a:endParaRPr lang="zh-CN" altLang="en-US"/>
          </a:p>
          <a:p>
            <a:pPr lvl="0"/>
            <a:r>
              <a:rPr lang="zh-CN" altLang="en-US"/>
              <a:t>    4.6 3D打印肉类行业集中度、竞争程度分析</a:t>
            </a:r>
            <a:endParaRPr lang="zh-CN" altLang="en-US"/>
          </a:p>
          <a:p>
            <a:pPr lvl="0"/>
            <a:r>
              <a:rPr lang="zh-CN" altLang="en-US"/>
              <a:t>        4.6.1 3D打印肉类行业集中度分析：全球头部厂商份额（Top 5）</a:t>
            </a:r>
            <a:endParaRPr lang="zh-CN" altLang="en-US"/>
          </a:p>
          <a:p>
            <a:pPr lvl="0"/>
            <a:r>
              <a:rPr lang="zh-CN" altLang="en-US"/>
              <a:t>        4.6.2 全球3D打印肉类第一梯队、第二梯队和第三梯队生产商（品牌）及市场份额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5 不同产品类型3D打印肉类分析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5.1 全球不同产品类型3D打印肉类销量（2019-2030）</a:t>
            </a:r>
            <a:endParaRPr lang="zh-CN" altLang="en-US"/>
          </a:p>
          <a:p>
            <a:pPr lvl="0"/>
            <a:r>
              <a:rPr lang="zh-CN" altLang="en-US"/>
              <a:t>        5.1.1 全球不同产品类型3D打印肉类销量及市场份额（2019-2024）</a:t>
            </a:r>
            <a:endParaRPr lang="zh-CN" altLang="en-US"/>
          </a:p>
          <a:p>
            <a:pPr lvl="0"/>
            <a:r>
              <a:rPr lang="zh-CN" altLang="en-US"/>
              <a:t>        5.1.2 全球不同产品类型3D打印肉类销量预测（2025-2030）</a:t>
            </a:r>
            <a:endParaRPr lang="zh-CN" altLang="en-US"/>
          </a:p>
          <a:p>
            <a:pPr lvl="0"/>
            <a:r>
              <a:rPr lang="zh-CN" altLang="en-US"/>
              <a:t>    5.2 全球不同产品类型3D打印肉类收入（2019-2030）</a:t>
            </a:r>
            <a:endParaRPr lang="zh-CN" altLang="en-US"/>
          </a:p>
          <a:p>
            <a:pPr lvl="0"/>
            <a:r>
              <a:rPr lang="zh-CN" altLang="en-US"/>
              <a:t>        5.2.1 全球不同产品类型3D打印肉类收入及市场份额（2019-2024）</a:t>
            </a:r>
            <a:endParaRPr lang="zh-CN" altLang="en-US"/>
          </a:p>
          <a:p>
            <a:pPr lvl="0"/>
            <a:r>
              <a:rPr lang="zh-CN" altLang="en-US"/>
              <a:t>        5.2.2 全球不同产品类型3D打印肉类收入预测（2025-2030）</a:t>
            </a:r>
            <a:endParaRPr lang="zh-CN" altLang="en-US"/>
          </a:p>
          <a:p>
            <a:pPr lvl="0"/>
            <a:r>
              <a:rPr lang="zh-CN" altLang="en-US"/>
              <a:t>    5.3 全球不同产品类型3D打印肉类价格走势（2019-2030）</a:t>
            </a:r>
            <a:endParaRPr lang="zh-CN" altLang="en-US"/>
          </a:p>
          <a:p>
            <a:pPr lvl="0"/>
            <a:r>
              <a:rPr lang="zh-CN" altLang="en-US"/>
              <a:t>    5.4 中国不同产品类型3D打印肉类销量（2019-2030）</a:t>
            </a:r>
            <a:endParaRPr lang="zh-CN" altLang="en-US"/>
          </a:p>
          <a:p>
            <a:pPr lvl="0"/>
            <a:r>
              <a:rPr lang="zh-CN" altLang="en-US"/>
              <a:t>        5.4.1 中国不同产品类型3D打印肉类销量及市场份额（2019-2024）</a:t>
            </a:r>
            <a:endParaRPr lang="zh-CN" altLang="en-US"/>
          </a:p>
          <a:p>
            <a:pPr lvl="0"/>
            <a:r>
              <a:rPr lang="zh-CN" altLang="en-US"/>
              <a:t>        5.4.2 中国不同产品类型3D打印肉类销量预测（2025-2030）</a:t>
            </a:r>
            <a:endParaRPr lang="zh-CN" altLang="en-US"/>
          </a:p>
          <a:p>
            <a:pPr lvl="0"/>
            <a:r>
              <a:rPr lang="zh-CN" altLang="en-US"/>
              <a:t>    5.5 中国不同产品类型3D打印肉类收入（2019-2030）</a:t>
            </a:r>
            <a:endParaRPr lang="zh-CN" altLang="en-US"/>
          </a:p>
          <a:p>
            <a:pPr lvl="0"/>
            <a:r>
              <a:rPr lang="zh-CN" altLang="en-US"/>
              <a:t>        5.5.1 中国不同产品类型3D打印肉类收入及市场份额（2019-2024）</a:t>
            </a:r>
            <a:endParaRPr lang="zh-CN" altLang="en-US"/>
          </a:p>
          <a:p>
            <a:pPr lvl="0"/>
            <a:r>
              <a:rPr lang="zh-CN" altLang="en-US"/>
              <a:t>        5.5.2 中国不同产品类型3D打印肉类收入预测（2025-2030）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6 不同应用3D打印肉类分析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6.1 全球不同应用3D打印肉类销量（2019-2030）</a:t>
            </a:r>
            <a:endParaRPr lang="zh-CN" altLang="en-US"/>
          </a:p>
          <a:p>
            <a:pPr lvl="0"/>
            <a:r>
              <a:rPr lang="zh-CN" altLang="en-US"/>
              <a:t>        6.1.1 全球不同应用3D打印肉类销量及市场份额（2019-2024）</a:t>
            </a:r>
            <a:endParaRPr lang="zh-CN" altLang="en-US"/>
          </a:p>
          <a:p>
            <a:pPr lvl="0"/>
            <a:r>
              <a:rPr lang="zh-CN" altLang="en-US"/>
              <a:t>        6.1.2 全球不同应用3D打印肉类销量预测（2025-2030）</a:t>
            </a:r>
            <a:endParaRPr lang="zh-CN" altLang="en-US"/>
          </a:p>
          <a:p>
            <a:pPr lvl="0"/>
            <a:r>
              <a:rPr lang="zh-CN" altLang="en-US"/>
              <a:t>    6.2 全球不同应用3D打印肉类收入（2019-2030）</a:t>
            </a:r>
            <a:endParaRPr lang="zh-CN" altLang="en-US"/>
          </a:p>
          <a:p>
            <a:pPr lvl="0"/>
            <a:r>
              <a:rPr lang="zh-CN" altLang="en-US"/>
              <a:t>        6.2.1 全球不同应用3D打印肉类收入及市场份额（2019-2024）</a:t>
            </a:r>
            <a:endParaRPr lang="zh-CN" altLang="en-US"/>
          </a:p>
          <a:p>
            <a:pPr lvl="0"/>
            <a:r>
              <a:rPr lang="zh-CN" altLang="en-US"/>
              <a:t>        6.2.2 全球不同应用3D打印肉类收入预测（2025-2030）</a:t>
            </a:r>
            <a:endParaRPr lang="zh-CN" altLang="en-US"/>
          </a:p>
          <a:p>
            <a:pPr lvl="0"/>
            <a:r>
              <a:rPr lang="zh-CN" altLang="en-US"/>
              <a:t>    6.3 全球不同应用3D打印肉类价格走势（2019-2030）</a:t>
            </a:r>
            <a:endParaRPr lang="zh-CN" altLang="en-US"/>
          </a:p>
          <a:p>
            <a:pPr lvl="0"/>
            <a:r>
              <a:rPr lang="zh-CN" altLang="en-US"/>
              <a:t>    6.4 中国不同应用3D打印肉类销量（2019-2030）</a:t>
            </a:r>
            <a:endParaRPr lang="zh-CN" altLang="en-US"/>
          </a:p>
          <a:p>
            <a:pPr lvl="0"/>
            <a:r>
              <a:rPr lang="zh-CN" altLang="en-US"/>
              <a:t>        6.4.1 中国不同应用3D打印肉类销量及市场份额（2019-2024）</a:t>
            </a:r>
            <a:endParaRPr lang="zh-CN" altLang="en-US"/>
          </a:p>
          <a:p>
            <a:pPr lvl="0"/>
            <a:r>
              <a:rPr lang="zh-CN" altLang="en-US"/>
              <a:t>        6.4.2 中国不同应用3D打印肉类销量预测（2025-2030）</a:t>
            </a:r>
            <a:endParaRPr lang="zh-CN" altLang="en-US"/>
          </a:p>
          <a:p>
            <a:pPr lvl="0"/>
            <a:r>
              <a:rPr lang="zh-CN" altLang="en-US"/>
              <a:t>    6.5 中国不同应用3D打印肉类收入（2019-2030）</a:t>
            </a:r>
            <a:endParaRPr lang="zh-CN" altLang="en-US"/>
          </a:p>
          <a:p>
            <a:pPr lvl="0"/>
            <a:r>
              <a:rPr lang="zh-CN" altLang="en-US"/>
              <a:t>        6.5.1 中国不同应用3D打印肉类收入及市场份额（2019-2024）</a:t>
            </a:r>
            <a:endParaRPr lang="zh-CN" altLang="en-US"/>
          </a:p>
          <a:p>
            <a:pPr lvl="0"/>
            <a:r>
              <a:rPr lang="zh-CN" altLang="en-US"/>
              <a:t>        6.5.2 中国不同应用3D打印肉类收入预测（2025-2030）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7 行业发展环境分析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7.1 3D打印肉类行业发展趋势</a:t>
            </a:r>
            <a:endParaRPr lang="zh-CN" altLang="en-US"/>
          </a:p>
          <a:p>
            <a:pPr lvl="0"/>
            <a:r>
              <a:rPr lang="zh-CN" altLang="en-US"/>
              <a:t>    7.2 3D打印肉类行业主要驱动因素</a:t>
            </a:r>
            <a:endParaRPr lang="zh-CN" altLang="en-US"/>
          </a:p>
          <a:p>
            <a:pPr lvl="0"/>
            <a:r>
              <a:rPr lang="zh-CN" altLang="en-US"/>
              <a:t>    7.3 3D打印肉类中国企业SWOT分析</a:t>
            </a:r>
            <a:endParaRPr lang="zh-CN" altLang="en-US"/>
          </a:p>
          <a:p>
            <a:pPr lvl="0"/>
            <a:r>
              <a:rPr lang="zh-CN" altLang="en-US"/>
              <a:t>    7.4 中国3D打印肉类行业政策环境分析</a:t>
            </a:r>
            <a:endParaRPr lang="zh-CN" altLang="en-US"/>
          </a:p>
          <a:p>
            <a:pPr lvl="0"/>
            <a:r>
              <a:rPr lang="zh-CN" altLang="en-US"/>
              <a:t>        7.4.1 行业主管部门及监管体制</a:t>
            </a:r>
            <a:endParaRPr lang="zh-CN" altLang="en-US"/>
          </a:p>
          <a:p>
            <a:pPr lvl="0"/>
            <a:r>
              <a:rPr lang="zh-CN" altLang="en-US"/>
              <a:t>        7.4.2 行业相关政策动向</a:t>
            </a:r>
            <a:endParaRPr lang="zh-CN" altLang="en-US"/>
          </a:p>
          <a:p>
            <a:pPr lvl="0"/>
            <a:r>
              <a:rPr lang="zh-CN" altLang="en-US"/>
              <a:t>        7.4.3 行业相关规划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8 行业供应链分析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8.1 3D打印肉类行业产业链简介</a:t>
            </a:r>
            <a:endParaRPr lang="zh-CN" altLang="en-US"/>
          </a:p>
          <a:p>
            <a:pPr lvl="0"/>
            <a:r>
              <a:rPr lang="zh-CN" altLang="en-US"/>
              <a:t>        8.1.1 3D打印肉类行业供应链分析</a:t>
            </a:r>
            <a:endParaRPr lang="zh-CN" altLang="en-US"/>
          </a:p>
          <a:p>
            <a:pPr lvl="0"/>
            <a:r>
              <a:rPr lang="zh-CN" altLang="en-US"/>
              <a:t>        8.1.2 3D打印肉类主要原料及供应情况</a:t>
            </a:r>
            <a:endParaRPr lang="zh-CN" altLang="en-US"/>
          </a:p>
          <a:p>
            <a:pPr lvl="0"/>
            <a:r>
              <a:rPr lang="zh-CN" altLang="en-US"/>
              <a:t>        8.1.3 3D打印肉类行业主要下游客户</a:t>
            </a:r>
            <a:endParaRPr lang="zh-CN" altLang="en-US"/>
          </a:p>
          <a:p>
            <a:pPr lvl="0"/>
            <a:r>
              <a:rPr lang="zh-CN" altLang="en-US"/>
              <a:t>    8.2 3D打印肉类行业采购模式</a:t>
            </a:r>
            <a:endParaRPr lang="zh-CN" altLang="en-US"/>
          </a:p>
          <a:p>
            <a:pPr lvl="0"/>
            <a:r>
              <a:rPr lang="zh-CN" altLang="en-US"/>
              <a:t>    8.3 3D打印肉类行业生产模式</a:t>
            </a:r>
            <a:endParaRPr lang="zh-CN" altLang="en-US"/>
          </a:p>
          <a:p>
            <a:pPr lvl="0"/>
            <a:r>
              <a:rPr lang="zh-CN" altLang="en-US"/>
              <a:t>    8.4 3D打印肉类行业销售模式及销售渠道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9 全球市场主要3D打印肉类厂商简介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/>
              <a:t>    9.1 Redefine Meat</a:t>
            </a:r>
            <a:endParaRPr lang="zh-CN" altLang="en-US"/>
          </a:p>
          <a:p>
            <a:pPr lvl="0"/>
            <a:r>
              <a:rPr lang="zh-CN" altLang="en-US"/>
              <a:t>        9.1.1 Redefine Meat基本信息、3D打印肉类生产基地、销售区域、竞争对手及市场地位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9.1.2 Redefine Meat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9.1.3 Redefine Meat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9.1.4 Redefine Meat公司简介及主要业务</a:t>
            </a:r>
            <a:endParaRPr lang="zh-CN" altLang="en-US"/>
          </a:p>
          <a:p>
            <a:pPr lvl="0"/>
            <a:r>
              <a:rPr lang="zh-CN" altLang="en-US"/>
              <a:t>        9.1.5 Redefine Meat企业最新动态</a:t>
            </a:r>
            <a:endParaRPr lang="zh-CN" altLang="en-US"/>
          </a:p>
          <a:p>
            <a:pPr lvl="0"/>
            <a:r>
              <a:rPr lang="zh-CN" altLang="en-US"/>
              <a:t>    9.2 MeaTech</a:t>
            </a:r>
            <a:endParaRPr lang="zh-CN" altLang="en-US"/>
          </a:p>
          <a:p>
            <a:pPr lvl="0"/>
            <a:r>
              <a:rPr lang="zh-CN" altLang="en-US"/>
              <a:t>        9.2.1 MeaTech基本信息、3D打印肉类生产基地、销售区域、竞争对手及市场地位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9.2.2 MeaTech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9.2.3 MeaTech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9.2.4 MeaTech公司简介及主要业务</a:t>
            </a:r>
            <a:endParaRPr lang="zh-CN" altLang="en-US"/>
          </a:p>
          <a:p>
            <a:pPr lvl="0"/>
            <a:r>
              <a:rPr lang="zh-CN" altLang="en-US"/>
              <a:t>        9.2.5 MeaTech企业最新动态</a:t>
            </a:r>
            <a:endParaRPr lang="zh-CN" altLang="en-US"/>
          </a:p>
          <a:p>
            <a:pPr lvl="0"/>
            <a:r>
              <a:rPr lang="zh-CN" altLang="en-US"/>
              <a:t>    9.3 Novameat</a:t>
            </a:r>
            <a:endParaRPr lang="zh-CN" altLang="en-US"/>
          </a:p>
          <a:p>
            <a:pPr lvl="0"/>
            <a:r>
              <a:rPr lang="zh-CN" altLang="en-US"/>
              <a:t>        9.3.1 Novameat基本信息、3D打印肉类生产基地、销售区域、竞争对手及市场地位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9.3.2 Novameat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9.3.3 Novameat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9.3.4 Novameat公司简介及主要业务</a:t>
            </a:r>
            <a:endParaRPr lang="zh-CN" altLang="en-US"/>
          </a:p>
          <a:p>
            <a:pPr lvl="0"/>
            <a:r>
              <a:rPr lang="zh-CN" altLang="en-US"/>
              <a:t>        9.3.5 Novameat企业最新动态</a:t>
            </a:r>
            <a:endParaRPr lang="zh-CN" altLang="en-US"/>
          </a:p>
          <a:p>
            <a:pPr lvl="0"/>
            <a:r>
              <a:rPr lang="zh-CN" altLang="en-US"/>
              <a:t>    9.4 Revo Foods</a:t>
            </a:r>
            <a:endParaRPr lang="zh-CN" altLang="en-US"/>
          </a:p>
          <a:p>
            <a:pPr lvl="0"/>
            <a:r>
              <a:rPr lang="zh-CN" altLang="en-US"/>
              <a:t>        9.4.1 Revo Foods基本信息、3D打印肉类生产基地、销售区域、竞争对手及市场地位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9.4.2 Revo Foods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9.4.3 Revo Foods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9.4.4 Revo Foods公司简介及主要业务</a:t>
            </a:r>
            <a:endParaRPr lang="zh-CN" altLang="en-US"/>
          </a:p>
          <a:p>
            <a:pPr lvl="0"/>
            <a:r>
              <a:rPr lang="zh-CN" altLang="en-US"/>
              <a:t>        9.4.5 Revo Foods企业最新动态</a:t>
            </a:r>
            <a:endParaRPr lang="zh-CN" altLang="en-US"/>
          </a:p>
          <a:p>
            <a:pPr lvl="0"/>
            <a:r>
              <a:rPr lang="zh-CN" altLang="en-US"/>
              <a:t>    9.5 Aleph Farms</a:t>
            </a:r>
            <a:endParaRPr lang="zh-CN" altLang="en-US"/>
          </a:p>
          <a:p>
            <a:pPr lvl="0"/>
            <a:r>
              <a:rPr lang="zh-CN" altLang="en-US"/>
              <a:t>        9.5.1 Aleph Farms基本信息、3D打印肉类生产基地、销售区域、竞争对手及市场地位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9.5.2 Aleph Farms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9.5.3 Aleph Farms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9.5.4 Aleph Farms公司简介及主要业务</a:t>
            </a:r>
            <a:endParaRPr lang="zh-CN" altLang="en-US"/>
          </a:p>
          <a:p>
            <a:pPr lvl="0"/>
            <a:r>
              <a:rPr lang="zh-CN" altLang="en-US"/>
              <a:t>        9.5.5 Aleph Farms企业最新动态</a:t>
            </a:r>
            <a:endParaRPr lang="zh-CN" altLang="en-US"/>
          </a:p>
          <a:p>
            <a:pPr lvl="0"/>
            <a:r>
              <a:rPr lang="zh-CN" altLang="en-US"/>
              <a:t>    9.6 SavorEat</a:t>
            </a:r>
            <a:endParaRPr lang="zh-CN" altLang="en-US"/>
          </a:p>
          <a:p>
            <a:pPr lvl="0"/>
            <a:r>
              <a:rPr lang="zh-CN" altLang="en-US"/>
              <a:t>        9.6.1 SavorEat基本信息、3D打印肉类生产基地、销售区域、竞争对手及市场地位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9.6.2 SavorEat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9.6.3 SavorEat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9.6.4 SavorEat公司简介及主要业务</a:t>
            </a:r>
            <a:endParaRPr lang="zh-CN" altLang="en-US"/>
          </a:p>
          <a:p>
            <a:pPr lvl="0"/>
            <a:r>
              <a:rPr lang="zh-CN" altLang="en-US"/>
              <a:t>        9.6.5 SavorEat企业最新动态</a:t>
            </a:r>
            <a:endParaRPr lang="zh-CN" altLang="en-US"/>
          </a:p>
          <a:p>
            <a:pPr lvl="0"/>
            <a:r>
              <a:rPr lang="zh-CN" altLang="en-US"/>
              <a:t>    9.7 Alt Farm</a:t>
            </a:r>
            <a:endParaRPr lang="zh-CN" altLang="en-US"/>
          </a:p>
          <a:p>
            <a:pPr lvl="0"/>
            <a:r>
              <a:rPr lang="zh-CN" altLang="en-US"/>
              <a:t>        9.7.1 Alt Farm基本信息、3D打印肉类生产基地、销售区域、竞争对手及市场地位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9.7.2 Alt Farm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9.7.3 Alt Farm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9.7.4 Alt Farm公司简介及主要业务</a:t>
            </a:r>
            <a:endParaRPr lang="zh-CN" altLang="en-US"/>
          </a:p>
          <a:p>
            <a:pPr lvl="0"/>
            <a:r>
              <a:rPr lang="zh-CN" altLang="en-US"/>
              <a:t>        9.7.5 Alt Farm企业最新动态</a:t>
            </a:r>
            <a:endParaRPr lang="zh-CN" altLang="en-US"/>
          </a:p>
          <a:p>
            <a:pPr lvl="0"/>
            <a:r>
              <a:rPr lang="zh-CN" altLang="en-US"/>
              <a:t>    9.8 Plantish</a:t>
            </a:r>
            <a:endParaRPr lang="zh-CN" altLang="en-US"/>
          </a:p>
          <a:p>
            <a:pPr lvl="0"/>
            <a:r>
              <a:rPr lang="zh-CN" altLang="en-US"/>
              <a:t>        9.8.1 Plantish基本信息、3D打印肉类生产基地、销售区域、竞争对手及市场地位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9.8.2 Plantish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9.8.3 Plantish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9.8.4 Plantish公司简介及主要业务</a:t>
            </a:r>
            <a:endParaRPr lang="zh-CN" altLang="en-US"/>
          </a:p>
          <a:p>
            <a:pPr lvl="0"/>
            <a:r>
              <a:rPr lang="zh-CN" altLang="en-US"/>
              <a:t>        9.8.5 Plantish企业最新动态</a:t>
            </a:r>
            <a:endParaRPr lang="zh-CN" altLang="en-US"/>
          </a:p>
          <a:p>
            <a:pPr lvl="0"/>
            <a:r>
              <a:rPr lang="zh-CN" altLang="en-US"/>
              <a:t>    9.9 BlueNalu</a:t>
            </a:r>
            <a:endParaRPr lang="zh-CN" altLang="en-US"/>
          </a:p>
          <a:p>
            <a:pPr lvl="0"/>
            <a:r>
              <a:rPr lang="zh-CN" altLang="en-US"/>
              <a:t>        9.9.1 BlueNalu基本信息、3D打印肉类生产基地、销售区域、竞争对手及市场地位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9.9.2 BlueNalu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9.9.3 BlueNalu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9.9.4 BlueNalu公司简介及主要业务</a:t>
            </a:r>
            <a:endParaRPr lang="zh-CN" altLang="en-US"/>
          </a:p>
          <a:p>
            <a:pPr lvl="0"/>
            <a:r>
              <a:rPr lang="zh-CN" altLang="en-US"/>
              <a:t>        9.9.5 BlueNalu企业最新动态</a:t>
            </a:r>
            <a:endParaRPr lang="zh-CN" altLang="en-US"/>
          </a:p>
          <a:p>
            <a:pPr lvl="0"/>
            <a:r>
              <a:rPr lang="zh-CN" altLang="en-US"/>
              <a:t>    9.10 食未科技</a:t>
            </a:r>
            <a:endParaRPr lang="zh-CN" altLang="en-US"/>
          </a:p>
          <a:p>
            <a:pPr lvl="0"/>
            <a:r>
              <a:rPr lang="zh-CN" altLang="en-US"/>
              <a:t>        9.10.1 食未科技基本信息、3D打印肉类生产基地、销售区域、竞争对手及市场地位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9.10.2 食未科技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9.10.3 食未科技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9.10.4 食未科技公司简介及主要业务</a:t>
            </a:r>
            <a:endParaRPr lang="zh-CN" altLang="en-US"/>
          </a:p>
          <a:p>
            <a:pPr lvl="0"/>
            <a:r>
              <a:rPr lang="zh-CN" altLang="en-US"/>
              <a:t>        9.10.5 食未科技企业最新动态</a:t>
            </a:r>
            <a:endParaRPr lang="zh-CN" altLang="en-US"/>
          </a:p>
          <a:p>
            <a:pPr lvl="0"/>
            <a:r>
              <a:rPr lang="zh-CN" altLang="en-US"/>
              <a:t>    9.11 Eat Just</a:t>
            </a:r>
            <a:endParaRPr lang="zh-CN" altLang="en-US"/>
          </a:p>
          <a:p>
            <a:pPr lvl="0"/>
            <a:r>
              <a:rPr lang="zh-CN" altLang="en-US"/>
              <a:t>        9.11.1 Eat Just基本信息、3D打印肉类生产基地、销售区域、竞争对手及市场地位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9.11.2 Eat Just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9.11.3 Eat Just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9.11.4 Eat Just公司简介及主要业务</a:t>
            </a:r>
            <a:endParaRPr lang="zh-CN" altLang="en-US"/>
          </a:p>
          <a:p>
            <a:pPr lvl="0"/>
            <a:r>
              <a:rPr lang="zh-CN" altLang="en-US"/>
              <a:t>        9.11.5 Eat Just企业最新动态</a:t>
            </a:r>
            <a:endParaRPr lang="zh-CN" altLang="en-US"/>
          </a:p>
          <a:p>
            <a:pPr lvl="0"/>
            <a:r>
              <a:rPr lang="zh-CN" altLang="en-US"/>
              <a:t>    9.12 Shiok Meats</a:t>
            </a:r>
            <a:endParaRPr lang="zh-CN" altLang="en-US"/>
          </a:p>
          <a:p>
            <a:pPr lvl="0"/>
            <a:r>
              <a:rPr lang="zh-CN" altLang="en-US"/>
              <a:t>        9.12.1 Shiok Meats基本信息、3D打印肉类生产基地、销售区域、竞争对手及市场地位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9.12.2 Shiok Meats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9.12.3 Shiok Meats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9.12.4 Shiok Meats公司简介及主要业务</a:t>
            </a:r>
            <a:endParaRPr lang="zh-CN" altLang="en-US"/>
          </a:p>
          <a:p>
            <a:pPr lvl="0"/>
            <a:r>
              <a:rPr lang="zh-CN" altLang="en-US"/>
              <a:t>        9.12.5 Shiok Meats企业最新动态</a:t>
            </a:r>
            <a:endParaRPr lang="zh-CN" altLang="en-US"/>
          </a:p>
          <a:p>
            <a:pPr lvl="0"/>
            <a:r>
              <a:rPr lang="zh-CN" altLang="en-US"/>
              <a:t>    9.13 Mooji Meats</a:t>
            </a:r>
            <a:endParaRPr lang="zh-CN" altLang="en-US"/>
          </a:p>
          <a:p>
            <a:pPr lvl="0"/>
            <a:r>
              <a:rPr lang="zh-CN" altLang="en-US"/>
              <a:t>        9.13.1 Mooji Meats基本信息、3D打印肉类生产基地、销售区域、竞争对手及市场地位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9.13.2 Mooji Meats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9.13.3 Mooji Meats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9.13.4 Mooji Meats公司简介及主要业务</a:t>
            </a:r>
            <a:endParaRPr lang="zh-CN" altLang="en-US"/>
          </a:p>
          <a:p>
            <a:pPr lvl="0"/>
            <a:r>
              <a:rPr lang="zh-CN" altLang="en-US"/>
              <a:t>        9.13.5 Mooji Meats企业最新动态</a:t>
            </a:r>
            <a:endParaRPr lang="zh-CN" altLang="en-US"/>
          </a:p>
          <a:p>
            <a:pPr lvl="0"/>
            <a:r>
              <a:rPr lang="zh-CN" altLang="en-US"/>
              <a:t>    9.14 Animal Alternative Technologies</a:t>
            </a:r>
            <a:endParaRPr lang="zh-CN" altLang="en-US"/>
          </a:p>
          <a:p>
            <a:pPr lvl="0"/>
            <a:r>
              <a:rPr lang="zh-CN" altLang="en-US"/>
              <a:t>        9.14.1 Animal Alternative Technologies基本信息、3D打印肉类生产基地、销售区域、竞争对手及市场地位</a:t>
            </a:r>
            <a:endParaRPr lang="zh-CN" altLang="en-US"/>
          </a:p>
          <a:p>
            <a:pPr lvl="0"/>
            <a:r>
              <a:rPr lang="zh-CN" altLang="en-US"/>
              <a:t>        9.14.2 Animal Alternative Technologies 3D打印肉类产品规格、参数及市场应用</a:t>
            </a:r>
            <a:endParaRPr lang="zh-CN" altLang="en-US"/>
          </a:p>
          <a:p>
            <a:pPr lvl="0"/>
            <a:r>
              <a:rPr lang="zh-CN" altLang="en-US"/>
              <a:t>        9.14.3 Animal Alternative Technologies 3D打印肉类销量、收入、价格及毛利率（2019-2024）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9.14.4 Animal Alternative Technologies公司简介及主要业务</a:t>
            </a:r>
            <a:endParaRPr lang="zh-CN" altLang="en-US"/>
          </a:p>
          <a:p>
            <a:pPr lvl="0"/>
            <a:r>
              <a:rPr lang="zh-CN" altLang="en-US"/>
              <a:t>        9.14.5 Animal Alternative Technologies企业最新动态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10 中国市场3D打印肉类产量、销量、进出口分析及未来趋势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10.1 中国市场3D打印肉类产量、销量、进出口分析及未来趋势（2019-2030）</a:t>
            </a:r>
            <a:endParaRPr lang="zh-CN" altLang="en-US"/>
          </a:p>
          <a:p>
            <a:pPr lvl="0"/>
            <a:r>
              <a:rPr lang="zh-CN" altLang="en-US"/>
              <a:t>    10.2 中国市场3D打印肉类进出口贸易趋势</a:t>
            </a:r>
            <a:endParaRPr lang="zh-CN" altLang="en-US"/>
          </a:p>
          <a:p>
            <a:pPr lvl="0"/>
            <a:r>
              <a:rPr lang="zh-CN" altLang="en-US"/>
              <a:t>    10.3 中国市场3D打印肉类主要进口来源</a:t>
            </a:r>
            <a:endParaRPr lang="zh-CN" altLang="en-US"/>
          </a:p>
          <a:p>
            <a:pPr lvl="0"/>
            <a:r>
              <a:rPr lang="zh-CN" altLang="en-US"/>
              <a:t>    10.4 中国市场3D打印肉类主要出口目的地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11 中国市场3D打印肉类主要地区分布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11.1 中国3D打印肉类生产地区分布</a:t>
            </a:r>
            <a:endParaRPr lang="zh-CN" altLang="en-US"/>
          </a:p>
          <a:p>
            <a:pPr lvl="0"/>
            <a:r>
              <a:rPr lang="zh-CN" altLang="en-US"/>
              <a:t>    11.2 中国3D打印肉类消费地区分布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12 研究成果及结论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13 附录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13.1 研究方法</a:t>
            </a:r>
            <a:endParaRPr lang="zh-CN" altLang="en-US"/>
          </a:p>
          <a:p>
            <a:pPr lvl="0"/>
            <a:r>
              <a:rPr lang="zh-CN" altLang="en-US"/>
              <a:t>    13.2 数据来源</a:t>
            </a:r>
            <a:endParaRPr lang="zh-CN" altLang="en-US"/>
          </a:p>
          <a:p>
            <a:pPr lvl="0"/>
            <a:r>
              <a:rPr lang="zh-CN" altLang="en-US"/>
              <a:t>        13.2.1 二手信息来源</a:t>
            </a:r>
            <a:endParaRPr lang="zh-CN" altLang="en-US"/>
          </a:p>
          <a:p>
            <a:pPr lvl="0"/>
            <a:r>
              <a:rPr lang="zh-CN" altLang="en-US"/>
              <a:t>        13.2.2 一手信息来源</a:t>
            </a:r>
            <a:endParaRPr lang="zh-CN" altLang="en-US"/>
          </a:p>
          <a:p>
            <a:pPr lvl="0"/>
            <a:r>
              <a:rPr lang="zh-CN" altLang="en-US"/>
              <a:t>    13.3 数据交互验证</a:t>
            </a:r>
            <a:endParaRPr lang="zh-CN" altLang="en-US"/>
          </a:p>
          <a:p>
            <a:pPr lvl="0"/>
            <a:r>
              <a:rPr lang="zh-CN" altLang="en-US"/>
              <a:t>    13.4 免责声明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50"/>
</p:tagLst>
</file>

<file path=ppt/tags/tag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3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5"/>
</p:tagLst>
</file>

<file path=ppt/tags/tag3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4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408"/>
</p:tagLst>
</file>

<file path=ppt/tags/tag6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6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3"/>
</p:tagLst>
</file>

<file path=ppt/tags/tag8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8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6744"/>
</p:tagLst>
</file>

<file path=ppt/tags/tag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44"/>
</p:tagLst>
</file>

<file path=ppt/tags/tag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44"/>
  <p:tag name="KSO_WM_TEMPLATE_CATEGORY" val="custom"/>
  <p:tag name="KSO_WM_TEMPLATE_MASTER_TYPE" val="0"/>
</p:tagLst>
</file>

<file path=ppt/tags/tag96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7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8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9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0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1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2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3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4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5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6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7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8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9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0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1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2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3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4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5.xml><?xml version="1.0" encoding="utf-8"?>
<p:tagLst xmlns:p="http://schemas.openxmlformats.org/presentationml/2006/main">
  <p:tag name="commondata" val="eyJoZGlkIjoiMTg1OWUzMWY0NGNiMWIxZDZkNzEzYzgyYjFhNjg4OTgifQ=="/>
</p:tagLst>
</file>

<file path=ppt/theme/theme1.xml><?xml version="1.0" encoding="utf-8"?>
<a:theme xmlns:a="http://schemas.openxmlformats.org/drawingml/2006/main" name="Office 主题​​">
  <a:themeElements>
    <a:clrScheme name="00000424-5">
      <a:dk1>
        <a:srgbClr val="333333"/>
      </a:dk1>
      <a:lt1>
        <a:srgbClr val="FFFFFF"/>
      </a:lt1>
      <a:dk2>
        <a:srgbClr val="25100A"/>
      </a:dk2>
      <a:lt2>
        <a:srgbClr val="FDF7F5"/>
      </a:lt2>
      <a:accent1>
        <a:srgbClr val="DE9680"/>
      </a:accent1>
      <a:accent2>
        <a:srgbClr val="DABAAA"/>
      </a:accent2>
      <a:accent3>
        <a:srgbClr val="FE8F2A"/>
      </a:accent3>
      <a:accent4>
        <a:srgbClr val="DB9766"/>
      </a:accent4>
      <a:accent5>
        <a:srgbClr val="BE6D49"/>
      </a:accent5>
      <a:accent6>
        <a:srgbClr val="A89181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 fontScale="92500" lnSpcReduction="20000"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9466</Words>
  <Application>WPS 演示</Application>
  <PresentationFormat>宽屏</PresentationFormat>
  <Paragraphs>311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江城圆体 400W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23860</cp:lastModifiedBy>
  <cp:revision>155</cp:revision>
  <dcterms:created xsi:type="dcterms:W3CDTF">2019-06-19T02:08:00Z</dcterms:created>
  <dcterms:modified xsi:type="dcterms:W3CDTF">2024-07-09T15:15:55Z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2052-12.1.0.17133</vt:lpwstr>
  </property>
  <property fmtid="{D5CDD505-2E9C-101B-9397-08002B2CF9AE}" pid="3" name="ICV">
    <vt:lpwstr>F2566D3C15BA43F781BF39FBCE5ABC1D_11</vt:lpwstr>
  </property>
</Properties>
</file>