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3F7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png"/><Relationship Id="rId8" Type="http://schemas.openxmlformats.org/officeDocument/2006/relationships/image" Target="../media/image29.png"/><Relationship Id="rId7" Type="http://schemas.openxmlformats.org/officeDocument/2006/relationships/image" Target="../media/image28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9.png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3.png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7.png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4.png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8.png"/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2.png"/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5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9.png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2.png"/><Relationship Id="rId1" Type="http://schemas.openxmlformats.org/officeDocument/2006/relationships/image" Target="../media/image8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5.pn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9.png"/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image" Target="../media/image8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92810" y="1130300"/>
            <a:ext cx="7648575" cy="143891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zh-CN" altLang="en-US" sz="3890" b="1" kern="0" spc="144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数据库课程第四章：</a:t>
            </a:r>
            <a:endParaRPr lang="zh-CN" altLang="en-US" sz="3890" b="1" kern="0" spc="144" dirty="0">
              <a:solidFill>
                <a:srgbClr val="005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altLang="zh-CN" sz="3890" b="1" kern="0" spc="144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</a:t>
            </a:r>
            <a:r>
              <a:rPr lang="zh-CN" altLang="en-US" sz="3890" b="1" kern="0" spc="144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语言与应用</a:t>
            </a:r>
            <a:endParaRPr lang="en-US" sz="1440" dirty="0"/>
          </a:p>
        </p:txBody>
      </p:sp>
      <p:sp>
        <p:nvSpPr>
          <p:cNvPr id="4" name="Text 2"/>
          <p:cNvSpPr/>
          <p:nvPr/>
        </p:nvSpPr>
        <p:spPr>
          <a:xfrm>
            <a:off x="1447991" y="2899572"/>
            <a:ext cx="6249184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数据库操作核心技能解析</a:t>
            </a:r>
            <a:endParaRPr lang="en-US" sz="14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2768" y="464456"/>
            <a:ext cx="3210076" cy="108813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4750" b="1" dirty="0">
                <a:solidFill>
                  <a:srgbClr val="005CC5">
                    <a:alpha val="1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CONTENT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672768" y="725072"/>
            <a:ext cx="940532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目录</a:t>
            </a:r>
            <a:endParaRPr lang="en-US" sz="1440" dirty="0"/>
          </a:p>
        </p:txBody>
      </p:sp>
      <p:sp>
        <p:nvSpPr>
          <p:cNvPr id="4" name="Text 2"/>
          <p:cNvSpPr/>
          <p:nvPr/>
        </p:nvSpPr>
        <p:spPr>
          <a:xfrm>
            <a:off x="1520202" y="1810315"/>
            <a:ext cx="3236976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SQL语言基础</a:t>
            </a:r>
            <a:endParaRPr lang="en-US" sz="1440" dirty="0"/>
          </a:p>
        </p:txBody>
      </p:sp>
      <p:sp>
        <p:nvSpPr>
          <p:cNvPr id="5" name="Text 3"/>
          <p:cNvSpPr/>
          <p:nvPr/>
        </p:nvSpPr>
        <p:spPr>
          <a:xfrm>
            <a:off x="966844" y="1764595"/>
            <a:ext cx="713232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30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6" name="Text 4"/>
          <p:cNvSpPr/>
          <p:nvPr/>
        </p:nvSpPr>
        <p:spPr>
          <a:xfrm>
            <a:off x="5334968" y="1810315"/>
            <a:ext cx="3236855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SQL查询语句</a:t>
            </a:r>
            <a:endParaRPr lang="en-US" sz="1440" dirty="0"/>
          </a:p>
        </p:txBody>
      </p:sp>
      <p:sp>
        <p:nvSpPr>
          <p:cNvPr id="7" name="Text 5"/>
          <p:cNvSpPr/>
          <p:nvPr/>
        </p:nvSpPr>
        <p:spPr>
          <a:xfrm>
            <a:off x="4781610" y="1764595"/>
            <a:ext cx="713232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30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1520354" y="2438812"/>
            <a:ext cx="3236976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SQL数据操作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966996" y="2393092"/>
            <a:ext cx="713232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30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5334846" y="2438812"/>
            <a:ext cx="3236976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SQL函数与存储过程</a:t>
            </a:r>
            <a:endParaRPr lang="en-US" sz="1440" dirty="0"/>
          </a:p>
        </p:txBody>
      </p:sp>
      <p:sp>
        <p:nvSpPr>
          <p:cNvPr id="11" name="Text 9"/>
          <p:cNvSpPr/>
          <p:nvPr/>
        </p:nvSpPr>
        <p:spPr>
          <a:xfrm>
            <a:off x="4781488" y="2393092"/>
            <a:ext cx="713232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30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440" dirty="0"/>
          </a:p>
        </p:txBody>
      </p:sp>
      <p:sp>
        <p:nvSpPr>
          <p:cNvPr id="12" name="Text 10"/>
          <p:cNvSpPr/>
          <p:nvPr/>
        </p:nvSpPr>
        <p:spPr>
          <a:xfrm>
            <a:off x="1520281" y="3067310"/>
            <a:ext cx="3236976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SQL高级应用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966924" y="3021590"/>
            <a:ext cx="713232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30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05</a:t>
            </a:r>
            <a:endParaRPr lang="en-US" sz="14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120" y="2205990"/>
            <a:ext cx="731520" cy="731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3832" y="2313030"/>
            <a:ext cx="741298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1422840" y="2205990"/>
            <a:ext cx="6878563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SQL语言基础</a:t>
            </a:r>
            <a:endParaRPr lang="en-US" sz="14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什么是SQL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157" y="995360"/>
            <a:ext cx="2768058" cy="361231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247702" y="4604330"/>
            <a:ext cx="828261" cy="0"/>
          </a:xfrm>
          <a:custGeom>
            <a:avLst/>
            <a:gdLst/>
            <a:ahLst/>
            <a:cxnLst/>
            <a:rect l="l" t="t" r="r" b="b"/>
            <a:pathLst>
              <a:path w="828261">
                <a:moveTo>
                  <a:pt x="828261" y="0"/>
                </a:moveTo>
                <a:moveTo>
                  <a:pt x="828261" y="0"/>
                </a:moveTo>
                <a:lnTo>
                  <a:pt x="0" y="0"/>
                </a:lnTo>
              </a:path>
            </a:pathLst>
          </a:custGeom>
          <a:noFill/>
          <a:ln w="77974">
            <a:solidFill>
              <a:srgbClr val="005CC5"/>
            </a:solidFill>
            <a:prstDash val="solid"/>
            <a:headEnd type="none"/>
            <a:tailEnd type="none"/>
          </a:ln>
        </p:spPr>
      </p:sp>
      <p:sp>
        <p:nvSpPr>
          <p:cNvPr id="5" name="Shape 2"/>
          <p:cNvSpPr/>
          <p:nvPr/>
        </p:nvSpPr>
        <p:spPr>
          <a:xfrm>
            <a:off x="610512" y="2057346"/>
            <a:ext cx="2189321" cy="0"/>
          </a:xfrm>
          <a:custGeom>
            <a:avLst/>
            <a:gdLst/>
            <a:ahLst/>
            <a:cxnLst/>
            <a:rect l="l" t="t" r="r" b="b"/>
            <a:pathLst>
              <a:path w="2189321">
                <a:moveTo>
                  <a:pt x="0" y="0"/>
                </a:moveTo>
                <a:moveTo>
                  <a:pt x="0" y="0"/>
                </a:moveTo>
                <a:lnTo>
                  <a:pt x="2189321" y="0"/>
                </a:lnTo>
              </a:path>
            </a:pathLst>
          </a:custGeom>
          <a:noFill/>
          <a:ln w="9747">
            <a:solidFill>
              <a:srgbClr val="005CC5">
                <a:alpha val="58824"/>
              </a:srgbClr>
            </a:solidFill>
            <a:prstDash val="solid"/>
            <a:headEnd type="none"/>
            <a:tailEnd type="none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157" y="995360"/>
            <a:ext cx="1002281" cy="1252852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971" y="1017214"/>
            <a:ext cx="2768058" cy="3612311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4132516" y="4621778"/>
            <a:ext cx="828261" cy="0"/>
          </a:xfrm>
          <a:custGeom>
            <a:avLst/>
            <a:gdLst/>
            <a:ahLst/>
            <a:cxnLst/>
            <a:rect l="l" t="t" r="r" b="b"/>
            <a:pathLst>
              <a:path w="828261">
                <a:moveTo>
                  <a:pt x="828261" y="0"/>
                </a:moveTo>
                <a:moveTo>
                  <a:pt x="828261" y="0"/>
                </a:moveTo>
                <a:lnTo>
                  <a:pt x="0" y="0"/>
                </a:lnTo>
              </a:path>
            </a:pathLst>
          </a:custGeom>
          <a:noFill/>
          <a:ln w="77974">
            <a:solidFill>
              <a:srgbClr val="5196FF"/>
            </a:solidFill>
            <a:prstDash val="solid"/>
            <a:headEnd type="none"/>
            <a:tailEnd type="none"/>
          </a:ln>
        </p:spPr>
      </p:sp>
      <p:sp>
        <p:nvSpPr>
          <p:cNvPr id="9" name="Shape 4"/>
          <p:cNvSpPr/>
          <p:nvPr/>
        </p:nvSpPr>
        <p:spPr>
          <a:xfrm>
            <a:off x="3495326" y="2074794"/>
            <a:ext cx="2189321" cy="0"/>
          </a:xfrm>
          <a:custGeom>
            <a:avLst/>
            <a:gdLst/>
            <a:ahLst/>
            <a:cxnLst/>
            <a:rect l="l" t="t" r="r" b="b"/>
            <a:pathLst>
              <a:path w="2189321">
                <a:moveTo>
                  <a:pt x="0" y="0"/>
                </a:moveTo>
                <a:moveTo>
                  <a:pt x="0" y="0"/>
                </a:moveTo>
                <a:lnTo>
                  <a:pt x="2189321" y="0"/>
                </a:lnTo>
              </a:path>
            </a:pathLst>
          </a:custGeom>
          <a:noFill/>
          <a:ln w="9747">
            <a:solidFill>
              <a:srgbClr val="5196FF">
                <a:alpha val="58824"/>
              </a:srgbClr>
            </a:solidFill>
            <a:prstDash val="solid"/>
            <a:headEnd type="none"/>
            <a:tailEnd type="none"/>
          </a:ln>
        </p:spPr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7971" y="1012808"/>
            <a:ext cx="1002281" cy="1252852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785" y="1006287"/>
            <a:ext cx="2768058" cy="3612311"/>
          </a:xfrm>
          <a:prstGeom prst="rect">
            <a:avLst/>
          </a:prstGeom>
        </p:spPr>
      </p:pic>
      <p:sp>
        <p:nvSpPr>
          <p:cNvPr id="12" name="Shape 5"/>
          <p:cNvSpPr/>
          <p:nvPr/>
        </p:nvSpPr>
        <p:spPr>
          <a:xfrm>
            <a:off x="7017330" y="4613054"/>
            <a:ext cx="828261" cy="0"/>
          </a:xfrm>
          <a:custGeom>
            <a:avLst/>
            <a:gdLst/>
            <a:ahLst/>
            <a:cxnLst/>
            <a:rect l="l" t="t" r="r" b="b"/>
            <a:pathLst>
              <a:path w="828261">
                <a:moveTo>
                  <a:pt x="828261" y="0"/>
                </a:moveTo>
                <a:moveTo>
                  <a:pt x="828261" y="0"/>
                </a:moveTo>
                <a:lnTo>
                  <a:pt x="0" y="0"/>
                </a:lnTo>
              </a:path>
            </a:pathLst>
          </a:custGeom>
          <a:noFill/>
          <a:ln w="77974">
            <a:solidFill>
              <a:srgbClr val="005CC5"/>
            </a:solidFill>
            <a:prstDash val="solid"/>
            <a:headEnd type="none"/>
            <a:tailEnd type="none"/>
          </a:ln>
        </p:spPr>
      </p:sp>
      <p:sp>
        <p:nvSpPr>
          <p:cNvPr id="13" name="Shape 6"/>
          <p:cNvSpPr/>
          <p:nvPr/>
        </p:nvSpPr>
        <p:spPr>
          <a:xfrm>
            <a:off x="6380141" y="2066070"/>
            <a:ext cx="2189321" cy="0"/>
          </a:xfrm>
          <a:custGeom>
            <a:avLst/>
            <a:gdLst/>
            <a:ahLst/>
            <a:cxnLst/>
            <a:rect l="l" t="t" r="r" b="b"/>
            <a:pathLst>
              <a:path w="2189321">
                <a:moveTo>
                  <a:pt x="0" y="0"/>
                </a:moveTo>
                <a:moveTo>
                  <a:pt x="0" y="0"/>
                </a:moveTo>
                <a:lnTo>
                  <a:pt x="2189321" y="0"/>
                </a:lnTo>
              </a:path>
            </a:pathLst>
          </a:custGeom>
          <a:noFill/>
          <a:ln w="9747">
            <a:solidFill>
              <a:srgbClr val="005CC5">
                <a:alpha val="58824"/>
              </a:srgbClr>
            </a:solidFill>
            <a:prstDash val="solid"/>
            <a:headEnd type="none"/>
            <a:tailEnd type="none"/>
          </a:ln>
        </p:spPr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785" y="1004084"/>
            <a:ext cx="1002281" cy="1252852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6067" y="1371943"/>
            <a:ext cx="1979404" cy="355562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SQL语言的定义</a:t>
            </a:r>
            <a:endParaRPr lang="en-US" sz="1440" dirty="0"/>
          </a:p>
        </p:txBody>
      </p:sp>
      <p:sp>
        <p:nvSpPr>
          <p:cNvPr id="16" name="Text 8"/>
          <p:cNvSpPr/>
          <p:nvPr/>
        </p:nvSpPr>
        <p:spPr>
          <a:xfrm>
            <a:off x="397476" y="2220901"/>
            <a:ext cx="2547995" cy="144475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SQL，全称为结构化查询语言，是用于访问和操作关系型数据库的标准语言。它以简洁明了的语法，实现了数据的存储、检索、更新和管理等功能，成为数据库操作的核心工具。</a:t>
            </a:r>
            <a:endParaRPr lang="en-US" sz="1440" dirty="0"/>
          </a:p>
        </p:txBody>
      </p:sp>
      <p:sp>
        <p:nvSpPr>
          <p:cNvPr id="17" name="Text 9"/>
          <p:cNvSpPr/>
          <p:nvPr/>
        </p:nvSpPr>
        <p:spPr>
          <a:xfrm>
            <a:off x="3850882" y="1343872"/>
            <a:ext cx="1979404" cy="383632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SQL语言的特点</a:t>
            </a:r>
            <a:endParaRPr lang="en-US" sz="1440" dirty="0"/>
          </a:p>
        </p:txBody>
      </p:sp>
      <p:sp>
        <p:nvSpPr>
          <p:cNvPr id="18" name="Text 10"/>
          <p:cNvSpPr/>
          <p:nvPr/>
        </p:nvSpPr>
        <p:spPr>
          <a:xfrm>
            <a:off x="3282290" y="2238349"/>
            <a:ext cx="2547995" cy="144475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SQL语言具有高度的通用性和灵活性，支持多种数据库系统。其语法简单易学，功能强大，不仅可以进行数据查询，还可以实现数据的插入、修改和删除等操作，极大地提高了数据处理的效率。</a:t>
            </a:r>
            <a:endParaRPr lang="en-US" sz="1440" dirty="0"/>
          </a:p>
        </p:txBody>
      </p:sp>
      <p:sp>
        <p:nvSpPr>
          <p:cNvPr id="19" name="Text 11"/>
          <p:cNvSpPr/>
          <p:nvPr/>
        </p:nvSpPr>
        <p:spPr>
          <a:xfrm>
            <a:off x="6735696" y="1343872"/>
            <a:ext cx="1979404" cy="355562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SQL语言的应用</a:t>
            </a:r>
            <a:endParaRPr lang="en-US" sz="1440" dirty="0"/>
          </a:p>
        </p:txBody>
      </p:sp>
      <p:sp>
        <p:nvSpPr>
          <p:cNvPr id="20" name="Text 12"/>
          <p:cNvSpPr/>
          <p:nvPr/>
        </p:nvSpPr>
        <p:spPr>
          <a:xfrm>
            <a:off x="6167105" y="2229625"/>
            <a:ext cx="2547995" cy="144475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SQL语言广泛应用于各种信息系统中，包括金融、电信、电商等行业。无论是大型企业的数据仓库，还是小型应用的数据管理，SQL都发挥着重要的作用，帮助用户高效地处理和分析数据。</a:t>
            </a:r>
            <a:endParaRPr lang="en-US" sz="144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2290" y="1199069"/>
            <a:ext cx="326441" cy="280721"/>
          </a:xfrm>
          <a:prstGeom prst="rect">
            <a:avLst/>
          </a:prstGeom>
        </p:spPr>
      </p:pic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4537" y="1212952"/>
            <a:ext cx="272491" cy="272491"/>
          </a:xfrm>
          <a:prstGeom prst="rect">
            <a:avLst/>
          </a:prstGeom>
        </p:spPr>
      </p:pic>
      <p:pic>
        <p:nvPicPr>
          <p:cNvPr id="23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908" y="1192378"/>
            <a:ext cx="296266" cy="25054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SQL的组成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1141714" y="1725432"/>
            <a:ext cx="841689" cy="841689"/>
          </a:xfrm>
          <a:custGeom>
            <a:avLst/>
            <a:gdLst/>
            <a:ahLst/>
            <a:cxnLst/>
            <a:rect l="l" t="t" r="r" b="b"/>
            <a:pathLst>
              <a:path w="841689" h="841689">
                <a:moveTo>
                  <a:pt x="420845" y="0"/>
                </a:moveTo>
                <a:moveTo>
                  <a:pt x="420845" y="0"/>
                </a:moveTo>
                <a:cubicBezTo>
                  <a:pt x="653115" y="0"/>
                  <a:pt x="841689" y="188574"/>
                  <a:pt x="841689" y="420845"/>
                </a:cubicBezTo>
                <a:cubicBezTo>
                  <a:pt x="841689" y="653115"/>
                  <a:pt x="653115" y="841689"/>
                  <a:pt x="420845" y="841689"/>
                </a:cubicBezTo>
                <a:cubicBezTo>
                  <a:pt x="188574" y="841689"/>
                  <a:pt x="0" y="653115"/>
                  <a:pt x="0" y="420845"/>
                </a:cubicBezTo>
                <a:cubicBezTo>
                  <a:pt x="0" y="188574"/>
                  <a:pt x="188574" y="0"/>
                  <a:pt x="420845" y="0"/>
                </a:cubicBezTo>
                <a:close/>
              </a:path>
            </a:pathLst>
          </a:custGeom>
          <a:solidFill>
            <a:srgbClr val="005CC5">
              <a:alpha val="60000"/>
            </a:srgbClr>
          </a:solidFill>
        </p:spPr>
      </p:sp>
      <p:sp>
        <p:nvSpPr>
          <p:cNvPr id="4" name="Shape 2"/>
          <p:cNvSpPr/>
          <p:nvPr/>
        </p:nvSpPr>
        <p:spPr>
          <a:xfrm>
            <a:off x="423112" y="2363867"/>
            <a:ext cx="2278893" cy="2220339"/>
          </a:xfrm>
          <a:custGeom>
            <a:avLst/>
            <a:gdLst/>
            <a:ahLst/>
            <a:cxnLst/>
            <a:rect l="l" t="t" r="r" b="b"/>
            <a:pathLst>
              <a:path w="2278893" h="2220339">
                <a:moveTo>
                  <a:pt x="569723" y="0"/>
                </a:moveTo>
                <a:moveTo>
                  <a:pt x="569723" y="0"/>
                </a:moveTo>
                <a:cubicBezTo>
                  <a:pt x="255284" y="0"/>
                  <a:pt x="0" y="497450"/>
                  <a:pt x="0" y="1110170"/>
                </a:cubicBezTo>
                <a:cubicBezTo>
                  <a:pt x="0" y="1722889"/>
                  <a:pt x="255284" y="2220339"/>
                  <a:pt x="569723" y="2220339"/>
                </a:cubicBezTo>
                <a:lnTo>
                  <a:pt x="1709170" y="2220339"/>
                </a:lnTo>
                <a:cubicBezTo>
                  <a:pt x="2023609" y="2220339"/>
                  <a:pt x="2278893" y="1722889"/>
                  <a:pt x="2278893" y="1110170"/>
                </a:cubicBezTo>
                <a:cubicBezTo>
                  <a:pt x="2278893" y="497450"/>
                  <a:pt x="2023609" y="0"/>
                  <a:pt x="1709170" y="0"/>
                </a:cubicBezTo>
                <a:lnTo>
                  <a:pt x="569723" y="0"/>
                </a:lnTo>
                <a:close/>
              </a:path>
            </a:pathLst>
          </a:custGeom>
          <a:solidFill>
            <a:srgbClr val="005CC5">
              <a:alpha val="10196"/>
            </a:srgbClr>
          </a:solidFill>
          <a:ln w="9525">
            <a:solidFill>
              <a:srgbClr val="005CC5">
                <a:alpha val="7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1703" y="2363867"/>
            <a:ext cx="1981712" cy="583130"/>
          </a:xfrm>
          <a:custGeom>
            <a:avLst/>
            <a:gdLst/>
            <a:ahLst/>
            <a:cxnLst/>
            <a:rect l="l" t="t" r="r" b="b"/>
            <a:pathLst>
              <a:path w="1981712" h="583130">
                <a:moveTo>
                  <a:pt x="291565" y="0"/>
                </a:moveTo>
                <a:moveTo>
                  <a:pt x="291565" y="0"/>
                </a:moveTo>
                <a:lnTo>
                  <a:pt x="1690147" y="0"/>
                </a:lnTo>
                <a:quadBezTo>
                  <a:pt x="1981712" y="0"/>
                  <a:pt x="1981712" y="291565"/>
                </a:quadBezTo>
                <a:lnTo>
                  <a:pt x="1981712" y="291565"/>
                </a:lnTo>
                <a:quadBezTo>
                  <a:pt x="1981712" y="583130"/>
                  <a:pt x="1690147" y="583130"/>
                </a:quadBezTo>
                <a:lnTo>
                  <a:pt x="291565" y="583130"/>
                </a:lnTo>
                <a:quadBezTo>
                  <a:pt x="0" y="583130"/>
                  <a:pt x="0" y="291565"/>
                </a:quadBezTo>
                <a:lnTo>
                  <a:pt x="0" y="291565"/>
                </a:lnTo>
                <a:quadBezTo>
                  <a:pt x="0" y="0"/>
                  <a:pt x="291565" y="0"/>
                </a:quadBezTo>
                <a:close/>
              </a:path>
            </a:pathLst>
          </a:custGeom>
          <a:solidFill>
            <a:srgbClr val="005CC5"/>
          </a:solidFill>
        </p:spPr>
      </p:sp>
      <p:sp>
        <p:nvSpPr>
          <p:cNvPr id="6" name="Text 4"/>
          <p:cNvSpPr/>
          <p:nvPr/>
        </p:nvSpPr>
        <p:spPr>
          <a:xfrm>
            <a:off x="1141714" y="1725432"/>
            <a:ext cx="841689" cy="78638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170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20" y="3042969"/>
            <a:ext cx="8171972" cy="1608544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968275" y="1355325"/>
            <a:ext cx="841689" cy="841689"/>
          </a:xfrm>
          <a:custGeom>
            <a:avLst/>
            <a:gdLst/>
            <a:ahLst/>
            <a:cxnLst/>
            <a:rect l="l" t="t" r="r" b="b"/>
            <a:pathLst>
              <a:path w="841689" h="841689">
                <a:moveTo>
                  <a:pt x="420845" y="0"/>
                </a:moveTo>
                <a:moveTo>
                  <a:pt x="420845" y="0"/>
                </a:moveTo>
                <a:cubicBezTo>
                  <a:pt x="653115" y="0"/>
                  <a:pt x="841689" y="188574"/>
                  <a:pt x="841689" y="420845"/>
                </a:cubicBezTo>
                <a:cubicBezTo>
                  <a:pt x="841689" y="653115"/>
                  <a:pt x="653115" y="841689"/>
                  <a:pt x="420845" y="841689"/>
                </a:cubicBezTo>
                <a:cubicBezTo>
                  <a:pt x="188574" y="841689"/>
                  <a:pt x="0" y="653115"/>
                  <a:pt x="0" y="420845"/>
                </a:cubicBezTo>
                <a:cubicBezTo>
                  <a:pt x="0" y="188574"/>
                  <a:pt x="188574" y="0"/>
                  <a:pt x="420845" y="0"/>
                </a:cubicBezTo>
                <a:close/>
              </a:path>
            </a:pathLst>
          </a:custGeom>
          <a:solidFill>
            <a:srgbClr val="005CC5">
              <a:alpha val="60000"/>
            </a:srgbClr>
          </a:solidFill>
        </p:spPr>
      </p:sp>
      <p:sp>
        <p:nvSpPr>
          <p:cNvPr id="9" name="Shape 6"/>
          <p:cNvSpPr/>
          <p:nvPr/>
        </p:nvSpPr>
        <p:spPr>
          <a:xfrm>
            <a:off x="3249674" y="1993760"/>
            <a:ext cx="2278893" cy="2220339"/>
          </a:xfrm>
          <a:custGeom>
            <a:avLst/>
            <a:gdLst/>
            <a:ahLst/>
            <a:cxnLst/>
            <a:rect l="l" t="t" r="r" b="b"/>
            <a:pathLst>
              <a:path w="2278893" h="2220339">
                <a:moveTo>
                  <a:pt x="569723" y="0"/>
                </a:moveTo>
                <a:moveTo>
                  <a:pt x="569723" y="0"/>
                </a:moveTo>
                <a:cubicBezTo>
                  <a:pt x="255284" y="0"/>
                  <a:pt x="0" y="497450"/>
                  <a:pt x="0" y="1110170"/>
                </a:cubicBezTo>
                <a:cubicBezTo>
                  <a:pt x="0" y="1722889"/>
                  <a:pt x="255284" y="2220339"/>
                  <a:pt x="569723" y="2220339"/>
                </a:cubicBezTo>
                <a:lnTo>
                  <a:pt x="1709170" y="2220339"/>
                </a:lnTo>
                <a:cubicBezTo>
                  <a:pt x="2023609" y="2220339"/>
                  <a:pt x="2278893" y="1722889"/>
                  <a:pt x="2278893" y="1110170"/>
                </a:cubicBezTo>
                <a:cubicBezTo>
                  <a:pt x="2278893" y="497450"/>
                  <a:pt x="2023609" y="0"/>
                  <a:pt x="1709170" y="0"/>
                </a:cubicBezTo>
                <a:lnTo>
                  <a:pt x="569723" y="0"/>
                </a:lnTo>
                <a:close/>
              </a:path>
            </a:pathLst>
          </a:custGeom>
          <a:solidFill>
            <a:srgbClr val="005CC5">
              <a:alpha val="10196"/>
            </a:srgbClr>
          </a:solidFill>
          <a:ln w="9525">
            <a:solidFill>
              <a:srgbClr val="005CC5">
                <a:alpha val="70196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398264" y="1993760"/>
            <a:ext cx="1981712" cy="583130"/>
          </a:xfrm>
          <a:custGeom>
            <a:avLst/>
            <a:gdLst/>
            <a:ahLst/>
            <a:cxnLst/>
            <a:rect l="l" t="t" r="r" b="b"/>
            <a:pathLst>
              <a:path w="1981712" h="583130">
                <a:moveTo>
                  <a:pt x="291565" y="0"/>
                </a:moveTo>
                <a:moveTo>
                  <a:pt x="291565" y="0"/>
                </a:moveTo>
                <a:lnTo>
                  <a:pt x="1690147" y="0"/>
                </a:lnTo>
                <a:quadBezTo>
                  <a:pt x="1981712" y="0"/>
                  <a:pt x="1981712" y="291565"/>
                </a:quadBezTo>
                <a:lnTo>
                  <a:pt x="1981712" y="291565"/>
                </a:lnTo>
                <a:quadBezTo>
                  <a:pt x="1981712" y="583130"/>
                  <a:pt x="1690147" y="583130"/>
                </a:quadBezTo>
                <a:lnTo>
                  <a:pt x="291565" y="583130"/>
                </a:lnTo>
                <a:quadBezTo>
                  <a:pt x="0" y="583130"/>
                  <a:pt x="0" y="291565"/>
                </a:quadBezTo>
                <a:lnTo>
                  <a:pt x="0" y="291565"/>
                </a:lnTo>
                <a:quadBezTo>
                  <a:pt x="0" y="0"/>
                  <a:pt x="291565" y="0"/>
                </a:quadBezTo>
                <a:close/>
              </a:path>
            </a:pathLst>
          </a:custGeom>
          <a:solidFill>
            <a:srgbClr val="005CC5"/>
          </a:solidFill>
        </p:spPr>
      </p:sp>
      <p:sp>
        <p:nvSpPr>
          <p:cNvPr id="11" name="Text 8"/>
          <p:cNvSpPr/>
          <p:nvPr/>
        </p:nvSpPr>
        <p:spPr>
          <a:xfrm>
            <a:off x="3968275" y="1355325"/>
            <a:ext cx="841689" cy="78638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170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12" name="Shape 9"/>
          <p:cNvSpPr/>
          <p:nvPr/>
        </p:nvSpPr>
        <p:spPr>
          <a:xfrm>
            <a:off x="6689860" y="934480"/>
            <a:ext cx="841689" cy="841689"/>
          </a:xfrm>
          <a:custGeom>
            <a:avLst/>
            <a:gdLst/>
            <a:ahLst/>
            <a:cxnLst/>
            <a:rect l="l" t="t" r="r" b="b"/>
            <a:pathLst>
              <a:path w="841689" h="841689">
                <a:moveTo>
                  <a:pt x="420845" y="0"/>
                </a:moveTo>
                <a:moveTo>
                  <a:pt x="420845" y="0"/>
                </a:moveTo>
                <a:cubicBezTo>
                  <a:pt x="653115" y="0"/>
                  <a:pt x="841689" y="188574"/>
                  <a:pt x="841689" y="420845"/>
                </a:cubicBezTo>
                <a:cubicBezTo>
                  <a:pt x="841689" y="653115"/>
                  <a:pt x="653115" y="841689"/>
                  <a:pt x="420845" y="841689"/>
                </a:cubicBezTo>
                <a:cubicBezTo>
                  <a:pt x="188574" y="841689"/>
                  <a:pt x="0" y="653115"/>
                  <a:pt x="0" y="420845"/>
                </a:cubicBezTo>
                <a:cubicBezTo>
                  <a:pt x="0" y="188574"/>
                  <a:pt x="188574" y="0"/>
                  <a:pt x="420845" y="0"/>
                </a:cubicBezTo>
                <a:close/>
              </a:path>
            </a:pathLst>
          </a:custGeom>
          <a:solidFill>
            <a:srgbClr val="005CC5">
              <a:alpha val="60000"/>
            </a:srgbClr>
          </a:solidFill>
        </p:spPr>
      </p:sp>
      <p:sp>
        <p:nvSpPr>
          <p:cNvPr id="13" name="Shape 10"/>
          <p:cNvSpPr/>
          <p:nvPr/>
        </p:nvSpPr>
        <p:spPr>
          <a:xfrm>
            <a:off x="5971258" y="1572915"/>
            <a:ext cx="2278893" cy="2220339"/>
          </a:xfrm>
          <a:custGeom>
            <a:avLst/>
            <a:gdLst/>
            <a:ahLst/>
            <a:cxnLst/>
            <a:rect l="l" t="t" r="r" b="b"/>
            <a:pathLst>
              <a:path w="2278893" h="2220339">
                <a:moveTo>
                  <a:pt x="569723" y="0"/>
                </a:moveTo>
                <a:moveTo>
                  <a:pt x="569723" y="0"/>
                </a:moveTo>
                <a:cubicBezTo>
                  <a:pt x="255284" y="0"/>
                  <a:pt x="0" y="497450"/>
                  <a:pt x="0" y="1110170"/>
                </a:cubicBezTo>
                <a:cubicBezTo>
                  <a:pt x="0" y="1722889"/>
                  <a:pt x="255284" y="2220339"/>
                  <a:pt x="569723" y="2220339"/>
                </a:cubicBezTo>
                <a:lnTo>
                  <a:pt x="1709170" y="2220339"/>
                </a:lnTo>
                <a:cubicBezTo>
                  <a:pt x="2023609" y="2220339"/>
                  <a:pt x="2278893" y="1722889"/>
                  <a:pt x="2278893" y="1110170"/>
                </a:cubicBezTo>
                <a:cubicBezTo>
                  <a:pt x="2278893" y="497450"/>
                  <a:pt x="2023609" y="0"/>
                  <a:pt x="1709170" y="0"/>
                </a:cubicBezTo>
                <a:lnTo>
                  <a:pt x="569723" y="0"/>
                </a:lnTo>
                <a:close/>
              </a:path>
            </a:pathLst>
          </a:custGeom>
          <a:solidFill>
            <a:srgbClr val="005CC5">
              <a:alpha val="10196"/>
            </a:srgbClr>
          </a:solidFill>
          <a:ln w="9525">
            <a:solidFill>
              <a:srgbClr val="005CC5">
                <a:alpha val="70196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119849" y="1572915"/>
            <a:ext cx="1981712" cy="583130"/>
          </a:xfrm>
          <a:custGeom>
            <a:avLst/>
            <a:gdLst/>
            <a:ahLst/>
            <a:cxnLst/>
            <a:rect l="l" t="t" r="r" b="b"/>
            <a:pathLst>
              <a:path w="1981712" h="583130">
                <a:moveTo>
                  <a:pt x="291565" y="0"/>
                </a:moveTo>
                <a:moveTo>
                  <a:pt x="291565" y="0"/>
                </a:moveTo>
                <a:lnTo>
                  <a:pt x="1690147" y="0"/>
                </a:lnTo>
                <a:quadBezTo>
                  <a:pt x="1981712" y="0"/>
                  <a:pt x="1981712" y="291565"/>
                </a:quadBezTo>
                <a:lnTo>
                  <a:pt x="1981712" y="291565"/>
                </a:lnTo>
                <a:quadBezTo>
                  <a:pt x="1981712" y="583130"/>
                  <a:pt x="1690147" y="583130"/>
                </a:quadBezTo>
                <a:lnTo>
                  <a:pt x="291565" y="583130"/>
                </a:lnTo>
                <a:quadBezTo>
                  <a:pt x="0" y="583130"/>
                  <a:pt x="0" y="291565"/>
                </a:quadBezTo>
                <a:lnTo>
                  <a:pt x="0" y="291565"/>
                </a:lnTo>
                <a:quadBezTo>
                  <a:pt x="0" y="0"/>
                  <a:pt x="291565" y="0"/>
                </a:quadBezTo>
                <a:close/>
              </a:path>
            </a:pathLst>
          </a:custGeom>
          <a:solidFill>
            <a:srgbClr val="005CC5"/>
          </a:solidFill>
        </p:spPr>
      </p:sp>
      <p:sp>
        <p:nvSpPr>
          <p:cNvPr id="15" name="Text 12"/>
          <p:cNvSpPr/>
          <p:nvPr/>
        </p:nvSpPr>
        <p:spPr>
          <a:xfrm>
            <a:off x="6689860" y="934480"/>
            <a:ext cx="841689" cy="78638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170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16" name="Text 13"/>
          <p:cNvSpPr/>
          <p:nvPr/>
        </p:nvSpPr>
        <p:spPr>
          <a:xfrm>
            <a:off x="571703" y="2472552"/>
            <a:ext cx="1981712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95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SQL语法结构</a:t>
            </a:r>
            <a:endParaRPr lang="en-US" sz="1440" dirty="0"/>
          </a:p>
        </p:txBody>
      </p:sp>
      <p:sp>
        <p:nvSpPr>
          <p:cNvPr id="17" name="Text 14"/>
          <p:cNvSpPr/>
          <p:nvPr/>
        </p:nvSpPr>
        <p:spPr>
          <a:xfrm>
            <a:off x="475794" y="2975804"/>
            <a:ext cx="2173529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SQL语言以其独特的语法结构著称，包括数据查询、数据定义、数据操纵和数据控制等部分，每一部分都承担着特定的功能，共同构建起强大而灵活的数据库操作能力。</a:t>
            </a:r>
            <a:endParaRPr lang="en-US" sz="1440" dirty="0"/>
          </a:p>
        </p:txBody>
      </p:sp>
      <p:sp>
        <p:nvSpPr>
          <p:cNvPr id="18" name="Text 15"/>
          <p:cNvSpPr/>
          <p:nvPr/>
        </p:nvSpPr>
        <p:spPr>
          <a:xfrm>
            <a:off x="3398264" y="2102445"/>
            <a:ext cx="1981712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95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关键字与表达式</a:t>
            </a:r>
            <a:endParaRPr lang="en-US" sz="1440" dirty="0"/>
          </a:p>
        </p:txBody>
      </p:sp>
      <p:sp>
        <p:nvSpPr>
          <p:cNvPr id="19" name="Text 16"/>
          <p:cNvSpPr/>
          <p:nvPr/>
        </p:nvSpPr>
        <p:spPr>
          <a:xfrm>
            <a:off x="3302356" y="2605697"/>
            <a:ext cx="2173529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在SQL中，关键字扮演着指令的角色，指导数据库执行特定任务；而表达式则用于数据的筛选、排序和计算，两者结合使用，使得SQL能够精确地处理和分析数据。</a:t>
            </a:r>
            <a:endParaRPr lang="en-US" sz="1440" dirty="0"/>
          </a:p>
        </p:txBody>
      </p:sp>
      <p:sp>
        <p:nvSpPr>
          <p:cNvPr id="20" name="Text 17"/>
          <p:cNvSpPr/>
          <p:nvPr/>
        </p:nvSpPr>
        <p:spPr>
          <a:xfrm>
            <a:off x="6119849" y="1681600"/>
            <a:ext cx="1981712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295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数据类型及操作符</a:t>
            </a:r>
            <a:endParaRPr lang="en-US" sz="1440" dirty="0"/>
          </a:p>
        </p:txBody>
      </p:sp>
      <p:sp>
        <p:nvSpPr>
          <p:cNvPr id="21" name="Text 18"/>
          <p:cNvSpPr/>
          <p:nvPr/>
        </p:nvSpPr>
        <p:spPr>
          <a:xfrm>
            <a:off x="6023940" y="2184852"/>
            <a:ext cx="2173529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SQL支持多种数据类型，如整数、浮点数、字符串等，每种数据类型都有其特定的存储方式和运算规则；操作符则用于比较、连接和逻辑运算，它们的正确运用是编写高效SQL语句的关键。</a:t>
            </a:r>
            <a:endParaRPr lang="en-US" sz="14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SQL的特点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362076" y="1044978"/>
            <a:ext cx="2214288" cy="345669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2576364" y="1399580"/>
            <a:ext cx="453295" cy="717826"/>
          </a:xfrm>
          <a:custGeom>
            <a:avLst/>
            <a:gdLst/>
            <a:ahLst/>
            <a:cxnLst/>
            <a:rect l="l" t="t" r="r" b="b"/>
            <a:pathLst>
              <a:path w="453295" h="717826">
                <a:moveTo>
                  <a:pt x="0" y="0"/>
                </a:moveTo>
                <a:moveTo>
                  <a:pt x="0" y="0"/>
                </a:moveTo>
                <a:lnTo>
                  <a:pt x="453295" y="0"/>
                </a:lnTo>
                <a:lnTo>
                  <a:pt x="453295" y="717826"/>
                </a:lnTo>
                <a:lnTo>
                  <a:pt x="0" y="717826"/>
                </a:lnTo>
                <a:close/>
              </a:path>
            </a:pathLst>
          </a:custGeom>
          <a:solidFill>
            <a:srgbClr val="005CC5"/>
          </a:solidFill>
        </p:spPr>
      </p:sp>
      <p:sp>
        <p:nvSpPr>
          <p:cNvPr id="5" name="Text 2"/>
          <p:cNvSpPr/>
          <p:nvPr/>
        </p:nvSpPr>
        <p:spPr>
          <a:xfrm>
            <a:off x="2446880" y="1369494"/>
            <a:ext cx="657397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i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</a:t>
            </a:r>
            <a:endParaRPr lang="en-US" sz="1440" dirty="0"/>
          </a:p>
        </p:txBody>
      </p:sp>
      <p:sp>
        <p:nvSpPr>
          <p:cNvPr id="6" name="Shape 3"/>
          <p:cNvSpPr/>
          <p:nvPr/>
        </p:nvSpPr>
        <p:spPr>
          <a:xfrm>
            <a:off x="569879" y="2099118"/>
            <a:ext cx="1910522" cy="0"/>
          </a:xfrm>
          <a:custGeom>
            <a:avLst/>
            <a:gdLst/>
            <a:ahLst/>
            <a:cxnLst/>
            <a:rect l="l" t="t" r="r" b="b"/>
            <a:pathLst>
              <a:path w="1910522">
                <a:moveTo>
                  <a:pt x="0" y="0"/>
                </a:moveTo>
                <a:moveTo>
                  <a:pt x="0" y="0"/>
                </a:moveTo>
                <a:lnTo>
                  <a:pt x="1910522" y="0"/>
                </a:lnTo>
              </a:path>
            </a:pathLst>
          </a:custGeom>
          <a:noFill/>
          <a:ln w="76200">
            <a:solidFill>
              <a:srgbClr val="005CC5">
                <a:alpha val="25098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Shape 4"/>
          <p:cNvSpPr/>
          <p:nvPr/>
        </p:nvSpPr>
        <p:spPr>
          <a:xfrm>
            <a:off x="566256" y="2099118"/>
            <a:ext cx="949739" cy="0"/>
          </a:xfrm>
          <a:custGeom>
            <a:avLst/>
            <a:gdLst/>
            <a:ahLst/>
            <a:cxnLst/>
            <a:rect l="l" t="t" r="r" b="b"/>
            <a:pathLst>
              <a:path w="949739">
                <a:moveTo>
                  <a:pt x="0" y="0"/>
                </a:moveTo>
                <a:moveTo>
                  <a:pt x="0" y="0"/>
                </a:moveTo>
                <a:lnTo>
                  <a:pt x="949739" y="0"/>
                </a:lnTo>
              </a:path>
            </a:pathLst>
          </a:custGeom>
          <a:noFill/>
          <a:ln w="76200">
            <a:solidFill>
              <a:srgbClr val="005CC5"/>
            </a:solidFill>
            <a:prstDash val="solid"/>
            <a:headEnd type="none"/>
            <a:tailEnd type="none"/>
          </a:ln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3217774" y="1044978"/>
            <a:ext cx="2214677" cy="345643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29512" y="1399580"/>
            <a:ext cx="453295" cy="717826"/>
          </a:xfrm>
          <a:custGeom>
            <a:avLst/>
            <a:gdLst/>
            <a:ahLst/>
            <a:cxnLst/>
            <a:rect l="l" t="t" r="r" b="b"/>
            <a:pathLst>
              <a:path w="453295" h="717826">
                <a:moveTo>
                  <a:pt x="0" y="0"/>
                </a:moveTo>
                <a:moveTo>
                  <a:pt x="0" y="0"/>
                </a:moveTo>
                <a:lnTo>
                  <a:pt x="453295" y="0"/>
                </a:lnTo>
                <a:lnTo>
                  <a:pt x="453295" y="717826"/>
                </a:lnTo>
                <a:lnTo>
                  <a:pt x="0" y="717826"/>
                </a:lnTo>
                <a:close/>
              </a:path>
            </a:pathLst>
          </a:custGeom>
          <a:solidFill>
            <a:srgbClr val="5196FF"/>
          </a:solidFill>
        </p:spPr>
      </p:sp>
      <p:sp>
        <p:nvSpPr>
          <p:cNvPr id="10" name="Text 6"/>
          <p:cNvSpPr/>
          <p:nvPr/>
        </p:nvSpPr>
        <p:spPr>
          <a:xfrm>
            <a:off x="5300029" y="1369494"/>
            <a:ext cx="657397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i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2</a:t>
            </a:r>
            <a:endParaRPr lang="en-US" sz="1440" dirty="0"/>
          </a:p>
        </p:txBody>
      </p:sp>
      <p:sp>
        <p:nvSpPr>
          <p:cNvPr id="11" name="Shape 7"/>
          <p:cNvSpPr/>
          <p:nvPr/>
        </p:nvSpPr>
        <p:spPr>
          <a:xfrm>
            <a:off x="3313300" y="2099118"/>
            <a:ext cx="1910522" cy="0"/>
          </a:xfrm>
          <a:custGeom>
            <a:avLst/>
            <a:gdLst/>
            <a:ahLst/>
            <a:cxnLst/>
            <a:rect l="l" t="t" r="r" b="b"/>
            <a:pathLst>
              <a:path w="1910522">
                <a:moveTo>
                  <a:pt x="0" y="0"/>
                </a:moveTo>
                <a:moveTo>
                  <a:pt x="0" y="0"/>
                </a:moveTo>
                <a:lnTo>
                  <a:pt x="1910522" y="0"/>
                </a:lnTo>
              </a:path>
            </a:pathLst>
          </a:custGeom>
          <a:noFill/>
          <a:ln w="76200">
            <a:solidFill>
              <a:srgbClr val="5196FF">
                <a:alpha val="25098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Shape 8"/>
          <p:cNvSpPr/>
          <p:nvPr/>
        </p:nvSpPr>
        <p:spPr>
          <a:xfrm>
            <a:off x="3311577" y="2099118"/>
            <a:ext cx="938696" cy="0"/>
          </a:xfrm>
          <a:custGeom>
            <a:avLst/>
            <a:gdLst/>
            <a:ahLst/>
            <a:cxnLst/>
            <a:rect l="l" t="t" r="r" b="b"/>
            <a:pathLst>
              <a:path w="938696">
                <a:moveTo>
                  <a:pt x="0" y="0"/>
                </a:moveTo>
                <a:moveTo>
                  <a:pt x="0" y="0"/>
                </a:moveTo>
                <a:lnTo>
                  <a:pt x="938696" y="0"/>
                </a:lnTo>
              </a:path>
            </a:pathLst>
          </a:custGeom>
          <a:noFill/>
          <a:ln w="76200">
            <a:solidFill>
              <a:srgbClr val="5196FF"/>
            </a:solidFill>
            <a:prstDash val="solid"/>
            <a:headEnd type="none"/>
            <a:tailEnd type="none"/>
          </a:ln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6085332" y="1044978"/>
            <a:ext cx="2214677" cy="3456432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8306763" y="1399580"/>
            <a:ext cx="453295" cy="717826"/>
          </a:xfrm>
          <a:custGeom>
            <a:avLst/>
            <a:gdLst/>
            <a:ahLst/>
            <a:cxnLst/>
            <a:rect l="l" t="t" r="r" b="b"/>
            <a:pathLst>
              <a:path w="453295" h="717826">
                <a:moveTo>
                  <a:pt x="0" y="0"/>
                </a:moveTo>
                <a:moveTo>
                  <a:pt x="0" y="0"/>
                </a:moveTo>
                <a:lnTo>
                  <a:pt x="453295" y="0"/>
                </a:lnTo>
                <a:lnTo>
                  <a:pt x="453295" y="717826"/>
                </a:lnTo>
                <a:lnTo>
                  <a:pt x="0" y="717826"/>
                </a:lnTo>
                <a:close/>
              </a:path>
            </a:pathLst>
          </a:custGeom>
          <a:solidFill>
            <a:srgbClr val="005CC5"/>
          </a:solidFill>
        </p:spPr>
      </p:sp>
      <p:sp>
        <p:nvSpPr>
          <p:cNvPr id="15" name="Text 10"/>
          <p:cNvSpPr/>
          <p:nvPr/>
        </p:nvSpPr>
        <p:spPr>
          <a:xfrm>
            <a:off x="8177279" y="1369494"/>
            <a:ext cx="657397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i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3</a:t>
            </a:r>
            <a:endParaRPr lang="en-US" sz="1440" dirty="0"/>
          </a:p>
        </p:txBody>
      </p:sp>
      <p:sp>
        <p:nvSpPr>
          <p:cNvPr id="16" name="Shape 11"/>
          <p:cNvSpPr/>
          <p:nvPr/>
        </p:nvSpPr>
        <p:spPr>
          <a:xfrm>
            <a:off x="6181406" y="2099118"/>
            <a:ext cx="1910522" cy="0"/>
          </a:xfrm>
          <a:custGeom>
            <a:avLst/>
            <a:gdLst/>
            <a:ahLst/>
            <a:cxnLst/>
            <a:rect l="l" t="t" r="r" b="b"/>
            <a:pathLst>
              <a:path w="1910522">
                <a:moveTo>
                  <a:pt x="0" y="0"/>
                </a:moveTo>
                <a:moveTo>
                  <a:pt x="0" y="0"/>
                </a:moveTo>
                <a:lnTo>
                  <a:pt x="1910522" y="0"/>
                </a:lnTo>
              </a:path>
            </a:pathLst>
          </a:custGeom>
          <a:noFill/>
          <a:ln w="76200">
            <a:solidFill>
              <a:srgbClr val="005CC5">
                <a:alpha val="25098"/>
              </a:srgbClr>
            </a:solidFill>
            <a:prstDash val="solid"/>
            <a:headEnd type="none"/>
            <a:tailEnd type="none"/>
          </a:ln>
        </p:spPr>
      </p:sp>
      <p:sp>
        <p:nvSpPr>
          <p:cNvPr id="17" name="Shape 12"/>
          <p:cNvSpPr/>
          <p:nvPr/>
        </p:nvSpPr>
        <p:spPr>
          <a:xfrm>
            <a:off x="6192626" y="2099118"/>
            <a:ext cx="916609" cy="0"/>
          </a:xfrm>
          <a:custGeom>
            <a:avLst/>
            <a:gdLst/>
            <a:ahLst/>
            <a:cxnLst/>
            <a:rect l="l" t="t" r="r" b="b"/>
            <a:pathLst>
              <a:path w="916609">
                <a:moveTo>
                  <a:pt x="0" y="0"/>
                </a:moveTo>
                <a:moveTo>
                  <a:pt x="0" y="0"/>
                </a:moveTo>
                <a:lnTo>
                  <a:pt x="916609" y="0"/>
                </a:lnTo>
              </a:path>
            </a:pathLst>
          </a:custGeom>
          <a:noFill/>
          <a:ln w="76200">
            <a:solidFill>
              <a:srgbClr val="005CC5"/>
            </a:solidFill>
            <a:prstDash val="solid"/>
            <a:headEnd type="none"/>
            <a:tailEnd type="none"/>
          </a:ln>
        </p:spPr>
      </p:sp>
      <p:sp>
        <p:nvSpPr>
          <p:cNvPr id="18" name="Text 13"/>
          <p:cNvSpPr/>
          <p:nvPr/>
        </p:nvSpPr>
        <p:spPr>
          <a:xfrm>
            <a:off x="362076" y="1442646"/>
            <a:ext cx="2214288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SQL语言的非过程化</a:t>
            </a:r>
            <a:endParaRPr lang="en-US" sz="1440" dirty="0"/>
          </a:p>
        </p:txBody>
      </p:sp>
      <p:sp>
        <p:nvSpPr>
          <p:cNvPr id="19" name="Text 14"/>
          <p:cNvSpPr/>
          <p:nvPr/>
        </p:nvSpPr>
        <p:spPr>
          <a:xfrm>
            <a:off x="516079" y="2290970"/>
            <a:ext cx="2018120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SQL语言以其非过程化特性，简化了数据操作流程，用户无需了解数据存取的具体路径，只需定义需要完成的任务，极大地提高了编程效率和查询速度。</a:t>
            </a:r>
            <a:endParaRPr lang="en-US" sz="1440" dirty="0"/>
          </a:p>
        </p:txBody>
      </p:sp>
      <p:sp>
        <p:nvSpPr>
          <p:cNvPr id="20" name="Text 15"/>
          <p:cNvSpPr/>
          <p:nvPr/>
        </p:nvSpPr>
        <p:spPr>
          <a:xfrm>
            <a:off x="3253225" y="1442646"/>
            <a:ext cx="2179225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SQL的统一性和标准化</a:t>
            </a:r>
            <a:endParaRPr lang="en-US" sz="1440" dirty="0"/>
          </a:p>
        </p:txBody>
      </p:sp>
      <p:sp>
        <p:nvSpPr>
          <p:cNvPr id="21" name="Text 16"/>
          <p:cNvSpPr/>
          <p:nvPr/>
        </p:nvSpPr>
        <p:spPr>
          <a:xfrm>
            <a:off x="3259500" y="2290970"/>
            <a:ext cx="2018120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SQL作为一种标准数据库查询语言，它的统一性使得不同的数据库系统能够相互兼容，为数据的共享和移植提供了便利，促进了数据库技术的应用和发展。</a:t>
            </a:r>
            <a:endParaRPr lang="en-US" sz="1440" dirty="0"/>
          </a:p>
        </p:txBody>
      </p:sp>
      <p:sp>
        <p:nvSpPr>
          <p:cNvPr id="22" name="Text 17"/>
          <p:cNvSpPr/>
          <p:nvPr/>
        </p:nvSpPr>
        <p:spPr>
          <a:xfrm>
            <a:off x="6121332" y="1442646"/>
            <a:ext cx="2178677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SQL语言的交互式能力</a:t>
            </a:r>
            <a:endParaRPr lang="en-US" sz="1440" dirty="0"/>
          </a:p>
        </p:txBody>
      </p:sp>
      <p:sp>
        <p:nvSpPr>
          <p:cNvPr id="23" name="Text 18"/>
          <p:cNvSpPr/>
          <p:nvPr/>
        </p:nvSpPr>
        <p:spPr>
          <a:xfrm>
            <a:off x="6127606" y="2290970"/>
            <a:ext cx="2018120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SQL支持与用户的交互式操作，用户可以即时执行查询语句并获取结果，这种实时反馈机制增强了用户体验，使得数据分析和决策过程更加高效、灵活。</a:t>
            </a:r>
            <a:endParaRPr lang="en-US" sz="14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SQL的分类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82" y="968786"/>
            <a:ext cx="2624921" cy="373947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48017" y="1906662"/>
            <a:ext cx="1249869" cy="0"/>
          </a:xfrm>
          <a:custGeom>
            <a:avLst/>
            <a:gdLst/>
            <a:ahLst/>
            <a:cxnLst/>
            <a:rect l="l" t="t" r="r" b="b"/>
            <a:pathLst>
              <a:path w="1249869">
                <a:moveTo>
                  <a:pt x="0" y="0"/>
                </a:moveTo>
                <a:moveTo>
                  <a:pt x="0" y="0"/>
                </a:moveTo>
                <a:lnTo>
                  <a:pt x="1249869" y="0"/>
                </a:lnTo>
              </a:path>
            </a:pathLst>
          </a:custGeom>
          <a:noFill/>
          <a:ln w="10317">
            <a:solidFill>
              <a:srgbClr val="F3F7FD">
                <a:alpha val="47843"/>
              </a:srgbClr>
            </a:solidFill>
            <a:prstDash val="solid"/>
            <a:headEnd type="none"/>
            <a:tailEnd type="none"/>
          </a:ln>
        </p:spPr>
      </p:sp>
      <p:sp>
        <p:nvSpPr>
          <p:cNvPr id="5" name="Shape 2"/>
          <p:cNvSpPr/>
          <p:nvPr/>
        </p:nvSpPr>
        <p:spPr>
          <a:xfrm>
            <a:off x="1243339" y="3640400"/>
            <a:ext cx="763208" cy="763208"/>
          </a:xfrm>
          <a:custGeom>
            <a:avLst/>
            <a:gdLst/>
            <a:ahLst/>
            <a:cxnLst/>
            <a:rect l="l" t="t" r="r" b="b"/>
            <a:pathLst>
              <a:path w="763208" h="763208">
                <a:moveTo>
                  <a:pt x="381604" y="0"/>
                </a:moveTo>
                <a:moveTo>
                  <a:pt x="381604" y="0"/>
                </a:moveTo>
                <a:cubicBezTo>
                  <a:pt x="592217" y="0"/>
                  <a:pt x="763208" y="170991"/>
                  <a:pt x="763208" y="381604"/>
                </a:cubicBezTo>
                <a:cubicBezTo>
                  <a:pt x="763208" y="592217"/>
                  <a:pt x="592217" y="763208"/>
                  <a:pt x="381604" y="763208"/>
                </a:cubicBezTo>
                <a:cubicBezTo>
                  <a:pt x="170991" y="763208"/>
                  <a:pt x="0" y="592217"/>
                  <a:pt x="0" y="381604"/>
                </a:cubicBezTo>
                <a:cubicBezTo>
                  <a:pt x="0" y="170991"/>
                  <a:pt x="170991" y="0"/>
                  <a:pt x="381604" y="0"/>
                </a:cubicBezTo>
                <a:close/>
              </a:path>
            </a:pathLst>
          </a:custGeom>
          <a:solidFill>
            <a:srgbClr val="F3F7FD"/>
          </a:solidFill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141" y="3828202"/>
            <a:ext cx="387604" cy="387604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622" y="968786"/>
            <a:ext cx="2624757" cy="3739040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3895074" y="1906662"/>
            <a:ext cx="1249869" cy="0"/>
          </a:xfrm>
          <a:custGeom>
            <a:avLst/>
            <a:gdLst/>
            <a:ahLst/>
            <a:cxnLst/>
            <a:rect l="l" t="t" r="r" b="b"/>
            <a:pathLst>
              <a:path w="1249869">
                <a:moveTo>
                  <a:pt x="0" y="0"/>
                </a:moveTo>
                <a:moveTo>
                  <a:pt x="0" y="0"/>
                </a:moveTo>
                <a:lnTo>
                  <a:pt x="1249869" y="0"/>
                </a:lnTo>
              </a:path>
            </a:pathLst>
          </a:custGeom>
          <a:noFill/>
          <a:ln w="10317">
            <a:solidFill>
              <a:srgbClr val="005CC5">
                <a:alpha val="49020"/>
              </a:srgbClr>
            </a:solidFill>
            <a:prstDash val="solid"/>
            <a:headEnd type="none"/>
            <a:tailEnd type="none"/>
          </a:ln>
        </p:spPr>
      </p:sp>
      <p:sp>
        <p:nvSpPr>
          <p:cNvPr id="9" name="Shape 4"/>
          <p:cNvSpPr/>
          <p:nvPr/>
        </p:nvSpPr>
        <p:spPr>
          <a:xfrm>
            <a:off x="4190396" y="3640400"/>
            <a:ext cx="763208" cy="763208"/>
          </a:xfrm>
          <a:custGeom>
            <a:avLst/>
            <a:gdLst/>
            <a:ahLst/>
            <a:cxnLst/>
            <a:rect l="l" t="t" r="r" b="b"/>
            <a:pathLst>
              <a:path w="763208" h="763208">
                <a:moveTo>
                  <a:pt x="381604" y="0"/>
                </a:moveTo>
                <a:moveTo>
                  <a:pt x="381604" y="0"/>
                </a:moveTo>
                <a:cubicBezTo>
                  <a:pt x="592217" y="0"/>
                  <a:pt x="763208" y="170991"/>
                  <a:pt x="763208" y="381604"/>
                </a:cubicBezTo>
                <a:cubicBezTo>
                  <a:pt x="763208" y="592217"/>
                  <a:pt x="592217" y="763208"/>
                  <a:pt x="381604" y="763208"/>
                </a:cubicBezTo>
                <a:cubicBezTo>
                  <a:pt x="170991" y="763208"/>
                  <a:pt x="0" y="592217"/>
                  <a:pt x="0" y="381604"/>
                </a:cubicBezTo>
                <a:cubicBezTo>
                  <a:pt x="0" y="170991"/>
                  <a:pt x="170991" y="0"/>
                  <a:pt x="381604" y="0"/>
                </a:cubicBezTo>
                <a:close/>
              </a:path>
            </a:pathLst>
          </a:custGeom>
          <a:solidFill>
            <a:srgbClr val="005CC5"/>
          </a:solidFill>
        </p:spPr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3429" y="3873433"/>
            <a:ext cx="297142" cy="297142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761" y="968786"/>
            <a:ext cx="2624757" cy="3739040"/>
          </a:xfrm>
          <a:prstGeom prst="rect">
            <a:avLst/>
          </a:prstGeom>
        </p:spPr>
      </p:pic>
      <p:sp>
        <p:nvSpPr>
          <p:cNvPr id="12" name="Shape 5"/>
          <p:cNvSpPr/>
          <p:nvPr/>
        </p:nvSpPr>
        <p:spPr>
          <a:xfrm>
            <a:off x="6842213" y="1906662"/>
            <a:ext cx="1249869" cy="0"/>
          </a:xfrm>
          <a:custGeom>
            <a:avLst/>
            <a:gdLst/>
            <a:ahLst/>
            <a:cxnLst/>
            <a:rect l="l" t="t" r="r" b="b"/>
            <a:pathLst>
              <a:path w="1249869">
                <a:moveTo>
                  <a:pt x="0" y="0"/>
                </a:moveTo>
                <a:moveTo>
                  <a:pt x="0" y="0"/>
                </a:moveTo>
                <a:lnTo>
                  <a:pt x="1249869" y="0"/>
                </a:lnTo>
              </a:path>
            </a:pathLst>
          </a:custGeom>
          <a:noFill/>
          <a:ln w="10317">
            <a:solidFill>
              <a:srgbClr val="F3F7FD">
                <a:alpha val="47843"/>
              </a:srgbClr>
            </a:solidFill>
            <a:prstDash val="solid"/>
            <a:headEnd type="none"/>
            <a:tailEnd type="none"/>
          </a:ln>
        </p:spPr>
      </p:sp>
      <p:sp>
        <p:nvSpPr>
          <p:cNvPr id="13" name="Shape 6"/>
          <p:cNvSpPr/>
          <p:nvPr/>
        </p:nvSpPr>
        <p:spPr>
          <a:xfrm>
            <a:off x="7137535" y="3640400"/>
            <a:ext cx="763208" cy="763208"/>
          </a:xfrm>
          <a:custGeom>
            <a:avLst/>
            <a:gdLst/>
            <a:ahLst/>
            <a:cxnLst/>
            <a:rect l="l" t="t" r="r" b="b"/>
            <a:pathLst>
              <a:path w="763208" h="763208">
                <a:moveTo>
                  <a:pt x="381604" y="0"/>
                </a:moveTo>
                <a:moveTo>
                  <a:pt x="381604" y="0"/>
                </a:moveTo>
                <a:cubicBezTo>
                  <a:pt x="592217" y="0"/>
                  <a:pt x="763208" y="170991"/>
                  <a:pt x="763208" y="381604"/>
                </a:cubicBezTo>
                <a:cubicBezTo>
                  <a:pt x="763208" y="592217"/>
                  <a:pt x="592217" y="763208"/>
                  <a:pt x="381604" y="763208"/>
                </a:cubicBezTo>
                <a:cubicBezTo>
                  <a:pt x="170991" y="763208"/>
                  <a:pt x="0" y="592217"/>
                  <a:pt x="0" y="381604"/>
                </a:cubicBezTo>
                <a:cubicBezTo>
                  <a:pt x="0" y="170991"/>
                  <a:pt x="170991" y="0"/>
                  <a:pt x="381604" y="0"/>
                </a:cubicBezTo>
                <a:close/>
              </a:path>
            </a:pathLst>
          </a:custGeom>
          <a:solidFill>
            <a:srgbClr val="F3F7FD"/>
          </a:solidFill>
        </p:spPr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6283" y="3804100"/>
            <a:ext cx="445713" cy="435809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386921" y="1370658"/>
            <a:ext cx="2476043" cy="40609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DML语言概述</a:t>
            </a:r>
            <a:endParaRPr lang="en-US" sz="1440" dirty="0"/>
          </a:p>
        </p:txBody>
      </p:sp>
      <p:sp>
        <p:nvSpPr>
          <p:cNvPr id="16" name="Text 8"/>
          <p:cNvSpPr/>
          <p:nvPr/>
        </p:nvSpPr>
        <p:spPr>
          <a:xfrm>
            <a:off x="470182" y="1990650"/>
            <a:ext cx="2309522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数据操纵语言（DML）是SQL分类中的核心部分，负责对数据库中的数据进行增删改查等操作，它直接影响数据的存储与管理，是数据库操作的基础工具。</a:t>
            </a:r>
            <a:endParaRPr lang="en-US" sz="1440" dirty="0"/>
          </a:p>
        </p:txBody>
      </p:sp>
      <p:sp>
        <p:nvSpPr>
          <p:cNvPr id="17" name="Text 9"/>
          <p:cNvSpPr/>
          <p:nvPr/>
        </p:nvSpPr>
        <p:spPr>
          <a:xfrm>
            <a:off x="3333143" y="1370658"/>
            <a:ext cx="2477713" cy="40609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DDL语言功能</a:t>
            </a:r>
            <a:endParaRPr lang="en-US" sz="1440" dirty="0"/>
          </a:p>
        </p:txBody>
      </p:sp>
      <p:sp>
        <p:nvSpPr>
          <p:cNvPr id="18" name="Text 10"/>
          <p:cNvSpPr/>
          <p:nvPr/>
        </p:nvSpPr>
        <p:spPr>
          <a:xfrm>
            <a:off x="3417107" y="1990650"/>
            <a:ext cx="2309786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数据定义语言（DDL）在SQL分类中扮演着构建者的角色，负责创建、修改和删除数据库的结构，如表、视图和索引等，确保数据存储的合理性和高效性。</a:t>
            </a:r>
            <a:endParaRPr lang="en-US" sz="1440" dirty="0"/>
          </a:p>
        </p:txBody>
      </p:sp>
      <p:sp>
        <p:nvSpPr>
          <p:cNvPr id="19" name="Text 11"/>
          <p:cNvSpPr/>
          <p:nvPr/>
        </p:nvSpPr>
        <p:spPr>
          <a:xfrm>
            <a:off x="6275061" y="1370658"/>
            <a:ext cx="2488158" cy="40609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DCL语言特点</a:t>
            </a:r>
            <a:endParaRPr lang="en-US" sz="1440" dirty="0"/>
          </a:p>
        </p:txBody>
      </p:sp>
      <p:sp>
        <p:nvSpPr>
          <p:cNvPr id="20" name="Text 12"/>
          <p:cNvSpPr/>
          <p:nvPr/>
        </p:nvSpPr>
        <p:spPr>
          <a:xfrm>
            <a:off x="6364247" y="1990650"/>
            <a:ext cx="2309786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数据控制语言（DCL）专注于数据库的安全性和权限管理，通过设定用户权限和访问规则，保护数据不被未授权访问，同时确保数据库操作的合规性。</a:t>
            </a:r>
            <a:endParaRPr lang="en-US" sz="14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SQL的使用场景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742" y="3533242"/>
            <a:ext cx="5076120" cy="9144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664" y="2361116"/>
            <a:ext cx="5052184" cy="9144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297" y="1189396"/>
            <a:ext cx="5076566" cy="914400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>
            <a:off x="266152" y="958648"/>
            <a:ext cx="3099446" cy="3719335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126" y="2119543"/>
            <a:ext cx="1035220" cy="1397547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7570" y="2361116"/>
            <a:ext cx="4830775" cy="914400"/>
          </a:xfrm>
          <a:prstGeom prst="rect">
            <a:avLst/>
          </a:prstGeom>
        </p:spPr>
      </p:pic>
      <p:sp>
        <p:nvSpPr>
          <p:cNvPr id="9" name="Shape 1"/>
          <p:cNvSpPr/>
          <p:nvPr/>
        </p:nvSpPr>
        <p:spPr>
          <a:xfrm>
            <a:off x="3031322" y="2484040"/>
            <a:ext cx="668552" cy="668552"/>
          </a:xfrm>
          <a:custGeom>
            <a:avLst/>
            <a:gdLst/>
            <a:ahLst/>
            <a:cxnLst/>
            <a:rect l="l" t="t" r="r" b="b"/>
            <a:pathLst>
              <a:path w="668552" h="668552">
                <a:moveTo>
                  <a:pt x="334276" y="0"/>
                </a:moveTo>
                <a:moveTo>
                  <a:pt x="334276" y="0"/>
                </a:moveTo>
                <a:cubicBezTo>
                  <a:pt x="518768" y="0"/>
                  <a:pt x="668552" y="149784"/>
                  <a:pt x="668552" y="334276"/>
                </a:cubicBezTo>
                <a:cubicBezTo>
                  <a:pt x="668552" y="518768"/>
                  <a:pt x="518768" y="668552"/>
                  <a:pt x="334276" y="668552"/>
                </a:cubicBezTo>
                <a:cubicBezTo>
                  <a:pt x="149784" y="668552"/>
                  <a:pt x="0" y="518768"/>
                  <a:pt x="0" y="334276"/>
                </a:cubicBezTo>
                <a:cubicBezTo>
                  <a:pt x="0" y="149784"/>
                  <a:pt x="149784" y="0"/>
                  <a:pt x="334276" y="0"/>
                </a:cubicBezTo>
                <a:close/>
              </a:path>
            </a:pathLst>
          </a:custGeom>
          <a:solidFill>
            <a:srgbClr val="F3F7FD"/>
          </a:solidFill>
        </p:spPr>
      </p:sp>
      <p:sp>
        <p:nvSpPr>
          <p:cNvPr id="10" name="Text 2"/>
          <p:cNvSpPr/>
          <p:nvPr/>
        </p:nvSpPr>
        <p:spPr>
          <a:xfrm>
            <a:off x="2935858" y="2493704"/>
            <a:ext cx="859481" cy="649224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450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6436" y="3533242"/>
            <a:ext cx="4830775" cy="914400"/>
          </a:xfrm>
          <a:prstGeom prst="rect">
            <a:avLst/>
          </a:prstGeom>
        </p:spPr>
      </p:pic>
      <p:sp>
        <p:nvSpPr>
          <p:cNvPr id="12" name="Shape 3"/>
          <p:cNvSpPr/>
          <p:nvPr/>
        </p:nvSpPr>
        <p:spPr>
          <a:xfrm>
            <a:off x="2649993" y="3655760"/>
            <a:ext cx="668552" cy="668552"/>
          </a:xfrm>
          <a:custGeom>
            <a:avLst/>
            <a:gdLst/>
            <a:ahLst/>
            <a:cxnLst/>
            <a:rect l="l" t="t" r="r" b="b"/>
            <a:pathLst>
              <a:path w="668552" h="668552">
                <a:moveTo>
                  <a:pt x="334276" y="0"/>
                </a:moveTo>
                <a:moveTo>
                  <a:pt x="334276" y="0"/>
                </a:moveTo>
                <a:cubicBezTo>
                  <a:pt x="518768" y="0"/>
                  <a:pt x="668552" y="149784"/>
                  <a:pt x="668552" y="334276"/>
                </a:cubicBezTo>
                <a:cubicBezTo>
                  <a:pt x="668552" y="518768"/>
                  <a:pt x="518768" y="668552"/>
                  <a:pt x="334276" y="668552"/>
                </a:cubicBezTo>
                <a:cubicBezTo>
                  <a:pt x="149784" y="668552"/>
                  <a:pt x="0" y="518768"/>
                  <a:pt x="0" y="334276"/>
                </a:cubicBezTo>
                <a:cubicBezTo>
                  <a:pt x="0" y="149784"/>
                  <a:pt x="149784" y="0"/>
                  <a:pt x="334276" y="0"/>
                </a:cubicBezTo>
                <a:close/>
              </a:path>
            </a:pathLst>
          </a:custGeom>
          <a:solidFill>
            <a:srgbClr val="F3F7FD"/>
          </a:solidFill>
        </p:spPr>
      </p:sp>
      <p:sp>
        <p:nvSpPr>
          <p:cNvPr id="13" name="Text 4"/>
          <p:cNvSpPr/>
          <p:nvPr/>
        </p:nvSpPr>
        <p:spPr>
          <a:xfrm>
            <a:off x="2554528" y="3665424"/>
            <a:ext cx="859481" cy="649224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450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pic>
        <p:nvPicPr>
          <p:cNvPr id="14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6240" y="1189396"/>
            <a:ext cx="4831199" cy="914400"/>
          </a:xfrm>
          <a:prstGeom prst="rect">
            <a:avLst/>
          </a:prstGeom>
        </p:spPr>
      </p:pic>
      <p:sp>
        <p:nvSpPr>
          <p:cNvPr id="15" name="Shape 5"/>
          <p:cNvSpPr/>
          <p:nvPr/>
        </p:nvSpPr>
        <p:spPr>
          <a:xfrm>
            <a:off x="2649993" y="1312319"/>
            <a:ext cx="668552" cy="668552"/>
          </a:xfrm>
          <a:custGeom>
            <a:avLst/>
            <a:gdLst/>
            <a:ahLst/>
            <a:cxnLst/>
            <a:rect l="l" t="t" r="r" b="b"/>
            <a:pathLst>
              <a:path w="668552" h="668552">
                <a:moveTo>
                  <a:pt x="334276" y="0"/>
                </a:moveTo>
                <a:moveTo>
                  <a:pt x="334276" y="0"/>
                </a:moveTo>
                <a:cubicBezTo>
                  <a:pt x="518768" y="0"/>
                  <a:pt x="668552" y="149784"/>
                  <a:pt x="668552" y="334276"/>
                </a:cubicBezTo>
                <a:cubicBezTo>
                  <a:pt x="668552" y="518768"/>
                  <a:pt x="518768" y="668552"/>
                  <a:pt x="334276" y="668552"/>
                </a:cubicBezTo>
                <a:cubicBezTo>
                  <a:pt x="149784" y="668552"/>
                  <a:pt x="0" y="518768"/>
                  <a:pt x="0" y="334276"/>
                </a:cubicBezTo>
                <a:cubicBezTo>
                  <a:pt x="0" y="149784"/>
                  <a:pt x="149784" y="0"/>
                  <a:pt x="334276" y="0"/>
                </a:cubicBezTo>
                <a:close/>
              </a:path>
            </a:pathLst>
          </a:custGeom>
          <a:solidFill>
            <a:srgbClr val="F3F7FD"/>
          </a:solidFill>
        </p:spPr>
      </p:sp>
      <p:sp>
        <p:nvSpPr>
          <p:cNvPr id="16" name="Text 6"/>
          <p:cNvSpPr/>
          <p:nvPr/>
        </p:nvSpPr>
        <p:spPr>
          <a:xfrm>
            <a:off x="2554528" y="1321984"/>
            <a:ext cx="859481" cy="649224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450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17" name="Text 7"/>
          <p:cNvSpPr/>
          <p:nvPr/>
        </p:nvSpPr>
        <p:spPr>
          <a:xfrm>
            <a:off x="3353948" y="1245607"/>
            <a:ext cx="4969548" cy="38404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数据检索与分析</a:t>
            </a:r>
            <a:endParaRPr lang="en-US" sz="1440" dirty="0"/>
          </a:p>
        </p:txBody>
      </p:sp>
      <p:sp>
        <p:nvSpPr>
          <p:cNvPr id="18" name="Text 8"/>
          <p:cNvSpPr/>
          <p:nvPr/>
        </p:nvSpPr>
        <p:spPr>
          <a:xfrm>
            <a:off x="3353910" y="1491386"/>
            <a:ext cx="5029448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SQL语言在数据检索和分析中扮演着核心角色，能够高效地从大型数据库中提取所需信息，支持企业决策和科学研究，体现了其强大的数据处理能力。</a:t>
            </a:r>
            <a:endParaRPr lang="en-US" sz="1440" dirty="0"/>
          </a:p>
        </p:txBody>
      </p:sp>
      <p:sp>
        <p:nvSpPr>
          <p:cNvPr id="19" name="Text 9"/>
          <p:cNvSpPr/>
          <p:nvPr/>
        </p:nvSpPr>
        <p:spPr>
          <a:xfrm>
            <a:off x="3735278" y="2417327"/>
            <a:ext cx="4921161" cy="38404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数据管理与维护</a:t>
            </a:r>
            <a:endParaRPr lang="en-US" sz="1440" dirty="0"/>
          </a:p>
        </p:txBody>
      </p:sp>
      <p:sp>
        <p:nvSpPr>
          <p:cNvPr id="20" name="Text 10"/>
          <p:cNvSpPr/>
          <p:nvPr/>
        </p:nvSpPr>
        <p:spPr>
          <a:xfrm>
            <a:off x="3735215" y="2662733"/>
            <a:ext cx="4996857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通过SQL语言，可以对数据库进行日常的数据管理和维护工作，包括数据的增删改查，确保数据的一致性和完整性，是数据库管理不可或缺的工具。</a:t>
            </a:r>
            <a:endParaRPr lang="en-US" sz="1440" dirty="0"/>
          </a:p>
        </p:txBody>
      </p:sp>
      <p:sp>
        <p:nvSpPr>
          <p:cNvPr id="21" name="Text 11"/>
          <p:cNvSpPr/>
          <p:nvPr/>
        </p:nvSpPr>
        <p:spPr>
          <a:xfrm>
            <a:off x="3353948" y="3589048"/>
            <a:ext cx="4969548" cy="38404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数据安全与权限控制</a:t>
            </a:r>
            <a:endParaRPr lang="en-US" sz="1440" dirty="0"/>
          </a:p>
        </p:txBody>
      </p:sp>
      <p:sp>
        <p:nvSpPr>
          <p:cNvPr id="22" name="Text 12"/>
          <p:cNvSpPr/>
          <p:nvPr/>
        </p:nvSpPr>
        <p:spPr>
          <a:xfrm>
            <a:off x="3353910" y="3834994"/>
            <a:ext cx="5029448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SQL语言提供了丰富的数据安全和权限控制机制，能够实现对数据的访问控制和保护，防止未授权的访问和数据泄露，保障了数据的安全性。</a:t>
            </a:r>
            <a:endParaRPr lang="en-US" sz="14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120" y="2205990"/>
            <a:ext cx="731520" cy="731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3832" y="2313030"/>
            <a:ext cx="741298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1422840" y="2205990"/>
            <a:ext cx="6878563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SQL查询语句</a:t>
            </a:r>
            <a:endParaRPr lang="en-US" sz="14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SELECT语句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70" y="1548323"/>
            <a:ext cx="2910748" cy="52393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65745" y="1311452"/>
            <a:ext cx="426472" cy="426472"/>
          </a:xfrm>
          <a:custGeom>
            <a:avLst/>
            <a:gdLst/>
            <a:ahLst/>
            <a:cxnLst/>
            <a:rect l="l" t="t" r="r" b="b"/>
            <a:pathLst>
              <a:path w="426472" h="426472">
                <a:moveTo>
                  <a:pt x="213236" y="0"/>
                </a:moveTo>
                <a:moveTo>
                  <a:pt x="213236" y="0"/>
                </a:moveTo>
                <a:cubicBezTo>
                  <a:pt x="330924" y="0"/>
                  <a:pt x="426472" y="95548"/>
                  <a:pt x="426472" y="213236"/>
                </a:cubicBezTo>
                <a:cubicBezTo>
                  <a:pt x="426472" y="330924"/>
                  <a:pt x="330924" y="426472"/>
                  <a:pt x="213236" y="426472"/>
                </a:cubicBezTo>
                <a:cubicBezTo>
                  <a:pt x="95548" y="426472"/>
                  <a:pt x="0" y="330924"/>
                  <a:pt x="0" y="213236"/>
                </a:cubicBezTo>
                <a:cubicBezTo>
                  <a:pt x="0" y="95548"/>
                  <a:pt x="95548" y="0"/>
                  <a:pt x="213236" y="0"/>
                </a:cubicBezTo>
                <a:close/>
              </a:path>
            </a:pathLst>
          </a:custGeom>
          <a:solidFill>
            <a:srgbClr val="005CC5"/>
          </a:solidFill>
          <a:ln w="38100">
            <a:solidFill>
              <a:srgbClr val="F3F7F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90535" y="1282372"/>
            <a:ext cx="776892" cy="484632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626" y="1548323"/>
            <a:ext cx="2910748" cy="523935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3289101" y="1311452"/>
            <a:ext cx="426472" cy="426472"/>
          </a:xfrm>
          <a:custGeom>
            <a:avLst/>
            <a:gdLst/>
            <a:ahLst/>
            <a:cxnLst/>
            <a:rect l="l" t="t" r="r" b="b"/>
            <a:pathLst>
              <a:path w="426472" h="426472">
                <a:moveTo>
                  <a:pt x="213236" y="0"/>
                </a:moveTo>
                <a:moveTo>
                  <a:pt x="213236" y="0"/>
                </a:moveTo>
                <a:cubicBezTo>
                  <a:pt x="330924" y="0"/>
                  <a:pt x="426472" y="95548"/>
                  <a:pt x="426472" y="213236"/>
                </a:cubicBezTo>
                <a:cubicBezTo>
                  <a:pt x="426472" y="330924"/>
                  <a:pt x="330924" y="426472"/>
                  <a:pt x="213236" y="426472"/>
                </a:cubicBezTo>
                <a:cubicBezTo>
                  <a:pt x="95548" y="426472"/>
                  <a:pt x="0" y="330924"/>
                  <a:pt x="0" y="213236"/>
                </a:cubicBezTo>
                <a:cubicBezTo>
                  <a:pt x="0" y="95548"/>
                  <a:pt x="95548" y="0"/>
                  <a:pt x="213236" y="0"/>
                </a:cubicBezTo>
                <a:close/>
              </a:path>
            </a:pathLst>
          </a:custGeom>
          <a:solidFill>
            <a:srgbClr val="5196FF"/>
          </a:solidFill>
          <a:ln w="38100">
            <a:solidFill>
              <a:srgbClr val="F3F7F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3107455" y="1282372"/>
            <a:ext cx="776892" cy="484632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9982" y="1548323"/>
            <a:ext cx="2910748" cy="523935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6112457" y="1311452"/>
            <a:ext cx="426472" cy="426472"/>
          </a:xfrm>
          <a:custGeom>
            <a:avLst/>
            <a:gdLst/>
            <a:ahLst/>
            <a:cxnLst/>
            <a:rect l="l" t="t" r="r" b="b"/>
            <a:pathLst>
              <a:path w="426472" h="426472">
                <a:moveTo>
                  <a:pt x="213236" y="0"/>
                </a:moveTo>
                <a:moveTo>
                  <a:pt x="213236" y="0"/>
                </a:moveTo>
                <a:cubicBezTo>
                  <a:pt x="330924" y="0"/>
                  <a:pt x="426472" y="95548"/>
                  <a:pt x="426472" y="213236"/>
                </a:cubicBezTo>
                <a:cubicBezTo>
                  <a:pt x="426472" y="330924"/>
                  <a:pt x="330924" y="426472"/>
                  <a:pt x="213236" y="426472"/>
                </a:cubicBezTo>
                <a:cubicBezTo>
                  <a:pt x="95548" y="426472"/>
                  <a:pt x="0" y="330924"/>
                  <a:pt x="0" y="213236"/>
                </a:cubicBezTo>
                <a:cubicBezTo>
                  <a:pt x="0" y="95548"/>
                  <a:pt x="95548" y="0"/>
                  <a:pt x="213236" y="0"/>
                </a:cubicBezTo>
                <a:close/>
              </a:path>
            </a:pathLst>
          </a:custGeom>
          <a:solidFill>
            <a:srgbClr val="005CC5"/>
          </a:solidFill>
          <a:ln w="38100">
            <a:solidFill>
              <a:srgbClr val="F3F7FD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5937247" y="1282372"/>
            <a:ext cx="776892" cy="484632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12" name="Text 7"/>
          <p:cNvSpPr/>
          <p:nvPr/>
        </p:nvSpPr>
        <p:spPr>
          <a:xfrm>
            <a:off x="894747" y="1539179"/>
            <a:ext cx="2116833" cy="523935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SELECT语句基础</a:t>
            </a:r>
            <a:endParaRPr lang="en-US" sz="1440" dirty="0"/>
          </a:p>
        </p:txBody>
      </p:sp>
      <p:sp>
        <p:nvSpPr>
          <p:cNvPr id="13" name="Text 8"/>
          <p:cNvSpPr/>
          <p:nvPr/>
        </p:nvSpPr>
        <p:spPr>
          <a:xfrm>
            <a:off x="579933" y="2207480"/>
            <a:ext cx="2337423" cy="120700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SELECT语句是SQL中用于数据查询的核心命令，它允许用户从数据库中提取所需的数据列，通过指定表名和字段名，实现对数据的精准访问。</a:t>
            </a:r>
            <a:endParaRPr lang="en-US" sz="1440" dirty="0"/>
          </a:p>
        </p:txBody>
      </p:sp>
      <p:sp>
        <p:nvSpPr>
          <p:cNvPr id="14" name="Text 9"/>
          <p:cNvSpPr/>
          <p:nvPr/>
        </p:nvSpPr>
        <p:spPr>
          <a:xfrm>
            <a:off x="3770719" y="1539179"/>
            <a:ext cx="2116833" cy="523935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WHERE子句的应用</a:t>
            </a:r>
            <a:endParaRPr lang="en-US" sz="1440" dirty="0"/>
          </a:p>
        </p:txBody>
      </p:sp>
      <p:sp>
        <p:nvSpPr>
          <p:cNvPr id="15" name="Text 10"/>
          <p:cNvSpPr/>
          <p:nvPr/>
        </p:nvSpPr>
        <p:spPr>
          <a:xfrm>
            <a:off x="3403289" y="2207480"/>
            <a:ext cx="2337423" cy="120700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在SELECT语句中，WHERE子句用于设定查询条件，筛选出满足特定条件的记录。这一功能使得数据检索更为灵活和精确，极大地提高了数据处理的效率。</a:t>
            </a:r>
            <a:endParaRPr lang="en-US" sz="1440" dirty="0"/>
          </a:p>
        </p:txBody>
      </p:sp>
      <p:sp>
        <p:nvSpPr>
          <p:cNvPr id="16" name="Text 11"/>
          <p:cNvSpPr/>
          <p:nvPr/>
        </p:nvSpPr>
        <p:spPr>
          <a:xfrm>
            <a:off x="6646690" y="1539179"/>
            <a:ext cx="2106699" cy="523935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聚合函数的使用</a:t>
            </a:r>
            <a:endParaRPr lang="en-US" sz="1440" dirty="0"/>
          </a:p>
        </p:txBody>
      </p:sp>
      <p:sp>
        <p:nvSpPr>
          <p:cNvPr id="17" name="Text 12"/>
          <p:cNvSpPr/>
          <p:nvPr/>
        </p:nvSpPr>
        <p:spPr>
          <a:xfrm>
            <a:off x="6226645" y="2207480"/>
            <a:ext cx="2337423" cy="120700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SQL的SELECT语句支持聚合函数如COUNT、SUM、AVG等，这些函数能够对数据集进行统计汇总，为用户提供数据分析的强大工具，帮助快速理解数据的整体趋势。</a:t>
            </a:r>
            <a:endParaRPr lang="en-US" sz="14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FROM子句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82" y="968786"/>
            <a:ext cx="2624921" cy="373947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48017" y="1906662"/>
            <a:ext cx="1249869" cy="0"/>
          </a:xfrm>
          <a:custGeom>
            <a:avLst/>
            <a:gdLst/>
            <a:ahLst/>
            <a:cxnLst/>
            <a:rect l="l" t="t" r="r" b="b"/>
            <a:pathLst>
              <a:path w="1249869">
                <a:moveTo>
                  <a:pt x="0" y="0"/>
                </a:moveTo>
                <a:moveTo>
                  <a:pt x="0" y="0"/>
                </a:moveTo>
                <a:lnTo>
                  <a:pt x="1249869" y="0"/>
                </a:lnTo>
              </a:path>
            </a:pathLst>
          </a:custGeom>
          <a:noFill/>
          <a:ln w="10317">
            <a:solidFill>
              <a:srgbClr val="F3F7FD">
                <a:alpha val="47843"/>
              </a:srgbClr>
            </a:solidFill>
            <a:prstDash val="solid"/>
            <a:headEnd type="none"/>
            <a:tailEnd type="none"/>
          </a:ln>
        </p:spPr>
      </p:sp>
      <p:sp>
        <p:nvSpPr>
          <p:cNvPr id="5" name="Shape 2"/>
          <p:cNvSpPr/>
          <p:nvPr/>
        </p:nvSpPr>
        <p:spPr>
          <a:xfrm>
            <a:off x="1243339" y="3640400"/>
            <a:ext cx="763208" cy="763208"/>
          </a:xfrm>
          <a:custGeom>
            <a:avLst/>
            <a:gdLst/>
            <a:ahLst/>
            <a:cxnLst/>
            <a:rect l="l" t="t" r="r" b="b"/>
            <a:pathLst>
              <a:path w="763208" h="763208">
                <a:moveTo>
                  <a:pt x="381604" y="0"/>
                </a:moveTo>
                <a:moveTo>
                  <a:pt x="381604" y="0"/>
                </a:moveTo>
                <a:cubicBezTo>
                  <a:pt x="592217" y="0"/>
                  <a:pt x="763208" y="170991"/>
                  <a:pt x="763208" y="381604"/>
                </a:cubicBezTo>
                <a:cubicBezTo>
                  <a:pt x="763208" y="592217"/>
                  <a:pt x="592217" y="763208"/>
                  <a:pt x="381604" y="763208"/>
                </a:cubicBezTo>
                <a:cubicBezTo>
                  <a:pt x="170991" y="763208"/>
                  <a:pt x="0" y="592217"/>
                  <a:pt x="0" y="381604"/>
                </a:cubicBezTo>
                <a:cubicBezTo>
                  <a:pt x="0" y="170991"/>
                  <a:pt x="170991" y="0"/>
                  <a:pt x="381604" y="0"/>
                </a:cubicBezTo>
                <a:close/>
              </a:path>
            </a:pathLst>
          </a:custGeom>
          <a:solidFill>
            <a:srgbClr val="F3F7FD"/>
          </a:solidFill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141" y="3828202"/>
            <a:ext cx="387604" cy="387604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622" y="968786"/>
            <a:ext cx="2624757" cy="3739040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3895074" y="1906662"/>
            <a:ext cx="1249869" cy="0"/>
          </a:xfrm>
          <a:custGeom>
            <a:avLst/>
            <a:gdLst/>
            <a:ahLst/>
            <a:cxnLst/>
            <a:rect l="l" t="t" r="r" b="b"/>
            <a:pathLst>
              <a:path w="1249869">
                <a:moveTo>
                  <a:pt x="0" y="0"/>
                </a:moveTo>
                <a:moveTo>
                  <a:pt x="0" y="0"/>
                </a:moveTo>
                <a:lnTo>
                  <a:pt x="1249869" y="0"/>
                </a:lnTo>
              </a:path>
            </a:pathLst>
          </a:custGeom>
          <a:noFill/>
          <a:ln w="10317">
            <a:solidFill>
              <a:srgbClr val="005CC5">
                <a:alpha val="49020"/>
              </a:srgbClr>
            </a:solidFill>
            <a:prstDash val="solid"/>
            <a:headEnd type="none"/>
            <a:tailEnd type="none"/>
          </a:ln>
        </p:spPr>
      </p:sp>
      <p:sp>
        <p:nvSpPr>
          <p:cNvPr id="9" name="Shape 4"/>
          <p:cNvSpPr/>
          <p:nvPr/>
        </p:nvSpPr>
        <p:spPr>
          <a:xfrm>
            <a:off x="4190396" y="3640400"/>
            <a:ext cx="763208" cy="763208"/>
          </a:xfrm>
          <a:custGeom>
            <a:avLst/>
            <a:gdLst/>
            <a:ahLst/>
            <a:cxnLst/>
            <a:rect l="l" t="t" r="r" b="b"/>
            <a:pathLst>
              <a:path w="763208" h="763208">
                <a:moveTo>
                  <a:pt x="381604" y="0"/>
                </a:moveTo>
                <a:moveTo>
                  <a:pt x="381604" y="0"/>
                </a:moveTo>
                <a:cubicBezTo>
                  <a:pt x="592217" y="0"/>
                  <a:pt x="763208" y="170991"/>
                  <a:pt x="763208" y="381604"/>
                </a:cubicBezTo>
                <a:cubicBezTo>
                  <a:pt x="763208" y="592217"/>
                  <a:pt x="592217" y="763208"/>
                  <a:pt x="381604" y="763208"/>
                </a:cubicBezTo>
                <a:cubicBezTo>
                  <a:pt x="170991" y="763208"/>
                  <a:pt x="0" y="592217"/>
                  <a:pt x="0" y="381604"/>
                </a:cubicBezTo>
                <a:cubicBezTo>
                  <a:pt x="0" y="170991"/>
                  <a:pt x="170991" y="0"/>
                  <a:pt x="381604" y="0"/>
                </a:cubicBezTo>
                <a:close/>
              </a:path>
            </a:pathLst>
          </a:custGeom>
          <a:solidFill>
            <a:srgbClr val="005CC5"/>
          </a:solidFill>
        </p:spPr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3429" y="3873433"/>
            <a:ext cx="297142" cy="297142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761" y="968786"/>
            <a:ext cx="2624757" cy="3739040"/>
          </a:xfrm>
          <a:prstGeom prst="rect">
            <a:avLst/>
          </a:prstGeom>
        </p:spPr>
      </p:pic>
      <p:sp>
        <p:nvSpPr>
          <p:cNvPr id="12" name="Shape 5"/>
          <p:cNvSpPr/>
          <p:nvPr/>
        </p:nvSpPr>
        <p:spPr>
          <a:xfrm>
            <a:off x="6842213" y="1906662"/>
            <a:ext cx="1249869" cy="0"/>
          </a:xfrm>
          <a:custGeom>
            <a:avLst/>
            <a:gdLst/>
            <a:ahLst/>
            <a:cxnLst/>
            <a:rect l="l" t="t" r="r" b="b"/>
            <a:pathLst>
              <a:path w="1249869">
                <a:moveTo>
                  <a:pt x="0" y="0"/>
                </a:moveTo>
                <a:moveTo>
                  <a:pt x="0" y="0"/>
                </a:moveTo>
                <a:lnTo>
                  <a:pt x="1249869" y="0"/>
                </a:lnTo>
              </a:path>
            </a:pathLst>
          </a:custGeom>
          <a:noFill/>
          <a:ln w="10317">
            <a:solidFill>
              <a:srgbClr val="F3F7FD">
                <a:alpha val="47843"/>
              </a:srgbClr>
            </a:solidFill>
            <a:prstDash val="solid"/>
            <a:headEnd type="none"/>
            <a:tailEnd type="none"/>
          </a:ln>
        </p:spPr>
      </p:sp>
      <p:sp>
        <p:nvSpPr>
          <p:cNvPr id="13" name="Shape 6"/>
          <p:cNvSpPr/>
          <p:nvPr/>
        </p:nvSpPr>
        <p:spPr>
          <a:xfrm>
            <a:off x="7137535" y="3640400"/>
            <a:ext cx="763208" cy="763208"/>
          </a:xfrm>
          <a:custGeom>
            <a:avLst/>
            <a:gdLst/>
            <a:ahLst/>
            <a:cxnLst/>
            <a:rect l="l" t="t" r="r" b="b"/>
            <a:pathLst>
              <a:path w="763208" h="763208">
                <a:moveTo>
                  <a:pt x="381604" y="0"/>
                </a:moveTo>
                <a:moveTo>
                  <a:pt x="381604" y="0"/>
                </a:moveTo>
                <a:cubicBezTo>
                  <a:pt x="592217" y="0"/>
                  <a:pt x="763208" y="170991"/>
                  <a:pt x="763208" y="381604"/>
                </a:cubicBezTo>
                <a:cubicBezTo>
                  <a:pt x="763208" y="592217"/>
                  <a:pt x="592217" y="763208"/>
                  <a:pt x="381604" y="763208"/>
                </a:cubicBezTo>
                <a:cubicBezTo>
                  <a:pt x="170991" y="763208"/>
                  <a:pt x="0" y="592217"/>
                  <a:pt x="0" y="381604"/>
                </a:cubicBezTo>
                <a:cubicBezTo>
                  <a:pt x="0" y="170991"/>
                  <a:pt x="170991" y="0"/>
                  <a:pt x="381604" y="0"/>
                </a:cubicBezTo>
                <a:close/>
              </a:path>
            </a:pathLst>
          </a:custGeom>
          <a:solidFill>
            <a:srgbClr val="F3F7FD"/>
          </a:solidFill>
        </p:spPr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6283" y="3804100"/>
            <a:ext cx="445713" cy="435809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386921" y="1370658"/>
            <a:ext cx="2476043" cy="40609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FROM子句的基本功能</a:t>
            </a:r>
            <a:endParaRPr lang="en-US" sz="1440" dirty="0"/>
          </a:p>
        </p:txBody>
      </p:sp>
      <p:sp>
        <p:nvSpPr>
          <p:cNvPr id="16" name="Text 8"/>
          <p:cNvSpPr/>
          <p:nvPr/>
        </p:nvSpPr>
        <p:spPr>
          <a:xfrm>
            <a:off x="470182" y="1990650"/>
            <a:ext cx="2309522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在SQL查询语句中，FROM子句承担着至关重要的角色，它负责明确指定数据来源的表格或视图。这一操作确保了查询能够在正确的数据集上执行，是进行有效数据检索的基础。</a:t>
            </a:r>
            <a:endParaRPr lang="en-US" sz="1440" dirty="0"/>
          </a:p>
        </p:txBody>
      </p:sp>
      <p:sp>
        <p:nvSpPr>
          <p:cNvPr id="17" name="Text 9"/>
          <p:cNvSpPr/>
          <p:nvPr/>
        </p:nvSpPr>
        <p:spPr>
          <a:xfrm>
            <a:off x="3333143" y="1370658"/>
            <a:ext cx="2477713" cy="40609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多表关联的应用</a:t>
            </a:r>
            <a:endParaRPr lang="en-US" sz="1440" dirty="0"/>
          </a:p>
        </p:txBody>
      </p:sp>
      <p:sp>
        <p:nvSpPr>
          <p:cNvPr id="18" name="Text 10"/>
          <p:cNvSpPr/>
          <p:nvPr/>
        </p:nvSpPr>
        <p:spPr>
          <a:xfrm>
            <a:off x="3417107" y="1990650"/>
            <a:ext cx="2309786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利用FROM子句实现多表之间的连接，是处理复杂数据关系的关键。通过内连接、外连接等方法，可以灵活地从多个表中提取和整合信息，为数据分析和决策提供全面的视角。</a:t>
            </a:r>
            <a:endParaRPr lang="en-US" sz="1440" dirty="0"/>
          </a:p>
        </p:txBody>
      </p:sp>
      <p:sp>
        <p:nvSpPr>
          <p:cNvPr id="19" name="Text 11"/>
          <p:cNvSpPr/>
          <p:nvPr/>
        </p:nvSpPr>
        <p:spPr>
          <a:xfrm>
            <a:off x="6275061" y="1370658"/>
            <a:ext cx="2488158" cy="40609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虚拟表的运用技巧</a:t>
            </a:r>
            <a:endParaRPr lang="en-US" sz="1440" dirty="0"/>
          </a:p>
        </p:txBody>
      </p:sp>
      <p:sp>
        <p:nvSpPr>
          <p:cNvPr id="20" name="Text 12"/>
          <p:cNvSpPr/>
          <p:nvPr/>
        </p:nvSpPr>
        <p:spPr>
          <a:xfrm>
            <a:off x="6364247" y="1990650"/>
            <a:ext cx="2309786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除了常规的数据库表格，FROM子句还能引用由子查询生成的虚拟表。这种技术使得SQL查询能够处理更为复杂的数据结构，极大地扩展了数据处理的能力和灵活性。</a:t>
            </a:r>
            <a:endParaRPr lang="en-US" sz="14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WHERE条件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260051" y="941658"/>
            <a:ext cx="8623898" cy="1252170"/>
          </a:xfrm>
          <a:custGeom>
            <a:avLst/>
            <a:gdLst/>
            <a:ahLst/>
            <a:cxnLst/>
            <a:rect l="l" t="t" r="r" b="b"/>
            <a:pathLst>
              <a:path w="8623898" h="1252170">
                <a:moveTo>
                  <a:pt x="146866" y="0"/>
                </a:moveTo>
                <a:moveTo>
                  <a:pt x="146866" y="0"/>
                </a:moveTo>
                <a:lnTo>
                  <a:pt x="8477032" y="0"/>
                </a:lnTo>
                <a:quadBezTo>
                  <a:pt x="8623898" y="0"/>
                  <a:pt x="8623898" y="156521"/>
                </a:quadBezTo>
                <a:lnTo>
                  <a:pt x="8623898" y="1095648"/>
                </a:lnTo>
                <a:quadBezTo>
                  <a:pt x="8623898" y="1252170"/>
                  <a:pt x="8477032" y="1252170"/>
                </a:quadBezTo>
                <a:lnTo>
                  <a:pt x="146866" y="1252170"/>
                </a:lnTo>
                <a:quadBezTo>
                  <a:pt x="0" y="1252170"/>
                  <a:pt x="0" y="1095648"/>
                </a:quadBezTo>
                <a:lnTo>
                  <a:pt x="0" y="156521"/>
                </a:lnTo>
                <a:quadBezTo>
                  <a:pt x="0" y="0"/>
                  <a:pt x="146866" y="0"/>
                </a:quadBezTo>
                <a:close/>
              </a:path>
            </a:pathLst>
          </a:custGeom>
          <a:solidFill>
            <a:srgbClr val="005CC5">
              <a:alpha val="10000"/>
            </a:srgbClr>
          </a:solidFill>
        </p:spPr>
      </p:sp>
      <p:sp>
        <p:nvSpPr>
          <p:cNvPr id="4" name="Shape 2"/>
          <p:cNvSpPr/>
          <p:nvPr/>
        </p:nvSpPr>
        <p:spPr>
          <a:xfrm>
            <a:off x="260051" y="3588995"/>
            <a:ext cx="8623898" cy="1120915"/>
          </a:xfrm>
          <a:custGeom>
            <a:avLst/>
            <a:gdLst/>
            <a:ahLst/>
            <a:cxnLst/>
            <a:rect l="l" t="t" r="r" b="b"/>
            <a:pathLst>
              <a:path w="8623898" h="1120915">
                <a:moveTo>
                  <a:pt x="131471" y="0"/>
                </a:moveTo>
                <a:moveTo>
                  <a:pt x="131471" y="0"/>
                </a:moveTo>
                <a:lnTo>
                  <a:pt x="8492426" y="0"/>
                </a:lnTo>
                <a:quadBezTo>
                  <a:pt x="8623898" y="0"/>
                  <a:pt x="8623898" y="140114"/>
                </a:quadBezTo>
                <a:lnTo>
                  <a:pt x="8623898" y="980801"/>
                </a:lnTo>
                <a:quadBezTo>
                  <a:pt x="8623898" y="1120915"/>
                  <a:pt x="8492426" y="1120915"/>
                </a:quadBezTo>
                <a:lnTo>
                  <a:pt x="131471" y="1120915"/>
                </a:lnTo>
                <a:quadBezTo>
                  <a:pt x="0" y="1120915"/>
                  <a:pt x="0" y="980801"/>
                </a:quadBezTo>
                <a:lnTo>
                  <a:pt x="0" y="140114"/>
                </a:lnTo>
                <a:quadBezTo>
                  <a:pt x="0" y="0"/>
                  <a:pt x="131471" y="0"/>
                </a:quadBezTo>
                <a:close/>
              </a:path>
            </a:pathLst>
          </a:custGeom>
          <a:solidFill>
            <a:srgbClr val="005CC5">
              <a:alpha val="10000"/>
            </a:srgbClr>
          </a:solidFill>
        </p:spPr>
      </p:sp>
      <p:sp>
        <p:nvSpPr>
          <p:cNvPr id="5" name="Shape 3"/>
          <p:cNvSpPr/>
          <p:nvPr/>
        </p:nvSpPr>
        <p:spPr>
          <a:xfrm rot="-8100000">
            <a:off x="8344971" y="3986925"/>
            <a:ext cx="325055" cy="325055"/>
          </a:xfrm>
          <a:custGeom>
            <a:avLst/>
            <a:gdLst/>
            <a:ahLst/>
            <a:cxnLst/>
            <a:rect l="l" t="t" r="r" b="b"/>
            <a:pathLst>
              <a:path w="325055" h="325055">
                <a:moveTo>
                  <a:pt x="0" y="0"/>
                </a:moveTo>
                <a:moveTo>
                  <a:pt x="0" y="0"/>
                </a:moveTo>
                <a:lnTo>
                  <a:pt x="0" y="325055"/>
                </a:lnTo>
                <a:lnTo>
                  <a:pt x="325055" y="325055"/>
                </a:lnTo>
                <a:close/>
              </a:path>
            </a:pathLst>
          </a:custGeom>
          <a:solidFill>
            <a:srgbClr val="D5D9DF">
              <a:alpha val="20000"/>
            </a:srgbClr>
          </a:solidFill>
        </p:spPr>
      </p:sp>
      <p:sp>
        <p:nvSpPr>
          <p:cNvPr id="6" name="Shape 4"/>
          <p:cNvSpPr/>
          <p:nvPr/>
        </p:nvSpPr>
        <p:spPr>
          <a:xfrm>
            <a:off x="260051" y="2344779"/>
            <a:ext cx="8623898" cy="1120915"/>
          </a:xfrm>
          <a:custGeom>
            <a:avLst/>
            <a:gdLst/>
            <a:ahLst/>
            <a:cxnLst/>
            <a:rect l="l" t="t" r="r" b="b"/>
            <a:pathLst>
              <a:path w="8623898" h="1120915">
                <a:moveTo>
                  <a:pt x="131471" y="0"/>
                </a:moveTo>
                <a:moveTo>
                  <a:pt x="131471" y="0"/>
                </a:moveTo>
                <a:lnTo>
                  <a:pt x="8492426" y="0"/>
                </a:lnTo>
                <a:quadBezTo>
                  <a:pt x="8623898" y="0"/>
                  <a:pt x="8623898" y="140114"/>
                </a:quadBezTo>
                <a:lnTo>
                  <a:pt x="8623898" y="980801"/>
                </a:lnTo>
                <a:quadBezTo>
                  <a:pt x="8623898" y="1120915"/>
                  <a:pt x="8492426" y="1120915"/>
                </a:quadBezTo>
                <a:lnTo>
                  <a:pt x="131471" y="1120915"/>
                </a:lnTo>
                <a:quadBezTo>
                  <a:pt x="0" y="1120915"/>
                  <a:pt x="0" y="980801"/>
                </a:quadBezTo>
                <a:lnTo>
                  <a:pt x="0" y="140114"/>
                </a:lnTo>
                <a:quadBezTo>
                  <a:pt x="0" y="0"/>
                  <a:pt x="131471" y="0"/>
                </a:quadBezTo>
                <a:close/>
              </a:path>
            </a:pathLst>
          </a:custGeom>
          <a:solidFill>
            <a:srgbClr val="005CC5">
              <a:alpha val="10000"/>
            </a:srgbClr>
          </a:solidFill>
        </p:spPr>
      </p:sp>
      <p:sp>
        <p:nvSpPr>
          <p:cNvPr id="7" name="Shape 5"/>
          <p:cNvSpPr/>
          <p:nvPr/>
        </p:nvSpPr>
        <p:spPr>
          <a:xfrm rot="-8100000">
            <a:off x="8344990" y="2742709"/>
            <a:ext cx="325055" cy="325055"/>
          </a:xfrm>
          <a:custGeom>
            <a:avLst/>
            <a:gdLst/>
            <a:ahLst/>
            <a:cxnLst/>
            <a:rect l="l" t="t" r="r" b="b"/>
            <a:pathLst>
              <a:path w="325055" h="325055">
                <a:moveTo>
                  <a:pt x="0" y="0"/>
                </a:moveTo>
                <a:moveTo>
                  <a:pt x="0" y="0"/>
                </a:moveTo>
                <a:lnTo>
                  <a:pt x="0" y="325055"/>
                </a:lnTo>
                <a:lnTo>
                  <a:pt x="325055" y="325055"/>
                </a:lnTo>
                <a:close/>
              </a:path>
            </a:pathLst>
          </a:custGeom>
          <a:solidFill>
            <a:srgbClr val="D5D9DF">
              <a:alpha val="20000"/>
            </a:srgbClr>
          </a:solidFill>
        </p:spPr>
      </p:sp>
      <p:sp>
        <p:nvSpPr>
          <p:cNvPr id="8" name="Shape 6"/>
          <p:cNvSpPr/>
          <p:nvPr/>
        </p:nvSpPr>
        <p:spPr>
          <a:xfrm rot="-8100000">
            <a:off x="8344952" y="1405216"/>
            <a:ext cx="325055" cy="325055"/>
          </a:xfrm>
          <a:custGeom>
            <a:avLst/>
            <a:gdLst/>
            <a:ahLst/>
            <a:cxnLst/>
            <a:rect l="l" t="t" r="r" b="b"/>
            <a:pathLst>
              <a:path w="325055" h="325055">
                <a:moveTo>
                  <a:pt x="0" y="0"/>
                </a:moveTo>
                <a:moveTo>
                  <a:pt x="0" y="0"/>
                </a:moveTo>
                <a:lnTo>
                  <a:pt x="0" y="325055"/>
                </a:lnTo>
                <a:lnTo>
                  <a:pt x="325055" y="325055"/>
                </a:lnTo>
                <a:close/>
              </a:path>
            </a:pathLst>
          </a:custGeom>
          <a:solidFill>
            <a:srgbClr val="D5D9DF">
              <a:alpha val="20000"/>
            </a:srgbClr>
          </a:solidFill>
        </p:spPr>
      </p:sp>
      <p:sp>
        <p:nvSpPr>
          <p:cNvPr id="9" name="Text 7"/>
          <p:cNvSpPr/>
          <p:nvPr/>
        </p:nvSpPr>
        <p:spPr>
          <a:xfrm>
            <a:off x="453284" y="1281190"/>
            <a:ext cx="3220903" cy="573106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条件筛选基础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3825645" y="1110543"/>
            <a:ext cx="4476263" cy="914400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WHERE子句作为SQL查询的核心，通过指定单一或多个条件来筛选满足特定要求的记录，是实现数据精确查询的基础工具。这一功能使得从庞大数据集中快速定位信息成为可能。</a:t>
            </a:r>
            <a:endParaRPr lang="en-US" sz="1440" dirty="0"/>
          </a:p>
        </p:txBody>
      </p:sp>
      <p:sp>
        <p:nvSpPr>
          <p:cNvPr id="11" name="Text 9"/>
          <p:cNvSpPr/>
          <p:nvPr/>
        </p:nvSpPr>
        <p:spPr>
          <a:xfrm>
            <a:off x="453284" y="2608646"/>
            <a:ext cx="3220903" cy="59318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逻辑运算符应用</a:t>
            </a:r>
            <a:endParaRPr lang="en-US" sz="1440" dirty="0"/>
          </a:p>
        </p:txBody>
      </p:sp>
      <p:sp>
        <p:nvSpPr>
          <p:cNvPr id="12" name="Text 10"/>
          <p:cNvSpPr/>
          <p:nvPr/>
        </p:nvSpPr>
        <p:spPr>
          <a:xfrm>
            <a:off x="3825645" y="2448037"/>
            <a:ext cx="4476263" cy="914400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在WHERE条件中，逻辑运算符如AND、OR和NOT的巧妙应用，可以实现复杂的条件组合。这些运算符不仅增强了查询的灵活性，还能有效地缩小结果集的范围，提高查询效率。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453284" y="3862899"/>
            <a:ext cx="3219739" cy="573106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模糊匹配技巧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3825645" y="3692252"/>
            <a:ext cx="4476263" cy="914400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SQL中的模糊匹配能力，主要依赖于通配符和LIKE操作符，能够进行模式搜索，找到包含或部分匹配指定模式的数据。这一技巧对于处理不完全信息或执行复杂查询时尤为重要。</a:t>
            </a:r>
            <a:endParaRPr lang="en-US" sz="14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GROUP BY子句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 rot="10800000">
            <a:off x="4909953" y="1020337"/>
            <a:ext cx="3897234" cy="3267735"/>
          </a:xfrm>
          <a:custGeom>
            <a:avLst/>
            <a:gdLst/>
            <a:ahLst/>
            <a:cxnLst/>
            <a:rect l="l" t="t" r="r" b="b"/>
            <a:pathLst>
              <a:path w="3897234" h="3267735">
                <a:moveTo>
                  <a:pt x="1364032" y="326774"/>
                </a:moveTo>
                <a:moveTo>
                  <a:pt x="1364032" y="326774"/>
                </a:moveTo>
                <a:lnTo>
                  <a:pt x="0" y="2614188"/>
                </a:lnTo>
                <a:quadBezTo>
                  <a:pt x="0" y="3267735"/>
                  <a:pt x="779447" y="3267735"/>
                </a:quadBezTo>
                <a:lnTo>
                  <a:pt x="3117787" y="3267735"/>
                </a:lnTo>
                <a:quadBezTo>
                  <a:pt x="3897234" y="3267735"/>
                  <a:pt x="3897234" y="2614188"/>
                </a:quadBezTo>
                <a:lnTo>
                  <a:pt x="2533202" y="326774"/>
                </a:lnTo>
                <a:quadBezTo>
                  <a:pt x="1948617" y="-326774"/>
                  <a:pt x="1364032" y="326774"/>
                </a:quadBezTo>
                <a:close/>
              </a:path>
            </a:pathLst>
          </a:custGeom>
          <a:solidFill>
            <a:srgbClr val="005CC5">
              <a:alpha val="16863"/>
            </a:srgbClr>
          </a:solidFill>
        </p:spPr>
      </p:sp>
      <p:sp>
        <p:nvSpPr>
          <p:cNvPr id="4" name="Shape 2"/>
          <p:cNvSpPr/>
          <p:nvPr/>
        </p:nvSpPr>
        <p:spPr>
          <a:xfrm>
            <a:off x="6427116" y="3361506"/>
            <a:ext cx="862908" cy="827543"/>
          </a:xfrm>
          <a:custGeom>
            <a:avLst/>
            <a:gdLst/>
            <a:ahLst/>
            <a:cxnLst/>
            <a:rect l="l" t="t" r="r" b="b"/>
            <a:pathLst>
              <a:path w="862908" h="827543">
                <a:moveTo>
                  <a:pt x="431454" y="0"/>
                </a:moveTo>
                <a:moveTo>
                  <a:pt x="431454" y="0"/>
                </a:moveTo>
                <a:cubicBezTo>
                  <a:pt x="669580" y="0"/>
                  <a:pt x="862908" y="185405"/>
                  <a:pt x="862908" y="413772"/>
                </a:cubicBezTo>
                <a:cubicBezTo>
                  <a:pt x="862908" y="642138"/>
                  <a:pt x="669580" y="827543"/>
                  <a:pt x="431454" y="827543"/>
                </a:cubicBezTo>
                <a:cubicBezTo>
                  <a:pt x="193328" y="827543"/>
                  <a:pt x="0" y="642138"/>
                  <a:pt x="0" y="413772"/>
                </a:cubicBezTo>
                <a:cubicBezTo>
                  <a:pt x="0" y="185405"/>
                  <a:pt x="193328" y="0"/>
                  <a:pt x="431454" y="0"/>
                </a:cubicBezTo>
                <a:close/>
              </a:path>
            </a:pathLst>
          </a:custGeom>
          <a:solidFill>
            <a:srgbClr val="005CC5"/>
          </a:solidFill>
        </p:spPr>
      </p:sp>
      <p:sp>
        <p:nvSpPr>
          <p:cNvPr id="5" name="Shape 3"/>
          <p:cNvSpPr/>
          <p:nvPr/>
        </p:nvSpPr>
        <p:spPr>
          <a:xfrm>
            <a:off x="5090315" y="1211308"/>
            <a:ext cx="3543583" cy="671937"/>
          </a:xfrm>
          <a:custGeom>
            <a:avLst/>
            <a:gdLst/>
            <a:ahLst/>
            <a:cxnLst/>
            <a:rect l="l" t="t" r="r" b="b"/>
            <a:pathLst>
              <a:path w="3543583" h="671937">
                <a:moveTo>
                  <a:pt x="335968" y="0"/>
                </a:moveTo>
                <a:moveTo>
                  <a:pt x="335968" y="0"/>
                </a:moveTo>
                <a:lnTo>
                  <a:pt x="3207614" y="0"/>
                </a:lnTo>
                <a:quadBezTo>
                  <a:pt x="3543583" y="0"/>
                  <a:pt x="3543583" y="335968"/>
                </a:quadBezTo>
                <a:lnTo>
                  <a:pt x="3543583" y="335968"/>
                </a:lnTo>
                <a:quadBezTo>
                  <a:pt x="3543583" y="671937"/>
                  <a:pt x="3207614" y="671937"/>
                </a:quadBezTo>
                <a:lnTo>
                  <a:pt x="335968" y="671937"/>
                </a:lnTo>
                <a:quadBezTo>
                  <a:pt x="0" y="671937"/>
                  <a:pt x="0" y="335968"/>
                </a:quadBezTo>
                <a:lnTo>
                  <a:pt x="0" y="335968"/>
                </a:lnTo>
                <a:quadBezTo>
                  <a:pt x="0" y="0"/>
                  <a:pt x="335968" y="0"/>
                </a:quadBezTo>
                <a:close/>
              </a:path>
            </a:pathLst>
          </a:custGeom>
          <a:solidFill>
            <a:srgbClr val="005CC5"/>
          </a:solidFill>
        </p:spPr>
      </p:sp>
      <p:sp>
        <p:nvSpPr>
          <p:cNvPr id="6" name="Shape 4"/>
          <p:cNvSpPr/>
          <p:nvPr/>
        </p:nvSpPr>
        <p:spPr>
          <a:xfrm>
            <a:off x="5716277" y="2229314"/>
            <a:ext cx="2291658" cy="671937"/>
          </a:xfrm>
          <a:custGeom>
            <a:avLst/>
            <a:gdLst/>
            <a:ahLst/>
            <a:cxnLst/>
            <a:rect l="l" t="t" r="r" b="b"/>
            <a:pathLst>
              <a:path w="2291658" h="671937">
                <a:moveTo>
                  <a:pt x="335968" y="0"/>
                </a:moveTo>
                <a:moveTo>
                  <a:pt x="335968" y="0"/>
                </a:moveTo>
                <a:lnTo>
                  <a:pt x="1955690" y="0"/>
                </a:lnTo>
                <a:quadBezTo>
                  <a:pt x="2291658" y="0"/>
                  <a:pt x="2291658" y="335968"/>
                </a:quadBezTo>
                <a:lnTo>
                  <a:pt x="2291658" y="335968"/>
                </a:lnTo>
                <a:quadBezTo>
                  <a:pt x="2291658" y="671937"/>
                  <a:pt x="1955690" y="671937"/>
                </a:quadBezTo>
                <a:lnTo>
                  <a:pt x="335968" y="671937"/>
                </a:lnTo>
                <a:quadBezTo>
                  <a:pt x="0" y="671937"/>
                  <a:pt x="0" y="335968"/>
                </a:quadBezTo>
                <a:lnTo>
                  <a:pt x="0" y="335968"/>
                </a:lnTo>
                <a:quadBezTo>
                  <a:pt x="0" y="0"/>
                  <a:pt x="335968" y="0"/>
                </a:quadBezTo>
                <a:close/>
              </a:path>
            </a:pathLst>
          </a:custGeom>
          <a:solidFill>
            <a:srgbClr val="005CC5">
              <a:alpha val="50000"/>
            </a:srgbClr>
          </a:solidFill>
        </p:spPr>
      </p:sp>
      <p:sp>
        <p:nvSpPr>
          <p:cNvPr id="7" name="Shape 5"/>
          <p:cNvSpPr/>
          <p:nvPr/>
        </p:nvSpPr>
        <p:spPr>
          <a:xfrm>
            <a:off x="3687194" y="1552559"/>
            <a:ext cx="950314" cy="0"/>
          </a:xfrm>
          <a:custGeom>
            <a:avLst/>
            <a:gdLst/>
            <a:ahLst/>
            <a:cxnLst/>
            <a:rect l="l" t="t" r="r" b="b"/>
            <a:pathLst>
              <a:path w="950314">
                <a:moveTo>
                  <a:pt x="950314" y="0"/>
                </a:moveTo>
                <a:moveTo>
                  <a:pt x="950314" y="0"/>
                </a:moveTo>
                <a:lnTo>
                  <a:pt x="475157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5CC5"/>
            </a:solidFill>
            <a:prstDash val="solid"/>
            <a:headEnd type="none"/>
            <a:tailEnd type="arrow"/>
          </a:ln>
        </p:spPr>
      </p:sp>
      <p:sp>
        <p:nvSpPr>
          <p:cNvPr id="8" name="Text 6"/>
          <p:cNvSpPr/>
          <p:nvPr/>
        </p:nvSpPr>
        <p:spPr>
          <a:xfrm>
            <a:off x="6551011" y="3519246"/>
            <a:ext cx="615117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6551011" y="2309250"/>
            <a:ext cx="615117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6551011" y="1291245"/>
            <a:ext cx="615117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11" name="Shape 9"/>
          <p:cNvSpPr/>
          <p:nvPr/>
        </p:nvSpPr>
        <p:spPr>
          <a:xfrm>
            <a:off x="4344476" y="2755929"/>
            <a:ext cx="950314" cy="0"/>
          </a:xfrm>
          <a:custGeom>
            <a:avLst/>
            <a:gdLst/>
            <a:ahLst/>
            <a:cxnLst/>
            <a:rect l="l" t="t" r="r" b="b"/>
            <a:pathLst>
              <a:path w="950314">
                <a:moveTo>
                  <a:pt x="950314" y="0"/>
                </a:moveTo>
                <a:moveTo>
                  <a:pt x="950314" y="0"/>
                </a:moveTo>
                <a:lnTo>
                  <a:pt x="475157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5CC5"/>
            </a:solidFill>
            <a:prstDash val="solid"/>
            <a:headEnd type="none"/>
            <a:tailEnd type="arrow"/>
          </a:ln>
        </p:spPr>
      </p:sp>
      <p:sp>
        <p:nvSpPr>
          <p:cNvPr id="12" name="Shape 10"/>
          <p:cNvSpPr/>
          <p:nvPr/>
        </p:nvSpPr>
        <p:spPr>
          <a:xfrm>
            <a:off x="4952246" y="3962166"/>
            <a:ext cx="950314" cy="0"/>
          </a:xfrm>
          <a:custGeom>
            <a:avLst/>
            <a:gdLst/>
            <a:ahLst/>
            <a:cxnLst/>
            <a:rect l="l" t="t" r="r" b="b"/>
            <a:pathLst>
              <a:path w="950314">
                <a:moveTo>
                  <a:pt x="950314" y="0"/>
                </a:moveTo>
                <a:moveTo>
                  <a:pt x="950314" y="0"/>
                </a:moveTo>
                <a:lnTo>
                  <a:pt x="475157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5CC5"/>
            </a:solidFill>
            <a:prstDash val="solid"/>
            <a:headEnd type="none"/>
            <a:tailEnd type="arrow"/>
          </a:ln>
        </p:spPr>
      </p:sp>
      <p:sp>
        <p:nvSpPr>
          <p:cNvPr id="13" name="Text 11"/>
          <p:cNvSpPr/>
          <p:nvPr/>
        </p:nvSpPr>
        <p:spPr>
          <a:xfrm>
            <a:off x="359105" y="999911"/>
            <a:ext cx="3201525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b"/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GROUP BY子句概述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359105" y="1234021"/>
            <a:ext cx="3201661" cy="81381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GROUP BY子句是SQL查询语句中的重要组成部分，它能够将数据按照指定的列进行分组，使得数据处理更加高效和有针对性，为数据分析提供强大的支持。</a:t>
            </a:r>
            <a:endParaRPr lang="en-US" sz="1440" dirty="0"/>
          </a:p>
        </p:txBody>
      </p:sp>
      <p:sp>
        <p:nvSpPr>
          <p:cNvPr id="15" name="Text 13"/>
          <p:cNvSpPr/>
          <p:nvPr/>
        </p:nvSpPr>
        <p:spPr>
          <a:xfrm>
            <a:off x="685074" y="2393600"/>
            <a:ext cx="3377800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b"/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GROUP BY子句的应用场景</a:t>
            </a:r>
            <a:endParaRPr lang="en-US" sz="1440" dirty="0"/>
          </a:p>
        </p:txBody>
      </p:sp>
      <p:sp>
        <p:nvSpPr>
          <p:cNvPr id="16" name="Text 14"/>
          <p:cNvSpPr/>
          <p:nvPr/>
        </p:nvSpPr>
        <p:spPr>
          <a:xfrm>
            <a:off x="685074" y="2623414"/>
            <a:ext cx="3377800" cy="6035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GROUP BY子句广泛应用于各种数据汇总场景，如统计销售额、计算平均值等，通过将大量数据分组处理，可以快速得出所需的统计结果，提高数据处理效率。</a:t>
            </a:r>
            <a:endParaRPr lang="en-US" sz="1440" dirty="0"/>
          </a:p>
        </p:txBody>
      </p:sp>
      <p:sp>
        <p:nvSpPr>
          <p:cNvPr id="17" name="Text 15"/>
          <p:cNvSpPr/>
          <p:nvPr/>
        </p:nvSpPr>
        <p:spPr>
          <a:xfrm>
            <a:off x="1160809" y="3729838"/>
            <a:ext cx="3633390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b"/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GROUP BY子句的使用技巧</a:t>
            </a:r>
            <a:endParaRPr lang="en-US" sz="1440" dirty="0"/>
          </a:p>
        </p:txBody>
      </p:sp>
      <p:sp>
        <p:nvSpPr>
          <p:cNvPr id="18" name="Text 16"/>
          <p:cNvSpPr/>
          <p:nvPr/>
        </p:nvSpPr>
        <p:spPr>
          <a:xfrm>
            <a:off x="1160809" y="3966667"/>
            <a:ext cx="3633390" cy="6035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在使用GROUP BY子句时，需要注意选择合适的分组列，以及合理运用聚合函数，这样才能准确地对数据进行分组和汇总，避免出现错误或不准确的结果。</a:t>
            </a:r>
            <a:endParaRPr lang="en-US" sz="14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ORDER BY子句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 rot="2700000">
            <a:off x="434967" y="3156580"/>
            <a:ext cx="566928" cy="566928"/>
          </a:xfrm>
          <a:custGeom>
            <a:avLst/>
            <a:gdLst/>
            <a:ahLst/>
            <a:cxnLst/>
            <a:rect l="l" t="t" r="r" b="b"/>
            <a:pathLst>
              <a:path w="566928" h="566928">
                <a:moveTo>
                  <a:pt x="0" y="0"/>
                </a:moveTo>
                <a:moveTo>
                  <a:pt x="0" y="0"/>
                </a:moveTo>
                <a:lnTo>
                  <a:pt x="566928" y="0"/>
                </a:lnTo>
                <a:lnTo>
                  <a:pt x="566928" y="566928"/>
                </a:lnTo>
                <a:lnTo>
                  <a:pt x="0" y="566928"/>
                </a:lnTo>
                <a:close/>
              </a:path>
            </a:pathLst>
          </a:custGeom>
          <a:solidFill>
            <a:srgbClr val="5196FF">
              <a:alpha val="50000"/>
            </a:srgbClr>
          </a:solidFill>
        </p:spPr>
      </p:sp>
      <p:sp>
        <p:nvSpPr>
          <p:cNvPr id="4" name="Shape 2"/>
          <p:cNvSpPr/>
          <p:nvPr/>
        </p:nvSpPr>
        <p:spPr>
          <a:xfrm rot="2700000">
            <a:off x="434967" y="1930446"/>
            <a:ext cx="566928" cy="566928"/>
          </a:xfrm>
          <a:custGeom>
            <a:avLst/>
            <a:gdLst/>
            <a:ahLst/>
            <a:cxnLst/>
            <a:rect l="l" t="t" r="r" b="b"/>
            <a:pathLst>
              <a:path w="566928" h="566928">
                <a:moveTo>
                  <a:pt x="0" y="0"/>
                </a:moveTo>
                <a:moveTo>
                  <a:pt x="0" y="0"/>
                </a:moveTo>
                <a:lnTo>
                  <a:pt x="566928" y="0"/>
                </a:lnTo>
                <a:lnTo>
                  <a:pt x="566928" y="566928"/>
                </a:lnTo>
                <a:lnTo>
                  <a:pt x="0" y="566928"/>
                </a:lnTo>
                <a:close/>
              </a:path>
            </a:pathLst>
          </a:custGeom>
          <a:solidFill>
            <a:srgbClr val="5196FF">
              <a:alpha val="50000"/>
            </a:srgbClr>
          </a:solidFill>
        </p:spPr>
      </p:sp>
      <p:sp>
        <p:nvSpPr>
          <p:cNvPr id="5" name="Shape 3"/>
          <p:cNvSpPr/>
          <p:nvPr/>
        </p:nvSpPr>
        <p:spPr>
          <a:xfrm rot="2700000">
            <a:off x="434967" y="2543513"/>
            <a:ext cx="566928" cy="566928"/>
          </a:xfrm>
          <a:custGeom>
            <a:avLst/>
            <a:gdLst/>
            <a:ahLst/>
            <a:cxnLst/>
            <a:rect l="l" t="t" r="r" b="b"/>
            <a:pathLst>
              <a:path w="566928" h="566928">
                <a:moveTo>
                  <a:pt x="0" y="0"/>
                </a:moveTo>
                <a:moveTo>
                  <a:pt x="0" y="0"/>
                </a:moveTo>
                <a:lnTo>
                  <a:pt x="566928" y="0"/>
                </a:lnTo>
                <a:lnTo>
                  <a:pt x="566928" y="566928"/>
                </a:lnTo>
                <a:lnTo>
                  <a:pt x="0" y="566928"/>
                </a:lnTo>
                <a:close/>
              </a:path>
            </a:pathLst>
          </a:custGeom>
          <a:solidFill>
            <a:srgbClr val="005CC5"/>
          </a:solidFill>
        </p:spPr>
      </p:sp>
      <p:sp>
        <p:nvSpPr>
          <p:cNvPr id="6" name="Shape 4"/>
          <p:cNvSpPr/>
          <p:nvPr/>
        </p:nvSpPr>
        <p:spPr>
          <a:xfrm rot="2700000">
            <a:off x="434967" y="3769647"/>
            <a:ext cx="566928" cy="566928"/>
          </a:xfrm>
          <a:custGeom>
            <a:avLst/>
            <a:gdLst/>
            <a:ahLst/>
            <a:cxnLst/>
            <a:rect l="l" t="t" r="r" b="b"/>
            <a:pathLst>
              <a:path w="566928" h="566928">
                <a:moveTo>
                  <a:pt x="0" y="0"/>
                </a:moveTo>
                <a:moveTo>
                  <a:pt x="0" y="0"/>
                </a:moveTo>
                <a:lnTo>
                  <a:pt x="566928" y="0"/>
                </a:lnTo>
                <a:lnTo>
                  <a:pt x="566928" y="566928"/>
                </a:lnTo>
                <a:lnTo>
                  <a:pt x="0" y="566928"/>
                </a:lnTo>
                <a:close/>
              </a:path>
            </a:pathLst>
          </a:custGeom>
          <a:solidFill>
            <a:srgbClr val="005CC5"/>
          </a:solidFill>
        </p:spPr>
      </p:sp>
      <p:sp>
        <p:nvSpPr>
          <p:cNvPr id="7" name="Shape 5"/>
          <p:cNvSpPr/>
          <p:nvPr/>
        </p:nvSpPr>
        <p:spPr>
          <a:xfrm rot="2700000">
            <a:off x="434967" y="1317379"/>
            <a:ext cx="566928" cy="566928"/>
          </a:xfrm>
          <a:custGeom>
            <a:avLst/>
            <a:gdLst/>
            <a:ahLst/>
            <a:cxnLst/>
            <a:rect l="l" t="t" r="r" b="b"/>
            <a:pathLst>
              <a:path w="566928" h="566928">
                <a:moveTo>
                  <a:pt x="0" y="0"/>
                </a:moveTo>
                <a:moveTo>
                  <a:pt x="0" y="0"/>
                </a:moveTo>
                <a:lnTo>
                  <a:pt x="566928" y="0"/>
                </a:lnTo>
                <a:lnTo>
                  <a:pt x="566928" y="566928"/>
                </a:lnTo>
                <a:lnTo>
                  <a:pt x="0" y="566928"/>
                </a:lnTo>
                <a:close/>
              </a:path>
            </a:pathLst>
          </a:custGeom>
          <a:solidFill>
            <a:srgbClr val="005CC5"/>
          </a:solidFill>
        </p:spPr>
      </p:sp>
      <p:sp>
        <p:nvSpPr>
          <p:cNvPr id="8" name="Text 6"/>
          <p:cNvSpPr/>
          <p:nvPr/>
        </p:nvSpPr>
        <p:spPr>
          <a:xfrm>
            <a:off x="376676" y="2536963"/>
            <a:ext cx="683510" cy="5669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01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376676" y="3769647"/>
            <a:ext cx="683510" cy="5669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01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376676" y="1317379"/>
            <a:ext cx="683510" cy="5669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01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11" name="Shape 9"/>
          <p:cNvSpPr/>
          <p:nvPr/>
        </p:nvSpPr>
        <p:spPr>
          <a:xfrm>
            <a:off x="968258" y="1128980"/>
            <a:ext cx="7858190" cy="943726"/>
          </a:xfrm>
          <a:custGeom>
            <a:avLst/>
            <a:gdLst/>
            <a:ahLst/>
            <a:cxnLst/>
            <a:rect l="l" t="t" r="r" b="b"/>
            <a:pathLst>
              <a:path w="7858190" h="943726">
                <a:moveTo>
                  <a:pt x="109245" y="0"/>
                </a:moveTo>
                <a:moveTo>
                  <a:pt x="109245" y="0"/>
                </a:moveTo>
                <a:lnTo>
                  <a:pt x="7748946" y="0"/>
                </a:lnTo>
                <a:quadBezTo>
                  <a:pt x="7858190" y="0"/>
                  <a:pt x="7858190" y="117966"/>
                </a:quadBezTo>
                <a:lnTo>
                  <a:pt x="7858190" y="825761"/>
                </a:lnTo>
                <a:quadBezTo>
                  <a:pt x="7858190" y="943726"/>
                  <a:pt x="7748946" y="943726"/>
                </a:quadBezTo>
                <a:lnTo>
                  <a:pt x="109245" y="943726"/>
                </a:lnTo>
                <a:quadBezTo>
                  <a:pt x="0" y="943726"/>
                  <a:pt x="0" y="825761"/>
                </a:quadBezTo>
                <a:lnTo>
                  <a:pt x="0" y="117966"/>
                </a:lnTo>
                <a:quadBezTo>
                  <a:pt x="0" y="0"/>
                  <a:pt x="109245" y="0"/>
                </a:quadBezTo>
                <a:close/>
              </a:path>
            </a:pathLst>
          </a:custGeom>
          <a:solidFill>
            <a:srgbClr val="0084FF">
              <a:alpha val="0"/>
            </a:srgbClr>
          </a:solidFill>
          <a:ln w="19050">
            <a:solidFill>
              <a:srgbClr val="005CC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8258" y="2354848"/>
            <a:ext cx="7858190" cy="943726"/>
          </a:xfrm>
          <a:custGeom>
            <a:avLst/>
            <a:gdLst/>
            <a:ahLst/>
            <a:cxnLst/>
            <a:rect l="l" t="t" r="r" b="b"/>
            <a:pathLst>
              <a:path w="7858190" h="943726">
                <a:moveTo>
                  <a:pt x="109245" y="0"/>
                </a:moveTo>
                <a:moveTo>
                  <a:pt x="109245" y="0"/>
                </a:moveTo>
                <a:lnTo>
                  <a:pt x="7748946" y="0"/>
                </a:lnTo>
                <a:quadBezTo>
                  <a:pt x="7858190" y="0"/>
                  <a:pt x="7858190" y="117966"/>
                </a:quadBezTo>
                <a:lnTo>
                  <a:pt x="7858190" y="825761"/>
                </a:lnTo>
                <a:quadBezTo>
                  <a:pt x="7858190" y="943726"/>
                  <a:pt x="7748946" y="943726"/>
                </a:quadBezTo>
                <a:lnTo>
                  <a:pt x="109245" y="943726"/>
                </a:lnTo>
                <a:quadBezTo>
                  <a:pt x="0" y="943726"/>
                  <a:pt x="0" y="825761"/>
                </a:quadBezTo>
                <a:lnTo>
                  <a:pt x="0" y="117966"/>
                </a:lnTo>
                <a:quadBezTo>
                  <a:pt x="0" y="0"/>
                  <a:pt x="109245" y="0"/>
                </a:quadBez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5CC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8258" y="3581248"/>
            <a:ext cx="7858190" cy="943726"/>
          </a:xfrm>
          <a:custGeom>
            <a:avLst/>
            <a:gdLst/>
            <a:ahLst/>
            <a:cxnLst/>
            <a:rect l="l" t="t" r="r" b="b"/>
            <a:pathLst>
              <a:path w="7858190" h="943726">
                <a:moveTo>
                  <a:pt x="109245" y="0"/>
                </a:moveTo>
                <a:moveTo>
                  <a:pt x="109245" y="0"/>
                </a:moveTo>
                <a:lnTo>
                  <a:pt x="7748946" y="0"/>
                </a:lnTo>
                <a:quadBezTo>
                  <a:pt x="7858190" y="0"/>
                  <a:pt x="7858190" y="117966"/>
                </a:quadBezTo>
                <a:lnTo>
                  <a:pt x="7858190" y="825761"/>
                </a:lnTo>
                <a:quadBezTo>
                  <a:pt x="7858190" y="943726"/>
                  <a:pt x="7748946" y="943726"/>
                </a:quadBezTo>
                <a:lnTo>
                  <a:pt x="109245" y="943726"/>
                </a:lnTo>
                <a:quadBezTo>
                  <a:pt x="0" y="943726"/>
                  <a:pt x="0" y="825761"/>
                </a:quadBezTo>
                <a:lnTo>
                  <a:pt x="0" y="117966"/>
                </a:lnTo>
                <a:quadBezTo>
                  <a:pt x="0" y="0"/>
                  <a:pt x="109245" y="0"/>
                </a:quadBez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5CC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19309" y="1413391"/>
            <a:ext cx="2858315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ORDER BY 子句基础</a:t>
            </a:r>
            <a:endParaRPr lang="en-US" sz="1440" dirty="0"/>
          </a:p>
        </p:txBody>
      </p:sp>
      <p:sp>
        <p:nvSpPr>
          <p:cNvPr id="15" name="Text 13"/>
          <p:cNvSpPr/>
          <p:nvPr/>
        </p:nvSpPr>
        <p:spPr>
          <a:xfrm>
            <a:off x="4127857" y="1289947"/>
            <a:ext cx="4501915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ORDER BY 子句是 SQL 查询中用于对查询结果进行排序的命令，它可以根据一列或多列的值对记录进行升序或降序的排序，使数据的呈现更加有序和清晰。</a:t>
            </a:r>
            <a:endParaRPr lang="en-US" sz="1440" dirty="0"/>
          </a:p>
        </p:txBody>
      </p:sp>
      <p:sp>
        <p:nvSpPr>
          <p:cNvPr id="16" name="Text 14"/>
          <p:cNvSpPr/>
          <p:nvPr/>
        </p:nvSpPr>
        <p:spPr>
          <a:xfrm>
            <a:off x="1119309" y="2625544"/>
            <a:ext cx="2858315" cy="402336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单列排序应用</a:t>
            </a:r>
            <a:endParaRPr lang="en-US" sz="1440" dirty="0"/>
          </a:p>
        </p:txBody>
      </p:sp>
      <p:sp>
        <p:nvSpPr>
          <p:cNvPr id="17" name="Text 15"/>
          <p:cNvSpPr/>
          <p:nvPr/>
        </p:nvSpPr>
        <p:spPr>
          <a:xfrm>
            <a:off x="4127857" y="2515816"/>
            <a:ext cx="4501915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在实际应用中，ORDER BY 子句常用于按照某一列的值进行排序，如按员工姓名、产品价格等，这种单一维度的排序有助于快速定位到所需信息，提高数据检索的效率。</a:t>
            </a:r>
            <a:endParaRPr lang="en-US" sz="1440" dirty="0"/>
          </a:p>
        </p:txBody>
      </p:sp>
      <p:sp>
        <p:nvSpPr>
          <p:cNvPr id="18" name="Text 16"/>
          <p:cNvSpPr/>
          <p:nvPr/>
        </p:nvSpPr>
        <p:spPr>
          <a:xfrm>
            <a:off x="1119515" y="3865659"/>
            <a:ext cx="2858315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多列排序策略</a:t>
            </a:r>
            <a:endParaRPr lang="en-US" sz="1440" dirty="0"/>
          </a:p>
        </p:txBody>
      </p:sp>
      <p:sp>
        <p:nvSpPr>
          <p:cNvPr id="19" name="Text 17"/>
          <p:cNvSpPr/>
          <p:nvPr/>
        </p:nvSpPr>
        <p:spPr>
          <a:xfrm>
            <a:off x="4129686" y="3733071"/>
            <a:ext cx="4500086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当需要根据多个标准对数据进行排序时，可以使用 ORDER BY 子句指定多个列，并设置每列的排序方式。例如，先按部门再按工资排序，这种多级排序使得数据处理更为精细和有层次感。</a:t>
            </a:r>
            <a:endParaRPr lang="en-US" sz="14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120" y="2205990"/>
            <a:ext cx="731520" cy="731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3832" y="2313030"/>
            <a:ext cx="741298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1422840" y="2205990"/>
            <a:ext cx="6878563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SQL数据操作</a:t>
            </a:r>
            <a:endParaRPr lang="en-US" sz="14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INSERT INTO语句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334023" y="1070220"/>
            <a:ext cx="2653589" cy="3419822"/>
          </a:xfrm>
          <a:custGeom>
            <a:avLst/>
            <a:gdLst/>
            <a:ahLst/>
            <a:cxnLst/>
            <a:rect l="l" t="t" r="r" b="b"/>
            <a:pathLst>
              <a:path w="2653589" h="3419822">
                <a:moveTo>
                  <a:pt x="331699" y="0"/>
                </a:moveTo>
                <a:moveTo>
                  <a:pt x="331699" y="0"/>
                </a:moveTo>
                <a:lnTo>
                  <a:pt x="2653589" y="0"/>
                </a:lnTo>
                <a:lnTo>
                  <a:pt x="2653589" y="3051818"/>
                </a:lnTo>
                <a:quadBezTo>
                  <a:pt x="2653589" y="3419822"/>
                  <a:pt x="2321890" y="3419822"/>
                </a:quadBezTo>
                <a:lnTo>
                  <a:pt x="0" y="3419822"/>
                </a:lnTo>
                <a:lnTo>
                  <a:pt x="0" y="368004"/>
                </a:lnTo>
                <a:quadBezTo>
                  <a:pt x="0" y="0"/>
                  <a:pt x="331699" y="0"/>
                </a:quadBezTo>
                <a:close/>
              </a:path>
            </a:pathLst>
          </a:custGeom>
          <a:solidFill>
            <a:srgbClr val="005CC5">
              <a:alpha val="10000"/>
            </a:srgbClr>
          </a:solidFill>
        </p:spPr>
      </p:sp>
      <p:sp>
        <p:nvSpPr>
          <p:cNvPr id="4" name="Text 2"/>
          <p:cNvSpPr/>
          <p:nvPr/>
        </p:nvSpPr>
        <p:spPr>
          <a:xfrm>
            <a:off x="407175" y="1347658"/>
            <a:ext cx="1362233" cy="70408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3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5" name="Shape 3"/>
          <p:cNvSpPr/>
          <p:nvPr/>
        </p:nvSpPr>
        <p:spPr>
          <a:xfrm>
            <a:off x="3240367" y="1070220"/>
            <a:ext cx="2653589" cy="3419822"/>
          </a:xfrm>
          <a:custGeom>
            <a:avLst/>
            <a:gdLst/>
            <a:ahLst/>
            <a:cxnLst/>
            <a:rect l="l" t="t" r="r" b="b"/>
            <a:pathLst>
              <a:path w="2653589" h="3419822">
                <a:moveTo>
                  <a:pt x="331699" y="0"/>
                </a:moveTo>
                <a:moveTo>
                  <a:pt x="331699" y="0"/>
                </a:moveTo>
                <a:lnTo>
                  <a:pt x="2653589" y="0"/>
                </a:lnTo>
                <a:lnTo>
                  <a:pt x="2653589" y="3051818"/>
                </a:lnTo>
                <a:quadBezTo>
                  <a:pt x="2653589" y="3419822"/>
                  <a:pt x="2321890" y="3419822"/>
                </a:quadBezTo>
                <a:lnTo>
                  <a:pt x="0" y="3419822"/>
                </a:lnTo>
                <a:lnTo>
                  <a:pt x="0" y="368004"/>
                </a:lnTo>
                <a:quadBezTo>
                  <a:pt x="0" y="0"/>
                  <a:pt x="331699" y="0"/>
                </a:quadBezTo>
                <a:close/>
              </a:path>
            </a:pathLst>
          </a:custGeom>
          <a:solidFill>
            <a:srgbClr val="5196FF">
              <a:alpha val="10000"/>
            </a:srgbClr>
          </a:solidFill>
        </p:spPr>
      </p:sp>
      <p:sp>
        <p:nvSpPr>
          <p:cNvPr id="6" name="Text 4"/>
          <p:cNvSpPr/>
          <p:nvPr/>
        </p:nvSpPr>
        <p:spPr>
          <a:xfrm>
            <a:off x="3322826" y="1347658"/>
            <a:ext cx="1104990" cy="70408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3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7" name="Shape 5"/>
          <p:cNvSpPr/>
          <p:nvPr/>
        </p:nvSpPr>
        <p:spPr>
          <a:xfrm>
            <a:off x="6156388" y="1070220"/>
            <a:ext cx="2653589" cy="3419822"/>
          </a:xfrm>
          <a:custGeom>
            <a:avLst/>
            <a:gdLst/>
            <a:ahLst/>
            <a:cxnLst/>
            <a:rect l="l" t="t" r="r" b="b"/>
            <a:pathLst>
              <a:path w="2653589" h="3419822">
                <a:moveTo>
                  <a:pt x="331699" y="0"/>
                </a:moveTo>
                <a:moveTo>
                  <a:pt x="331699" y="0"/>
                </a:moveTo>
                <a:lnTo>
                  <a:pt x="2653589" y="0"/>
                </a:lnTo>
                <a:lnTo>
                  <a:pt x="2653589" y="3051818"/>
                </a:lnTo>
                <a:quadBezTo>
                  <a:pt x="2653589" y="3419822"/>
                  <a:pt x="2321890" y="3419822"/>
                </a:quadBezTo>
                <a:lnTo>
                  <a:pt x="0" y="3419822"/>
                </a:lnTo>
                <a:lnTo>
                  <a:pt x="0" y="368004"/>
                </a:lnTo>
                <a:quadBezTo>
                  <a:pt x="0" y="0"/>
                  <a:pt x="331699" y="0"/>
                </a:quadBezTo>
                <a:close/>
              </a:path>
            </a:pathLst>
          </a:custGeom>
          <a:solidFill>
            <a:srgbClr val="005CC5">
              <a:alpha val="10000"/>
            </a:srgbClr>
          </a:solidFill>
        </p:spPr>
      </p:sp>
      <p:sp>
        <p:nvSpPr>
          <p:cNvPr id="8" name="Text 6"/>
          <p:cNvSpPr/>
          <p:nvPr/>
        </p:nvSpPr>
        <p:spPr>
          <a:xfrm>
            <a:off x="6229333" y="1347658"/>
            <a:ext cx="1333989" cy="70408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3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334023" y="1947106"/>
            <a:ext cx="2653589" cy="46634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INSERT INTO语法规则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334023" y="2459170"/>
            <a:ext cx="2516103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INSERT INTO语句是SQL中用于向数据库表中插入新记录的命令，其基本语法包括指定表名、列名及对应的值，掌握正确的语法格式是使用SQL进行数据操作的基础。</a:t>
            </a:r>
            <a:endParaRPr lang="en-US" sz="1440" dirty="0"/>
          </a:p>
        </p:txBody>
      </p:sp>
      <p:sp>
        <p:nvSpPr>
          <p:cNvPr id="11" name="Text 9"/>
          <p:cNvSpPr/>
          <p:nvPr/>
        </p:nvSpPr>
        <p:spPr>
          <a:xfrm>
            <a:off x="3240530" y="1947106"/>
            <a:ext cx="2653426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数据插入示例解析</a:t>
            </a:r>
            <a:endParaRPr lang="en-US" sz="1440" dirty="0"/>
          </a:p>
        </p:txBody>
      </p:sp>
      <p:sp>
        <p:nvSpPr>
          <p:cNvPr id="12" name="Text 10"/>
          <p:cNvSpPr/>
          <p:nvPr/>
        </p:nvSpPr>
        <p:spPr>
          <a:xfrm>
            <a:off x="3240530" y="2459170"/>
            <a:ext cx="2516103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通过具体的INSERT INTO语句示例，如向员工信息表中添加新员工记录，可以直观展示如何根据实际需求填写列名和值，以及如何处理不同类型的数据输入。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6156181" y="1947106"/>
            <a:ext cx="2377440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错误处理与优化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6156181" y="2459170"/>
            <a:ext cx="2516103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在使用INSERT INTO语句时可能会遇到各种错误，如数据类型不匹配、违反唯一性约束等，了解常见的错误原因并采取相应的解决措施，能有效提高数据插入的准确性和效率。</a:t>
            </a:r>
            <a:endParaRPr lang="en-US" sz="14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UPDATE语句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6257372" y="1047877"/>
            <a:ext cx="2425553" cy="3557553"/>
          </a:xfrm>
          <a:custGeom>
            <a:avLst/>
            <a:gdLst/>
            <a:ahLst/>
            <a:cxnLst/>
            <a:rect l="l" t="t" r="r" b="b"/>
            <a:pathLst>
              <a:path w="2425553" h="3557553">
                <a:moveTo>
                  <a:pt x="0" y="0"/>
                </a:moveTo>
                <a:moveTo>
                  <a:pt x="0" y="0"/>
                </a:moveTo>
                <a:lnTo>
                  <a:pt x="2425553" y="0"/>
                </a:lnTo>
                <a:lnTo>
                  <a:pt x="2425553" y="3557553"/>
                </a:lnTo>
                <a:lnTo>
                  <a:pt x="0" y="3557553"/>
                </a:lnTo>
                <a:close/>
              </a:path>
            </a:pathLst>
          </a:custGeom>
          <a:solidFill>
            <a:srgbClr val="005CC5">
              <a:alpha val="0"/>
            </a:srgbClr>
          </a:solidFill>
          <a:ln w="19050">
            <a:solidFill>
              <a:srgbClr val="005CC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306491" y="1047877"/>
            <a:ext cx="2425553" cy="3557553"/>
          </a:xfrm>
          <a:custGeom>
            <a:avLst/>
            <a:gdLst/>
            <a:ahLst/>
            <a:cxnLst/>
            <a:rect l="l" t="t" r="r" b="b"/>
            <a:pathLst>
              <a:path w="2425553" h="3557553">
                <a:moveTo>
                  <a:pt x="0" y="0"/>
                </a:moveTo>
                <a:moveTo>
                  <a:pt x="0" y="0"/>
                </a:moveTo>
                <a:lnTo>
                  <a:pt x="2425553" y="0"/>
                </a:lnTo>
                <a:lnTo>
                  <a:pt x="2425553" y="3557553"/>
                </a:lnTo>
                <a:lnTo>
                  <a:pt x="0" y="3557553"/>
                </a:lnTo>
                <a:close/>
              </a:path>
            </a:pathLst>
          </a:custGeom>
          <a:solidFill>
            <a:srgbClr val="005CC5">
              <a:alpha val="0"/>
            </a:srgbClr>
          </a:solidFill>
          <a:ln w="19050">
            <a:solidFill>
              <a:srgbClr val="5196FF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2788" y="1249753"/>
            <a:ext cx="625013" cy="625013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5500" y="1249753"/>
            <a:ext cx="609297" cy="609297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406585" y="1047877"/>
            <a:ext cx="2425553" cy="3557553"/>
          </a:xfrm>
          <a:custGeom>
            <a:avLst/>
            <a:gdLst/>
            <a:ahLst/>
            <a:cxnLst/>
            <a:rect l="l" t="t" r="r" b="b"/>
            <a:pathLst>
              <a:path w="2425553" h="3557553">
                <a:moveTo>
                  <a:pt x="0" y="0"/>
                </a:moveTo>
                <a:moveTo>
                  <a:pt x="0" y="0"/>
                </a:moveTo>
                <a:lnTo>
                  <a:pt x="2425553" y="0"/>
                </a:lnTo>
                <a:lnTo>
                  <a:pt x="2425553" y="3557553"/>
                </a:lnTo>
                <a:lnTo>
                  <a:pt x="0" y="3557553"/>
                </a:lnTo>
                <a:close/>
              </a:path>
            </a:pathLst>
          </a:custGeom>
          <a:solidFill>
            <a:srgbClr val="005CC5">
              <a:alpha val="0"/>
            </a:srgbClr>
          </a:solidFill>
          <a:ln w="19050">
            <a:solidFill>
              <a:srgbClr val="005CC5"/>
            </a:solidFill>
            <a:prstDash val="solid"/>
          </a:ln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165" y="1307883"/>
            <a:ext cx="566883" cy="566883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269764" y="4280507"/>
            <a:ext cx="2753685" cy="251251"/>
          </a:xfrm>
          <a:custGeom>
            <a:avLst/>
            <a:gdLst/>
            <a:ahLst/>
            <a:cxnLst/>
            <a:rect l="l" t="t" r="r" b="b"/>
            <a:pathLst>
              <a:path w="2753685" h="251251">
                <a:moveTo>
                  <a:pt x="0" y="0"/>
                </a:moveTo>
                <a:moveTo>
                  <a:pt x="0" y="0"/>
                </a:moveTo>
                <a:lnTo>
                  <a:pt x="2753685" y="0"/>
                </a:lnTo>
                <a:lnTo>
                  <a:pt x="2753685" y="251251"/>
                </a:lnTo>
                <a:lnTo>
                  <a:pt x="0" y="251251"/>
                </a:lnTo>
                <a:close/>
              </a:path>
            </a:pathLst>
          </a:custGeom>
          <a:solidFill>
            <a:srgbClr val="005CC5"/>
          </a:solidFill>
        </p:spPr>
      </p:sp>
      <p:sp>
        <p:nvSpPr>
          <p:cNvPr id="10" name="Shape 5"/>
          <p:cNvSpPr/>
          <p:nvPr/>
        </p:nvSpPr>
        <p:spPr>
          <a:xfrm>
            <a:off x="3169671" y="4280507"/>
            <a:ext cx="2753685" cy="251251"/>
          </a:xfrm>
          <a:custGeom>
            <a:avLst/>
            <a:gdLst/>
            <a:ahLst/>
            <a:cxnLst/>
            <a:rect l="l" t="t" r="r" b="b"/>
            <a:pathLst>
              <a:path w="2753685" h="251251">
                <a:moveTo>
                  <a:pt x="0" y="0"/>
                </a:moveTo>
                <a:moveTo>
                  <a:pt x="0" y="0"/>
                </a:moveTo>
                <a:lnTo>
                  <a:pt x="2753685" y="0"/>
                </a:lnTo>
                <a:lnTo>
                  <a:pt x="2753685" y="251251"/>
                </a:lnTo>
                <a:lnTo>
                  <a:pt x="0" y="251251"/>
                </a:lnTo>
                <a:close/>
              </a:path>
            </a:pathLst>
          </a:custGeom>
          <a:solidFill>
            <a:srgbClr val="5196FF"/>
          </a:solidFill>
        </p:spPr>
      </p:sp>
      <p:sp>
        <p:nvSpPr>
          <p:cNvPr id="11" name="Shape 6"/>
          <p:cNvSpPr/>
          <p:nvPr/>
        </p:nvSpPr>
        <p:spPr>
          <a:xfrm>
            <a:off x="6120551" y="4280507"/>
            <a:ext cx="2753685" cy="251251"/>
          </a:xfrm>
          <a:custGeom>
            <a:avLst/>
            <a:gdLst/>
            <a:ahLst/>
            <a:cxnLst/>
            <a:rect l="l" t="t" r="r" b="b"/>
            <a:pathLst>
              <a:path w="2753685" h="251251">
                <a:moveTo>
                  <a:pt x="0" y="0"/>
                </a:moveTo>
                <a:moveTo>
                  <a:pt x="0" y="0"/>
                </a:moveTo>
                <a:lnTo>
                  <a:pt x="2753685" y="0"/>
                </a:lnTo>
                <a:lnTo>
                  <a:pt x="2753685" y="251251"/>
                </a:lnTo>
                <a:lnTo>
                  <a:pt x="0" y="251251"/>
                </a:lnTo>
                <a:close/>
              </a:path>
            </a:pathLst>
          </a:custGeom>
          <a:solidFill>
            <a:srgbClr val="005CC5"/>
          </a:solidFill>
        </p:spPr>
      </p:sp>
      <p:sp>
        <p:nvSpPr>
          <p:cNvPr id="12" name="Text 7"/>
          <p:cNvSpPr/>
          <p:nvPr/>
        </p:nvSpPr>
        <p:spPr>
          <a:xfrm>
            <a:off x="422752" y="2129591"/>
            <a:ext cx="2417503" cy="38972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更新数据的基本语法</a:t>
            </a:r>
            <a:endParaRPr lang="en-US" sz="1440" dirty="0"/>
          </a:p>
        </p:txBody>
      </p:sp>
      <p:sp>
        <p:nvSpPr>
          <p:cNvPr id="13" name="Text 8"/>
          <p:cNvSpPr/>
          <p:nvPr/>
        </p:nvSpPr>
        <p:spPr>
          <a:xfrm>
            <a:off x="541522" y="2697365"/>
            <a:ext cx="2176004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SQL中的UPDATE语句允许用户对数据库中的数据进行修改，掌握其基本语法是进行数据操作的前提，包括指定表名、设置新值和限定条件等关键步骤。</a:t>
            </a:r>
            <a:endParaRPr lang="en-US" sz="1440" dirty="0"/>
          </a:p>
        </p:txBody>
      </p:sp>
      <p:sp>
        <p:nvSpPr>
          <p:cNvPr id="14" name="Text 9"/>
          <p:cNvSpPr/>
          <p:nvPr/>
        </p:nvSpPr>
        <p:spPr>
          <a:xfrm>
            <a:off x="3322658" y="2129591"/>
            <a:ext cx="2417503" cy="38972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使用WHERE子句精确定位</a:t>
            </a:r>
            <a:endParaRPr lang="en-US" sz="1440" dirty="0"/>
          </a:p>
        </p:txBody>
      </p:sp>
      <p:sp>
        <p:nvSpPr>
          <p:cNvPr id="15" name="Text 10"/>
          <p:cNvSpPr/>
          <p:nvPr/>
        </p:nvSpPr>
        <p:spPr>
          <a:xfrm>
            <a:off x="3441429" y="2697365"/>
            <a:ext cx="2176004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在执行UPDATE操作时，通过WHERE子句可以精确地选择需要更新的记录，这保证了数据修改的准确性和安全性，避免了不必要的数据覆盖。</a:t>
            </a:r>
            <a:endParaRPr lang="en-US" sz="1440" dirty="0"/>
          </a:p>
        </p:txBody>
      </p:sp>
      <p:sp>
        <p:nvSpPr>
          <p:cNvPr id="16" name="Text 11"/>
          <p:cNvSpPr/>
          <p:nvPr/>
        </p:nvSpPr>
        <p:spPr>
          <a:xfrm>
            <a:off x="6273538" y="2129591"/>
            <a:ext cx="2417503" cy="38972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多行数据的批量更新</a:t>
            </a:r>
            <a:endParaRPr lang="en-US" sz="1440" dirty="0"/>
          </a:p>
        </p:txBody>
      </p:sp>
      <p:sp>
        <p:nvSpPr>
          <p:cNvPr id="17" name="Text 12"/>
          <p:cNvSpPr/>
          <p:nvPr/>
        </p:nvSpPr>
        <p:spPr>
          <a:xfrm>
            <a:off x="6392309" y="2697365"/>
            <a:ext cx="2176004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当需要对表中的多行数据同时进行更新时，SQL提供了多种方法实现批量更新，这不仅提高了数据处理的效率，也简化了操作过程。</a:t>
            </a:r>
            <a:endParaRPr lang="en-US" sz="14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DELETE语句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678070" y="2572207"/>
            <a:ext cx="4079970" cy="143018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60" y="1334533"/>
            <a:ext cx="4079970" cy="1430189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582396" y="1340510"/>
            <a:ext cx="0" cy="3802544"/>
          </a:xfrm>
          <a:custGeom>
            <a:avLst/>
            <a:gdLst/>
            <a:ahLst/>
            <a:cxnLst/>
            <a:rect l="l" t="t" r="r" b="b"/>
            <a:pathLst>
              <a:path h="3802544">
                <a:moveTo>
                  <a:pt x="0" y="0"/>
                </a:moveTo>
                <a:moveTo>
                  <a:pt x="0" y="0"/>
                </a:moveTo>
                <a:lnTo>
                  <a:pt x="0" y="3802544"/>
                </a:lnTo>
              </a:path>
            </a:pathLst>
          </a:custGeom>
          <a:noFill/>
          <a:ln w="19050">
            <a:solidFill>
              <a:srgbClr val="D5D9DF"/>
            </a:solidFill>
            <a:prstDash val="solid"/>
            <a:headEnd type="none"/>
            <a:tailEnd type="none"/>
          </a:ln>
        </p:spPr>
      </p:sp>
      <p:sp>
        <p:nvSpPr>
          <p:cNvPr id="6" name="Shape 2"/>
          <p:cNvSpPr/>
          <p:nvPr/>
        </p:nvSpPr>
        <p:spPr>
          <a:xfrm>
            <a:off x="4490956" y="1318664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005CC5"/>
          </a:solidFill>
        </p:spPr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960" y="3401998"/>
            <a:ext cx="4079970" cy="1430189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4490956" y="2304856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5196FF"/>
          </a:solidFill>
        </p:spPr>
      </p:sp>
      <p:sp>
        <p:nvSpPr>
          <p:cNvPr id="9" name="Shape 4"/>
          <p:cNvSpPr/>
          <p:nvPr/>
        </p:nvSpPr>
        <p:spPr>
          <a:xfrm>
            <a:off x="4490956" y="324965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005CC5"/>
          </a:solidFill>
        </p:spPr>
      </p:sp>
      <p:sp>
        <p:nvSpPr>
          <p:cNvPr id="10" name="Text 5"/>
          <p:cNvSpPr/>
          <p:nvPr/>
        </p:nvSpPr>
        <p:spPr>
          <a:xfrm>
            <a:off x="385960" y="895153"/>
            <a:ext cx="3737868" cy="460087"/>
          </a:xfrm>
          <a:prstGeom prst="rect">
            <a:avLst/>
          </a:prstGeom>
          <a:noFill/>
        </p:spPr>
        <p:txBody>
          <a:bodyPr wrap="square" lIns="95250" tIns="95250" rIns="95250" bIns="95250" rtlCol="0" anchor="b"/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DELETE语句基础</a:t>
            </a:r>
            <a:endParaRPr lang="en-US" sz="1440" dirty="0"/>
          </a:p>
        </p:txBody>
      </p:sp>
      <p:sp>
        <p:nvSpPr>
          <p:cNvPr id="11" name="Text 6"/>
          <p:cNvSpPr/>
          <p:nvPr/>
        </p:nvSpPr>
        <p:spPr>
          <a:xfrm>
            <a:off x="511111" y="1610413"/>
            <a:ext cx="3504575" cy="12344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DELETE语句是SQL语言中用于删除数据库表中数据的关键命令，通过指定条件可以精确地移除不再需要的数据行，保持数据库的清洁和数据的相关性。</a:t>
            </a:r>
            <a:endParaRPr lang="en-US" sz="1440" dirty="0"/>
          </a:p>
        </p:txBody>
      </p:sp>
      <p:sp>
        <p:nvSpPr>
          <p:cNvPr id="12" name="Text 7"/>
          <p:cNvSpPr/>
          <p:nvPr/>
        </p:nvSpPr>
        <p:spPr>
          <a:xfrm>
            <a:off x="5031623" y="2112120"/>
            <a:ext cx="3726417" cy="460087"/>
          </a:xfrm>
          <a:prstGeom prst="rect">
            <a:avLst/>
          </a:prstGeom>
          <a:noFill/>
        </p:spPr>
        <p:txBody>
          <a:bodyPr wrap="square" lIns="95250" tIns="95250" rIns="95250" bIns="95250" rtlCol="0" anchor="b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DELETE语句应用实例</a:t>
            </a:r>
            <a:endParaRPr lang="en-US" sz="1440" dirty="0"/>
          </a:p>
        </p:txBody>
      </p:sp>
      <p:sp>
        <p:nvSpPr>
          <p:cNvPr id="13" name="Text 8"/>
          <p:cNvSpPr/>
          <p:nvPr/>
        </p:nvSpPr>
        <p:spPr>
          <a:xfrm>
            <a:off x="5139005" y="2590495"/>
            <a:ext cx="3469605" cy="12344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实际应用中，DELETE语句常用于清理错误数据、删除过期记录或维护数据一致性等场景，它要求使用者明确指定删除条件，以避免误删重要信息。</a:t>
            </a:r>
            <a:endParaRPr lang="en-US" sz="1440" dirty="0"/>
          </a:p>
        </p:txBody>
      </p:sp>
      <p:sp>
        <p:nvSpPr>
          <p:cNvPr id="14" name="Text 9"/>
          <p:cNvSpPr/>
          <p:nvPr/>
        </p:nvSpPr>
        <p:spPr>
          <a:xfrm>
            <a:off x="385960" y="2941911"/>
            <a:ext cx="3737868" cy="460087"/>
          </a:xfrm>
          <a:prstGeom prst="rect">
            <a:avLst/>
          </a:prstGeom>
          <a:noFill/>
        </p:spPr>
        <p:txBody>
          <a:bodyPr wrap="square" lIns="95250" tIns="95250" rIns="95250" bIns="95250" rtlCol="0" anchor="b"/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DELETE语句使用注意事项</a:t>
            </a:r>
            <a:endParaRPr lang="en-US" sz="1440" dirty="0"/>
          </a:p>
        </p:txBody>
      </p:sp>
      <p:sp>
        <p:nvSpPr>
          <p:cNvPr id="15" name="Text 10"/>
          <p:cNvSpPr/>
          <p:nvPr/>
        </p:nvSpPr>
        <p:spPr>
          <a:xfrm>
            <a:off x="511111" y="3507638"/>
            <a:ext cx="3494424" cy="12344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在使用DELETE语句时，必须非常谨慎，因为其操作不可逆。建议先进行备份并验证删除条件的准确性，以免造成数据丢失或破坏数据库完整性。</a:t>
            </a:r>
            <a:endParaRPr lang="en-US" sz="14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数据备份与恢复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80" y="1177557"/>
            <a:ext cx="8485441" cy="9590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93066" y="1106493"/>
            <a:ext cx="682508" cy="103327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4465" b="1" i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8821224" y="1379939"/>
            <a:ext cx="0" cy="530087"/>
          </a:xfrm>
          <a:custGeom>
            <a:avLst/>
            <a:gdLst/>
            <a:ahLst/>
            <a:cxnLst/>
            <a:rect l="l" t="t" r="r" b="b"/>
            <a:pathLst>
              <a:path h="530087">
                <a:moveTo>
                  <a:pt x="0" y="0"/>
                </a:moveTo>
                <a:moveTo>
                  <a:pt x="0" y="0"/>
                </a:moveTo>
                <a:lnTo>
                  <a:pt x="0" y="530087"/>
                </a:lnTo>
              </a:path>
            </a:pathLst>
          </a:custGeom>
          <a:noFill/>
          <a:ln w="59333">
            <a:solidFill>
              <a:srgbClr val="005CC5"/>
            </a:solidFill>
            <a:prstDash val="solid"/>
            <a:headEnd type="none"/>
            <a:tailEnd type="none"/>
          </a:ln>
        </p:spPr>
      </p:sp>
      <p:sp>
        <p:nvSpPr>
          <p:cNvPr id="6" name="Shape 3"/>
          <p:cNvSpPr/>
          <p:nvPr/>
        </p:nvSpPr>
        <p:spPr>
          <a:xfrm>
            <a:off x="517789" y="967604"/>
            <a:ext cx="4236009" cy="417704"/>
          </a:xfrm>
          <a:custGeom>
            <a:avLst/>
            <a:gdLst/>
            <a:ahLst/>
            <a:cxnLst/>
            <a:rect l="l" t="t" r="r" b="b"/>
            <a:pathLst>
              <a:path w="4236009" h="417704">
                <a:moveTo>
                  <a:pt x="128110" y="0"/>
                </a:moveTo>
                <a:moveTo>
                  <a:pt x="128110" y="0"/>
                </a:moveTo>
                <a:lnTo>
                  <a:pt x="4107899" y="0"/>
                </a:lnTo>
                <a:quadBezTo>
                  <a:pt x="4236009" y="0"/>
                  <a:pt x="4236009" y="128110"/>
                </a:quadBezTo>
                <a:lnTo>
                  <a:pt x="4236009" y="289594"/>
                </a:lnTo>
                <a:quadBezTo>
                  <a:pt x="4236009" y="417704"/>
                  <a:pt x="4107899" y="417704"/>
                </a:quadBezTo>
                <a:lnTo>
                  <a:pt x="128110" y="417704"/>
                </a:lnTo>
                <a:quadBezTo>
                  <a:pt x="0" y="417704"/>
                  <a:pt x="0" y="289594"/>
                </a:quadBezTo>
                <a:lnTo>
                  <a:pt x="0" y="128110"/>
                </a:lnTo>
                <a:quadBezTo>
                  <a:pt x="0" y="0"/>
                  <a:pt x="128110" y="0"/>
                </a:quadBezTo>
                <a:close/>
              </a:path>
            </a:pathLst>
          </a:custGeom>
          <a:solidFill>
            <a:srgbClr val="005CC5"/>
          </a:solidFill>
        </p:spPr>
      </p:sp>
      <p:sp>
        <p:nvSpPr>
          <p:cNvPr id="7" name="Shape 4"/>
          <p:cNvSpPr/>
          <p:nvPr/>
        </p:nvSpPr>
        <p:spPr>
          <a:xfrm>
            <a:off x="5119699" y="1356828"/>
            <a:ext cx="828261" cy="0"/>
          </a:xfrm>
          <a:custGeom>
            <a:avLst/>
            <a:gdLst/>
            <a:ahLst/>
            <a:cxnLst/>
            <a:rect l="l" t="t" r="r" b="b"/>
            <a:pathLst>
              <a:path w="828261">
                <a:moveTo>
                  <a:pt x="0" y="0"/>
                </a:moveTo>
                <a:moveTo>
                  <a:pt x="0" y="0"/>
                </a:moveTo>
                <a:lnTo>
                  <a:pt x="828261" y="0"/>
                </a:lnTo>
              </a:path>
            </a:pathLst>
          </a:custGeom>
          <a:noFill/>
          <a:ln w="19778">
            <a:solidFill>
              <a:srgbClr val="005CC5">
                <a:alpha val="10196"/>
              </a:srgbClr>
            </a:solidFill>
            <a:prstDash val="solid"/>
            <a:headEnd type="none"/>
            <a:tailEnd type="none"/>
          </a:ln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01" y="2483684"/>
            <a:ext cx="8485441" cy="95909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90731" y="2412620"/>
            <a:ext cx="682508" cy="103327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4465" b="1" i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2</a:t>
            </a:r>
            <a:endParaRPr lang="en-US" sz="1440" dirty="0"/>
          </a:p>
        </p:txBody>
      </p:sp>
      <p:sp>
        <p:nvSpPr>
          <p:cNvPr id="10" name="Shape 6"/>
          <p:cNvSpPr/>
          <p:nvPr/>
        </p:nvSpPr>
        <p:spPr>
          <a:xfrm>
            <a:off x="355674" y="2688063"/>
            <a:ext cx="0" cy="530087"/>
          </a:xfrm>
          <a:custGeom>
            <a:avLst/>
            <a:gdLst/>
            <a:ahLst/>
            <a:cxnLst/>
            <a:rect l="l" t="t" r="r" b="b"/>
            <a:pathLst>
              <a:path h="530087">
                <a:moveTo>
                  <a:pt x="0" y="0"/>
                </a:moveTo>
                <a:moveTo>
                  <a:pt x="0" y="0"/>
                </a:moveTo>
                <a:lnTo>
                  <a:pt x="0" y="530087"/>
                </a:lnTo>
              </a:path>
            </a:pathLst>
          </a:custGeom>
          <a:noFill/>
          <a:ln w="59333">
            <a:solidFill>
              <a:srgbClr val="5196FF"/>
            </a:solidFill>
            <a:prstDash val="solid"/>
            <a:headEnd type="none"/>
            <a:tailEnd type="none"/>
          </a:ln>
        </p:spPr>
      </p:sp>
      <p:sp>
        <p:nvSpPr>
          <p:cNvPr id="11" name="Shape 7"/>
          <p:cNvSpPr/>
          <p:nvPr/>
        </p:nvSpPr>
        <p:spPr>
          <a:xfrm>
            <a:off x="4181712" y="2274832"/>
            <a:ext cx="4235897" cy="417704"/>
          </a:xfrm>
          <a:custGeom>
            <a:avLst/>
            <a:gdLst/>
            <a:ahLst/>
            <a:cxnLst/>
            <a:rect l="l" t="t" r="r" b="b"/>
            <a:pathLst>
              <a:path w="4235897" h="417704">
                <a:moveTo>
                  <a:pt x="128110" y="0"/>
                </a:moveTo>
                <a:moveTo>
                  <a:pt x="128110" y="0"/>
                </a:moveTo>
                <a:lnTo>
                  <a:pt x="4107787" y="0"/>
                </a:lnTo>
                <a:quadBezTo>
                  <a:pt x="4235897" y="0"/>
                  <a:pt x="4235897" y="128110"/>
                </a:quadBezTo>
                <a:lnTo>
                  <a:pt x="4235897" y="289594"/>
                </a:lnTo>
                <a:quadBezTo>
                  <a:pt x="4235897" y="417704"/>
                  <a:pt x="4107787" y="417704"/>
                </a:quadBezTo>
                <a:lnTo>
                  <a:pt x="128110" y="417704"/>
                </a:lnTo>
                <a:quadBezTo>
                  <a:pt x="0" y="417704"/>
                  <a:pt x="0" y="289594"/>
                </a:quadBezTo>
                <a:lnTo>
                  <a:pt x="0" y="128110"/>
                </a:lnTo>
                <a:quadBezTo>
                  <a:pt x="0" y="0"/>
                  <a:pt x="128110" y="0"/>
                </a:quadBezTo>
                <a:close/>
              </a:path>
            </a:pathLst>
          </a:custGeom>
          <a:solidFill>
            <a:srgbClr val="5196FF"/>
          </a:solidFill>
        </p:spPr>
      </p:sp>
      <p:sp>
        <p:nvSpPr>
          <p:cNvPr id="12" name="Shape 8"/>
          <p:cNvSpPr/>
          <p:nvPr/>
        </p:nvSpPr>
        <p:spPr>
          <a:xfrm>
            <a:off x="2950918" y="2649816"/>
            <a:ext cx="828261" cy="0"/>
          </a:xfrm>
          <a:custGeom>
            <a:avLst/>
            <a:gdLst/>
            <a:ahLst/>
            <a:cxnLst/>
            <a:rect l="l" t="t" r="r" b="b"/>
            <a:pathLst>
              <a:path w="828261">
                <a:moveTo>
                  <a:pt x="0" y="0"/>
                </a:moveTo>
                <a:moveTo>
                  <a:pt x="0" y="0"/>
                </a:moveTo>
                <a:lnTo>
                  <a:pt x="828261" y="0"/>
                </a:lnTo>
              </a:path>
            </a:pathLst>
          </a:custGeom>
          <a:noFill/>
          <a:ln w="19778">
            <a:solidFill>
              <a:srgbClr val="005CC5">
                <a:alpha val="10196"/>
              </a:srgbClr>
            </a:solidFill>
            <a:prstDash val="solid"/>
            <a:headEnd type="none"/>
            <a:tailEnd type="none"/>
          </a:ln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558" y="3790912"/>
            <a:ext cx="8485441" cy="95909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866008" y="3719848"/>
            <a:ext cx="682508" cy="103327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4465" b="1" i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3</a:t>
            </a:r>
            <a:endParaRPr lang="en-US" sz="1440" dirty="0"/>
          </a:p>
        </p:txBody>
      </p:sp>
      <p:sp>
        <p:nvSpPr>
          <p:cNvPr id="15" name="Shape 10"/>
          <p:cNvSpPr/>
          <p:nvPr/>
        </p:nvSpPr>
        <p:spPr>
          <a:xfrm>
            <a:off x="8794166" y="3993294"/>
            <a:ext cx="0" cy="530087"/>
          </a:xfrm>
          <a:custGeom>
            <a:avLst/>
            <a:gdLst/>
            <a:ahLst/>
            <a:cxnLst/>
            <a:rect l="l" t="t" r="r" b="b"/>
            <a:pathLst>
              <a:path h="530087">
                <a:moveTo>
                  <a:pt x="0" y="0"/>
                </a:moveTo>
                <a:moveTo>
                  <a:pt x="0" y="0"/>
                </a:moveTo>
                <a:lnTo>
                  <a:pt x="0" y="530087"/>
                </a:lnTo>
              </a:path>
            </a:pathLst>
          </a:custGeom>
          <a:noFill/>
          <a:ln w="59333">
            <a:solidFill>
              <a:srgbClr val="005CC5"/>
            </a:solidFill>
            <a:prstDash val="solid"/>
            <a:headEnd type="none"/>
            <a:tailEnd type="none"/>
          </a:ln>
        </p:spPr>
      </p:sp>
      <p:sp>
        <p:nvSpPr>
          <p:cNvPr id="16" name="Shape 11"/>
          <p:cNvSpPr/>
          <p:nvPr/>
        </p:nvSpPr>
        <p:spPr>
          <a:xfrm>
            <a:off x="5135088" y="3951197"/>
            <a:ext cx="828261" cy="0"/>
          </a:xfrm>
          <a:custGeom>
            <a:avLst/>
            <a:gdLst/>
            <a:ahLst/>
            <a:cxnLst/>
            <a:rect l="l" t="t" r="r" b="b"/>
            <a:pathLst>
              <a:path w="828261">
                <a:moveTo>
                  <a:pt x="0" y="0"/>
                </a:moveTo>
                <a:moveTo>
                  <a:pt x="0" y="0"/>
                </a:moveTo>
                <a:lnTo>
                  <a:pt x="828261" y="0"/>
                </a:lnTo>
              </a:path>
            </a:pathLst>
          </a:custGeom>
          <a:noFill/>
          <a:ln w="19778">
            <a:solidFill>
              <a:srgbClr val="005CC5">
                <a:alpha val="10196"/>
              </a:srgbClr>
            </a:solidFill>
            <a:prstDash val="solid"/>
            <a:headEnd type="none"/>
            <a:tailEnd type="none"/>
          </a:ln>
        </p:spPr>
      </p:sp>
      <p:sp>
        <p:nvSpPr>
          <p:cNvPr id="17" name="Shape 12"/>
          <p:cNvSpPr/>
          <p:nvPr/>
        </p:nvSpPr>
        <p:spPr>
          <a:xfrm>
            <a:off x="490731" y="3580959"/>
            <a:ext cx="4235897" cy="417704"/>
          </a:xfrm>
          <a:custGeom>
            <a:avLst/>
            <a:gdLst/>
            <a:ahLst/>
            <a:cxnLst/>
            <a:rect l="l" t="t" r="r" b="b"/>
            <a:pathLst>
              <a:path w="4235897" h="417704">
                <a:moveTo>
                  <a:pt x="128110" y="0"/>
                </a:moveTo>
                <a:moveTo>
                  <a:pt x="128110" y="0"/>
                </a:moveTo>
                <a:lnTo>
                  <a:pt x="4107787" y="0"/>
                </a:lnTo>
                <a:quadBezTo>
                  <a:pt x="4235897" y="0"/>
                  <a:pt x="4235897" y="128110"/>
                </a:quadBezTo>
                <a:lnTo>
                  <a:pt x="4235897" y="289594"/>
                </a:lnTo>
                <a:quadBezTo>
                  <a:pt x="4235897" y="417704"/>
                  <a:pt x="4107787" y="417704"/>
                </a:quadBezTo>
                <a:lnTo>
                  <a:pt x="128110" y="417704"/>
                </a:lnTo>
                <a:quadBezTo>
                  <a:pt x="0" y="417704"/>
                  <a:pt x="0" y="289594"/>
                </a:quadBezTo>
                <a:lnTo>
                  <a:pt x="0" y="128110"/>
                </a:lnTo>
                <a:quadBezTo>
                  <a:pt x="0" y="0"/>
                  <a:pt x="128110" y="0"/>
                </a:quadBezTo>
                <a:close/>
              </a:path>
            </a:pathLst>
          </a:custGeom>
          <a:solidFill>
            <a:srgbClr val="005CC5"/>
          </a:solidFill>
        </p:spPr>
      </p:sp>
      <p:sp>
        <p:nvSpPr>
          <p:cNvPr id="18" name="Text 13"/>
          <p:cNvSpPr/>
          <p:nvPr/>
        </p:nvSpPr>
        <p:spPr>
          <a:xfrm>
            <a:off x="517789" y="967604"/>
            <a:ext cx="4235897" cy="38922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数据备份的重要性</a:t>
            </a:r>
            <a:endParaRPr lang="en-US" sz="1440" dirty="0"/>
          </a:p>
        </p:txBody>
      </p:sp>
      <p:sp>
        <p:nvSpPr>
          <p:cNvPr id="19" name="Text 14"/>
          <p:cNvSpPr/>
          <p:nvPr/>
        </p:nvSpPr>
        <p:spPr>
          <a:xfrm>
            <a:off x="517789" y="1378221"/>
            <a:ext cx="7137907" cy="6035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在数据库管理中，数据备份是防止数据丢失的关键步骤，它能够确保在发生意外情况时，如系统崩溃、人为错误或自然灾害，数据可以迅速恢复。</a:t>
            </a:r>
            <a:endParaRPr lang="en-US" sz="1440" dirty="0"/>
          </a:p>
        </p:txBody>
      </p:sp>
      <p:sp>
        <p:nvSpPr>
          <p:cNvPr id="20" name="Text 15"/>
          <p:cNvSpPr/>
          <p:nvPr/>
        </p:nvSpPr>
        <p:spPr>
          <a:xfrm>
            <a:off x="4181712" y="2289072"/>
            <a:ext cx="4235897" cy="38922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备份策略的制定</a:t>
            </a:r>
            <a:endParaRPr lang="en-US" sz="1440" dirty="0"/>
          </a:p>
        </p:txBody>
      </p:sp>
      <p:sp>
        <p:nvSpPr>
          <p:cNvPr id="21" name="Text 16"/>
          <p:cNvSpPr/>
          <p:nvPr/>
        </p:nvSpPr>
        <p:spPr>
          <a:xfrm>
            <a:off x="1179396" y="2692365"/>
            <a:ext cx="7212987" cy="39319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制定有效的备份策略需要考虑多种因素，包括数据的重要性、更新频率以及可接受的数据丢失量，以确保备份既高效又能满足业务需求。</a:t>
            </a:r>
            <a:endParaRPr lang="en-US" sz="1440" dirty="0"/>
          </a:p>
        </p:txBody>
      </p:sp>
      <p:sp>
        <p:nvSpPr>
          <p:cNvPr id="22" name="Text 17"/>
          <p:cNvSpPr/>
          <p:nvPr/>
        </p:nvSpPr>
        <p:spPr>
          <a:xfrm>
            <a:off x="490731" y="3580959"/>
            <a:ext cx="4235897" cy="38922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灾难恢复计划</a:t>
            </a:r>
            <a:endParaRPr lang="en-US" sz="1440" dirty="0"/>
          </a:p>
        </p:txBody>
      </p:sp>
      <p:sp>
        <p:nvSpPr>
          <p:cNvPr id="23" name="Text 18"/>
          <p:cNvSpPr/>
          <p:nvPr/>
        </p:nvSpPr>
        <p:spPr>
          <a:xfrm>
            <a:off x="490731" y="3991576"/>
            <a:ext cx="7192023" cy="6035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灾难恢复计划是一套预先设定的程序和措施，用于在严重数据丢失或系统故障后快速恢复操作，保障企业连续性和数据完整性。</a:t>
            </a:r>
            <a:endParaRPr lang="en-US" sz="14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数据导入与导出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334023" y="1070220"/>
            <a:ext cx="2653589" cy="3419822"/>
          </a:xfrm>
          <a:custGeom>
            <a:avLst/>
            <a:gdLst/>
            <a:ahLst/>
            <a:cxnLst/>
            <a:rect l="l" t="t" r="r" b="b"/>
            <a:pathLst>
              <a:path w="2653589" h="3419822">
                <a:moveTo>
                  <a:pt x="331699" y="0"/>
                </a:moveTo>
                <a:moveTo>
                  <a:pt x="331699" y="0"/>
                </a:moveTo>
                <a:lnTo>
                  <a:pt x="2653589" y="0"/>
                </a:lnTo>
                <a:lnTo>
                  <a:pt x="2653589" y="3051818"/>
                </a:lnTo>
                <a:quadBezTo>
                  <a:pt x="2653589" y="3419822"/>
                  <a:pt x="2321890" y="3419822"/>
                </a:quadBezTo>
                <a:lnTo>
                  <a:pt x="0" y="3419822"/>
                </a:lnTo>
                <a:lnTo>
                  <a:pt x="0" y="368004"/>
                </a:lnTo>
                <a:quadBezTo>
                  <a:pt x="0" y="0"/>
                  <a:pt x="331699" y="0"/>
                </a:quadBezTo>
                <a:close/>
              </a:path>
            </a:pathLst>
          </a:custGeom>
          <a:solidFill>
            <a:srgbClr val="005CC5">
              <a:alpha val="10000"/>
            </a:srgbClr>
          </a:solidFill>
        </p:spPr>
      </p:sp>
      <p:sp>
        <p:nvSpPr>
          <p:cNvPr id="4" name="Text 2"/>
          <p:cNvSpPr/>
          <p:nvPr/>
        </p:nvSpPr>
        <p:spPr>
          <a:xfrm>
            <a:off x="407175" y="1347658"/>
            <a:ext cx="1362233" cy="70408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3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5" name="Shape 3"/>
          <p:cNvSpPr/>
          <p:nvPr/>
        </p:nvSpPr>
        <p:spPr>
          <a:xfrm>
            <a:off x="3240367" y="1070220"/>
            <a:ext cx="2653589" cy="3419822"/>
          </a:xfrm>
          <a:custGeom>
            <a:avLst/>
            <a:gdLst/>
            <a:ahLst/>
            <a:cxnLst/>
            <a:rect l="l" t="t" r="r" b="b"/>
            <a:pathLst>
              <a:path w="2653589" h="3419822">
                <a:moveTo>
                  <a:pt x="331699" y="0"/>
                </a:moveTo>
                <a:moveTo>
                  <a:pt x="331699" y="0"/>
                </a:moveTo>
                <a:lnTo>
                  <a:pt x="2653589" y="0"/>
                </a:lnTo>
                <a:lnTo>
                  <a:pt x="2653589" y="3051818"/>
                </a:lnTo>
                <a:quadBezTo>
                  <a:pt x="2653589" y="3419822"/>
                  <a:pt x="2321890" y="3419822"/>
                </a:quadBezTo>
                <a:lnTo>
                  <a:pt x="0" y="3419822"/>
                </a:lnTo>
                <a:lnTo>
                  <a:pt x="0" y="368004"/>
                </a:lnTo>
                <a:quadBezTo>
                  <a:pt x="0" y="0"/>
                  <a:pt x="331699" y="0"/>
                </a:quadBezTo>
                <a:close/>
              </a:path>
            </a:pathLst>
          </a:custGeom>
          <a:solidFill>
            <a:srgbClr val="5196FF">
              <a:alpha val="10000"/>
            </a:srgbClr>
          </a:solidFill>
        </p:spPr>
      </p:sp>
      <p:sp>
        <p:nvSpPr>
          <p:cNvPr id="6" name="Text 4"/>
          <p:cNvSpPr/>
          <p:nvPr/>
        </p:nvSpPr>
        <p:spPr>
          <a:xfrm>
            <a:off x="3322826" y="1347658"/>
            <a:ext cx="1104990" cy="70408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3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7" name="Shape 5"/>
          <p:cNvSpPr/>
          <p:nvPr/>
        </p:nvSpPr>
        <p:spPr>
          <a:xfrm>
            <a:off x="6156388" y="1070220"/>
            <a:ext cx="2653589" cy="3419822"/>
          </a:xfrm>
          <a:custGeom>
            <a:avLst/>
            <a:gdLst/>
            <a:ahLst/>
            <a:cxnLst/>
            <a:rect l="l" t="t" r="r" b="b"/>
            <a:pathLst>
              <a:path w="2653589" h="3419822">
                <a:moveTo>
                  <a:pt x="331699" y="0"/>
                </a:moveTo>
                <a:moveTo>
                  <a:pt x="331699" y="0"/>
                </a:moveTo>
                <a:lnTo>
                  <a:pt x="2653589" y="0"/>
                </a:lnTo>
                <a:lnTo>
                  <a:pt x="2653589" y="3051818"/>
                </a:lnTo>
                <a:quadBezTo>
                  <a:pt x="2653589" y="3419822"/>
                  <a:pt x="2321890" y="3419822"/>
                </a:quadBezTo>
                <a:lnTo>
                  <a:pt x="0" y="3419822"/>
                </a:lnTo>
                <a:lnTo>
                  <a:pt x="0" y="368004"/>
                </a:lnTo>
                <a:quadBezTo>
                  <a:pt x="0" y="0"/>
                  <a:pt x="331699" y="0"/>
                </a:quadBezTo>
                <a:close/>
              </a:path>
            </a:pathLst>
          </a:custGeom>
          <a:solidFill>
            <a:srgbClr val="005CC5">
              <a:alpha val="10000"/>
            </a:srgbClr>
          </a:solidFill>
        </p:spPr>
      </p:sp>
      <p:sp>
        <p:nvSpPr>
          <p:cNvPr id="8" name="Text 6"/>
          <p:cNvSpPr/>
          <p:nvPr/>
        </p:nvSpPr>
        <p:spPr>
          <a:xfrm>
            <a:off x="6229333" y="1347658"/>
            <a:ext cx="1333989" cy="70408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3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334023" y="1947106"/>
            <a:ext cx="2653589" cy="46634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数据导入的基本方法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334023" y="2459170"/>
            <a:ext cx="2516103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数据导入是数据库管理中的关键步骤，它涉及到从各种来源如CSV文件、Excel表格等将数据转移到数据库中，确保数据的准确录入和高效处理。</a:t>
            </a:r>
            <a:endParaRPr lang="en-US" sz="1440" dirty="0"/>
          </a:p>
        </p:txBody>
      </p:sp>
      <p:sp>
        <p:nvSpPr>
          <p:cNvPr id="11" name="Text 9"/>
          <p:cNvSpPr/>
          <p:nvPr/>
        </p:nvSpPr>
        <p:spPr>
          <a:xfrm>
            <a:off x="3240530" y="1947106"/>
            <a:ext cx="2653426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导出数据的常用格式</a:t>
            </a:r>
            <a:endParaRPr lang="en-US" sz="1440" dirty="0"/>
          </a:p>
        </p:txBody>
      </p:sp>
      <p:sp>
        <p:nvSpPr>
          <p:cNvPr id="12" name="Text 10"/>
          <p:cNvSpPr/>
          <p:nvPr/>
        </p:nvSpPr>
        <p:spPr>
          <a:xfrm>
            <a:off x="3240530" y="2459170"/>
            <a:ext cx="2516103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数据导出允许用户将数据库中的信息备份到外部文件中，常见的格式包括SQL脚本、CSV或XML等，便于数据的迁移和分享。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6156181" y="1947106"/>
            <a:ext cx="2377440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数据导入导出的注意事项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6156181" y="2459170"/>
            <a:ext cx="2516103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在进行数据导入与导出操作时，需要注意数据的完整性和一致性，避免因格式不匹配或编码问题导致的数据丢失或错误，确保数据传输的安全和可靠。</a:t>
            </a:r>
            <a:endParaRPr lang="en-US" sz="144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120" y="2205990"/>
            <a:ext cx="731520" cy="731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3832" y="2313030"/>
            <a:ext cx="741298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1422840" y="2205990"/>
            <a:ext cx="6878563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SQL函数与存储过程</a:t>
            </a:r>
            <a:endParaRPr lang="en-US" sz="144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常用SQL函数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1163262" y="1262153"/>
            <a:ext cx="1151947" cy="1151947"/>
          </a:xfrm>
          <a:custGeom>
            <a:avLst/>
            <a:gdLst/>
            <a:ahLst/>
            <a:cxnLst/>
            <a:rect l="l" t="t" r="r" b="b"/>
            <a:pathLst>
              <a:path w="1151947" h="1151947">
                <a:moveTo>
                  <a:pt x="575974" y="0"/>
                </a:moveTo>
                <a:moveTo>
                  <a:pt x="575974" y="0"/>
                </a:moveTo>
                <a:cubicBezTo>
                  <a:pt x="893862" y="0"/>
                  <a:pt x="1151947" y="258085"/>
                  <a:pt x="1151947" y="575974"/>
                </a:cubicBezTo>
                <a:cubicBezTo>
                  <a:pt x="1151947" y="893862"/>
                  <a:pt x="893862" y="1151947"/>
                  <a:pt x="575974" y="1151947"/>
                </a:cubicBezTo>
                <a:cubicBezTo>
                  <a:pt x="258085" y="1151947"/>
                  <a:pt x="0" y="893862"/>
                  <a:pt x="0" y="575974"/>
                </a:cubicBezTo>
                <a:cubicBezTo>
                  <a:pt x="0" y="258085"/>
                  <a:pt x="258085" y="0"/>
                  <a:pt x="575974" y="0"/>
                </a:cubicBezTo>
                <a:close/>
              </a:path>
            </a:pathLst>
          </a:custGeom>
          <a:solidFill>
            <a:srgbClr val="005CC5">
              <a:alpha val="0"/>
            </a:srgbClr>
          </a:solidFill>
          <a:ln w="38100">
            <a:solidFill>
              <a:srgbClr val="5196F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44840" y="1262153"/>
            <a:ext cx="1151947" cy="1151947"/>
          </a:xfrm>
          <a:custGeom>
            <a:avLst/>
            <a:gdLst/>
            <a:ahLst/>
            <a:cxnLst/>
            <a:rect l="l" t="t" r="r" b="b"/>
            <a:pathLst>
              <a:path w="1151947" h="1151947">
                <a:moveTo>
                  <a:pt x="575974" y="0"/>
                </a:moveTo>
                <a:moveTo>
                  <a:pt x="575974" y="0"/>
                </a:moveTo>
                <a:cubicBezTo>
                  <a:pt x="893862" y="0"/>
                  <a:pt x="1151947" y="258085"/>
                  <a:pt x="1151947" y="575974"/>
                </a:cubicBezTo>
                <a:cubicBezTo>
                  <a:pt x="1151947" y="893862"/>
                  <a:pt x="893862" y="1151947"/>
                  <a:pt x="575974" y="1151947"/>
                </a:cubicBezTo>
                <a:cubicBezTo>
                  <a:pt x="258085" y="1151947"/>
                  <a:pt x="0" y="893862"/>
                  <a:pt x="0" y="575974"/>
                </a:cubicBezTo>
                <a:cubicBezTo>
                  <a:pt x="0" y="258085"/>
                  <a:pt x="258085" y="0"/>
                  <a:pt x="575974" y="0"/>
                </a:cubicBezTo>
                <a:close/>
              </a:path>
            </a:pathLst>
          </a:custGeom>
          <a:solidFill>
            <a:srgbClr val="005CC5">
              <a:alpha val="0"/>
            </a:srgbClr>
          </a:solidFill>
          <a:ln w="38100">
            <a:solidFill>
              <a:srgbClr val="5196FF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876" y="1492766"/>
            <a:ext cx="690721" cy="690721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924" y="1582237"/>
            <a:ext cx="511778" cy="511778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3850635" y="1080185"/>
            <a:ext cx="1442730" cy="1442730"/>
          </a:xfrm>
          <a:custGeom>
            <a:avLst/>
            <a:gdLst/>
            <a:ahLst/>
            <a:cxnLst/>
            <a:rect l="l" t="t" r="r" b="b"/>
            <a:pathLst>
              <a:path w="1442730" h="1442730">
                <a:moveTo>
                  <a:pt x="721365" y="0"/>
                </a:moveTo>
                <a:moveTo>
                  <a:pt x="721365" y="0"/>
                </a:moveTo>
                <a:cubicBezTo>
                  <a:pt x="1119497" y="0"/>
                  <a:pt x="1442730" y="323233"/>
                  <a:pt x="1442730" y="721365"/>
                </a:cubicBezTo>
                <a:cubicBezTo>
                  <a:pt x="1442730" y="1119497"/>
                  <a:pt x="1119497" y="1442730"/>
                  <a:pt x="721365" y="1442730"/>
                </a:cubicBezTo>
                <a:cubicBezTo>
                  <a:pt x="323233" y="1442730"/>
                  <a:pt x="0" y="1119497"/>
                  <a:pt x="0" y="721365"/>
                </a:cubicBezTo>
                <a:cubicBezTo>
                  <a:pt x="0" y="323233"/>
                  <a:pt x="323233" y="0"/>
                  <a:pt x="721365" y="0"/>
                </a:cubicBezTo>
                <a:close/>
              </a:path>
            </a:pathLst>
          </a:custGeom>
          <a:solidFill>
            <a:srgbClr val="005CC5">
              <a:alpha val="0"/>
            </a:srgbClr>
          </a:solidFill>
          <a:ln w="38100">
            <a:solidFill>
              <a:srgbClr val="005CC5"/>
            </a:solidFill>
            <a:prstDash val="solid"/>
          </a:ln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5456" y="1445006"/>
            <a:ext cx="713089" cy="71308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58844" y="2594576"/>
            <a:ext cx="2760785" cy="483319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聚合函数的应用</a:t>
            </a:r>
            <a:endParaRPr lang="en-US" sz="1440" dirty="0"/>
          </a:p>
        </p:txBody>
      </p:sp>
      <p:sp>
        <p:nvSpPr>
          <p:cNvPr id="10" name="Text 5"/>
          <p:cNvSpPr/>
          <p:nvPr/>
        </p:nvSpPr>
        <p:spPr>
          <a:xfrm>
            <a:off x="682353" y="3105327"/>
            <a:ext cx="2113767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聚合函数在SQL语言中扮演着至关重要的角色，它们能够对一组相关的行进行计算，返回单一值，如总和、平均值、最大值等，极大地丰富了数据处理的维度。</a:t>
            </a:r>
            <a:endParaRPr lang="en-US" sz="1440" dirty="0"/>
          </a:p>
        </p:txBody>
      </p:sp>
      <p:sp>
        <p:nvSpPr>
          <p:cNvPr id="11" name="Text 6"/>
          <p:cNvSpPr/>
          <p:nvPr/>
        </p:nvSpPr>
        <p:spPr>
          <a:xfrm>
            <a:off x="3191713" y="2719426"/>
            <a:ext cx="2760574" cy="483718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字符串处理函数</a:t>
            </a:r>
            <a:endParaRPr lang="en-US" sz="1440" dirty="0"/>
          </a:p>
        </p:txBody>
      </p:sp>
      <p:sp>
        <p:nvSpPr>
          <p:cNvPr id="12" name="Text 7"/>
          <p:cNvSpPr/>
          <p:nvPr/>
        </p:nvSpPr>
        <p:spPr>
          <a:xfrm>
            <a:off x="3514954" y="3229661"/>
            <a:ext cx="2114093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字符串处理函数是SQL中用于操作和管理文本数据的利器，包括字符串的连接、截取、替换等功能，这些函数使得文本数据的处理变得灵活多样。</a:t>
            </a:r>
            <a:endParaRPr lang="en-US" sz="1440" dirty="0"/>
          </a:p>
        </p:txBody>
      </p:sp>
      <p:sp>
        <p:nvSpPr>
          <p:cNvPr id="13" name="Text 8"/>
          <p:cNvSpPr/>
          <p:nvPr/>
        </p:nvSpPr>
        <p:spPr>
          <a:xfrm>
            <a:off x="6040526" y="2594153"/>
            <a:ext cx="2760574" cy="483718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日期与时间函数</a:t>
            </a:r>
            <a:endParaRPr lang="en-US" sz="1440" dirty="0"/>
          </a:p>
        </p:txBody>
      </p:sp>
      <p:sp>
        <p:nvSpPr>
          <p:cNvPr id="14" name="Text 9"/>
          <p:cNvSpPr/>
          <p:nvPr/>
        </p:nvSpPr>
        <p:spPr>
          <a:xfrm>
            <a:off x="6363767" y="3105302"/>
            <a:ext cx="2114093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日期与时间函数为处理时间敏感的数据提供了强大的支持，能够实现日期的计算、格式化以及提取时间部分等操作，极大地方便了时间序列数据分析。</a:t>
            </a:r>
            <a:endParaRPr lang="en-US" sz="144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自定义函数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416" y="1089117"/>
            <a:ext cx="2432572" cy="3488093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29134" y="3866753"/>
            <a:ext cx="2356568" cy="567445"/>
          </a:xfrm>
          <a:custGeom>
            <a:avLst/>
            <a:gdLst/>
            <a:ahLst/>
            <a:cxnLst/>
            <a:rect l="l" t="t" r="r" b="b"/>
            <a:pathLst>
              <a:path w="2356568" h="567445">
                <a:moveTo>
                  <a:pt x="0" y="0"/>
                </a:moveTo>
                <a:moveTo>
                  <a:pt x="0" y="0"/>
                </a:moveTo>
                <a:lnTo>
                  <a:pt x="2356568" y="0"/>
                </a:lnTo>
                <a:lnTo>
                  <a:pt x="2356568" y="567445"/>
                </a:lnTo>
                <a:lnTo>
                  <a:pt x="0" y="567445"/>
                </a:lnTo>
                <a:close/>
              </a:path>
            </a:pathLst>
          </a:custGeom>
          <a:solidFill>
            <a:srgbClr val="005CC5"/>
          </a:solidFill>
        </p:spPr>
      </p:sp>
      <p:sp>
        <p:nvSpPr>
          <p:cNvPr id="5" name="Shape 2"/>
          <p:cNvSpPr/>
          <p:nvPr/>
        </p:nvSpPr>
        <p:spPr>
          <a:xfrm>
            <a:off x="790042" y="3687991"/>
            <a:ext cx="1669247" cy="0"/>
          </a:xfrm>
          <a:custGeom>
            <a:avLst/>
            <a:gdLst/>
            <a:ahLst/>
            <a:cxnLst/>
            <a:rect l="l" t="t" r="r" b="b"/>
            <a:pathLst>
              <a:path w="1669247">
                <a:moveTo>
                  <a:pt x="0" y="0"/>
                </a:moveTo>
                <a:moveTo>
                  <a:pt x="0" y="0"/>
                </a:moveTo>
                <a:lnTo>
                  <a:pt x="1669247" y="0"/>
                </a:lnTo>
              </a:path>
            </a:pathLst>
          </a:custGeom>
          <a:noFill/>
          <a:ln w="19420">
            <a:solidFill>
              <a:srgbClr val="000000">
                <a:alpha val="32157"/>
              </a:srgbClr>
            </a:solidFill>
            <a:prstDash val="dash"/>
            <a:headEnd type="none"/>
            <a:tailEnd type="none"/>
          </a:ln>
        </p:spPr>
      </p:sp>
      <p:sp>
        <p:nvSpPr>
          <p:cNvPr id="6" name="Text 3"/>
          <p:cNvSpPr/>
          <p:nvPr/>
        </p:nvSpPr>
        <p:spPr>
          <a:xfrm>
            <a:off x="2157579" y="1050677"/>
            <a:ext cx="702086" cy="8686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600" b="1" i="1" dirty="0">
                <a:solidFill>
                  <a:srgbClr val="005CC5">
                    <a:alpha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</a:t>
            </a:r>
            <a:endParaRPr lang="en-US" sz="144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516" y="1089117"/>
            <a:ext cx="2432572" cy="3488093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3282233" y="3866753"/>
            <a:ext cx="2356568" cy="567445"/>
          </a:xfrm>
          <a:custGeom>
            <a:avLst/>
            <a:gdLst/>
            <a:ahLst/>
            <a:cxnLst/>
            <a:rect l="l" t="t" r="r" b="b"/>
            <a:pathLst>
              <a:path w="2356568" h="567445">
                <a:moveTo>
                  <a:pt x="0" y="0"/>
                </a:moveTo>
                <a:moveTo>
                  <a:pt x="0" y="0"/>
                </a:moveTo>
                <a:lnTo>
                  <a:pt x="2356568" y="0"/>
                </a:lnTo>
                <a:lnTo>
                  <a:pt x="2356568" y="567445"/>
                </a:lnTo>
                <a:lnTo>
                  <a:pt x="0" y="567445"/>
                </a:lnTo>
                <a:close/>
              </a:path>
            </a:pathLst>
          </a:custGeom>
          <a:solidFill>
            <a:srgbClr val="005CC5"/>
          </a:solidFill>
        </p:spPr>
      </p:sp>
      <p:sp>
        <p:nvSpPr>
          <p:cNvPr id="9" name="Shape 5"/>
          <p:cNvSpPr/>
          <p:nvPr/>
        </p:nvSpPr>
        <p:spPr>
          <a:xfrm>
            <a:off x="3743142" y="3687991"/>
            <a:ext cx="1669247" cy="0"/>
          </a:xfrm>
          <a:custGeom>
            <a:avLst/>
            <a:gdLst/>
            <a:ahLst/>
            <a:cxnLst/>
            <a:rect l="l" t="t" r="r" b="b"/>
            <a:pathLst>
              <a:path w="1669247">
                <a:moveTo>
                  <a:pt x="0" y="0"/>
                </a:moveTo>
                <a:moveTo>
                  <a:pt x="0" y="0"/>
                </a:moveTo>
                <a:lnTo>
                  <a:pt x="1669247" y="0"/>
                </a:lnTo>
              </a:path>
            </a:pathLst>
          </a:custGeom>
          <a:noFill/>
          <a:ln w="19420">
            <a:solidFill>
              <a:srgbClr val="000000">
                <a:alpha val="32157"/>
              </a:srgbClr>
            </a:solidFill>
            <a:prstDash val="dash"/>
            <a:headEnd type="none"/>
            <a:tailEnd type="none"/>
          </a:ln>
        </p:spPr>
      </p:sp>
      <p:sp>
        <p:nvSpPr>
          <p:cNvPr id="10" name="Text 6"/>
          <p:cNvSpPr/>
          <p:nvPr/>
        </p:nvSpPr>
        <p:spPr>
          <a:xfrm>
            <a:off x="5110678" y="1050677"/>
            <a:ext cx="702086" cy="8686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600" b="1" i="1" dirty="0">
                <a:solidFill>
                  <a:srgbClr val="005CC5">
                    <a:alpha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2</a:t>
            </a:r>
            <a:endParaRPr lang="en-US" sz="144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295" y="1089117"/>
            <a:ext cx="2432572" cy="3488093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207012" y="3866753"/>
            <a:ext cx="2356568" cy="567445"/>
          </a:xfrm>
          <a:custGeom>
            <a:avLst/>
            <a:gdLst/>
            <a:ahLst/>
            <a:cxnLst/>
            <a:rect l="l" t="t" r="r" b="b"/>
            <a:pathLst>
              <a:path w="2356568" h="567445">
                <a:moveTo>
                  <a:pt x="0" y="0"/>
                </a:moveTo>
                <a:moveTo>
                  <a:pt x="0" y="0"/>
                </a:moveTo>
                <a:lnTo>
                  <a:pt x="2356568" y="0"/>
                </a:lnTo>
                <a:lnTo>
                  <a:pt x="2356568" y="567445"/>
                </a:lnTo>
                <a:lnTo>
                  <a:pt x="0" y="567445"/>
                </a:lnTo>
                <a:close/>
              </a:path>
            </a:pathLst>
          </a:custGeom>
          <a:solidFill>
            <a:srgbClr val="005CC5"/>
          </a:solidFill>
        </p:spPr>
      </p:sp>
      <p:sp>
        <p:nvSpPr>
          <p:cNvPr id="13" name="Shape 8"/>
          <p:cNvSpPr/>
          <p:nvPr/>
        </p:nvSpPr>
        <p:spPr>
          <a:xfrm>
            <a:off x="6667921" y="3687991"/>
            <a:ext cx="1669247" cy="0"/>
          </a:xfrm>
          <a:custGeom>
            <a:avLst/>
            <a:gdLst/>
            <a:ahLst/>
            <a:cxnLst/>
            <a:rect l="l" t="t" r="r" b="b"/>
            <a:pathLst>
              <a:path w="1669247">
                <a:moveTo>
                  <a:pt x="0" y="0"/>
                </a:moveTo>
                <a:moveTo>
                  <a:pt x="0" y="0"/>
                </a:moveTo>
                <a:lnTo>
                  <a:pt x="1669247" y="0"/>
                </a:lnTo>
              </a:path>
            </a:pathLst>
          </a:custGeom>
          <a:noFill/>
          <a:ln w="19420">
            <a:solidFill>
              <a:srgbClr val="000000">
                <a:alpha val="32157"/>
              </a:srgbClr>
            </a:solidFill>
            <a:prstDash val="dash"/>
            <a:headEnd type="none"/>
            <a:tailEnd type="none"/>
          </a:ln>
        </p:spPr>
      </p:sp>
      <p:sp>
        <p:nvSpPr>
          <p:cNvPr id="14" name="Text 9"/>
          <p:cNvSpPr/>
          <p:nvPr/>
        </p:nvSpPr>
        <p:spPr>
          <a:xfrm>
            <a:off x="8035457" y="1050677"/>
            <a:ext cx="702086" cy="8686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600" b="1" i="1" dirty="0">
                <a:solidFill>
                  <a:srgbClr val="005CC5">
                    <a:alpha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3</a:t>
            </a:r>
            <a:endParaRPr lang="en-US" sz="1440" dirty="0"/>
          </a:p>
        </p:txBody>
      </p:sp>
      <p:sp>
        <p:nvSpPr>
          <p:cNvPr id="15" name="Text 10"/>
          <p:cNvSpPr/>
          <p:nvPr/>
        </p:nvSpPr>
        <p:spPr>
          <a:xfrm>
            <a:off x="329134" y="3959379"/>
            <a:ext cx="2356568" cy="382193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函数定义与创建</a:t>
            </a:r>
            <a:endParaRPr lang="en-US" sz="1440" dirty="0"/>
          </a:p>
        </p:txBody>
      </p:sp>
      <p:sp>
        <p:nvSpPr>
          <p:cNvPr id="16" name="Text 11"/>
          <p:cNvSpPr/>
          <p:nvPr/>
        </p:nvSpPr>
        <p:spPr>
          <a:xfrm>
            <a:off x="639881" y="1824186"/>
            <a:ext cx="2161642" cy="120700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自定义函数允许开发者依据特定业务逻辑需求，编写符合自身需求的SQL函数。通过这种方式，能够将复杂查询封装，提高代码的复用性和可维护性。</a:t>
            </a:r>
            <a:endParaRPr lang="en-US" sz="1440" dirty="0"/>
          </a:p>
        </p:txBody>
      </p:sp>
      <p:sp>
        <p:nvSpPr>
          <p:cNvPr id="17" name="Text 12"/>
          <p:cNvSpPr/>
          <p:nvPr/>
        </p:nvSpPr>
        <p:spPr>
          <a:xfrm>
            <a:off x="3282233" y="3959379"/>
            <a:ext cx="2356568" cy="382193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参数传递技巧</a:t>
            </a:r>
            <a:endParaRPr lang="en-US" sz="1440" dirty="0"/>
          </a:p>
        </p:txBody>
      </p:sp>
      <p:sp>
        <p:nvSpPr>
          <p:cNvPr id="18" name="Text 13"/>
          <p:cNvSpPr/>
          <p:nvPr/>
        </p:nvSpPr>
        <p:spPr>
          <a:xfrm>
            <a:off x="3592981" y="1824186"/>
            <a:ext cx="2161642" cy="120700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在自定义函数中，参数的有效传递是实现功能的关键。通过合理设计输入参数，不仅能够提升函数的灵活性，还能确保数据处理的准确性和效率。</a:t>
            </a:r>
            <a:endParaRPr lang="en-US" sz="1440" dirty="0"/>
          </a:p>
        </p:txBody>
      </p:sp>
      <p:sp>
        <p:nvSpPr>
          <p:cNvPr id="19" name="Text 14"/>
          <p:cNvSpPr/>
          <p:nvPr/>
        </p:nvSpPr>
        <p:spPr>
          <a:xfrm>
            <a:off x="6207012" y="3959379"/>
            <a:ext cx="2356568" cy="382193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错误处理机制</a:t>
            </a:r>
            <a:endParaRPr lang="en-US" sz="1440" dirty="0"/>
          </a:p>
        </p:txBody>
      </p:sp>
      <p:sp>
        <p:nvSpPr>
          <p:cNvPr id="20" name="Text 15"/>
          <p:cNvSpPr/>
          <p:nvPr/>
        </p:nvSpPr>
        <p:spPr>
          <a:xfrm>
            <a:off x="6517760" y="1824186"/>
            <a:ext cx="2161642" cy="120700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良好的错误处理机制是自定义函数不可或缺的一部分。通过预设的错误处理逻辑，可以有效避免运行时错误，保障数据的完整性和程序的稳定性。</a:t>
            </a:r>
            <a:endParaRPr lang="en-US" sz="144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存储过程的概念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2602916" y="1833635"/>
            <a:ext cx="6312484" cy="266243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287145" y="1457198"/>
            <a:ext cx="2975372" cy="3038875"/>
          </a:xfrm>
          <a:custGeom>
            <a:avLst/>
            <a:gdLst/>
            <a:ahLst/>
            <a:cxnLst/>
            <a:rect l="l" t="t" r="r" b="b"/>
            <a:pathLst>
              <a:path w="2975372" h="3038875">
                <a:moveTo>
                  <a:pt x="426003" y="0"/>
                </a:moveTo>
                <a:moveTo>
                  <a:pt x="426003" y="0"/>
                </a:moveTo>
                <a:lnTo>
                  <a:pt x="2549369" y="0"/>
                </a:lnTo>
                <a:quadBezTo>
                  <a:pt x="2975372" y="0"/>
                  <a:pt x="2975372" y="426003"/>
                </a:quadBezTo>
                <a:lnTo>
                  <a:pt x="2975372" y="2612872"/>
                </a:lnTo>
                <a:quadBezTo>
                  <a:pt x="2975372" y="3038875"/>
                  <a:pt x="2549369" y="3038875"/>
                </a:quadBezTo>
                <a:lnTo>
                  <a:pt x="426003" y="3038875"/>
                </a:lnTo>
                <a:quadBezTo>
                  <a:pt x="0" y="3038875"/>
                  <a:pt x="0" y="2612872"/>
                </a:quadBezTo>
                <a:lnTo>
                  <a:pt x="0" y="426003"/>
                </a:lnTo>
                <a:quadBezTo>
                  <a:pt x="0" y="0"/>
                  <a:pt x="426003" y="0"/>
                </a:quadBezTo>
                <a:close/>
              </a:path>
            </a:pathLst>
          </a:custGeom>
          <a:solidFill>
            <a:srgbClr val="F3F7FD"/>
          </a:solidFill>
          <a:ln w="19050">
            <a:solidFill>
              <a:srgbClr val="005CC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80006" y="1073576"/>
            <a:ext cx="2431855" cy="649248"/>
          </a:xfrm>
          <a:custGeom>
            <a:avLst/>
            <a:gdLst/>
            <a:ahLst/>
            <a:cxnLst/>
            <a:rect l="l" t="t" r="r" b="b"/>
            <a:pathLst>
              <a:path w="2431855" h="649248">
                <a:moveTo>
                  <a:pt x="161595" y="0"/>
                </a:moveTo>
                <a:moveTo>
                  <a:pt x="161595" y="0"/>
                </a:moveTo>
                <a:lnTo>
                  <a:pt x="2270260" y="0"/>
                </a:lnTo>
                <a:quadBezTo>
                  <a:pt x="2431855" y="0"/>
                  <a:pt x="2431855" y="161595"/>
                </a:quadBezTo>
                <a:lnTo>
                  <a:pt x="2431855" y="487653"/>
                </a:lnTo>
                <a:quadBezTo>
                  <a:pt x="2431855" y="649248"/>
                  <a:pt x="2270260" y="649248"/>
                </a:quadBezTo>
                <a:lnTo>
                  <a:pt x="161595" y="649248"/>
                </a:lnTo>
                <a:quadBezTo>
                  <a:pt x="0" y="649248"/>
                  <a:pt x="0" y="487653"/>
                </a:quadBezTo>
                <a:lnTo>
                  <a:pt x="0" y="161595"/>
                </a:lnTo>
                <a:quadBezTo>
                  <a:pt x="0" y="0"/>
                  <a:pt x="161595" y="0"/>
                </a:quadBezTo>
                <a:close/>
              </a:path>
            </a:pathLst>
          </a:custGeom>
          <a:solidFill>
            <a:srgbClr val="005CC5"/>
          </a:solidFill>
        </p:spPr>
      </p:sp>
      <p:sp>
        <p:nvSpPr>
          <p:cNvPr id="6" name="Shape 3"/>
          <p:cNvSpPr/>
          <p:nvPr/>
        </p:nvSpPr>
        <p:spPr>
          <a:xfrm>
            <a:off x="3380991" y="1932994"/>
            <a:ext cx="5422275" cy="493149"/>
          </a:xfrm>
          <a:custGeom>
            <a:avLst/>
            <a:gdLst/>
            <a:ahLst/>
            <a:cxnLst/>
            <a:rect l="l" t="t" r="r" b="b"/>
            <a:pathLst>
              <a:path w="5422275" h="493149">
                <a:moveTo>
                  <a:pt x="163994" y="0"/>
                </a:moveTo>
                <a:moveTo>
                  <a:pt x="163994" y="0"/>
                </a:moveTo>
                <a:lnTo>
                  <a:pt x="5258282" y="0"/>
                </a:lnTo>
                <a:quadBezTo>
                  <a:pt x="5422275" y="0"/>
                  <a:pt x="5422275" y="138948"/>
                </a:quadBezTo>
                <a:lnTo>
                  <a:pt x="5422275" y="354201"/>
                </a:lnTo>
                <a:quadBezTo>
                  <a:pt x="5422275" y="493149"/>
                  <a:pt x="5258282" y="493149"/>
                </a:quadBezTo>
                <a:lnTo>
                  <a:pt x="163994" y="493149"/>
                </a:lnTo>
                <a:quadBezTo>
                  <a:pt x="0" y="493149"/>
                  <a:pt x="0" y="354201"/>
                </a:quadBezTo>
                <a:lnTo>
                  <a:pt x="0" y="138948"/>
                </a:lnTo>
                <a:quadBezTo>
                  <a:pt x="0" y="0"/>
                  <a:pt x="163994" y="0"/>
                </a:quadBezTo>
                <a:close/>
              </a:path>
            </a:pathLst>
          </a:custGeom>
          <a:solidFill>
            <a:srgbClr val="F3F7FD"/>
          </a:solidFill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190" y="2061925"/>
            <a:ext cx="254203" cy="254203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3380991" y="3155397"/>
            <a:ext cx="5422275" cy="493149"/>
          </a:xfrm>
          <a:custGeom>
            <a:avLst/>
            <a:gdLst/>
            <a:ahLst/>
            <a:cxnLst/>
            <a:rect l="l" t="t" r="r" b="b"/>
            <a:pathLst>
              <a:path w="5422275" h="493149">
                <a:moveTo>
                  <a:pt x="163994" y="0"/>
                </a:moveTo>
                <a:moveTo>
                  <a:pt x="163994" y="0"/>
                </a:moveTo>
                <a:lnTo>
                  <a:pt x="5258282" y="0"/>
                </a:lnTo>
                <a:quadBezTo>
                  <a:pt x="5422275" y="0"/>
                  <a:pt x="5422275" y="138948"/>
                </a:quadBezTo>
                <a:lnTo>
                  <a:pt x="5422275" y="354201"/>
                </a:lnTo>
                <a:quadBezTo>
                  <a:pt x="5422275" y="493149"/>
                  <a:pt x="5258282" y="493149"/>
                </a:quadBezTo>
                <a:lnTo>
                  <a:pt x="163994" y="493149"/>
                </a:lnTo>
                <a:quadBezTo>
                  <a:pt x="0" y="493149"/>
                  <a:pt x="0" y="354201"/>
                </a:quadBezTo>
                <a:lnTo>
                  <a:pt x="0" y="138948"/>
                </a:lnTo>
                <a:quadBezTo>
                  <a:pt x="0" y="0"/>
                  <a:pt x="163994" y="0"/>
                </a:quadBezTo>
                <a:close/>
              </a:path>
            </a:pathLst>
          </a:custGeom>
          <a:solidFill>
            <a:srgbClr val="F3F7FD"/>
          </a:solidFill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5190" y="3284327"/>
            <a:ext cx="254203" cy="25420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80006" y="1210748"/>
            <a:ext cx="2431855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存储过程的定义</a:t>
            </a:r>
            <a:endParaRPr lang="en-US" sz="1440" dirty="0"/>
          </a:p>
        </p:txBody>
      </p:sp>
      <p:sp>
        <p:nvSpPr>
          <p:cNvPr id="11" name="Text 6"/>
          <p:cNvSpPr/>
          <p:nvPr/>
        </p:nvSpPr>
        <p:spPr>
          <a:xfrm>
            <a:off x="484365" y="2226827"/>
            <a:ext cx="2580932" cy="1499616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存储过程是数据库中预先编写并以过程形式存储的一组SQL语句，它可以被反复调用执行，极大提升了数据处理的效率和复用性。</a:t>
            </a:r>
            <a:endParaRPr lang="en-US" sz="1440" dirty="0"/>
          </a:p>
        </p:txBody>
      </p:sp>
      <p:sp>
        <p:nvSpPr>
          <p:cNvPr id="12" name="Text 7"/>
          <p:cNvSpPr/>
          <p:nvPr/>
        </p:nvSpPr>
        <p:spPr>
          <a:xfrm>
            <a:off x="4028865" y="1997002"/>
            <a:ext cx="4683645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存储过程的功能</a:t>
            </a:r>
            <a:endParaRPr lang="en-US" sz="1440" dirty="0"/>
          </a:p>
        </p:txBody>
      </p:sp>
      <p:sp>
        <p:nvSpPr>
          <p:cNvPr id="13" name="Text 8"/>
          <p:cNvSpPr/>
          <p:nvPr/>
        </p:nvSpPr>
        <p:spPr>
          <a:xfrm>
            <a:off x="3523549" y="2440225"/>
            <a:ext cx="5279717" cy="6035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存储过程不仅能够实现数据的增删改查等基本操作，还可以封装复杂的业务逻辑，通过参数传递灵活处理数据，增强数据库的应用性能。</a:t>
            </a:r>
            <a:endParaRPr lang="en-US" sz="1440" dirty="0"/>
          </a:p>
        </p:txBody>
      </p:sp>
      <p:sp>
        <p:nvSpPr>
          <p:cNvPr id="14" name="Text 9"/>
          <p:cNvSpPr/>
          <p:nvPr/>
        </p:nvSpPr>
        <p:spPr>
          <a:xfrm>
            <a:off x="4028865" y="3219405"/>
            <a:ext cx="4683645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存储过程的优势</a:t>
            </a:r>
            <a:endParaRPr lang="en-US" sz="1440" dirty="0"/>
          </a:p>
        </p:txBody>
      </p:sp>
      <p:sp>
        <p:nvSpPr>
          <p:cNvPr id="15" name="Text 10"/>
          <p:cNvSpPr/>
          <p:nvPr/>
        </p:nvSpPr>
        <p:spPr>
          <a:xfrm>
            <a:off x="3523549" y="3662627"/>
            <a:ext cx="5279717" cy="6035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使用存储过程可以降低网络流量，提高系统响应速度，同时它还能提供一种安全机制，通过限制直接访问底层数据表，保护数据的安全性。</a:t>
            </a:r>
            <a:endParaRPr lang="en-US" sz="144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创建存储过程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289912" y="906269"/>
            <a:ext cx="1913307" cy="5669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015" b="1" i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Part 01</a:t>
            </a:r>
            <a:endParaRPr lang="en-US" sz="144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289912" y="1387272"/>
            <a:ext cx="2657487" cy="2657487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912" y="1277517"/>
            <a:ext cx="2657487" cy="265748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196601" y="906269"/>
            <a:ext cx="1913307" cy="5669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015" b="1" i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Part 03</a:t>
            </a:r>
            <a:endParaRPr lang="en-US" sz="144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6196601" y="1387272"/>
            <a:ext cx="2657487" cy="2657487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601" y="1277517"/>
            <a:ext cx="2657487" cy="265748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3238268" y="1464751"/>
            <a:ext cx="1913307" cy="5669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015" b="1" i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Part 02</a:t>
            </a:r>
            <a:endParaRPr lang="en-US" sz="144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6">
            <a:alphaModFix amt="30000"/>
          </a:blip>
          <a:stretch>
            <a:fillRect/>
          </a:stretch>
        </p:blipFill>
        <p:spPr>
          <a:xfrm>
            <a:off x="3238268" y="1945755"/>
            <a:ext cx="2657487" cy="2657487"/>
          </a:xfrm>
          <a:prstGeom prst="rect">
            <a:avLst/>
          </a:prstGeom>
        </p:spPr>
      </p:pic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8268" y="1835999"/>
            <a:ext cx="2657487" cy="2657487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289912" y="1497028"/>
            <a:ext cx="2556049" cy="409089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存储过程的基本概念</a:t>
            </a:r>
            <a:endParaRPr lang="en-US" sz="1440" dirty="0"/>
          </a:p>
        </p:txBody>
      </p:sp>
      <p:sp>
        <p:nvSpPr>
          <p:cNvPr id="13" name="Text 5"/>
          <p:cNvSpPr/>
          <p:nvPr/>
        </p:nvSpPr>
        <p:spPr>
          <a:xfrm>
            <a:off x="289912" y="1996307"/>
            <a:ext cx="2657487" cy="81381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存储过程是数据库中预编译的一组SQL语句，它能够被应用程序重复调用执行。这种机制提高了数据处理的效率，减少了网络传输和处理时延，增强了数据操作的安全性。</a:t>
            </a:r>
            <a:endParaRPr lang="en-US" sz="1440" dirty="0"/>
          </a:p>
        </p:txBody>
      </p:sp>
      <p:sp>
        <p:nvSpPr>
          <p:cNvPr id="14" name="Text 6"/>
          <p:cNvSpPr/>
          <p:nvPr/>
        </p:nvSpPr>
        <p:spPr>
          <a:xfrm>
            <a:off x="3238268" y="2105399"/>
            <a:ext cx="2556049" cy="409089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创建存储过程的步骤</a:t>
            </a:r>
            <a:endParaRPr lang="en-US" sz="1440" dirty="0"/>
          </a:p>
        </p:txBody>
      </p:sp>
      <p:sp>
        <p:nvSpPr>
          <p:cNvPr id="15" name="Text 7"/>
          <p:cNvSpPr/>
          <p:nvPr/>
        </p:nvSpPr>
        <p:spPr>
          <a:xfrm>
            <a:off x="3238268" y="2554790"/>
            <a:ext cx="2657487" cy="81381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创建存储过程首先需要定义过程名和参数，随后编写一系列的SQL语句实现特定功能，最后通过数据库管理系统的命令进行编译和存储。这一过程使得复杂的数据库操作变得简单和高效。</a:t>
            </a:r>
            <a:endParaRPr lang="en-US" sz="1440" dirty="0"/>
          </a:p>
        </p:txBody>
      </p:sp>
      <p:sp>
        <p:nvSpPr>
          <p:cNvPr id="16" name="Text 8"/>
          <p:cNvSpPr/>
          <p:nvPr/>
        </p:nvSpPr>
        <p:spPr>
          <a:xfrm>
            <a:off x="6196601" y="1497028"/>
            <a:ext cx="2556049" cy="409089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存储过程的优势分析</a:t>
            </a:r>
            <a:endParaRPr lang="en-US" sz="1440" dirty="0"/>
          </a:p>
        </p:txBody>
      </p:sp>
      <p:sp>
        <p:nvSpPr>
          <p:cNvPr id="17" name="Text 9"/>
          <p:cNvSpPr/>
          <p:nvPr/>
        </p:nvSpPr>
        <p:spPr>
          <a:xfrm>
            <a:off x="6196601" y="1996307"/>
            <a:ext cx="2657487" cy="81381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存储过程的使用可以显著提升数据库的执行效率，减少客户端与服务器之间的数据传输量。此外，它还能够帮助开发者维护代码的一致性和重用性，同时提高应用程序的安全性和可维护性。</a:t>
            </a:r>
            <a:endParaRPr lang="en-US" sz="144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调用存储过程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3244743" y="1003513"/>
            <a:ext cx="2705818" cy="3819978"/>
          </a:xfrm>
          <a:custGeom>
            <a:avLst/>
            <a:gdLst/>
            <a:ahLst/>
            <a:cxnLst/>
            <a:rect l="l" t="t" r="r" b="b"/>
            <a:pathLst>
              <a:path w="2705818" h="3819978">
                <a:moveTo>
                  <a:pt x="0" y="0"/>
                </a:moveTo>
                <a:moveTo>
                  <a:pt x="0" y="0"/>
                </a:moveTo>
                <a:lnTo>
                  <a:pt x="2705818" y="0"/>
                </a:lnTo>
                <a:lnTo>
                  <a:pt x="2705818" y="3819978"/>
                </a:lnTo>
                <a:lnTo>
                  <a:pt x="0" y="3819978"/>
                </a:lnTo>
                <a:close/>
              </a:path>
            </a:pathLst>
          </a:custGeom>
          <a:solidFill>
            <a:srgbClr val="005CC5"/>
          </a:solidFill>
        </p:spPr>
      </p:sp>
      <p:sp>
        <p:nvSpPr>
          <p:cNvPr id="4" name="Shape 2"/>
          <p:cNvSpPr/>
          <p:nvPr/>
        </p:nvSpPr>
        <p:spPr>
          <a:xfrm>
            <a:off x="311343" y="1827403"/>
            <a:ext cx="2705818" cy="2996088"/>
          </a:xfrm>
          <a:custGeom>
            <a:avLst/>
            <a:gdLst/>
            <a:ahLst/>
            <a:cxnLst/>
            <a:rect l="l" t="t" r="r" b="b"/>
            <a:pathLst>
              <a:path w="2705818" h="2996088">
                <a:moveTo>
                  <a:pt x="0" y="0"/>
                </a:moveTo>
                <a:moveTo>
                  <a:pt x="0" y="0"/>
                </a:moveTo>
                <a:lnTo>
                  <a:pt x="2705818" y="0"/>
                </a:lnTo>
                <a:lnTo>
                  <a:pt x="2705818" y="2996088"/>
                </a:lnTo>
                <a:lnTo>
                  <a:pt x="0" y="2996088"/>
                </a:lnTo>
                <a:close/>
              </a:path>
            </a:pathLst>
          </a:custGeom>
          <a:solidFill>
            <a:srgbClr val="5196FF">
              <a:alpha val="10000"/>
            </a:srgbClr>
          </a:solidFill>
        </p:spPr>
      </p:sp>
      <p:sp>
        <p:nvSpPr>
          <p:cNvPr id="5" name="Shape 3"/>
          <p:cNvSpPr/>
          <p:nvPr/>
        </p:nvSpPr>
        <p:spPr>
          <a:xfrm>
            <a:off x="6178144" y="1827403"/>
            <a:ext cx="2705818" cy="2996088"/>
          </a:xfrm>
          <a:custGeom>
            <a:avLst/>
            <a:gdLst/>
            <a:ahLst/>
            <a:cxnLst/>
            <a:rect l="l" t="t" r="r" b="b"/>
            <a:pathLst>
              <a:path w="2705818" h="2996088">
                <a:moveTo>
                  <a:pt x="0" y="0"/>
                </a:moveTo>
                <a:moveTo>
                  <a:pt x="0" y="0"/>
                </a:moveTo>
                <a:lnTo>
                  <a:pt x="2705818" y="0"/>
                </a:lnTo>
                <a:lnTo>
                  <a:pt x="2705818" y="2996088"/>
                </a:lnTo>
                <a:lnTo>
                  <a:pt x="0" y="2996088"/>
                </a:lnTo>
                <a:close/>
              </a:path>
            </a:pathLst>
          </a:custGeom>
          <a:solidFill>
            <a:srgbClr val="5196FF">
              <a:alpha val="10000"/>
            </a:srgbClr>
          </a:solidFill>
        </p:spPr>
      </p:sp>
      <p:sp>
        <p:nvSpPr>
          <p:cNvPr id="6" name="Text 4"/>
          <p:cNvSpPr/>
          <p:nvPr/>
        </p:nvSpPr>
        <p:spPr>
          <a:xfrm>
            <a:off x="3124620" y="1302372"/>
            <a:ext cx="95499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2</a:t>
            </a:r>
            <a:endParaRPr lang="en-US" sz="1440" dirty="0"/>
          </a:p>
        </p:txBody>
      </p:sp>
      <p:sp>
        <p:nvSpPr>
          <p:cNvPr id="7" name="Text 5"/>
          <p:cNvSpPr/>
          <p:nvPr/>
        </p:nvSpPr>
        <p:spPr>
          <a:xfrm>
            <a:off x="6068030" y="1882148"/>
            <a:ext cx="95499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3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260038" y="1882148"/>
            <a:ext cx="95499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452780" y="2679501"/>
            <a:ext cx="2564381" cy="41042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存储过程的定义与功能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452780" y="3167011"/>
            <a:ext cx="2432048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存储过程是数据库中一系列SQL语句的集合，它能够完成特定的任务。通过调用存储过程，可以实现代码重用，提高执行效率，同时增强数据操作的安全性和一致性。</a:t>
            </a:r>
            <a:endParaRPr lang="en-US" sz="1440" dirty="0"/>
          </a:p>
        </p:txBody>
      </p:sp>
      <p:sp>
        <p:nvSpPr>
          <p:cNvPr id="11" name="Text 9"/>
          <p:cNvSpPr/>
          <p:nvPr/>
        </p:nvSpPr>
        <p:spPr>
          <a:xfrm>
            <a:off x="3376395" y="2093186"/>
            <a:ext cx="2564381" cy="41042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如何创建存储过程</a:t>
            </a:r>
            <a:endParaRPr lang="en-US" sz="1440" dirty="0"/>
          </a:p>
        </p:txBody>
      </p:sp>
      <p:sp>
        <p:nvSpPr>
          <p:cNvPr id="12" name="Text 10"/>
          <p:cNvSpPr/>
          <p:nvPr/>
        </p:nvSpPr>
        <p:spPr>
          <a:xfrm>
            <a:off x="3376395" y="2642212"/>
            <a:ext cx="2382685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创建存储过程需要使用CREATE PROCEDURE语句，定义过程名、参数以及具体的SQL语句。此步骤涉及对业务逻辑的准确理解，以确保存储过程能够高效地完成预期的数据操作任务。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6319581" y="2679501"/>
            <a:ext cx="2564381" cy="41042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调用存储过程的方式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6319581" y="3167011"/>
            <a:ext cx="2431659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调用存储过程通常使用EXEC或CALL命令，可以直接传递参数并执行预定义的SQL语句集。这种方式简化了复杂的数据操作流程，使得应用程序与数据库的交互更为高效、灵活。</a:t>
            </a:r>
            <a:endParaRPr lang="en-US" sz="144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120" y="2205990"/>
            <a:ext cx="731520" cy="731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3832" y="2313030"/>
            <a:ext cx="741298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05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1422840" y="2205990"/>
            <a:ext cx="6878563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SQL高级应用</a:t>
            </a:r>
            <a:endParaRPr lang="en-US" sz="144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视图的使用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968141" y="1399328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005CC5">
              <a:alpha val="40000"/>
            </a:srgbClr>
          </a:solidFill>
        </p:spPr>
      </p:sp>
      <p:sp>
        <p:nvSpPr>
          <p:cNvPr id="4" name="Text 2"/>
          <p:cNvSpPr/>
          <p:nvPr/>
        </p:nvSpPr>
        <p:spPr>
          <a:xfrm>
            <a:off x="343003" y="978704"/>
            <a:ext cx="972611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4320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5" name="Shape 3"/>
          <p:cNvSpPr/>
          <p:nvPr/>
        </p:nvSpPr>
        <p:spPr>
          <a:xfrm>
            <a:off x="6858301" y="1399328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005CC5">
              <a:alpha val="40000"/>
            </a:srgbClr>
          </a:solidFill>
        </p:spPr>
      </p:sp>
      <p:sp>
        <p:nvSpPr>
          <p:cNvPr id="6" name="Text 4"/>
          <p:cNvSpPr/>
          <p:nvPr/>
        </p:nvSpPr>
        <p:spPr>
          <a:xfrm>
            <a:off x="6233162" y="978704"/>
            <a:ext cx="972611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4320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7" name="Shape 5"/>
          <p:cNvSpPr/>
          <p:nvPr/>
        </p:nvSpPr>
        <p:spPr>
          <a:xfrm>
            <a:off x="3904076" y="1399328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005CC5">
              <a:alpha val="40000"/>
            </a:srgbClr>
          </a:solidFill>
        </p:spPr>
      </p:sp>
      <p:sp>
        <p:nvSpPr>
          <p:cNvPr id="8" name="Text 6"/>
          <p:cNvSpPr/>
          <p:nvPr/>
        </p:nvSpPr>
        <p:spPr>
          <a:xfrm>
            <a:off x="3278937" y="978704"/>
            <a:ext cx="972611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4320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343003" y="1808683"/>
            <a:ext cx="2567635" cy="42062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视图的定义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343003" y="2457650"/>
            <a:ext cx="2567635" cy="95097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在数据库中，视图基于一个或多个表的逻辑表现形式，它提供了一种对原始数据进行抽象、筛选和重组的方式，使得用户可以更灵活地访问和使用数据。</a:t>
            </a:r>
            <a:endParaRPr lang="en-US" sz="1440" dirty="0"/>
          </a:p>
        </p:txBody>
      </p:sp>
      <p:sp>
        <p:nvSpPr>
          <p:cNvPr id="11" name="Text 9"/>
          <p:cNvSpPr/>
          <p:nvPr/>
        </p:nvSpPr>
        <p:spPr>
          <a:xfrm>
            <a:off x="3278935" y="1808426"/>
            <a:ext cx="2567635" cy="42062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视图的创建与使用</a:t>
            </a:r>
            <a:endParaRPr lang="en-US" sz="1440" dirty="0"/>
          </a:p>
        </p:txBody>
      </p:sp>
      <p:sp>
        <p:nvSpPr>
          <p:cNvPr id="12" name="Text 10"/>
          <p:cNvSpPr/>
          <p:nvPr/>
        </p:nvSpPr>
        <p:spPr>
          <a:xfrm>
            <a:off x="3278937" y="2457907"/>
            <a:ext cx="2567635" cy="95097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创建视图需要定义其结构和数据来源，通过SQL语句实现。一旦建立，视图就像一个虚拟表，用户可以通过简单的查询语句对其进行访问，大大简化了复杂数据的处理过程。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6233362" y="1808683"/>
            <a:ext cx="2567635" cy="42062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视图的优势分析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6233162" y="2457907"/>
            <a:ext cx="2567635" cy="95097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使用视图可以隐藏数据的复杂性，提高数据安全性，同时便于维护和更新。它允许用户根据需要定制数据显示方式，极大地提高了数据处理的效率和灵活性。</a:t>
            </a:r>
            <a:endParaRPr lang="en-US" sz="144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索引的优化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3244743" y="1003513"/>
            <a:ext cx="2705818" cy="3819978"/>
          </a:xfrm>
          <a:custGeom>
            <a:avLst/>
            <a:gdLst/>
            <a:ahLst/>
            <a:cxnLst/>
            <a:rect l="l" t="t" r="r" b="b"/>
            <a:pathLst>
              <a:path w="2705818" h="3819978">
                <a:moveTo>
                  <a:pt x="0" y="0"/>
                </a:moveTo>
                <a:moveTo>
                  <a:pt x="0" y="0"/>
                </a:moveTo>
                <a:lnTo>
                  <a:pt x="2705818" y="0"/>
                </a:lnTo>
                <a:lnTo>
                  <a:pt x="2705818" y="3819978"/>
                </a:lnTo>
                <a:lnTo>
                  <a:pt x="0" y="3819978"/>
                </a:lnTo>
                <a:close/>
              </a:path>
            </a:pathLst>
          </a:custGeom>
          <a:solidFill>
            <a:srgbClr val="005CC5"/>
          </a:solidFill>
        </p:spPr>
      </p:sp>
      <p:sp>
        <p:nvSpPr>
          <p:cNvPr id="4" name="Shape 2"/>
          <p:cNvSpPr/>
          <p:nvPr/>
        </p:nvSpPr>
        <p:spPr>
          <a:xfrm>
            <a:off x="311343" y="1827403"/>
            <a:ext cx="2705818" cy="2996088"/>
          </a:xfrm>
          <a:custGeom>
            <a:avLst/>
            <a:gdLst/>
            <a:ahLst/>
            <a:cxnLst/>
            <a:rect l="l" t="t" r="r" b="b"/>
            <a:pathLst>
              <a:path w="2705818" h="2996088">
                <a:moveTo>
                  <a:pt x="0" y="0"/>
                </a:moveTo>
                <a:moveTo>
                  <a:pt x="0" y="0"/>
                </a:moveTo>
                <a:lnTo>
                  <a:pt x="2705818" y="0"/>
                </a:lnTo>
                <a:lnTo>
                  <a:pt x="2705818" y="2996088"/>
                </a:lnTo>
                <a:lnTo>
                  <a:pt x="0" y="2996088"/>
                </a:lnTo>
                <a:close/>
              </a:path>
            </a:pathLst>
          </a:custGeom>
          <a:solidFill>
            <a:srgbClr val="5196FF">
              <a:alpha val="10000"/>
            </a:srgbClr>
          </a:solidFill>
        </p:spPr>
      </p:sp>
      <p:sp>
        <p:nvSpPr>
          <p:cNvPr id="5" name="Shape 3"/>
          <p:cNvSpPr/>
          <p:nvPr/>
        </p:nvSpPr>
        <p:spPr>
          <a:xfrm>
            <a:off x="6178144" y="1827403"/>
            <a:ext cx="2705818" cy="2996088"/>
          </a:xfrm>
          <a:custGeom>
            <a:avLst/>
            <a:gdLst/>
            <a:ahLst/>
            <a:cxnLst/>
            <a:rect l="l" t="t" r="r" b="b"/>
            <a:pathLst>
              <a:path w="2705818" h="2996088">
                <a:moveTo>
                  <a:pt x="0" y="0"/>
                </a:moveTo>
                <a:moveTo>
                  <a:pt x="0" y="0"/>
                </a:moveTo>
                <a:lnTo>
                  <a:pt x="2705818" y="0"/>
                </a:lnTo>
                <a:lnTo>
                  <a:pt x="2705818" y="2996088"/>
                </a:lnTo>
                <a:lnTo>
                  <a:pt x="0" y="2996088"/>
                </a:lnTo>
                <a:close/>
              </a:path>
            </a:pathLst>
          </a:custGeom>
          <a:solidFill>
            <a:srgbClr val="5196FF">
              <a:alpha val="10000"/>
            </a:srgbClr>
          </a:solidFill>
        </p:spPr>
      </p:sp>
      <p:sp>
        <p:nvSpPr>
          <p:cNvPr id="6" name="Text 4"/>
          <p:cNvSpPr/>
          <p:nvPr/>
        </p:nvSpPr>
        <p:spPr>
          <a:xfrm>
            <a:off x="3124620" y="1302372"/>
            <a:ext cx="95499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2</a:t>
            </a:r>
            <a:endParaRPr lang="en-US" sz="1440" dirty="0"/>
          </a:p>
        </p:txBody>
      </p:sp>
      <p:sp>
        <p:nvSpPr>
          <p:cNvPr id="7" name="Text 5"/>
          <p:cNvSpPr/>
          <p:nvPr/>
        </p:nvSpPr>
        <p:spPr>
          <a:xfrm>
            <a:off x="6068030" y="1882148"/>
            <a:ext cx="95499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3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260038" y="1882148"/>
            <a:ext cx="95499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452780" y="2679501"/>
            <a:ext cx="2564381" cy="41042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索引优化的意义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452780" y="3167011"/>
            <a:ext cx="2432048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索引是数据库中提高查询效率的重要手段，通过对数据进行适当的索引优化，可以显著减少查询时间，提升系统性能，尤其在处理大量数据时，索引的作用更为明显。</a:t>
            </a:r>
            <a:endParaRPr lang="en-US" sz="1440" dirty="0"/>
          </a:p>
        </p:txBody>
      </p:sp>
      <p:sp>
        <p:nvSpPr>
          <p:cNvPr id="11" name="Text 9"/>
          <p:cNvSpPr/>
          <p:nvPr/>
        </p:nvSpPr>
        <p:spPr>
          <a:xfrm>
            <a:off x="3376395" y="2093186"/>
            <a:ext cx="2564381" cy="41042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索引类型选择</a:t>
            </a:r>
            <a:endParaRPr lang="en-US" sz="1440" dirty="0"/>
          </a:p>
        </p:txBody>
      </p:sp>
      <p:sp>
        <p:nvSpPr>
          <p:cNvPr id="12" name="Text 10"/>
          <p:cNvSpPr/>
          <p:nvPr/>
        </p:nvSpPr>
        <p:spPr>
          <a:xfrm>
            <a:off x="3376395" y="2642212"/>
            <a:ext cx="2382685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根据数据访问模式的不同，选择合适的索引类型至关重要。常见的索引类型包括B-Tree、哈希和全文索引等，每种索引都有其优势和适用场景，合理选择可以最大化查询效率。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6319581" y="2679501"/>
            <a:ext cx="2564381" cy="41042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索引维护策略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6319581" y="3167011"/>
            <a:ext cx="2431659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索引虽能加速查询速度，但过多或不当的索引也会影响数据的更新速度。因此，定期评估和维护索引，删除不必要的索引，调整索引结构，对于保持数据库性能至关重要。</a:t>
            </a:r>
            <a:endParaRPr lang="en-US" sz="144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事务处理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334023" y="1070220"/>
            <a:ext cx="2653589" cy="3419822"/>
          </a:xfrm>
          <a:custGeom>
            <a:avLst/>
            <a:gdLst/>
            <a:ahLst/>
            <a:cxnLst/>
            <a:rect l="l" t="t" r="r" b="b"/>
            <a:pathLst>
              <a:path w="2653589" h="3419822">
                <a:moveTo>
                  <a:pt x="331699" y="0"/>
                </a:moveTo>
                <a:moveTo>
                  <a:pt x="331699" y="0"/>
                </a:moveTo>
                <a:lnTo>
                  <a:pt x="2653589" y="0"/>
                </a:lnTo>
                <a:lnTo>
                  <a:pt x="2653589" y="3051818"/>
                </a:lnTo>
                <a:quadBezTo>
                  <a:pt x="2653589" y="3419822"/>
                  <a:pt x="2321890" y="3419822"/>
                </a:quadBezTo>
                <a:lnTo>
                  <a:pt x="0" y="3419822"/>
                </a:lnTo>
                <a:lnTo>
                  <a:pt x="0" y="368004"/>
                </a:lnTo>
                <a:quadBezTo>
                  <a:pt x="0" y="0"/>
                  <a:pt x="331699" y="0"/>
                </a:quadBezTo>
                <a:close/>
              </a:path>
            </a:pathLst>
          </a:custGeom>
          <a:solidFill>
            <a:srgbClr val="005CC5">
              <a:alpha val="10000"/>
            </a:srgbClr>
          </a:solidFill>
        </p:spPr>
      </p:sp>
      <p:sp>
        <p:nvSpPr>
          <p:cNvPr id="4" name="Text 2"/>
          <p:cNvSpPr/>
          <p:nvPr/>
        </p:nvSpPr>
        <p:spPr>
          <a:xfrm>
            <a:off x="407175" y="1347658"/>
            <a:ext cx="1362233" cy="70408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3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5" name="Shape 3"/>
          <p:cNvSpPr/>
          <p:nvPr/>
        </p:nvSpPr>
        <p:spPr>
          <a:xfrm>
            <a:off x="3240367" y="1070220"/>
            <a:ext cx="2653589" cy="3419822"/>
          </a:xfrm>
          <a:custGeom>
            <a:avLst/>
            <a:gdLst/>
            <a:ahLst/>
            <a:cxnLst/>
            <a:rect l="l" t="t" r="r" b="b"/>
            <a:pathLst>
              <a:path w="2653589" h="3419822">
                <a:moveTo>
                  <a:pt x="331699" y="0"/>
                </a:moveTo>
                <a:moveTo>
                  <a:pt x="331699" y="0"/>
                </a:moveTo>
                <a:lnTo>
                  <a:pt x="2653589" y="0"/>
                </a:lnTo>
                <a:lnTo>
                  <a:pt x="2653589" y="3051818"/>
                </a:lnTo>
                <a:quadBezTo>
                  <a:pt x="2653589" y="3419822"/>
                  <a:pt x="2321890" y="3419822"/>
                </a:quadBezTo>
                <a:lnTo>
                  <a:pt x="0" y="3419822"/>
                </a:lnTo>
                <a:lnTo>
                  <a:pt x="0" y="368004"/>
                </a:lnTo>
                <a:quadBezTo>
                  <a:pt x="0" y="0"/>
                  <a:pt x="331699" y="0"/>
                </a:quadBezTo>
                <a:close/>
              </a:path>
            </a:pathLst>
          </a:custGeom>
          <a:solidFill>
            <a:srgbClr val="5196FF">
              <a:alpha val="10000"/>
            </a:srgbClr>
          </a:solidFill>
        </p:spPr>
      </p:sp>
      <p:sp>
        <p:nvSpPr>
          <p:cNvPr id="6" name="Text 4"/>
          <p:cNvSpPr/>
          <p:nvPr/>
        </p:nvSpPr>
        <p:spPr>
          <a:xfrm>
            <a:off x="3322826" y="1347658"/>
            <a:ext cx="1104990" cy="70408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3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7" name="Shape 5"/>
          <p:cNvSpPr/>
          <p:nvPr/>
        </p:nvSpPr>
        <p:spPr>
          <a:xfrm>
            <a:off x="6156388" y="1070220"/>
            <a:ext cx="2653589" cy="3419822"/>
          </a:xfrm>
          <a:custGeom>
            <a:avLst/>
            <a:gdLst/>
            <a:ahLst/>
            <a:cxnLst/>
            <a:rect l="l" t="t" r="r" b="b"/>
            <a:pathLst>
              <a:path w="2653589" h="3419822">
                <a:moveTo>
                  <a:pt x="331699" y="0"/>
                </a:moveTo>
                <a:moveTo>
                  <a:pt x="331699" y="0"/>
                </a:moveTo>
                <a:lnTo>
                  <a:pt x="2653589" y="0"/>
                </a:lnTo>
                <a:lnTo>
                  <a:pt x="2653589" y="3051818"/>
                </a:lnTo>
                <a:quadBezTo>
                  <a:pt x="2653589" y="3419822"/>
                  <a:pt x="2321890" y="3419822"/>
                </a:quadBezTo>
                <a:lnTo>
                  <a:pt x="0" y="3419822"/>
                </a:lnTo>
                <a:lnTo>
                  <a:pt x="0" y="368004"/>
                </a:lnTo>
                <a:quadBezTo>
                  <a:pt x="0" y="0"/>
                  <a:pt x="331699" y="0"/>
                </a:quadBezTo>
                <a:close/>
              </a:path>
            </a:pathLst>
          </a:custGeom>
          <a:solidFill>
            <a:srgbClr val="005CC5">
              <a:alpha val="10000"/>
            </a:srgbClr>
          </a:solidFill>
        </p:spPr>
      </p:sp>
      <p:sp>
        <p:nvSpPr>
          <p:cNvPr id="8" name="Text 6"/>
          <p:cNvSpPr/>
          <p:nvPr/>
        </p:nvSpPr>
        <p:spPr>
          <a:xfrm>
            <a:off x="6229333" y="1347658"/>
            <a:ext cx="1333989" cy="70408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3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334023" y="1947106"/>
            <a:ext cx="2653589" cy="46634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事务处理的基本概念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334023" y="2459170"/>
            <a:ext cx="2516103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事务处理是数据库管理系统中的一项关键功能，它确保了在执行一系列操作时能够保持数据的一致性和完整性，通过原子性、一致性、隔离性和持久性四大特性来维护数据的稳定性。</a:t>
            </a:r>
            <a:endParaRPr lang="en-US" sz="1440" dirty="0"/>
          </a:p>
        </p:txBody>
      </p:sp>
      <p:sp>
        <p:nvSpPr>
          <p:cNvPr id="11" name="Text 9"/>
          <p:cNvSpPr/>
          <p:nvPr/>
        </p:nvSpPr>
        <p:spPr>
          <a:xfrm>
            <a:off x="3240530" y="1947106"/>
            <a:ext cx="2653426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事务的ACID属性</a:t>
            </a:r>
            <a:endParaRPr lang="en-US" sz="1440" dirty="0"/>
          </a:p>
        </p:txBody>
      </p:sp>
      <p:sp>
        <p:nvSpPr>
          <p:cNvPr id="12" name="Text 10"/>
          <p:cNvSpPr/>
          <p:nvPr/>
        </p:nvSpPr>
        <p:spPr>
          <a:xfrm>
            <a:off x="3240530" y="2459170"/>
            <a:ext cx="2516103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ACID属性是事务处理的核心，包括原子性（Atomicity）、一致性（Consistency）、隔离性（Isolation）和持久性（Durability），这四个要素共同保证了数据库操作的准确性和可靠性，防止数据丢失或错误。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6156181" y="1947106"/>
            <a:ext cx="2377440" cy="3749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事务控制语句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6156181" y="2459170"/>
            <a:ext cx="2516103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SQL语言提供了丰富的事务控制语句，如COMMIT用于提交事务，ROLLBACK用于回滚事务，以及SAVEPOINT用于设置保存点，这些语句帮助开发者精确地管理数据库中的事务，确保数据处理的正确性。</a:t>
            </a:r>
            <a:endParaRPr lang="en-US" sz="144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并发控制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70" y="1548323"/>
            <a:ext cx="2910748" cy="52393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65745" y="1311452"/>
            <a:ext cx="426472" cy="426472"/>
          </a:xfrm>
          <a:custGeom>
            <a:avLst/>
            <a:gdLst/>
            <a:ahLst/>
            <a:cxnLst/>
            <a:rect l="l" t="t" r="r" b="b"/>
            <a:pathLst>
              <a:path w="426472" h="426472">
                <a:moveTo>
                  <a:pt x="213236" y="0"/>
                </a:moveTo>
                <a:moveTo>
                  <a:pt x="213236" y="0"/>
                </a:moveTo>
                <a:cubicBezTo>
                  <a:pt x="330924" y="0"/>
                  <a:pt x="426472" y="95548"/>
                  <a:pt x="426472" y="213236"/>
                </a:cubicBezTo>
                <a:cubicBezTo>
                  <a:pt x="426472" y="330924"/>
                  <a:pt x="330924" y="426472"/>
                  <a:pt x="213236" y="426472"/>
                </a:cubicBezTo>
                <a:cubicBezTo>
                  <a:pt x="95548" y="426472"/>
                  <a:pt x="0" y="330924"/>
                  <a:pt x="0" y="213236"/>
                </a:cubicBezTo>
                <a:cubicBezTo>
                  <a:pt x="0" y="95548"/>
                  <a:pt x="95548" y="0"/>
                  <a:pt x="213236" y="0"/>
                </a:cubicBezTo>
                <a:close/>
              </a:path>
            </a:pathLst>
          </a:custGeom>
          <a:solidFill>
            <a:srgbClr val="005CC5"/>
          </a:solidFill>
          <a:ln w="38100">
            <a:solidFill>
              <a:srgbClr val="F3F7F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90535" y="1282372"/>
            <a:ext cx="776892" cy="484632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626" y="1548323"/>
            <a:ext cx="2910748" cy="523935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3289101" y="1311452"/>
            <a:ext cx="426472" cy="426472"/>
          </a:xfrm>
          <a:custGeom>
            <a:avLst/>
            <a:gdLst/>
            <a:ahLst/>
            <a:cxnLst/>
            <a:rect l="l" t="t" r="r" b="b"/>
            <a:pathLst>
              <a:path w="426472" h="426472">
                <a:moveTo>
                  <a:pt x="213236" y="0"/>
                </a:moveTo>
                <a:moveTo>
                  <a:pt x="213236" y="0"/>
                </a:moveTo>
                <a:cubicBezTo>
                  <a:pt x="330924" y="0"/>
                  <a:pt x="426472" y="95548"/>
                  <a:pt x="426472" y="213236"/>
                </a:cubicBezTo>
                <a:cubicBezTo>
                  <a:pt x="426472" y="330924"/>
                  <a:pt x="330924" y="426472"/>
                  <a:pt x="213236" y="426472"/>
                </a:cubicBezTo>
                <a:cubicBezTo>
                  <a:pt x="95548" y="426472"/>
                  <a:pt x="0" y="330924"/>
                  <a:pt x="0" y="213236"/>
                </a:cubicBezTo>
                <a:cubicBezTo>
                  <a:pt x="0" y="95548"/>
                  <a:pt x="95548" y="0"/>
                  <a:pt x="213236" y="0"/>
                </a:cubicBezTo>
                <a:close/>
              </a:path>
            </a:pathLst>
          </a:custGeom>
          <a:solidFill>
            <a:srgbClr val="5196FF"/>
          </a:solidFill>
          <a:ln w="38100">
            <a:solidFill>
              <a:srgbClr val="F3F7F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3107455" y="1282372"/>
            <a:ext cx="776892" cy="484632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9982" y="1548323"/>
            <a:ext cx="2910748" cy="523935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6112457" y="1311452"/>
            <a:ext cx="426472" cy="426472"/>
          </a:xfrm>
          <a:custGeom>
            <a:avLst/>
            <a:gdLst/>
            <a:ahLst/>
            <a:cxnLst/>
            <a:rect l="l" t="t" r="r" b="b"/>
            <a:pathLst>
              <a:path w="426472" h="426472">
                <a:moveTo>
                  <a:pt x="213236" y="0"/>
                </a:moveTo>
                <a:moveTo>
                  <a:pt x="213236" y="0"/>
                </a:moveTo>
                <a:cubicBezTo>
                  <a:pt x="330924" y="0"/>
                  <a:pt x="426472" y="95548"/>
                  <a:pt x="426472" y="213236"/>
                </a:cubicBezTo>
                <a:cubicBezTo>
                  <a:pt x="426472" y="330924"/>
                  <a:pt x="330924" y="426472"/>
                  <a:pt x="213236" y="426472"/>
                </a:cubicBezTo>
                <a:cubicBezTo>
                  <a:pt x="95548" y="426472"/>
                  <a:pt x="0" y="330924"/>
                  <a:pt x="0" y="213236"/>
                </a:cubicBezTo>
                <a:cubicBezTo>
                  <a:pt x="0" y="95548"/>
                  <a:pt x="95548" y="0"/>
                  <a:pt x="213236" y="0"/>
                </a:cubicBezTo>
                <a:close/>
              </a:path>
            </a:pathLst>
          </a:custGeom>
          <a:solidFill>
            <a:srgbClr val="005CC5"/>
          </a:solidFill>
          <a:ln w="38100">
            <a:solidFill>
              <a:srgbClr val="F3F7FD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5937247" y="1282372"/>
            <a:ext cx="776892" cy="484632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12" name="Text 7"/>
          <p:cNvSpPr/>
          <p:nvPr/>
        </p:nvSpPr>
        <p:spPr>
          <a:xfrm>
            <a:off x="894747" y="1539179"/>
            <a:ext cx="2116833" cy="523935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并发控制概述</a:t>
            </a:r>
            <a:endParaRPr lang="en-US" sz="1440" dirty="0"/>
          </a:p>
        </p:txBody>
      </p:sp>
      <p:sp>
        <p:nvSpPr>
          <p:cNvPr id="13" name="Text 8"/>
          <p:cNvSpPr/>
          <p:nvPr/>
        </p:nvSpPr>
        <p:spPr>
          <a:xfrm>
            <a:off x="579933" y="2207480"/>
            <a:ext cx="2337423" cy="120700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并发控制是数据库管理系统中确保数据一致性和完整性的重要机制，通过各种锁策略和技术手段，协调多用户同时访问数据库的冲突，保证事务的隔离性和原子性。</a:t>
            </a:r>
            <a:endParaRPr lang="en-US" sz="1440" dirty="0"/>
          </a:p>
        </p:txBody>
      </p:sp>
      <p:sp>
        <p:nvSpPr>
          <p:cNvPr id="14" name="Text 9"/>
          <p:cNvSpPr/>
          <p:nvPr/>
        </p:nvSpPr>
        <p:spPr>
          <a:xfrm>
            <a:off x="3770719" y="1539179"/>
            <a:ext cx="2116833" cy="523935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锁机制详解</a:t>
            </a:r>
            <a:endParaRPr lang="en-US" sz="1440" dirty="0"/>
          </a:p>
        </p:txBody>
      </p:sp>
      <p:sp>
        <p:nvSpPr>
          <p:cNvPr id="15" name="Text 10"/>
          <p:cNvSpPr/>
          <p:nvPr/>
        </p:nvSpPr>
        <p:spPr>
          <a:xfrm>
            <a:off x="3403289" y="2207480"/>
            <a:ext cx="2337423" cy="120700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锁机制是并发控制中最基础也最关键的部分，它通过加锁和解锁操作来控制数据的访问权，防止数据在并发环境下出现不一致的情况，保障了数据库操作的准确性和可靠性。</a:t>
            </a:r>
            <a:endParaRPr lang="en-US" sz="1440" dirty="0"/>
          </a:p>
        </p:txBody>
      </p:sp>
      <p:sp>
        <p:nvSpPr>
          <p:cNvPr id="16" name="Text 11"/>
          <p:cNvSpPr/>
          <p:nvPr/>
        </p:nvSpPr>
        <p:spPr>
          <a:xfrm>
            <a:off x="6646690" y="1539179"/>
            <a:ext cx="2106699" cy="523935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死锁问题及解决</a:t>
            </a:r>
            <a:endParaRPr lang="en-US" sz="1440" dirty="0"/>
          </a:p>
        </p:txBody>
      </p:sp>
      <p:sp>
        <p:nvSpPr>
          <p:cNvPr id="17" name="Text 12"/>
          <p:cNvSpPr/>
          <p:nvPr/>
        </p:nvSpPr>
        <p:spPr>
          <a:xfrm>
            <a:off x="6226645" y="2207480"/>
            <a:ext cx="2337423" cy="120700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死锁是并发控制中常见的问题之一，当两个或多个事务相互等待对方释放资源时发生。解决死锁的策略包括预防、避免以及检测与恢复，这些方法有效减少了死锁带来的影响。</a:t>
            </a:r>
            <a:endParaRPr lang="en-US" sz="144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52" y="361270"/>
            <a:ext cx="8511697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3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数据库安全性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3244743" y="1003513"/>
            <a:ext cx="2705818" cy="3819978"/>
          </a:xfrm>
          <a:custGeom>
            <a:avLst/>
            <a:gdLst/>
            <a:ahLst/>
            <a:cxnLst/>
            <a:rect l="l" t="t" r="r" b="b"/>
            <a:pathLst>
              <a:path w="2705818" h="3819978">
                <a:moveTo>
                  <a:pt x="0" y="0"/>
                </a:moveTo>
                <a:moveTo>
                  <a:pt x="0" y="0"/>
                </a:moveTo>
                <a:lnTo>
                  <a:pt x="2705818" y="0"/>
                </a:lnTo>
                <a:lnTo>
                  <a:pt x="2705818" y="3819978"/>
                </a:lnTo>
                <a:lnTo>
                  <a:pt x="0" y="3819978"/>
                </a:lnTo>
                <a:close/>
              </a:path>
            </a:pathLst>
          </a:custGeom>
          <a:solidFill>
            <a:srgbClr val="005CC5"/>
          </a:solidFill>
        </p:spPr>
      </p:sp>
      <p:sp>
        <p:nvSpPr>
          <p:cNvPr id="4" name="Shape 2"/>
          <p:cNvSpPr/>
          <p:nvPr/>
        </p:nvSpPr>
        <p:spPr>
          <a:xfrm>
            <a:off x="311343" y="1827403"/>
            <a:ext cx="2705818" cy="2996088"/>
          </a:xfrm>
          <a:custGeom>
            <a:avLst/>
            <a:gdLst/>
            <a:ahLst/>
            <a:cxnLst/>
            <a:rect l="l" t="t" r="r" b="b"/>
            <a:pathLst>
              <a:path w="2705818" h="2996088">
                <a:moveTo>
                  <a:pt x="0" y="0"/>
                </a:moveTo>
                <a:moveTo>
                  <a:pt x="0" y="0"/>
                </a:moveTo>
                <a:lnTo>
                  <a:pt x="2705818" y="0"/>
                </a:lnTo>
                <a:lnTo>
                  <a:pt x="2705818" y="2996088"/>
                </a:lnTo>
                <a:lnTo>
                  <a:pt x="0" y="2996088"/>
                </a:lnTo>
                <a:close/>
              </a:path>
            </a:pathLst>
          </a:custGeom>
          <a:solidFill>
            <a:srgbClr val="5196FF">
              <a:alpha val="10000"/>
            </a:srgbClr>
          </a:solidFill>
        </p:spPr>
      </p:sp>
      <p:sp>
        <p:nvSpPr>
          <p:cNvPr id="5" name="Shape 3"/>
          <p:cNvSpPr/>
          <p:nvPr/>
        </p:nvSpPr>
        <p:spPr>
          <a:xfrm>
            <a:off x="6178144" y="1827403"/>
            <a:ext cx="2705818" cy="2996088"/>
          </a:xfrm>
          <a:custGeom>
            <a:avLst/>
            <a:gdLst/>
            <a:ahLst/>
            <a:cxnLst/>
            <a:rect l="l" t="t" r="r" b="b"/>
            <a:pathLst>
              <a:path w="2705818" h="2996088">
                <a:moveTo>
                  <a:pt x="0" y="0"/>
                </a:moveTo>
                <a:moveTo>
                  <a:pt x="0" y="0"/>
                </a:moveTo>
                <a:lnTo>
                  <a:pt x="2705818" y="0"/>
                </a:lnTo>
                <a:lnTo>
                  <a:pt x="2705818" y="2996088"/>
                </a:lnTo>
                <a:lnTo>
                  <a:pt x="0" y="2996088"/>
                </a:lnTo>
                <a:close/>
              </a:path>
            </a:pathLst>
          </a:custGeom>
          <a:solidFill>
            <a:srgbClr val="5196FF">
              <a:alpha val="10000"/>
            </a:srgbClr>
          </a:solidFill>
        </p:spPr>
      </p:sp>
      <p:sp>
        <p:nvSpPr>
          <p:cNvPr id="6" name="Text 4"/>
          <p:cNvSpPr/>
          <p:nvPr/>
        </p:nvSpPr>
        <p:spPr>
          <a:xfrm>
            <a:off x="3124620" y="1302372"/>
            <a:ext cx="95499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2</a:t>
            </a:r>
            <a:endParaRPr lang="en-US" sz="1440" dirty="0"/>
          </a:p>
        </p:txBody>
      </p:sp>
      <p:sp>
        <p:nvSpPr>
          <p:cNvPr id="7" name="Text 5"/>
          <p:cNvSpPr/>
          <p:nvPr/>
        </p:nvSpPr>
        <p:spPr>
          <a:xfrm>
            <a:off x="6068030" y="1882148"/>
            <a:ext cx="95499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3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260038" y="1882148"/>
            <a:ext cx="95499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452780" y="2679501"/>
            <a:ext cx="2564381" cy="41042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数据库用户认证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452780" y="3167011"/>
            <a:ext cx="2432048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数据库用户认证是确保数据安全的第一道防线，通过验证用户的身份信息，系统能有效防止未授权访问，保护数据的完整性和私密性不受侵害。</a:t>
            </a:r>
            <a:endParaRPr lang="en-US" sz="1440" dirty="0"/>
          </a:p>
        </p:txBody>
      </p:sp>
      <p:sp>
        <p:nvSpPr>
          <p:cNvPr id="11" name="Text 9"/>
          <p:cNvSpPr/>
          <p:nvPr/>
        </p:nvSpPr>
        <p:spPr>
          <a:xfrm>
            <a:off x="3376395" y="2093186"/>
            <a:ext cx="2564381" cy="41042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权限管理策略</a:t>
            </a:r>
            <a:endParaRPr lang="en-US" sz="1440" dirty="0"/>
          </a:p>
        </p:txBody>
      </p:sp>
      <p:sp>
        <p:nvSpPr>
          <p:cNvPr id="12" name="Text 10"/>
          <p:cNvSpPr/>
          <p:nvPr/>
        </p:nvSpPr>
        <p:spPr>
          <a:xfrm>
            <a:off x="3376395" y="2642212"/>
            <a:ext cx="2382685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F3F7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权限管理策略是数据库安全性的核心组成部分，它涉及到对用户访问控制的定义和实施，确保只有具备相应权限的用户才能进行特定的数据操作，从而维护数据的安全性。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6319581" y="2679501"/>
            <a:ext cx="2564381" cy="410422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数据加密技术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6319581" y="3167011"/>
            <a:ext cx="2431659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519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数据加密技术是提高数据库安全性的有效手段之一，通过对存储和传输中的数据进行加密处理，即使数据被非法获取，没有密钥也无法解读，极大地增强了数据的保密性。</a:t>
            </a:r>
            <a:endParaRPr lang="en-US" sz="144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0293" y="2233093"/>
            <a:ext cx="4313208" cy="108813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4750" b="1" dirty="0">
                <a:solidFill>
                  <a:srgbClr val="005CC5">
                    <a:alpha val="1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THANKS！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840293" y="2100505"/>
            <a:ext cx="3275888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3890" b="1" dirty="0">
                <a:solidFill>
                  <a:srgbClr val="005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感谢观看！</a:t>
            </a:r>
            <a:endParaRPr lang="en-US" sz="14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6521</Words>
  <Application>WPS 演示</Application>
  <PresentationFormat>On-screen Show (16:9)</PresentationFormat>
  <Paragraphs>505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微软雅黑</vt:lpstr>
      <vt:lpstr>Calibri</vt:lpstr>
      <vt:lpstr>Arial Unicode MS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罗发伟</cp:lastModifiedBy>
  <cp:revision>2</cp:revision>
  <dcterms:created xsi:type="dcterms:W3CDTF">2025-05-13T11:35:00Z</dcterms:created>
  <dcterms:modified xsi:type="dcterms:W3CDTF">2025-05-13T11:39:01Z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38C28EAEB8FF41D4A99B9DBACA347223_12</vt:lpwstr>
  </property>
  <property fmtid="{D5CDD505-2E9C-101B-9397-08002B2CF9AE}" pid="3" name="KSOProductBuildVer">
    <vt:lpwstr>2052-12.1.0.19770</vt:lpwstr>
  </property>
</Properties>
</file>