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8392" r:id="rId1"/>
    <p:sldMasterId id="2147508429" r:id="rId2"/>
  </p:sldMasterIdLst>
  <p:notesMasterIdLst>
    <p:notesMasterId r:id="rId3"/>
  </p:notesMasterIdLst>
  <p:sldIdLst>
    <p:sldId id="11869" r:id="rId4"/>
    <p:sldId id="11874" r:id="rId5"/>
    <p:sldId id="11879" r:id="rId6"/>
    <p:sldId id="11884" r:id="rId7"/>
    <p:sldId id="11891" r:id="rId9"/>
    <p:sldId id="11894" r:id="rId10"/>
    <p:sldId id="11897" r:id="rId11"/>
    <p:sldId id="11901" r:id="rId12"/>
    <p:sldId id="11908" r:id="rId14"/>
    <p:sldId id="11911" r:id="rId15"/>
    <p:sldId id="11914" r:id="rId16"/>
    <p:sldId id="11918" r:id="rId17"/>
    <p:sldId id="11925" r:id="rId19"/>
    <p:sldId id="11928" r:id="rId20"/>
    <p:sldId id="11931" r:id="rId21"/>
    <p:sldId id="11934" r:id="rId22"/>
    <p:sldId id="11938" r:id="rId23"/>
    <p:sldId id="11945" r:id="rId25"/>
    <p:sldId id="11948" r:id="rId26"/>
    <p:sldId id="11951" r:id="rId27"/>
    <p:sldId id="11954" r:id="rId28"/>
    <p:sldId id="11958" r:id="rId29"/>
    <p:sldId id="11965" r:id="rId31"/>
    <p:sldId id="11968" r:id="rId32"/>
    <p:sldId id="11971" r:id="rId33"/>
    <p:sldId id="11974" r:id="rId34"/>
    <p:sldId id="11977" r:id="rId35"/>
    <p:sldId id="11981" r:id="rId36"/>
    <p:sldId id="11988" r:id="rId38"/>
    <p:sldId id="11991" r:id="rId39"/>
    <p:sldId id="11994" r:id="rId40"/>
    <p:sldId id="11997" r:id="rId41"/>
    <p:sldId id="12001" r:id="rId42"/>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 Id="rId43" Type="http://schemas.openxmlformats.org/officeDocument/2006/relationships/tableStyles" Target="tableStyles.xml"/><Relationship Id="rId44" Type="http://schemas.openxmlformats.org/officeDocument/2006/relationships/presProps" Target="presProps.xml"/><Relationship Id="rId45" Type="http://schemas.openxmlformats.org/officeDocument/2006/relationships/viewProps" Target="viewProps.xml"/><Relationship Id="rId4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8" name="备注占位符 2"/>
          <p:cNvSpPr>
            <a:spLocks noGrp="1"/>
          </p:cNvSpPr>
          <p:nvPr>
            <p:ph type="body" idx="1"/>
          </p:nvPr>
        </p:nvSpPr>
        <p:spPr/>
        <p:txBody>
          <a:bodyPr/>
          <a:p>
            <a:endParaRPr altLang="en-US" dirty="0" lang="zh-CN"/>
          </a:p>
        </p:txBody>
      </p:sp>
      <p:sp>
        <p:nvSpPr>
          <p:cNvPr id="104866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jpe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1.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2.jpe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2.jpe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tags" Target="../tags/tag45.xml"/><Relationship Id="rId11" Type="http://schemas.openxmlformats.org/officeDocument/2006/relationships/tags" Target="../tags/tag46.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2.jpe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3.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51" descr="背景图案  描述已自动生成"/>
          <p:cNvPicPr>
            <a:picLocks noChangeAspect="1"/>
          </p:cNvPicPr>
          <p:nvPr>
            <p:custDataLst>
              <p:tags r:id="rId1"/>
            </p:custDataLst>
          </p:nvPr>
        </p:nvPicPr>
        <p:blipFill rotWithShape="1">
          <a:blip xmlns:r="http://schemas.openxmlformats.org/officeDocument/2006/relationships" r:embed="rId2"/>
          <a:srcRect l="10077" t="7437" r="25004"/>
          <a:stretch>
            <a:fillRect/>
          </a:stretch>
        </p:blipFill>
        <p:spPr>
          <a:xfrm>
            <a:off x="-5" y="0"/>
            <a:ext cx="12192011" cy="6858000"/>
          </a:xfrm>
          <a:prstGeom prst="rect"/>
        </p:spPr>
      </p:pic>
      <p:sp>
        <p:nvSpPr>
          <p:cNvPr id="1048666" name="标题"/>
          <p:cNvSpPr txBox="1">
            <a:spLocks noGrp="1"/>
          </p:cNvSpPr>
          <p:nvPr>
            <p:ph type="title" idx="4" hasCustomPrompt="1"/>
            <p:custDataLst>
              <p:tags r:id="rId3"/>
            </p:custDataLst>
          </p:nvPr>
        </p:nvSpPr>
        <p:spPr>
          <a:xfrm>
            <a:off x="1163955" y="2496185"/>
            <a:ext cx="7683500" cy="1132205"/>
          </a:xfrm>
          <a:prstGeom prst="rect"/>
          <a:noFill/>
        </p:spPr>
        <p:txBody>
          <a:bodyPr anchor="t"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noFill/>
        </p:spPr>
        <p:txBody>
          <a:bodyPr anchor="b" anchorCtr="0" bIns="0" lIns="0" rIns="0" rtlCol="0" tIns="0" wrap="square">
            <a:normAutofit/>
          </a:bodyPr>
          <a:lstStyle>
            <a:lvl1pPr algn="l" defTabSz="914400" eaLnBrk="1" fontAlgn="auto" hangingPunct="1" latinLnBrk="0" marL="0" marR="0" rtl="0">
              <a:lnSpc>
                <a:spcPct val="120000"/>
              </a:lnSpc>
              <a:buClrTx/>
              <a:buSzTx/>
              <a:buFontTx/>
              <a:buNone/>
              <a:defRPr altLang="en-US" baseline="0" b="1" cap="none" dirty="0" sz="2800" i="0" kern="1200" kumimoji="0" lang="zh-CN" noProof="1" normalizeH="0" spc="30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defRPr>
            </a:lvl1pPr>
          </a:lstStyle>
          <a:p>
            <a:pPr algn="l" lvl="0">
              <a:lnSpc>
                <a:spcPct val="120000"/>
              </a:lnSpc>
              <a:buClrTx/>
              <a:buSzTx/>
              <a:buFontTx/>
            </a:pPr>
            <a:r>
              <a:rPr dirty="0">
                <a:sym typeface="+mn-ea"/>
              </a:rPr>
              <a:t>单击此处编辑母版副标题样式</a:t>
            </a:r>
            <a:endParaRPr dirty="0">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单击此处编辑母版文本样式</a:t>
            </a:r>
            <a:endParaRPr dirty="0">
              <a:sym typeface="+mn-ea"/>
            </a:endParaRPr>
          </a:p>
        </p:txBody>
      </p:sp>
      <p:cxnSp>
        <p:nvCxnSpPr>
          <p:cNvPr id="3145731" name="直接连接符 6"/>
          <p:cNvCxnSpPr>
            <a:cxnSpLocks/>
          </p:cNvCxnSpPr>
          <p:nvPr>
            <p:custDataLst>
              <p:tags r:id="rId6"/>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3"/>
            <p:custDataLst>
              <p:tags r:id="rId3"/>
            </p:custDataLst>
          </p:nvPr>
        </p:nvSpPr>
        <p:spPr>
          <a:xfrm>
            <a:off x="608330" y="1452880"/>
            <a:ext cx="10968990" cy="477647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3" name="直接连接符 6"/>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18368" t="11353" r="20742" b="182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noFill/>
        </p:spPr>
        <p:txBody>
          <a:bodyPr anchor="ctr" bIns="0" lIns="0" rIns="0" rtlCol="0" tIns="0" wrap="square">
            <a:normAutofit/>
          </a:bodyPr>
          <a:lstStyle>
            <a:lvl1pPr algn="l" defTabSz="914400" eaLnBrk="1" fontAlgn="auto" hangingPunct="1" latinLnBrk="0" marL="0" marR="0" rtl="0">
              <a:lnSpc>
                <a:spcPct val="130000"/>
              </a:lnSpc>
              <a:buClrTx/>
              <a:buSzTx/>
              <a:buFontTx/>
              <a:buNone/>
              <a:defRPr altLang="zh-CN" baseline="0" b="0" cap="none" dirty="0" sz="4400" i="0" kern="1200" kumimoji="0" lang="en-US" noProof="1" normalizeH="0" spc="0" strike="noStrike" u="none">
                <a:ln>
                  <a:gradFill>
                    <a:gsLst>
                      <a:gs pos="0">
                        <a:schemeClr val="accent1"/>
                      </a:gs>
                      <a:gs pos="80000">
                        <a:schemeClr val="accent1">
                          <a:alpha val="0"/>
                        </a:schemeClr>
                      </a:gs>
                    </a:gsLst>
                    <a:lin ang="5400000" scaled="0"/>
                  </a:gradFill>
                </a:ln>
                <a:noFill/>
                <a:effectLst>
                  <a:outerShdw algn="ctr" dir="5400000" rotWithShape="0">
                    <a:schemeClr val="tx1">
                      <a:alpha val="100000"/>
                    </a:schemeClr>
                  </a:outerShdw>
                </a:effectLst>
                <a:latin typeface="MiSans Heavy" panose="00000A00000000000000" charset="-122"/>
                <a:ea typeface="+mn-ea"/>
                <a:cs typeface="MiSans" panose="00000500000000000000" charset="-122"/>
                <a:sym typeface="+mn-ea"/>
              </a:defRPr>
            </a:lvl1pPr>
          </a:lstStyle>
          <a:p>
            <a:pPr lvl="0">
              <a:lnSpc>
                <a:spcPct val="130000"/>
              </a:lnSpc>
            </a:pPr>
            <a:r>
              <a:rPr dirty="0" err="1">
                <a:sym typeface="+mn-ea"/>
              </a:rPr>
              <a:t>单击编辑副标题</a:t>
            </a:r>
            <a:endParaRPr dirty="0">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背景图案  描述已自动生成"/>
          <p:cNvPicPr>
            <a:picLocks noChangeAspect="1"/>
          </p:cNvPicPr>
          <p:nvPr>
            <p:custDataLst>
              <p:tags r:id="rId1"/>
            </p:custDataLst>
          </p:nvPr>
        </p:nvPicPr>
        <p:blipFill rotWithShape="1">
          <a:blip xmlns:r="http://schemas.openxmlformats.org/officeDocument/2006/relationships" r:embed="rId2"/>
          <a:srcRect l="20363" t="53897" r="47073" b="-328"/>
          <a:stretch>
            <a:fillRect/>
          </a:stretch>
        </p:blipFill>
        <p:spPr>
          <a:xfrm>
            <a:off x="0" y="0"/>
            <a:ext cx="12192000" cy="69176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800" i="0" kern="1200" kumimoji="0" lang="zh-CN" noProof="1" normalizeH="0" spc="0" strike="noStrike" u="none">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dirty="0">
                <a:sym typeface="+mn-ea"/>
              </a:rPr>
              <a:t>单击此处编辑标题</a:t>
            </a:r>
            <a:endParaRPr dirty="0">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noFill/>
          <a:ln>
            <a:noFill/>
          </a:ln>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11500" i="0" kern="1200" kumimoji="0" lang="en-US" noProof="1" normalizeH="0" spc="0" strike="noStrike" u="none">
                <a:ln w="22225">
                  <a:solidFill>
                    <a:schemeClr val="tx1">
                      <a:alpha val="70000"/>
                    </a:schemeClr>
                  </a:solidFill>
                </a:ln>
                <a:noFill/>
                <a:effectLst>
                  <a:innerShdw dir="16200000" dist="12700">
                    <a:schemeClr val="tx1">
                      <a:alpha val="70000"/>
                    </a:schemeClr>
                  </a:innerShdw>
                </a:effectLst>
                <a:latin typeface="+mj-ea"/>
                <a:ea typeface="+mj-ea"/>
                <a:cs typeface="MiSans" panose="00000500000000000000" charset="-122"/>
                <a:sym typeface="+mn-ea"/>
              </a:defRPr>
            </a:lvl1pPr>
          </a:lstStyle>
          <a:p>
            <a:pPr algn="ctr" lvl="0">
              <a:lnSpc>
                <a:spcPct val="100000"/>
              </a:lnSpc>
            </a:pPr>
            <a:r>
              <a:rPr dirty="0" err="1">
                <a:sym typeface="+mn-ea"/>
              </a:rPr>
              <a:t>编号</a:t>
            </a:r>
            <a:endParaRPr dirty="0">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正文"/>
          <p:cNvSpPr txBox="1">
            <a:spLocks noGrp="1"/>
          </p:cNvSpPr>
          <p:nvPr>
            <p:ph idx="4"/>
            <p:custDataLst>
              <p:tags r:id="rId3"/>
            </p:custDataLst>
          </p:nvPr>
        </p:nvSpPr>
        <p:spPr>
          <a:xfrm>
            <a:off x="6411595"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5" name="直接连接符 7"/>
          <p:cNvCxnSpPr>
            <a:cxnSpLocks/>
          </p:cNvCxnSpPr>
          <p:nvPr>
            <p:custDataLst>
              <p:tags r:id="rId6"/>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2" name="正文"/>
          <p:cNvSpPr txBox="1">
            <a:spLocks noGrp="1"/>
          </p:cNvSpPr>
          <p:nvPr>
            <p:ph idx="6"/>
            <p:custDataLst>
              <p:tags r:id="rId3"/>
            </p:custDataLst>
          </p:nvPr>
        </p:nvSpPr>
        <p:spPr>
          <a:xfrm>
            <a:off x="6235065"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4"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9" name="直接连接符 6"/>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2"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6"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48" name="页脚占位符 2"/>
          <p:cNvSpPr>
            <a:spLocks noGrp="1"/>
          </p:cNvSpPr>
          <p:nvPr>
            <p:ph type="ftr" sz="quarter" idx="11"/>
            <p:custDataLst>
              <p:tags r:id="rId4"/>
            </p:custDataLst>
          </p:nvPr>
        </p:nvSpPr>
        <p:spPr/>
        <p:txBody>
          <a:bodyPr/>
          <a:p>
            <a:endParaRPr altLang="en-US" lang="zh-CN"/>
          </a:p>
        </p:txBody>
      </p:sp>
      <p:sp>
        <p:nvSpPr>
          <p:cNvPr id="1048750"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正文"/>
          <p:cNvSpPr txBox="1">
            <a:spLocks noGrp="1"/>
          </p:cNvSpPr>
          <p:nvPr>
            <p:ph idx="1"/>
            <p:custDataLst>
              <p:tags r:id="rId3"/>
            </p:custDataLst>
          </p:nvPr>
        </p:nvSpPr>
        <p:spPr>
          <a:xfrm>
            <a:off x="608400" y="774000"/>
            <a:ext cx="10969200" cy="54828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9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9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9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9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7"/>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noFill/>
        </p:spPr>
        <p:txBody>
          <a:bodyPr anchor="ctr" bIns="0" lIns="0" r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20213" t="8062" r="23686" b="11948"/>
          <a:stretch>
            <a:fillRect/>
          </a:stretch>
        </p:blipFill>
        <p:spPr>
          <a:xfrm flipH="1">
            <a:off x="0" y="635"/>
            <a:ext cx="12192000" cy="685736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a:sym typeface="+mn-ea"/>
              </a:rPr>
              <a:t>单击此处编辑文本</a:t>
            </a:r>
            <a:endParaRPr>
              <a:sym typeface="+mn-ea"/>
            </a:endParaRPr>
          </a:p>
        </p:txBody>
      </p:sp>
      <p:cxnSp>
        <p:nvCxnSpPr>
          <p:cNvPr id="3145743" name="直接连接符 6"/>
          <p:cNvCxnSpPr>
            <a:cxnSpLocks/>
          </p:cNvCxnSpPr>
          <p:nvPr>
            <p:custDataLst>
              <p:tags r:id="rId5"/>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6.xml"/><Relationship Id="rId13" Type="http://schemas.openxmlformats.org/officeDocument/2006/relationships/image" Target="../media/image2.jpeg"/><Relationship Id="rId14" Type="http://schemas.openxmlformats.org/officeDocument/2006/relationships/tags" Target="../tags/tag77.xml"/><Relationship Id="rId15" Type="http://schemas.openxmlformats.org/officeDocument/2006/relationships/tags" Target="../tags/tag78.xml"/><Relationship Id="rId16" Type="http://schemas.openxmlformats.org/officeDocument/2006/relationships/tags" Target="../tags/tag79.xml"/><Relationship Id="rId17" Type="http://schemas.openxmlformats.org/officeDocument/2006/relationships/tags" Target="../tags/tag80.xml"/><Relationship Id="rId18" Type="http://schemas.openxmlformats.org/officeDocument/2006/relationships/tags" Target="../tags/tag81.xml"/><Relationship Id="rId19" Type="http://schemas.openxmlformats.org/officeDocument/2006/relationships/tags" Target="../tags/tag82.xml"/><Relationship Id="rId20" Type="http://schemas.openxmlformats.org/officeDocument/2006/relationships/tags" Target="../tags/tag83.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8393" r:id="rId1"/>
    <p:sldLayoutId id="2147508394" r:id="rId2"/>
    <p:sldLayoutId id="2147508395" r:id="rId3"/>
    <p:sldLayoutId id="2147508396" r:id="rId4"/>
    <p:sldLayoutId id="2147508397" r:id="rId5"/>
    <p:sldLayoutId id="2147508398" r:id="rId6"/>
    <p:sldLayoutId id="2147508399" r:id="rId7"/>
    <p:sldLayoutId id="2147508400" r:id="rId8"/>
    <p:sldLayoutId id="2147508401" r:id="rId9"/>
    <p:sldLayoutId id="2147508402" r:id="rId10"/>
    <p:sldLayoutId id="2147508403"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descr="图片1_upscayl_4x_realesrgan-x4plus"/>
          <p:cNvPicPr>
            <a:picLocks noChangeAspect="1"/>
          </p:cNvPicPr>
          <p:nvPr userDrawn="1">
            <p:custDataLst>
              <p:tags r:id="rId12"/>
            </p:custDataLst>
          </p:nvPr>
        </p:nvPicPr>
        <p:blipFill>
          <a:blip xmlns:r="http://schemas.openxmlformats.org/officeDocument/2006/relationships" r:embed="rId13"/>
          <a:stretch>
            <a:fillRect/>
          </a:stretch>
        </p:blipFill>
        <p:spPr>
          <a:xfrm>
            <a:off x="0" y="-6221"/>
            <a:ext cx="12192000" cy="6858000"/>
          </a:xfrm>
          <a:prstGeom prst="rect"/>
        </p:spPr>
      </p:pic>
      <p:cxnSp>
        <p:nvCxnSpPr>
          <p:cNvPr id="3145729" name="直接连接符 8"/>
          <p:cNvCxnSpPr>
            <a:cxnSpLocks/>
          </p:cNvCxnSpPr>
          <p:nvPr>
            <p:custDataLst>
              <p:tags r:id="rId14"/>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11"/>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a:spLocks noGrp="1"/>
          </p:cNvSpPr>
          <p:nvPr>
            <p:ph type="body" idx="21"/>
            <p:custDataLst>
              <p:tags r:id="rId18"/>
            </p:custDataLst>
          </p:nvPr>
        </p:nvSpPr>
        <p:spPr>
          <a:xfrm>
            <a:off x="608399" y="1400961"/>
            <a:ext cx="10969199" cy="4776002"/>
          </a:xfrm>
          <a:prstGeom prst="rect"/>
        </p:spPr>
        <p:txBody>
          <a:bodyPr bIns="45720" lIns="91440" rIns="91440" rtlCol="0" tIns="45720" vert="horz">
            <a:normAutofit/>
          </a:bodyPr>
          <a:lstStyle>
            <a:lvl2pPr algn="l" eaLnBrk="1" fontAlgn="auto" hangingPunct="1" indent="-228600" latinLnBrk="0" lvl="1"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2pPr>
            <a:lvl3pPr algn="l" eaLnBrk="1" fontAlgn="auto" hangingPunct="1" indent="-228600" latinLnBrk="0" lvl="2"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3pPr>
            <a:lvl4pPr algn="l" eaLnBrk="1" fontAlgn="auto" hangingPunct="1" indent="-228600" latinLnBrk="0" lvl="3"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4pPr>
            <a:lvl5pPr algn="l" eaLnBrk="1" fontAlgn="auto" hangingPunct="1" indent="-228600" latinLnBrk="0" lvl="4"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5pPr>
          </a:lstStyle>
          <a:p>
            <a: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noFill/>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20"/>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508430" r:id="rId1"/>
    <p:sldLayoutId id="2147508431" r:id="rId2"/>
    <p:sldLayoutId id="2147508432" r:id="rId3"/>
    <p:sldLayoutId id="2147508433" r:id="rId4"/>
    <p:sldLayoutId id="2147508434" r:id="rId5"/>
    <p:sldLayoutId id="2147508435" r:id="rId6"/>
    <p:sldLayoutId id="2147508436" r:id="rId7"/>
    <p:sldLayoutId id="2147508437" r:id="rId8"/>
    <p:sldLayoutId id="2147508438" r:id="rId9"/>
    <p:sldLayoutId id="2147508439" r:id="rId10"/>
    <p:sldLayoutId id="214750844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1" cap="none" dirty="0" sz="3200" i="0" kern="1200" kumimoji="0" lang="zh-CN" normalizeH="0" spc="0" strike="noStrike" u="none" smtClean="0">
          <a:solidFill>
            <a:schemeClr val="tx1"/>
          </a:solidFill>
          <a:effectLst>
            <a:innerShdw dir="16200000" dist="12700">
              <a:schemeClr val="bg1">
                <a:alpha val="70000"/>
              </a:schemeClr>
            </a:innerShdw>
          </a:effectLst>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smtClean="0">
          <a:ln>
            <a:noFill/>
            <a:prstDash val="sysDot"/>
          </a:ln>
          <a:solidFill>
            <a:schemeClr val="tx1"/>
          </a:solidFill>
          <a:latin typeface="+mn-ea"/>
          <a:ea typeface="+mn-ea"/>
          <a:cs typeface="MiSans" panose="00000500000000000000" charset="-122"/>
          <a:sym typeface="+mn-ea"/>
        </a:defRPr>
      </a:lvl1pPr>
      <a:lvl2pPr algn="l" defTabSz="914400" eaLnBrk="1" fontAlgn="auto" hangingPunct="1" indent="-228600" latinLnBrk="0" marL="6858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2pPr>
      <a:lvl3pPr algn="l" defTabSz="914400" eaLnBrk="1" fontAlgn="auto" hangingPunct="1" indent="-228600" latinLnBrk="0" marL="11430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3pPr>
      <a:lvl4pPr algn="l" defTabSz="914400" eaLnBrk="1" fontAlgn="auto" hangingPunct="1" indent="-228600" latinLnBrk="0" marL="16002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4pPr>
      <a:lvl5pPr algn="l" defTabSz="914400" eaLnBrk="1" fontAlgn="auto" hangingPunct="1" indent="-228600" latinLnBrk="0" marL="20574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a:solidFill>
            <a:schemeClr val="tx1">
              <a:lumMod val="85000"/>
            </a:schemeClr>
          </a:solidFill>
          <a:latin typeface="+mn-ea"/>
          <a:ea typeface="+mn-ea"/>
          <a:cs typeface="MiSans"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tags" Target="../tags/tag104.xml"/><Relationship Id="rId18" Type="http://schemas.openxmlformats.org/officeDocument/2006/relationships/tags" Target="../tags/tag105.xml"/><Relationship Id="rId19" Type="http://schemas.openxmlformats.org/officeDocument/2006/relationships/tags" Target="../tags/tag106.xml"/><Relationship Id="rId20" Type="http://schemas.openxmlformats.org/officeDocument/2006/relationships/tags" Target="../tags/tag107.xml"/><Relationship Id="rId21" Type="http://schemas.openxmlformats.org/officeDocument/2006/relationships/slideLayout" Target="../slideLayouts/slideLayout14.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tags" Target="../tags/tag117.xml"/><Relationship Id="rId5" Type="http://schemas.openxmlformats.org/officeDocument/2006/relationships/tags" Target="../tags/tag118.xml"/><Relationship Id="rId6" Type="http://schemas.openxmlformats.org/officeDocument/2006/relationships/tags" Target="../tags/tag119.xml"/><Relationship Id="rId7" Type="http://schemas.openxmlformats.org/officeDocument/2006/relationships/tags" Target="../tags/tag120.xml"/><Relationship Id="rId8" Type="http://schemas.openxmlformats.org/officeDocument/2006/relationships/tags" Target="../tags/tag121.xml"/><Relationship Id="rId9" Type="http://schemas.openxmlformats.org/officeDocument/2006/relationships/tags" Target="../tags/tag122.xml"/><Relationship Id="rId10" Type="http://schemas.openxmlformats.org/officeDocument/2006/relationships/tags" Target="../tags/tag123.xml"/><Relationship Id="rId11" Type="http://schemas.openxmlformats.org/officeDocument/2006/relationships/tags" Target="../tags/tag124.xml"/><Relationship Id="rId12" Type="http://schemas.openxmlformats.org/officeDocument/2006/relationships/tags" Target="../tags/tag125.xml"/><Relationship Id="rId13" Type="http://schemas.openxmlformats.org/officeDocument/2006/relationships/tags" Target="../tags/tag126.xml"/><Relationship Id="rId14" Type="http://schemas.openxmlformats.org/officeDocument/2006/relationships/tags" Target="../tags/tag127.xml"/><Relationship Id="rId15" Type="http://schemas.openxmlformats.org/officeDocument/2006/relationships/tags" Target="../tags/tag128.xml"/><Relationship Id="rId16" Type="http://schemas.openxmlformats.org/officeDocument/2006/relationships/tags" Target="../tags/tag129.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tags" Target="../tags/tag134.xml"/><Relationship Id="rId6" Type="http://schemas.openxmlformats.org/officeDocument/2006/relationships/tags" Target="../tags/tag135.xml"/><Relationship Id="rId7" Type="http://schemas.openxmlformats.org/officeDocument/2006/relationships/tags" Target="../tags/tag136.xml"/><Relationship Id="rId8" Type="http://schemas.openxmlformats.org/officeDocument/2006/relationships/tags" Target="../tags/tag137.xml"/><Relationship Id="rId9" Type="http://schemas.openxmlformats.org/officeDocument/2006/relationships/tags" Target="../tags/tag138.xml"/><Relationship Id="rId10" Type="http://schemas.openxmlformats.org/officeDocument/2006/relationships/tags" Target="../tags/tag139.xml"/><Relationship Id="rId11" Type="http://schemas.openxmlformats.org/officeDocument/2006/relationships/tags" Target="../tags/tag140.xml"/><Relationship Id="rId12" Type="http://schemas.openxmlformats.org/officeDocument/2006/relationships/tags" Target="../tags/tag141.xml"/><Relationship Id="rId13" Type="http://schemas.openxmlformats.org/officeDocument/2006/relationships/tags" Target="../tags/tag142.xml"/><Relationship Id="rId14" Type="http://schemas.openxmlformats.org/officeDocument/2006/relationships/tags" Target="../tags/tag143.xml"/><Relationship Id="rId15" Type="http://schemas.openxmlformats.org/officeDocument/2006/relationships/tags" Target="../tags/tag144.xml"/><Relationship Id="rId16" Type="http://schemas.openxmlformats.org/officeDocument/2006/relationships/tags" Target="../tags/tag145.xml"/><Relationship Id="rId17" Type="http://schemas.openxmlformats.org/officeDocument/2006/relationships/tags" Target="../tags/tag146.xml"/><Relationship Id="rId18" Type="http://schemas.openxmlformats.org/officeDocument/2006/relationships/tags" Target="../tags/tag147.xml"/><Relationship Id="rId19" Type="http://schemas.openxmlformats.org/officeDocument/2006/relationships/tags" Target="../tags/tag148.xml"/><Relationship Id="rId20" Type="http://schemas.openxmlformats.org/officeDocument/2006/relationships/tags" Target="../tags/tag149.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0.xml"/><Relationship Id="rId2" Type="http://schemas.openxmlformats.org/officeDocument/2006/relationships/tags" Target="../tags/tag151.xml"/><Relationship Id="rId3" Type="http://schemas.openxmlformats.org/officeDocument/2006/relationships/tags" Target="../tags/tag152.xml"/><Relationship Id="rId4" Type="http://schemas.openxmlformats.org/officeDocument/2006/relationships/tags" Target="../tags/tag153.xml"/><Relationship Id="rId5" Type="http://schemas.openxmlformats.org/officeDocument/2006/relationships/tags" Target="../tags/tag154.xml"/><Relationship Id="rId6" Type="http://schemas.openxmlformats.org/officeDocument/2006/relationships/tags" Target="../tags/tag155.xml"/><Relationship Id="rId7" Type="http://schemas.openxmlformats.org/officeDocument/2006/relationships/tags" Target="../tags/tag156.xml"/><Relationship Id="rId8" Type="http://schemas.openxmlformats.org/officeDocument/2006/relationships/tags" Target="../tags/tag157.xml"/><Relationship Id="rId9" Type="http://schemas.openxmlformats.org/officeDocument/2006/relationships/tags" Target="../tags/tag158.xml"/><Relationship Id="rId10" Type="http://schemas.openxmlformats.org/officeDocument/2006/relationships/tags" Target="../tags/tag159.xml"/><Relationship Id="rId11" Type="http://schemas.openxmlformats.org/officeDocument/2006/relationships/tags" Target="../tags/tag160.xml"/><Relationship Id="rId12" Type="http://schemas.openxmlformats.org/officeDocument/2006/relationships/tags" Target="../tags/tag161.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2.xml"/><Relationship Id="rId2" Type="http://schemas.openxmlformats.org/officeDocument/2006/relationships/tags" Target="../tags/tag163.xml"/><Relationship Id="rId3" Type="http://schemas.openxmlformats.org/officeDocument/2006/relationships/tags" Target="../tags/tag164.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tags" Target="../tags/tag169.xml"/><Relationship Id="rId6" Type="http://schemas.openxmlformats.org/officeDocument/2006/relationships/tags" Target="../tags/tag170.xml"/><Relationship Id="rId7" Type="http://schemas.openxmlformats.org/officeDocument/2006/relationships/tags" Target="../tags/tag171.xml"/><Relationship Id="rId8" Type="http://schemas.openxmlformats.org/officeDocument/2006/relationships/tags" Target="../tags/tag172.xml"/><Relationship Id="rId9" Type="http://schemas.openxmlformats.org/officeDocument/2006/relationships/tags" Target="../tags/tag173.xml"/><Relationship Id="rId10" Type="http://schemas.openxmlformats.org/officeDocument/2006/relationships/tags" Target="../tags/tag174.xml"/><Relationship Id="rId11" Type="http://schemas.openxmlformats.org/officeDocument/2006/relationships/tags" Target="../tags/tag175.xml"/><Relationship Id="rId12" Type="http://schemas.openxmlformats.org/officeDocument/2006/relationships/tags" Target="../tags/tag176.xml"/><Relationship Id="rId13" Type="http://schemas.openxmlformats.org/officeDocument/2006/relationships/tags" Target="../tags/tag177.xml"/><Relationship Id="rId14" Type="http://schemas.openxmlformats.org/officeDocument/2006/relationships/tags" Target="../tags/tag178.xml"/><Relationship Id="rId15" Type="http://schemas.openxmlformats.org/officeDocument/2006/relationships/tags" Target="../tags/tag179.xml"/><Relationship Id="rId16" Type="http://schemas.openxmlformats.org/officeDocument/2006/relationships/tags" Target="../tags/tag180.xml"/><Relationship Id="rId17" Type="http://schemas.openxmlformats.org/officeDocument/2006/relationships/tags" Target="../tags/tag181.xml"/><Relationship Id="rId18" Type="http://schemas.openxmlformats.org/officeDocument/2006/relationships/tags" Target="../tags/tag182.xml"/><Relationship Id="rId19"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tags" Target="../tags/tag195.xml"/><Relationship Id="rId14" Type="http://schemas.openxmlformats.org/officeDocument/2006/relationships/tags" Target="../tags/tag196.xml"/><Relationship Id="rId15" Type="http://schemas.openxmlformats.org/officeDocument/2006/relationships/tags" Target="../tags/tag197.xml"/><Relationship Id="rId16"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7.xml"/><Relationship Id="rId2" Type="http://schemas.openxmlformats.org/officeDocument/2006/relationships/tags" Target="../tags/tag218.xml"/><Relationship Id="rId3" Type="http://schemas.openxmlformats.org/officeDocument/2006/relationships/tags" Target="../tags/tag219.xml"/><Relationship Id="rId4" Type="http://schemas.openxmlformats.org/officeDocument/2006/relationships/tags" Target="../tags/tag220.xml"/><Relationship Id="rId5"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18.xml.rels><?xml version='1.0' encoding='UTF-8' standalone='yes'?>
<Relationships xmlns="http://schemas.openxmlformats.org/package/2006/relationships"><Relationship Id="rId1" Type="http://schemas.openxmlformats.org/officeDocument/2006/relationships/tags" Target="../tags/tag248.xml"/><Relationship Id="rId2" Type="http://schemas.openxmlformats.org/officeDocument/2006/relationships/tags" Target="../tags/tag249.xml"/><Relationship Id="rId3" Type="http://schemas.openxmlformats.org/officeDocument/2006/relationships/tags" Target="../tags/tag250.xml"/><Relationship Id="rId4" Type="http://schemas.openxmlformats.org/officeDocument/2006/relationships/tags" Target="../tags/tag251.xml"/><Relationship Id="rId5" Type="http://schemas.openxmlformats.org/officeDocument/2006/relationships/tags" Target="../tags/tag252.xml"/><Relationship Id="rId6" Type="http://schemas.openxmlformats.org/officeDocument/2006/relationships/tags" Target="../tags/tag253.xml"/><Relationship Id="rId7" Type="http://schemas.openxmlformats.org/officeDocument/2006/relationships/tags" Target="../tags/tag254.xml"/><Relationship Id="rId8" Type="http://schemas.openxmlformats.org/officeDocument/2006/relationships/tags" Target="../tags/tag255.xml"/><Relationship Id="rId9" Type="http://schemas.openxmlformats.org/officeDocument/2006/relationships/tags" Target="../tags/tag256.xml"/><Relationship Id="rId10" Type="http://schemas.openxmlformats.org/officeDocument/2006/relationships/tags" Target="../tags/tag257.xml"/><Relationship Id="rId11" Type="http://schemas.openxmlformats.org/officeDocument/2006/relationships/tags" Target="../tags/tag258.xml"/><Relationship Id="rId12" Type="http://schemas.openxmlformats.org/officeDocument/2006/relationships/tags" Target="../tags/tag259.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tags" Target="../tags/tag265.xml"/><Relationship Id="rId7" Type="http://schemas.openxmlformats.org/officeDocument/2006/relationships/tags" Target="../tags/tag266.xml"/><Relationship Id="rId8" Type="http://schemas.openxmlformats.org/officeDocument/2006/relationships/tags" Target="../tags/tag267.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slideLayout" Target="../slideLayouts/slideLayout15.xml"/><Relationship Id="rId5" Type="http://schemas.openxmlformats.org/officeDocument/2006/relationships/notesSlide" Target="../notesSlides/notesSlide8.xml"/></Relationships>
</file>

<file path=ppt/slides/_rels/slide23.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tags" Target="../tags/tag299.xml"/><Relationship Id="rId10" Type="http://schemas.openxmlformats.org/officeDocument/2006/relationships/tags" Target="../tags/tag300.xml"/><Relationship Id="rId11" Type="http://schemas.openxmlformats.org/officeDocument/2006/relationships/tags" Target="../tags/tag301.xml"/><Relationship Id="rId12" Type="http://schemas.openxmlformats.org/officeDocument/2006/relationships/tags" Target="../tags/tag302.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tags" Target="../tags/tag343.xml"/><Relationship Id="rId14" Type="http://schemas.openxmlformats.org/officeDocument/2006/relationships/tags" Target="../tags/tag344.xml"/><Relationship Id="rId15" Type="http://schemas.openxmlformats.org/officeDocument/2006/relationships/tags" Target="../tags/tag345.xml"/><Relationship Id="rId16" Type="http://schemas.openxmlformats.org/officeDocument/2006/relationships/tags" Target="../tags/tag346.xml"/><Relationship Id="rId17" Type="http://schemas.openxmlformats.org/officeDocument/2006/relationships/tags" Target="../tags/tag347.xml"/><Relationship Id="rId18" Type="http://schemas.openxmlformats.org/officeDocument/2006/relationships/tags" Target="../tags/tag348.xml"/><Relationship Id="rId19"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49.xml"/><Relationship Id="rId2" Type="http://schemas.openxmlformats.org/officeDocument/2006/relationships/tags" Target="../tags/tag350.xml"/><Relationship Id="rId3" Type="http://schemas.openxmlformats.org/officeDocument/2006/relationships/tags" Target="../tags/tag351.xml"/><Relationship Id="rId4" Type="http://schemas.openxmlformats.org/officeDocument/2006/relationships/slideLayout" Target="../slideLayouts/slideLayout15.xml"/><Relationship Id="rId5" Type="http://schemas.openxmlformats.org/officeDocument/2006/relationships/notesSlide" Target="../notesSlides/notesSlide9.xml"/></Relationships>
</file>

<file path=ppt/slides/_rels/slide29.xml.rels><?xml version='1.0' encoding='UTF-8' standalone='yes'?>
<Relationships xmlns="http://schemas.openxmlformats.org/package/2006/relationships"><Relationship Id="rId1" Type="http://schemas.openxmlformats.org/officeDocument/2006/relationships/tags" Target="../tags/tag352.xml"/><Relationship Id="rId2" Type="http://schemas.openxmlformats.org/officeDocument/2006/relationships/tags" Target="../tags/tag353.xml"/><Relationship Id="rId3" Type="http://schemas.openxmlformats.org/officeDocument/2006/relationships/tags" Target="../tags/tag354.xml"/><Relationship Id="rId4" Type="http://schemas.openxmlformats.org/officeDocument/2006/relationships/tags" Target="../tags/tag355.xml"/><Relationship Id="rId5" Type="http://schemas.openxmlformats.org/officeDocument/2006/relationships/tags" Target="../tags/tag356.xml"/><Relationship Id="rId6" Type="http://schemas.openxmlformats.org/officeDocument/2006/relationships/tags" Target="../tags/tag357.xml"/><Relationship Id="rId7" Type="http://schemas.openxmlformats.org/officeDocument/2006/relationships/tags" Target="../tags/tag358.xml"/><Relationship Id="rId8" Type="http://schemas.openxmlformats.org/officeDocument/2006/relationships/tags" Target="../tags/tag359.xml"/><Relationship Id="rId9"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tags" Target="../tags/tag363.xml"/><Relationship Id="rId5" Type="http://schemas.openxmlformats.org/officeDocument/2006/relationships/tags" Target="../tags/tag364.xml"/><Relationship Id="rId6" Type="http://schemas.openxmlformats.org/officeDocument/2006/relationships/tags" Target="../tags/tag365.xml"/><Relationship Id="rId7" Type="http://schemas.openxmlformats.org/officeDocument/2006/relationships/tags" Target="../tags/tag366.xml"/><Relationship Id="rId8" Type="http://schemas.openxmlformats.org/officeDocument/2006/relationships/tags" Target="../tags/tag367.xml"/><Relationship Id="rId9" Type="http://schemas.openxmlformats.org/officeDocument/2006/relationships/tags" Target="../tags/tag368.xml"/><Relationship Id="rId10" Type="http://schemas.openxmlformats.org/officeDocument/2006/relationships/tags" Target="../tags/tag369.xml"/><Relationship Id="rId11" Type="http://schemas.openxmlformats.org/officeDocument/2006/relationships/tags" Target="../tags/tag370.xml"/><Relationship Id="rId12" Type="http://schemas.openxmlformats.org/officeDocument/2006/relationships/tags" Target="../tags/tag371.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72.xml"/><Relationship Id="rId2" Type="http://schemas.openxmlformats.org/officeDocument/2006/relationships/tags" Target="../tags/tag373.xml"/><Relationship Id="rId3" Type="http://schemas.openxmlformats.org/officeDocument/2006/relationships/tags" Target="../tags/tag374.xml"/><Relationship Id="rId4" Type="http://schemas.openxmlformats.org/officeDocument/2006/relationships/tags" Target="../tags/tag375.xml"/><Relationship Id="rId5" Type="http://schemas.openxmlformats.org/officeDocument/2006/relationships/tags" Target="../tags/tag376.xml"/><Relationship Id="rId6" Type="http://schemas.openxmlformats.org/officeDocument/2006/relationships/tags" Target="../tags/tag377.xml"/><Relationship Id="rId7" Type="http://schemas.openxmlformats.org/officeDocument/2006/relationships/tags" Target="../tags/tag378.xml"/><Relationship Id="rId8" Type="http://schemas.openxmlformats.org/officeDocument/2006/relationships/tags" Target="../tags/tag379.xml"/><Relationship Id="rId9" Type="http://schemas.openxmlformats.org/officeDocument/2006/relationships/tags" Target="../tags/tag380.xml"/><Relationship Id="rId10" Type="http://schemas.openxmlformats.org/officeDocument/2006/relationships/tags" Target="../tags/tag381.xml"/><Relationship Id="rId11" Type="http://schemas.openxmlformats.org/officeDocument/2006/relationships/tags" Target="../tags/tag382.xml"/><Relationship Id="rId12" Type="http://schemas.openxmlformats.org/officeDocument/2006/relationships/tags" Target="../tags/tag383.xml"/><Relationship Id="rId13"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384.xml"/><Relationship Id="rId2" Type="http://schemas.openxmlformats.org/officeDocument/2006/relationships/tags" Target="../tags/tag385.xml"/><Relationship Id="rId3" Type="http://schemas.openxmlformats.org/officeDocument/2006/relationships/tags" Target="../tags/tag386.xml"/><Relationship Id="rId4" Type="http://schemas.openxmlformats.org/officeDocument/2006/relationships/tags" Target="../tags/tag387.xml"/><Relationship Id="rId5" Type="http://schemas.openxmlformats.org/officeDocument/2006/relationships/tags" Target="../tags/tag388.xml"/><Relationship Id="rId6" Type="http://schemas.openxmlformats.org/officeDocument/2006/relationships/tags" Target="../tags/tag389.xml"/><Relationship Id="rId7" Type="http://schemas.openxmlformats.org/officeDocument/2006/relationships/tags" Target="../tags/tag390.xml"/><Relationship Id="rId8" Type="http://schemas.openxmlformats.org/officeDocument/2006/relationships/tags" Target="../tags/tag391.xml"/><Relationship Id="rId9" Type="http://schemas.openxmlformats.org/officeDocument/2006/relationships/tags" Target="../tags/tag392.xml"/><Relationship Id="rId10" Type="http://schemas.openxmlformats.org/officeDocument/2006/relationships/tags" Target="../tags/tag393.xml"/><Relationship Id="rId11" Type="http://schemas.openxmlformats.org/officeDocument/2006/relationships/tags" Target="../tags/tag394.xml"/><Relationship Id="rId12" Type="http://schemas.openxmlformats.org/officeDocument/2006/relationships/tags" Target="../tags/tag395.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396.xml"/><Relationship Id="rId2" Type="http://schemas.openxmlformats.org/officeDocument/2006/relationships/tags" Target="../tags/tag397.xml"/><Relationship Id="rId3" Type="http://schemas.openxmlformats.org/officeDocument/2006/relationships/tags" Target="../tags/tag398.xml"/><Relationship Id="rId4" Type="http://schemas.openxmlformats.org/officeDocument/2006/relationships/slideLayout" Target="../slideLayouts/slideLayout22.xml"/><Relationship Id="rId5"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title" idx="4"/>
            <p:custDataLst>
              <p:tags r:id="rId1"/>
            </p:custDataLst>
          </p:nvPr>
        </p:nvSpPr>
        <p:spPr>
          <a:xfrm>
            <a:off x="1163955" y="2496185"/>
            <a:ext cx="7683500" cy="1132205"/>
          </a:xfrm>
        </p:spPr>
        <p:txBody>
          <a:bodyPr>
            <a:normAutofit fontScale="90000"/>
          </a:bodyPr>
          <a:p>
            <a:r>
              <a:rPr altLang="en-US" dirty="0" lang="zh-CN"/>
              <a:t>绩效评估与绩效管理</a:t>
            </a:r>
            <a:endParaRPr altLang="en-US" dirty="0" lang="zh-CN"/>
          </a:p>
        </p:txBody>
      </p:sp>
      <p:sp>
        <p:nvSpPr>
          <p:cNvPr id="1048650" name="文本占位符 4"/>
          <p:cNvSpPr>
            <a:spLocks noGrp="1"/>
          </p:cNvSpPr>
          <p:nvPr>
            <p:ph type="body" idx="3"/>
            <p:custDataLst>
              <p:tags r:id="rId2"/>
            </p:custDataLst>
          </p:nvPr>
        </p:nvSpPr>
        <p:spPr>
          <a:xfrm>
            <a:off x="1163955" y="1983740"/>
            <a:ext cx="7683500" cy="512445"/>
          </a:xfrm>
        </p:spPr>
        <p:txBody>
          <a:bodyPr>
            <a:normAutofit fontScale="92857" lnSpcReduction="20000"/>
          </a:bodyPr>
          <a:p>
            <a:r>
              <a:rPr altLang="en-US" lang="zh-CN"/>
              <a:t>添加文档副标题</a:t>
            </a:r>
            <a:endParaRPr altLang="en-US" lang="zh-CN"/>
          </a:p>
        </p:txBody>
      </p:sp>
      <p:sp>
        <p:nvSpPr>
          <p:cNvPr id="1048652" name="文本占位符 5"/>
          <p:cNvSpPr>
            <a:spLocks noGrp="1"/>
          </p:cNvSpPr>
          <p:nvPr>
            <p:ph type="body" idx="2"/>
            <p:custDataLst>
              <p:tags r:id="rId3"/>
            </p:custDataLst>
          </p:nvPr>
        </p:nvSpPr>
        <p:spPr>
          <a:xfrm>
            <a:off x="1163955" y="4164965"/>
            <a:ext cx="7683500" cy="427355"/>
          </a:xfrm>
        </p:spPr>
        <p:txBody>
          <a:bodyPr/>
          <a:p>
            <a:r>
              <a:rPr altLang="en-US" lang="zh-CN"/>
              <a:t>汇报人：xxx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2" name="文本占位符 4"/>
          <p:cNvSpPr>
            <a:spLocks noGrp="1"/>
          </p:cNvSpPr>
          <p:nvPr>
            <p:ph type="body" idx="2"/>
            <p:custDataLst>
              <p:tags r:id="rId1"/>
            </p:custDataLst>
          </p:nvPr>
        </p:nvSpPr>
        <p:spPr>
          <a:xfrm>
            <a:off x="689610" y="4238625"/>
            <a:ext cx="4030345" cy="878840"/>
          </a:xfrm>
        </p:spPr>
        <p:txBody>
          <a:bodyPr>
            <a:normAutofit fontScale="88636" lnSpcReduction="20000"/>
          </a:bodyPr>
          <a:p>
            <a:r>
              <a:rPr altLang="en-US" lang="zh-CN"/>
              <a:t>CONTENTS</a:t>
            </a:r>
            <a:endParaRPr altLang="en-US" lang="zh-CN"/>
          </a:p>
        </p:txBody>
      </p:sp>
      <p:sp>
        <p:nvSpPr>
          <p:cNvPr id="1048794" name="标题 5"/>
          <p:cNvSpPr>
            <a:spLocks noGrp="1"/>
          </p:cNvSpPr>
          <p:nvPr>
            <p:ph type="title" idx="1"/>
            <p:custDataLst>
              <p:tags r:id="rId2"/>
            </p:custDataLst>
          </p:nvPr>
        </p:nvSpPr>
        <p:spPr>
          <a:xfrm>
            <a:off x="681355" y="5132705"/>
            <a:ext cx="4038600" cy="878840"/>
          </a:xfrm>
        </p:spPr>
        <p:txBody>
          <a:bodyPr>
            <a:normAutofit fontScale="90000"/>
          </a:bodyPr>
          <a:p>
            <a:r>
              <a:rPr altLang="en-US" lang="zh-CN"/>
              <a:t>目录</a:t>
            </a:r>
            <a:endParaRPr altLang="en-US" lang="zh-CN"/>
          </a:p>
        </p:txBody>
      </p:sp>
      <p:cxnSp>
        <p:nvCxnSpPr>
          <p:cNvPr id="3145747" name="直接连接符 36"/>
          <p:cNvCxnSpPr>
            <a:cxnSpLocks/>
          </p:cNvCxnSpPr>
          <p:nvPr>
            <p:custDataLst>
              <p:tags r:id="rId3"/>
            </p:custDataLst>
          </p:nvPr>
        </p:nvCxnSpPr>
        <p:spPr>
          <a:xfrm>
            <a:off x="2739691" y="1844664"/>
            <a:ext cx="549021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a:cxnSpLocks/>
          </p:cNvCxnSpPr>
          <p:nvPr>
            <p:custDataLst>
              <p:tags r:id="rId4"/>
            </p:custDataLst>
          </p:nvPr>
        </p:nvCxnSpPr>
        <p:spPr>
          <a:xfrm>
            <a:off x="3462902" y="2562731"/>
            <a:ext cx="535368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a:cxnSpLocks/>
          </p:cNvCxnSpPr>
          <p:nvPr>
            <p:custDataLst>
              <p:tags r:id="rId5"/>
            </p:custDataLst>
          </p:nvPr>
        </p:nvCxnSpPr>
        <p:spPr>
          <a:xfrm>
            <a:off x="4264218" y="3259843"/>
            <a:ext cx="504761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6"/>
            </p:custDataLst>
          </p:nvPr>
        </p:nvSpPr>
        <p:spPr>
          <a:xfrm>
            <a:off x="3294380" y="123825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01.</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798" name="标题"/>
          <p:cNvSpPr txBox="1"/>
          <p:nvPr>
            <p:custDataLst>
              <p:tags r:id="rId7"/>
            </p:custDataLst>
          </p:nvPr>
        </p:nvSpPr>
        <p:spPr>
          <a:xfrm>
            <a:off x="4018280" y="1265555"/>
            <a:ext cx="715073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单击此处添加文本</a:t>
            </a:r>
            <a:endParaRPr altLang="en-US" dirty="0" sz="2400" lang="zh-CN">
              <a:effectLst/>
              <a:latin typeface="+mj-ea"/>
              <a:ea typeface="+mj-ea"/>
              <a:cs typeface="MiSans" panose="00000500000000000000" charset="-122"/>
            </a:endParaRPr>
          </a:p>
        </p:txBody>
      </p:sp>
      <p:sp>
        <p:nvSpPr>
          <p:cNvPr id="1048800" name="序号"/>
          <p:cNvSpPr txBox="1"/>
          <p:nvPr>
            <p:custDataLst>
              <p:tags r:id="rId8"/>
            </p:custDataLst>
          </p:nvPr>
        </p:nvSpPr>
        <p:spPr>
          <a:xfrm>
            <a:off x="3785870" y="196088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02.</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2" name="标题"/>
          <p:cNvSpPr txBox="1"/>
          <p:nvPr>
            <p:custDataLst>
              <p:tags r:id="rId9"/>
            </p:custDataLst>
          </p:nvPr>
        </p:nvSpPr>
        <p:spPr>
          <a:xfrm>
            <a:off x="4591050" y="1988185"/>
            <a:ext cx="657860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绩效评估的定义与重要性</a:t>
            </a:r>
            <a:endParaRPr altLang="en-US" dirty="0" sz="2400" lang="zh-CN">
              <a:effectLst/>
              <a:latin typeface="+mj-ea"/>
              <a:ea typeface="+mj-ea"/>
              <a:cs typeface="MiSans" panose="00000500000000000000" charset="-122"/>
            </a:endParaRPr>
          </a:p>
        </p:txBody>
      </p:sp>
      <p:sp>
        <p:nvSpPr>
          <p:cNvPr id="1048804" name="序号"/>
          <p:cNvSpPr txBox="1"/>
          <p:nvPr>
            <p:custDataLst>
              <p:tags r:id="rId10"/>
            </p:custDataLst>
          </p:nvPr>
        </p:nvSpPr>
        <p:spPr>
          <a:xfrm>
            <a:off x="4368165" y="263969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03.</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6" name="标题"/>
          <p:cNvSpPr txBox="1"/>
          <p:nvPr>
            <p:custDataLst>
              <p:tags r:id="rId11"/>
            </p:custDataLst>
          </p:nvPr>
        </p:nvSpPr>
        <p:spPr>
          <a:xfrm>
            <a:off x="5163185" y="2672080"/>
            <a:ext cx="600583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绩效评估的流程与方法</a:t>
            </a:r>
            <a:endParaRPr altLang="en-US" dirty="0" sz="2400" lang="zh-CN">
              <a:effectLst/>
              <a:latin typeface="+mj-ea"/>
              <a:ea typeface="+mj-ea"/>
              <a:cs typeface="MiSans" panose="00000500000000000000" charset="-122"/>
            </a:endParaRPr>
          </a:p>
        </p:txBody>
      </p:sp>
      <p:cxnSp>
        <p:nvCxnSpPr>
          <p:cNvPr id="3145753" name="直接连接符 9"/>
          <p:cNvCxnSpPr>
            <a:cxnSpLocks/>
          </p:cNvCxnSpPr>
          <p:nvPr>
            <p:custDataLst>
              <p:tags r:id="rId12"/>
            </p:custDataLst>
          </p:nvPr>
        </p:nvCxnSpPr>
        <p:spPr>
          <a:xfrm>
            <a:off x="4432601" y="4007474"/>
            <a:ext cx="548132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13"/>
            </p:custDataLst>
          </p:nvPr>
        </p:nvCxnSpPr>
        <p:spPr>
          <a:xfrm>
            <a:off x="5155812" y="4725541"/>
            <a:ext cx="533717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14"/>
            </p:custDataLst>
          </p:nvPr>
        </p:nvSpPr>
        <p:spPr>
          <a:xfrm>
            <a:off x="4942840" y="336550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04.</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0" name="标题"/>
          <p:cNvSpPr txBox="1"/>
          <p:nvPr>
            <p:custDataLst>
              <p:tags r:id="rId15"/>
            </p:custDataLst>
          </p:nvPr>
        </p:nvSpPr>
        <p:spPr>
          <a:xfrm>
            <a:off x="5666740" y="3392805"/>
            <a:ext cx="5502910"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绩效管理的核心要素</a:t>
            </a:r>
            <a:endParaRPr altLang="en-US" dirty="0" sz="2400" lang="zh-CN">
              <a:effectLst/>
              <a:latin typeface="+mj-ea"/>
              <a:ea typeface="+mj-ea"/>
              <a:cs typeface="MiSans" panose="00000500000000000000" charset="-122"/>
            </a:endParaRPr>
          </a:p>
        </p:txBody>
      </p:sp>
      <p:sp>
        <p:nvSpPr>
          <p:cNvPr id="1048812" name="序号"/>
          <p:cNvSpPr txBox="1"/>
          <p:nvPr>
            <p:custDataLst>
              <p:tags r:id="rId16"/>
            </p:custDataLst>
          </p:nvPr>
        </p:nvSpPr>
        <p:spPr>
          <a:xfrm>
            <a:off x="5478780" y="412369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05.</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4" name="标题"/>
          <p:cNvSpPr txBox="1"/>
          <p:nvPr>
            <p:custDataLst>
              <p:tags r:id="rId17"/>
            </p:custDataLst>
          </p:nvPr>
        </p:nvSpPr>
        <p:spPr>
          <a:xfrm>
            <a:off x="6283960" y="4150995"/>
            <a:ext cx="488632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绩效评估在绩效管理中的应用</a:t>
            </a:r>
            <a:endParaRPr altLang="en-US" dirty="0" sz="2400" lang="zh-CN">
              <a:effectLst/>
              <a:latin typeface="+mj-ea"/>
              <a:ea typeface="+mj-ea"/>
              <a:cs typeface="MiSans" panose="00000500000000000000" charset="-122"/>
            </a:endParaRPr>
          </a:p>
        </p:txBody>
      </p:sp>
      <p:sp>
        <p:nvSpPr>
          <p:cNvPr id="1048816" name="序号"/>
          <p:cNvSpPr txBox="1"/>
          <p:nvPr>
            <p:custDataLst>
              <p:tags r:id="rId18"/>
            </p:custDataLst>
          </p:nvPr>
        </p:nvSpPr>
        <p:spPr>
          <a:xfrm>
            <a:off x="6061075" y="480250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06.</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8" name="标题"/>
          <p:cNvSpPr txBox="1"/>
          <p:nvPr>
            <p:custDataLst>
              <p:tags r:id="rId19"/>
            </p:custDataLst>
          </p:nvPr>
        </p:nvSpPr>
        <p:spPr>
          <a:xfrm>
            <a:off x="6856095" y="4834890"/>
            <a:ext cx="4313555" cy="439420"/>
          </a:xfrm>
          <a:prstGeom prst="rect"/>
          <a:noFill/>
        </p:spPr>
        <p:txBody>
          <a:bodyPr anchor="b" anchorCtr="0" bIns="0" lIns="0" rIns="0" rtlCol="0" tIns="0" wrap="square">
            <a:normAutofit fontScale="95833" lnSpcReduction="10000"/>
          </a:bodyPr>
          <a:p>
            <a:r>
              <a:rPr altLang="en-US" dirty="0" sz="2400" lang="zh-CN">
                <a:effectLst/>
                <a:latin typeface="+mj-ea"/>
                <a:ea typeface="+mj-ea"/>
                <a:cs typeface="MiSans" panose="00000500000000000000" charset="-122"/>
              </a:rPr>
              <a:t>绩效管理中常见的问题与对策</a:t>
            </a:r>
            <a:endParaRPr altLang="en-US" dirty="0" sz="2400" lang="zh-CN">
              <a:effectLst/>
              <a:latin typeface="+mj-ea"/>
              <a:ea typeface="+mj-ea"/>
              <a:cs typeface="MiSans" panose="00000500000000000000" charset="-122"/>
            </a:endParaRPr>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6" name="标题 1"/>
          <p:cNvSpPr>
            <a:spLocks noGrp="1"/>
          </p:cNvSpPr>
          <p:nvPr>
            <p:ph type="title" idx="2"/>
            <p:custDataLst>
              <p:tags r:id="rId1"/>
            </p:custDataLst>
          </p:nvPr>
        </p:nvSpPr>
        <p:spPr>
          <a:xfrm>
            <a:off x="1336040" y="1631315"/>
            <a:ext cx="5967095" cy="3479165"/>
          </a:xfrm>
        </p:spPr>
        <p:txBody>
          <a:bodyPr/>
          <a:p>
            <a:r>
              <a:rPr altLang="en-US" lang="zh-CN"/>
              <a:t>添加章节标题</a:t>
            </a:r>
            <a:endParaRPr altLang="en-US" lang="zh-CN"/>
          </a:p>
        </p:txBody>
      </p:sp>
      <p:sp>
        <p:nvSpPr>
          <p:cNvPr id="1048858" name="文本占位符 3"/>
          <p:cNvSpPr>
            <a:spLocks noGrp="1"/>
          </p:cNvSpPr>
          <p:nvPr>
            <p:ph type="body" idx="1"/>
            <p:custDataLst>
              <p:tags r:id="rId2"/>
            </p:custDataLst>
          </p:nvPr>
        </p:nvSpPr>
        <p:spPr>
          <a:xfrm>
            <a:off x="6690995" y="1631315"/>
            <a:ext cx="3646805" cy="3479165"/>
          </a:xfrm>
        </p:spPr>
        <p:txBody>
          <a:bodyPr/>
          <a:p>
            <a:r>
              <a:rPr altLang="en-US" dirty="0" lang="zh-CN"/>
              <a:t>01</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2" name="标题 1"/>
          <p:cNvSpPr>
            <a:spLocks noGrp="1"/>
          </p:cNvSpPr>
          <p:nvPr>
            <p:ph type="title" idx="2"/>
            <p:custDataLst>
              <p:tags r:id="rId1"/>
            </p:custDataLst>
          </p:nvPr>
        </p:nvSpPr>
        <p:spPr>
          <a:xfrm>
            <a:off x="1336040" y="1631315"/>
            <a:ext cx="5967095" cy="3479165"/>
          </a:xfrm>
        </p:spPr>
        <p:txBody>
          <a:bodyPr/>
          <a:p>
            <a:r>
              <a:rPr altLang="en-US" lang="zh-CN"/>
              <a:t>绩效评估的定义与重要性</a:t>
            </a:r>
            <a:endParaRPr altLang="en-US" lang="zh-CN"/>
          </a:p>
        </p:txBody>
      </p:sp>
      <p:sp>
        <p:nvSpPr>
          <p:cNvPr id="1048894" name="文本占位符 3"/>
          <p:cNvSpPr>
            <a:spLocks noGrp="1"/>
          </p:cNvSpPr>
          <p:nvPr>
            <p:ph type="body" idx="1"/>
            <p:custDataLst>
              <p:tags r:id="rId2"/>
            </p:custDataLst>
          </p:nvPr>
        </p:nvSpPr>
        <p:spPr>
          <a:xfrm>
            <a:off x="6690995" y="1631315"/>
            <a:ext cx="3646805" cy="3479165"/>
          </a:xfrm>
        </p:spPr>
        <p:txBody>
          <a:bodyPr/>
          <a:p>
            <a:r>
              <a:rPr altLang="en-US" dirty="0" lang="zh-CN"/>
              <a:t>02</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56" name="标题 2"/>
          <p:cNvSpPr>
            <a:spLocks noGrp="1"/>
          </p:cNvSpPr>
          <p:nvPr>
            <p:ph type="title" idx="2"/>
          </p:nvPr>
        </p:nvSpPr>
        <p:spPr/>
        <p:txBody>
          <a:bodyPr>
            <a:normAutofit fontScale="90000"/>
          </a:bodyPr>
          <a:p>
            <a:r>
              <a:rPr altLang="en-US" lang="zh-CN"/>
              <a:t>绩效评估的概念解释</a:t>
            </a:r>
            <a:endParaRPr altLang="en-US" lang="zh-CN"/>
          </a:p>
        </p:txBody>
      </p:sp>
      <p:sp>
        <p:nvSpPr>
          <p:cNvPr id="1048958"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0"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2"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4" name="文本框 27"/>
          <p:cNvSpPr txBox="1"/>
          <p:nvPr>
            <p:custDataLst>
              <p:tags r:id="rId4"/>
            </p:custDataLst>
          </p:nvPr>
        </p:nvSpPr>
        <p:spPr>
          <a:xfrm>
            <a:off x="2080279" y="4177112"/>
            <a:ext cx="8330834" cy="763754"/>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绩效评估的指标：包括业绩、能力、态度等多个方面，具体指标应根据岗位和组织要求而定。</a:t>
            </a:r>
            <a:endParaRPr altLang="zh-CN" dirty="0" lang="en-US">
              <a:solidFill>
                <a:schemeClr val="dk1">
                  <a:lumMod val="80000"/>
                  <a:lumOff val="20000"/>
                </a:schemeClr>
              </a:solidFill>
              <a:latin typeface="+mn-ea"/>
              <a:sym typeface="+mn-ea"/>
            </a:endParaRPr>
          </a:p>
        </p:txBody>
      </p:sp>
      <p:sp>
        <p:nvSpPr>
          <p:cNvPr id="1048966"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68"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0"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2" name="文本框 56"/>
          <p:cNvSpPr txBox="1"/>
          <p:nvPr>
            <p:custDataLst>
              <p:tags r:id="rId8"/>
            </p:custDataLst>
          </p:nvPr>
        </p:nvSpPr>
        <p:spPr>
          <a:xfrm>
            <a:off x="2080279" y="1597896"/>
            <a:ext cx="8330834" cy="763754"/>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绩效评估的定义：对员工在工作中表现出的业绩、能力和态度等方面进行评估和评价的过程。</a:t>
            </a:r>
            <a:endParaRPr altLang="en-US" dirty="0" lang="zh-CN">
              <a:solidFill>
                <a:schemeClr val="dk1">
                  <a:lumMod val="80000"/>
                  <a:lumOff val="20000"/>
                </a:schemeClr>
              </a:solidFill>
              <a:latin typeface="+mn-ea"/>
              <a:sym typeface="+mn-ea"/>
            </a:endParaRPr>
          </a:p>
        </p:txBody>
      </p:sp>
      <p:sp>
        <p:nvSpPr>
          <p:cNvPr id="1048974"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6"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8"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0" name="文本框 8"/>
          <p:cNvSpPr txBox="1"/>
          <p:nvPr>
            <p:custDataLst>
              <p:tags r:id="rId12"/>
            </p:custDataLst>
          </p:nvPr>
        </p:nvSpPr>
        <p:spPr>
          <a:xfrm>
            <a:off x="2080279" y="2891389"/>
            <a:ext cx="8330834" cy="763754"/>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绩效评估的重要性：帮助企业了解员工的工作表现，为晋升、奖惩等决策提供依据，促进员工个人和组织整体的发展。</a:t>
            </a:r>
            <a:endParaRPr altLang="en-US" dirty="0" lang="zh-CN">
              <a:solidFill>
                <a:schemeClr val="dk1">
                  <a:lumMod val="80000"/>
                  <a:lumOff val="20000"/>
                </a:schemeClr>
              </a:solidFill>
              <a:latin typeface="+mn-ea"/>
              <a:sym typeface="+mn-ea"/>
            </a:endParaRPr>
          </a:p>
        </p:txBody>
      </p:sp>
      <p:sp>
        <p:nvSpPr>
          <p:cNvPr id="1048982"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4"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6"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8" name="文本框 12"/>
          <p:cNvSpPr txBox="1"/>
          <p:nvPr>
            <p:custDataLst>
              <p:tags r:id="rId16"/>
            </p:custDataLst>
          </p:nvPr>
        </p:nvSpPr>
        <p:spPr>
          <a:xfrm>
            <a:off x="2080279" y="5462836"/>
            <a:ext cx="8330834" cy="763754"/>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绩效评估的方法：包括目标管理法、360度反馈法、平衡计分卡等，不同方法各有优缺点，应根据实际情况选择合适的方法。</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22" name="标题 2"/>
          <p:cNvSpPr>
            <a:spLocks noGrp="1"/>
          </p:cNvSpPr>
          <p:nvPr>
            <p:ph type="title" idx="2"/>
          </p:nvPr>
        </p:nvSpPr>
        <p:spPr/>
        <p:txBody>
          <a:bodyPr>
            <a:normAutofit fontScale="90000"/>
          </a:bodyPr>
          <a:p>
            <a:r>
              <a:rPr altLang="en-US" lang="zh-CN"/>
              <a:t>绩效评估在企业管理中的地位</a:t>
            </a:r>
            <a:endParaRPr altLang="en-US" lang="zh-CN"/>
          </a:p>
        </p:txBody>
      </p:sp>
      <p:sp>
        <p:nvSpPr>
          <p:cNvPr id="1049024" name="五边形 16"/>
          <p:cNvSpPr/>
          <p:nvPr>
            <p:custDataLst>
              <p:tags r:id="rId1"/>
            </p:custDataLst>
          </p:nvPr>
        </p:nvSpPr>
        <p:spPr>
          <a:xfrm rot="16200000" flipH="1">
            <a:off x="7128718" y="1587015"/>
            <a:ext cx="855601" cy="2489617"/>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6" name="五边形 17"/>
          <p:cNvSpPr/>
          <p:nvPr>
            <p:custDataLst>
              <p:tags r:id="rId2"/>
            </p:custDataLst>
          </p:nvPr>
        </p:nvSpPr>
        <p:spPr>
          <a:xfrm rot="16200000" flipH="1">
            <a:off x="7149865"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28" name="任意多边形 18"/>
          <p:cNvSpPr/>
          <p:nvPr>
            <p:custDataLst>
              <p:tags r:id="rId3"/>
            </p:custDataLst>
          </p:nvPr>
        </p:nvSpPr>
        <p:spPr>
          <a:xfrm>
            <a:off x="6439191"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0" name="任意多边形 19"/>
          <p:cNvSpPr/>
          <p:nvPr>
            <p:custDataLst>
              <p:tags r:id="rId4"/>
            </p:custDataLst>
          </p:nvPr>
        </p:nvSpPr>
        <p:spPr>
          <a:xfrm flipV="1">
            <a:off x="6311667" y="1761320"/>
            <a:ext cx="2489617"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2" name="五边形 2"/>
          <p:cNvSpPr/>
          <p:nvPr>
            <p:custDataLst>
              <p:tags r:id="rId5"/>
            </p:custDataLst>
          </p:nvPr>
        </p:nvSpPr>
        <p:spPr>
          <a:xfrm rot="16200000" flipH="1">
            <a:off x="1424740" y="1587656"/>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4" name="五边形 3"/>
          <p:cNvSpPr/>
          <p:nvPr>
            <p:custDataLst>
              <p:tags r:id="rId6"/>
            </p:custDataLst>
          </p:nvPr>
        </p:nvSpPr>
        <p:spPr>
          <a:xfrm rot="16200000" flipH="1">
            <a:off x="1447169" y="4360503"/>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6" name="任意多边形 4"/>
          <p:cNvSpPr/>
          <p:nvPr>
            <p:custDataLst>
              <p:tags r:id="rId7"/>
            </p:custDataLst>
          </p:nvPr>
        </p:nvSpPr>
        <p:spPr>
          <a:xfrm>
            <a:off x="736495" y="2400862"/>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38" name="任意多边形 5"/>
          <p:cNvSpPr/>
          <p:nvPr>
            <p:custDataLst>
              <p:tags r:id="rId8"/>
            </p:custDataLst>
          </p:nvPr>
        </p:nvSpPr>
        <p:spPr>
          <a:xfrm flipV="1">
            <a:off x="608330" y="1761320"/>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495"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绩效评估是企业管理的核心环节</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191" y="3110255"/>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绩效评估为企业战略目标实现提供有力支持</a:t>
            </a:r>
            <a:endParaRPr dirty="0" sz="2000" err="1">
              <a:solidFill>
                <a:schemeClr val="tx1">
                  <a:lumMod val="75000"/>
                  <a:lumOff val="25000"/>
                </a:schemeClr>
              </a:solidFill>
              <a:latin typeface="+mn-ea"/>
              <a:ea typeface="+mn-ea"/>
              <a:cs typeface="+mn-ea"/>
              <a:sym typeface="+mn-lt"/>
            </a:endParaRPr>
          </a:p>
        </p:txBody>
      </p:sp>
      <p:sp>
        <p:nvSpPr>
          <p:cNvPr id="1049044" name="五边形 9"/>
          <p:cNvSpPr/>
          <p:nvPr>
            <p:custDataLst>
              <p:tags r:id="rId11"/>
            </p:custDataLst>
          </p:nvPr>
        </p:nvSpPr>
        <p:spPr>
          <a:xfrm rot="16200000" flipH="1">
            <a:off x="4350103" y="1600473"/>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6" name="五边形 10"/>
          <p:cNvSpPr/>
          <p:nvPr>
            <p:custDataLst>
              <p:tags r:id="rId12"/>
            </p:custDataLst>
          </p:nvPr>
        </p:nvSpPr>
        <p:spPr>
          <a:xfrm rot="16200000" flipH="1">
            <a:off x="4371891" y="4373320"/>
            <a:ext cx="813368" cy="2234029"/>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48" name="任意多边形 11"/>
          <p:cNvSpPr/>
          <p:nvPr>
            <p:custDataLst>
              <p:tags r:id="rId13"/>
            </p:custDataLst>
          </p:nvPr>
        </p:nvSpPr>
        <p:spPr>
          <a:xfrm>
            <a:off x="3661217" y="2413038"/>
            <a:ext cx="2234029"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50" name="任意多边形 12"/>
          <p:cNvSpPr/>
          <p:nvPr>
            <p:custDataLst>
              <p:tags r:id="rId14"/>
            </p:custDataLst>
          </p:nvPr>
        </p:nvSpPr>
        <p:spPr>
          <a:xfrm flipV="1">
            <a:off x="3533693" y="1774777"/>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2" name="五边形 23"/>
          <p:cNvSpPr/>
          <p:nvPr>
            <p:custDataLst>
              <p:tags r:id="rId15"/>
            </p:custDataLst>
          </p:nvPr>
        </p:nvSpPr>
        <p:spPr>
          <a:xfrm rot="16200000" flipH="1">
            <a:off x="9906050" y="1625465"/>
            <a:ext cx="855601" cy="2488160"/>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4" name="五边形 24"/>
          <p:cNvSpPr/>
          <p:nvPr>
            <p:custDataLst>
              <p:tags r:id="rId16"/>
            </p:custDataLst>
          </p:nvPr>
        </p:nvSpPr>
        <p:spPr>
          <a:xfrm rot="16200000" flipH="1">
            <a:off x="9927838" y="4397030"/>
            <a:ext cx="813368" cy="2235485"/>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6" name="任意多边形 25"/>
          <p:cNvSpPr/>
          <p:nvPr>
            <p:custDataLst>
              <p:tags r:id="rId17"/>
            </p:custDataLst>
          </p:nvPr>
        </p:nvSpPr>
        <p:spPr>
          <a:xfrm>
            <a:off x="9216523" y="2438030"/>
            <a:ext cx="2235485" cy="3371432"/>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8" name="任意多边形 26"/>
          <p:cNvSpPr/>
          <p:nvPr>
            <p:custDataLst>
              <p:tags r:id="rId18"/>
            </p:custDataLst>
          </p:nvPr>
        </p:nvSpPr>
        <p:spPr>
          <a:xfrm flipV="1">
            <a:off x="9089640" y="1799769"/>
            <a:ext cx="2488160" cy="1196385"/>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164" y="3147423"/>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绩效评估有助于企业持续改进和优化管理流程</a:t>
            </a:r>
            <a:endParaRPr dirty="0" sz="2000" err="1">
              <a:solidFill>
                <a:schemeClr val="tx1">
                  <a:lumMod val="75000"/>
                  <a:lumOff val="25000"/>
                </a:schemeClr>
              </a:solidFill>
              <a:latin typeface="+mn-ea"/>
              <a:ea typeface="+mn-ea"/>
              <a:cs typeface="+mn-ea"/>
              <a:sym typeface="+mn-lt"/>
            </a:endParaRPr>
          </a:p>
        </p:txBody>
      </p:sp>
      <p:sp>
        <p:nvSpPr>
          <p:cNvPr id="104906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217" y="3122431"/>
            <a:ext cx="2234029" cy="2012826"/>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绩效评估有助于提升员工工作积极性和效率</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96" name="标题 2"/>
          <p:cNvSpPr>
            <a:spLocks noGrp="1"/>
          </p:cNvSpPr>
          <p:nvPr>
            <p:ph type="title" idx="2"/>
          </p:nvPr>
        </p:nvSpPr>
        <p:spPr/>
        <p:txBody>
          <a:bodyPr>
            <a:normAutofit fontScale="90000"/>
          </a:bodyPr>
          <a:p>
            <a:r>
              <a:rPr altLang="en-US" lang="zh-CN"/>
              <a:t>绩效评估对企业和员工的意义</a:t>
            </a:r>
            <a:endParaRPr altLang="en-US" lang="zh-CN"/>
          </a:p>
        </p:txBody>
      </p:sp>
      <p:sp>
        <p:nvSpPr>
          <p:cNvPr id="1049098" name="圆角矩形 3"/>
          <p:cNvSpPr/>
          <p:nvPr>
            <p:custDataLst>
              <p:tags r:id="rId1"/>
            </p:custDataLst>
          </p:nvPr>
        </p:nvSpPr>
        <p:spPr>
          <a:xfrm rot="16200000">
            <a:off x="5608955" y="-3539652"/>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00" name="圆角矩形 4"/>
          <p:cNvSpPr/>
          <p:nvPr>
            <p:custDataLst>
              <p:tags r:id="rId2"/>
            </p:custDataLst>
          </p:nvPr>
        </p:nvSpPr>
        <p:spPr>
          <a:xfrm rot="16200000">
            <a:off x="198411" y="1870892"/>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02" name="圆角矩形 5"/>
          <p:cNvSpPr/>
          <p:nvPr>
            <p:custDataLst>
              <p:tags r:id="rId3"/>
            </p:custDataLst>
          </p:nvPr>
        </p:nvSpPr>
        <p:spPr>
          <a:xfrm rot="16200000">
            <a:off x="5610230" y="-2266546"/>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04" name="圆角矩形 6"/>
          <p:cNvSpPr/>
          <p:nvPr>
            <p:custDataLst>
              <p:tags r:id="rId4"/>
            </p:custDataLst>
          </p:nvPr>
        </p:nvSpPr>
        <p:spPr>
          <a:xfrm rot="16200000">
            <a:off x="199686" y="314463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06" name="圆角矩形 9"/>
          <p:cNvSpPr/>
          <p:nvPr>
            <p:custDataLst>
              <p:tags r:id="rId5"/>
            </p:custDataLst>
          </p:nvPr>
        </p:nvSpPr>
        <p:spPr>
          <a:xfrm rot="16200000">
            <a:off x="5608955" y="-1017664"/>
            <a:ext cx="966322" cy="10966754"/>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08" name="圆角矩形 10"/>
          <p:cNvSpPr/>
          <p:nvPr>
            <p:custDataLst>
              <p:tags r:id="rId6"/>
            </p:custDataLst>
          </p:nvPr>
        </p:nvSpPr>
        <p:spPr>
          <a:xfrm rot="16200000">
            <a:off x="198411" y="4392880"/>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110" name="圆角矩形 11"/>
          <p:cNvSpPr/>
          <p:nvPr>
            <p:custDataLst>
              <p:tags r:id="rId7"/>
            </p:custDataLst>
          </p:nvPr>
        </p:nvSpPr>
        <p:spPr>
          <a:xfrm rot="16200000">
            <a:off x="5610230" y="254805"/>
            <a:ext cx="966322" cy="1096755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112" name="圆角矩形 12"/>
          <p:cNvSpPr/>
          <p:nvPr>
            <p:custDataLst>
              <p:tags r:id="rId8"/>
            </p:custDataLst>
          </p:nvPr>
        </p:nvSpPr>
        <p:spPr>
          <a:xfrm rot="16200000">
            <a:off x="199686" y="5665986"/>
            <a:ext cx="964731" cy="14475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114" name="文本框 7"/>
          <p:cNvSpPr txBox="1"/>
          <p:nvPr>
            <p:custDataLst>
              <p:tags r:id="rId9"/>
            </p:custDataLst>
          </p:nvPr>
        </p:nvSpPr>
        <p:spPr>
          <a:xfrm>
            <a:off x="1069249" y="3982323"/>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为企业制定战略和目标提供数据支持</a:t>
            </a:r>
            <a:endParaRPr altLang="en-US" dirty="0" sz="2400" lang="zh-CN">
              <a:latin typeface="+mn-ea"/>
              <a:ea typeface="+mn-ea"/>
            </a:endParaRPr>
          </a:p>
        </p:txBody>
      </p:sp>
      <p:sp>
        <p:nvSpPr>
          <p:cNvPr id="1049116" name="文本框 8"/>
          <p:cNvSpPr txBox="1"/>
          <p:nvPr>
            <p:custDataLst>
              <p:tags r:id="rId10"/>
            </p:custDataLst>
          </p:nvPr>
        </p:nvSpPr>
        <p:spPr>
          <a:xfrm>
            <a:off x="1069249" y="5256068"/>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促进企业和员工共同发展，提高整体绩效</a:t>
            </a:r>
            <a:endParaRPr altLang="en-US" dirty="0" sz="2400" lang="zh-CN">
              <a:latin typeface="+mn-ea"/>
              <a:ea typeface="+mn-ea"/>
            </a:endParaRPr>
          </a:p>
        </p:txBody>
      </p:sp>
      <p:sp>
        <p:nvSpPr>
          <p:cNvPr id="1049118" name="文本框 13"/>
          <p:cNvSpPr txBox="1"/>
          <p:nvPr>
            <p:custDataLst>
              <p:tags r:id="rId11"/>
            </p:custDataLst>
          </p:nvPr>
        </p:nvSpPr>
        <p:spPr>
          <a:xfrm>
            <a:off x="1069249" y="1460335"/>
            <a:ext cx="10506261" cy="96632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帮助企业了解员工的工作表现和业绩</a:t>
            </a:r>
            <a:endParaRPr altLang="en-US" dirty="0" sz="2400" lang="zh-CN">
              <a:latin typeface="+mn-ea"/>
              <a:ea typeface="+mn-ea"/>
            </a:endParaRPr>
          </a:p>
        </p:txBody>
      </p:sp>
      <p:sp>
        <p:nvSpPr>
          <p:cNvPr id="1049120" name="文本框 14"/>
          <p:cNvSpPr txBox="1"/>
          <p:nvPr>
            <p:custDataLst>
              <p:tags r:id="rId12"/>
            </p:custDataLst>
          </p:nvPr>
        </p:nvSpPr>
        <p:spPr>
          <a:xfrm>
            <a:off x="1069249" y="2735355"/>
            <a:ext cx="10506261" cy="96552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激励员工提高工作效率和质量</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54" name="标题 1"/>
          <p:cNvSpPr>
            <a:spLocks noGrp="1"/>
          </p:cNvSpPr>
          <p:nvPr>
            <p:ph type="title" idx="2"/>
            <p:custDataLst>
              <p:tags r:id="rId1"/>
            </p:custDataLst>
          </p:nvPr>
        </p:nvSpPr>
        <p:spPr>
          <a:xfrm>
            <a:off x="1336040" y="1631315"/>
            <a:ext cx="5967095" cy="3479165"/>
          </a:xfrm>
        </p:spPr>
        <p:txBody>
          <a:bodyPr/>
          <a:p>
            <a:r>
              <a:rPr altLang="en-US" lang="zh-CN"/>
              <a:t>绩效评估的流程与方法</a:t>
            </a:r>
            <a:endParaRPr altLang="en-US" lang="zh-CN"/>
          </a:p>
        </p:txBody>
      </p:sp>
      <p:sp>
        <p:nvSpPr>
          <p:cNvPr id="1049156" name="文本占位符 3"/>
          <p:cNvSpPr>
            <a:spLocks noGrp="1"/>
          </p:cNvSpPr>
          <p:nvPr>
            <p:ph type="body" idx="1"/>
            <p:custDataLst>
              <p:tags r:id="rId2"/>
            </p:custDataLst>
          </p:nvPr>
        </p:nvSpPr>
        <p:spPr>
          <a:xfrm>
            <a:off x="6690995" y="1631315"/>
            <a:ext cx="3646805" cy="3479165"/>
          </a:xfrm>
        </p:spPr>
        <p:txBody>
          <a:bodyPr/>
          <a:p>
            <a:r>
              <a:rPr altLang="en-US" dirty="0" lang="zh-CN"/>
              <a:t>03</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18" name="标题 2"/>
          <p:cNvSpPr>
            <a:spLocks noGrp="1"/>
          </p:cNvSpPr>
          <p:nvPr>
            <p:ph type="title" idx="2"/>
          </p:nvPr>
        </p:nvSpPr>
        <p:spPr/>
        <p:txBody>
          <a:bodyPr>
            <a:normAutofit fontScale="90000"/>
          </a:bodyPr>
          <a:p>
            <a:r>
              <a:rPr altLang="en-US" lang="zh-CN"/>
              <a:t>绩效评估的基本流程</a:t>
            </a:r>
            <a:endParaRPr altLang="en-US" lang="zh-CN"/>
          </a:p>
        </p:txBody>
      </p:sp>
      <p:sp>
        <p:nvSpPr>
          <p:cNvPr id="1049220" name="圆角矩形 3"/>
          <p:cNvSpPr/>
          <p:nvPr>
            <p:custDataLst>
              <p:tags r:id="rId1"/>
            </p:custDataLst>
          </p:nvPr>
        </p:nvSpPr>
        <p:spPr>
          <a:xfrm rot="16200000">
            <a:off x="2710215" y="1182015"/>
            <a:ext cx="1122540" cy="532526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2" name="圆角矩形 4"/>
          <p:cNvSpPr/>
          <p:nvPr>
            <p:custDataLst>
              <p:tags r:id="rId2"/>
            </p:custDataLst>
          </p:nvPr>
        </p:nvSpPr>
        <p:spPr>
          <a:xfrm rot="16200000">
            <a:off x="2710215" y="-222465"/>
            <a:ext cx="1122540" cy="5324872"/>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4" name="圆角矩形 11"/>
          <p:cNvSpPr/>
          <p:nvPr>
            <p:custDataLst>
              <p:tags r:id="rId3"/>
            </p:custDataLst>
          </p:nvPr>
        </p:nvSpPr>
        <p:spPr>
          <a:xfrm rot="16200000">
            <a:off x="8353270" y="-225687"/>
            <a:ext cx="1122540" cy="532526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6" name="圆角矩形 10"/>
          <p:cNvSpPr/>
          <p:nvPr>
            <p:custDataLst>
              <p:tags r:id="rId4"/>
            </p:custDataLst>
          </p:nvPr>
        </p:nvSpPr>
        <p:spPr>
          <a:xfrm rot="16200000">
            <a:off x="2710215" y="2582627"/>
            <a:ext cx="1122540" cy="5324872"/>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28" name="圆角矩形 31"/>
          <p:cNvSpPr/>
          <p:nvPr>
            <p:custDataLst>
              <p:tags r:id="rId5"/>
            </p:custDataLst>
          </p:nvPr>
        </p:nvSpPr>
        <p:spPr>
          <a:xfrm rot="16200000">
            <a:off x="8353270" y="1177503"/>
            <a:ext cx="1122540" cy="532526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0" name="圆角矩形 34"/>
          <p:cNvSpPr/>
          <p:nvPr>
            <p:custDataLst>
              <p:tags r:id="rId6"/>
            </p:custDataLst>
          </p:nvPr>
        </p:nvSpPr>
        <p:spPr>
          <a:xfrm rot="16200000">
            <a:off x="8353270" y="2580693"/>
            <a:ext cx="1122540" cy="532526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2" name="文本框 5"/>
          <p:cNvSpPr txBox="1"/>
          <p:nvPr>
            <p:custDataLst>
              <p:tags r:id="rId7"/>
            </p:custDataLst>
          </p:nvPr>
        </p:nvSpPr>
        <p:spPr>
          <a:xfrm>
            <a:off x="6446040" y="4683223"/>
            <a:ext cx="5101282" cy="112161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制定改进措施并跟进</a:t>
            </a:r>
            <a:endParaRPr altLang="en-US" dirty="0" sz="2000" lang="zh-CN">
              <a:latin typeface="+mn-ea"/>
              <a:ea typeface="+mn-ea"/>
            </a:endParaRPr>
          </a:p>
        </p:txBody>
      </p:sp>
      <p:sp>
        <p:nvSpPr>
          <p:cNvPr id="1049234" name="文本框 6"/>
          <p:cNvSpPr txBox="1"/>
          <p:nvPr>
            <p:custDataLst>
              <p:tags r:id="rId8"/>
            </p:custDataLst>
          </p:nvPr>
        </p:nvSpPr>
        <p:spPr>
          <a:xfrm>
            <a:off x="6446040" y="3280032"/>
            <a:ext cx="5101282" cy="112161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汇总结果并进行分析</a:t>
            </a:r>
            <a:endParaRPr altLang="en-US" dirty="0" sz="2000" lang="zh-CN">
              <a:latin typeface="+mn-ea"/>
              <a:ea typeface="+mn-ea"/>
            </a:endParaRPr>
          </a:p>
        </p:txBody>
      </p:sp>
      <p:sp>
        <p:nvSpPr>
          <p:cNvPr id="1049236" name="文本框 13"/>
          <p:cNvSpPr txBox="1"/>
          <p:nvPr>
            <p:custDataLst>
              <p:tags r:id="rId9"/>
            </p:custDataLst>
          </p:nvPr>
        </p:nvSpPr>
        <p:spPr>
          <a:xfrm>
            <a:off x="802985" y="4683867"/>
            <a:ext cx="5101282" cy="112254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收集数据和信息</a:t>
            </a:r>
            <a:endParaRPr altLang="en-US" dirty="0" sz="2000" lang="zh-CN">
              <a:latin typeface="+mn-ea"/>
              <a:ea typeface="+mn-ea"/>
            </a:endParaRPr>
          </a:p>
        </p:txBody>
      </p:sp>
      <p:sp>
        <p:nvSpPr>
          <p:cNvPr id="1049238" name="文本框 14"/>
          <p:cNvSpPr txBox="1"/>
          <p:nvPr>
            <p:custDataLst>
              <p:tags r:id="rId10"/>
            </p:custDataLst>
          </p:nvPr>
        </p:nvSpPr>
        <p:spPr>
          <a:xfrm>
            <a:off x="6446040" y="1876842"/>
            <a:ext cx="5101282" cy="112161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进行评估和打分</a:t>
            </a:r>
            <a:endParaRPr altLang="en-US" dirty="0" sz="2000" lang="zh-CN">
              <a:latin typeface="+mn-ea"/>
              <a:ea typeface="+mn-ea"/>
            </a:endParaRPr>
          </a:p>
        </p:txBody>
      </p:sp>
      <p:sp>
        <p:nvSpPr>
          <p:cNvPr id="1049240" name="文本框 15"/>
          <p:cNvSpPr txBox="1"/>
          <p:nvPr>
            <p:custDataLst>
              <p:tags r:id="rId11"/>
            </p:custDataLst>
          </p:nvPr>
        </p:nvSpPr>
        <p:spPr>
          <a:xfrm>
            <a:off x="802985" y="1878776"/>
            <a:ext cx="5101282" cy="112254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明确评估目的和范围</a:t>
            </a:r>
            <a:endParaRPr altLang="en-US" dirty="0" sz="2000" lang="zh-CN">
              <a:latin typeface="+mn-ea"/>
              <a:ea typeface="+mn-ea"/>
            </a:endParaRPr>
          </a:p>
        </p:txBody>
      </p:sp>
      <p:sp>
        <p:nvSpPr>
          <p:cNvPr id="1049242" name="文本框 16"/>
          <p:cNvSpPr txBox="1"/>
          <p:nvPr>
            <p:custDataLst>
              <p:tags r:id="rId12"/>
            </p:custDataLst>
          </p:nvPr>
        </p:nvSpPr>
        <p:spPr>
          <a:xfrm>
            <a:off x="802985" y="3284544"/>
            <a:ext cx="5101282" cy="1121616"/>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制定评估标准和指标</a:t>
            </a:r>
            <a:endParaRPr altLang="en-US" dirty="0" sz="2000" lang="zh-CN">
              <a:latin typeface="+mn-ea"/>
              <a:ea typeface="+mn-ea"/>
            </a:endParaRPr>
          </a:p>
        </p:txBody>
      </p:sp>
      <p:sp>
        <p:nvSpPr>
          <p:cNvPr id="1049244" name="圆角矩形 7"/>
          <p:cNvSpPr/>
          <p:nvPr>
            <p:custDataLst>
              <p:tags r:id="rId13"/>
            </p:custDataLst>
          </p:nvPr>
        </p:nvSpPr>
        <p:spPr>
          <a:xfrm rot="16200000">
            <a:off x="106868" y="3785361"/>
            <a:ext cx="1120693" cy="11730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46" name="圆角矩形 8"/>
          <p:cNvSpPr/>
          <p:nvPr>
            <p:custDataLst>
              <p:tags r:id="rId14"/>
            </p:custDataLst>
          </p:nvPr>
        </p:nvSpPr>
        <p:spPr>
          <a:xfrm rot="16200000">
            <a:off x="106868" y="2380882"/>
            <a:ext cx="1120693" cy="11730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48" name="圆角矩形 12"/>
          <p:cNvSpPr/>
          <p:nvPr>
            <p:custDataLst>
              <p:tags r:id="rId15"/>
            </p:custDataLst>
          </p:nvPr>
        </p:nvSpPr>
        <p:spPr>
          <a:xfrm rot="16200000">
            <a:off x="5749923" y="2378304"/>
            <a:ext cx="1120693" cy="11730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50" name="圆角矩形 27"/>
          <p:cNvSpPr/>
          <p:nvPr>
            <p:custDataLst>
              <p:tags r:id="rId16"/>
            </p:custDataLst>
          </p:nvPr>
        </p:nvSpPr>
        <p:spPr>
          <a:xfrm rot="16200000">
            <a:off x="106868" y="5185329"/>
            <a:ext cx="1120693" cy="11730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52" name="圆角矩形 32"/>
          <p:cNvSpPr/>
          <p:nvPr>
            <p:custDataLst>
              <p:tags r:id="rId17"/>
            </p:custDataLst>
          </p:nvPr>
        </p:nvSpPr>
        <p:spPr>
          <a:xfrm rot="16200000">
            <a:off x="5749923" y="3781494"/>
            <a:ext cx="1120693" cy="11730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54" name="圆角矩形 35"/>
          <p:cNvSpPr/>
          <p:nvPr>
            <p:custDataLst>
              <p:tags r:id="rId18"/>
            </p:custDataLst>
          </p:nvPr>
        </p:nvSpPr>
        <p:spPr>
          <a:xfrm rot="16200000">
            <a:off x="5749923" y="5184684"/>
            <a:ext cx="1120693" cy="11730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88" name="标题 2"/>
          <p:cNvSpPr>
            <a:spLocks noGrp="1"/>
          </p:cNvSpPr>
          <p:nvPr>
            <p:ph type="title" idx="2"/>
          </p:nvPr>
        </p:nvSpPr>
        <p:spPr/>
        <p:txBody>
          <a:bodyPr>
            <a:normAutofit fontScale="90000"/>
          </a:bodyPr>
          <a:p>
            <a:r>
              <a:rPr altLang="en-US" lang="zh-CN"/>
              <a:t>绩效评估的主要方法</a:t>
            </a:r>
            <a:endParaRPr altLang="en-US" lang="zh-CN"/>
          </a:p>
        </p:txBody>
      </p:sp>
      <p:sp>
        <p:nvSpPr>
          <p:cNvPr id="1049290" name="圆角矩形 3"/>
          <p:cNvSpPr/>
          <p:nvPr>
            <p:custDataLst>
              <p:tags r:id="rId1"/>
            </p:custDataLst>
          </p:nvPr>
        </p:nvSpPr>
        <p:spPr>
          <a:xfrm rot="16200000">
            <a:off x="5700967" y="-2391517"/>
            <a:ext cx="783715" cy="10469228"/>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2" name="圆角矩形 4"/>
          <p:cNvSpPr/>
          <p:nvPr>
            <p:custDataLst>
              <p:tags r:id="rId2"/>
            </p:custDataLst>
          </p:nvPr>
        </p:nvSpPr>
        <p:spPr>
          <a:xfrm rot="16200000">
            <a:off x="536187" y="2773908"/>
            <a:ext cx="782425" cy="13817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94" name="圆角矩形 5"/>
          <p:cNvSpPr/>
          <p:nvPr>
            <p:custDataLst>
              <p:tags r:id="rId3"/>
            </p:custDataLst>
          </p:nvPr>
        </p:nvSpPr>
        <p:spPr>
          <a:xfrm rot="16200000">
            <a:off x="5700967" y="-3389383"/>
            <a:ext cx="783715" cy="1046847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6" name="圆角矩形 6"/>
          <p:cNvSpPr/>
          <p:nvPr>
            <p:custDataLst>
              <p:tags r:id="rId4"/>
            </p:custDataLst>
          </p:nvPr>
        </p:nvSpPr>
        <p:spPr>
          <a:xfrm rot="16200000">
            <a:off x="536187" y="1775397"/>
            <a:ext cx="782425" cy="13817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98" name="圆角矩形 11"/>
          <p:cNvSpPr/>
          <p:nvPr>
            <p:custDataLst>
              <p:tags r:id="rId5"/>
            </p:custDataLst>
          </p:nvPr>
        </p:nvSpPr>
        <p:spPr>
          <a:xfrm rot="16200000">
            <a:off x="5700967" y="-395140"/>
            <a:ext cx="783715" cy="10469228"/>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0" name="圆角矩形 12"/>
          <p:cNvSpPr/>
          <p:nvPr>
            <p:custDataLst>
              <p:tags r:id="rId6"/>
            </p:custDataLst>
          </p:nvPr>
        </p:nvSpPr>
        <p:spPr>
          <a:xfrm rot="16200000">
            <a:off x="536187" y="4770285"/>
            <a:ext cx="782425" cy="13817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02" name="圆角矩形 9"/>
          <p:cNvSpPr/>
          <p:nvPr>
            <p:custDataLst>
              <p:tags r:id="rId7"/>
            </p:custDataLst>
          </p:nvPr>
        </p:nvSpPr>
        <p:spPr>
          <a:xfrm rot="16200000">
            <a:off x="5700967" y="-1393006"/>
            <a:ext cx="783715" cy="1046847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4" name="圆角矩形 10"/>
          <p:cNvSpPr/>
          <p:nvPr>
            <p:custDataLst>
              <p:tags r:id="rId8"/>
            </p:custDataLst>
          </p:nvPr>
        </p:nvSpPr>
        <p:spPr>
          <a:xfrm rot="16200000">
            <a:off x="536187" y="3771774"/>
            <a:ext cx="782425" cy="13817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06" name="圆角矩形 7"/>
          <p:cNvSpPr/>
          <p:nvPr>
            <p:custDataLst>
              <p:tags r:id="rId9"/>
            </p:custDataLst>
          </p:nvPr>
        </p:nvSpPr>
        <p:spPr>
          <a:xfrm rot="16200000">
            <a:off x="5700967" y="602081"/>
            <a:ext cx="783715" cy="10469228"/>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08" name="圆角矩形 8"/>
          <p:cNvSpPr/>
          <p:nvPr>
            <p:custDataLst>
              <p:tags r:id="rId10"/>
            </p:custDataLst>
          </p:nvPr>
        </p:nvSpPr>
        <p:spPr>
          <a:xfrm rot="16200000">
            <a:off x="536187" y="5767506"/>
            <a:ext cx="782425" cy="13817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10" name="文本框 14"/>
          <p:cNvSpPr txBox="1"/>
          <p:nvPr>
            <p:custDataLst>
              <p:tags r:id="rId11"/>
            </p:custDataLst>
          </p:nvPr>
        </p:nvSpPr>
        <p:spPr>
          <a:xfrm>
            <a:off x="1297972" y="5446280"/>
            <a:ext cx="10028898" cy="783070"/>
          </a:xfrm>
          <a:prstGeom prst="rect"/>
        </p:spPr>
        <p:txBody>
          <a:bodyPr anchor="ctr" anchorCtr="0" bIns="46800" lIns="90000" rIns="90000" rtlCol="0" tIns="46800" vert="horz" wrap="square">
            <a:normAutofit fontScale="85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自我评价法：员工对自己的工作表现进行评估，以了解自己的优点和不足，并制定改进计划。</a:t>
            </a:r>
            <a:endParaRPr altLang="en-US" dirty="0" sz="2000" lang="zh-CN">
              <a:latin typeface="+mn-ea"/>
              <a:ea typeface="+mn-ea"/>
            </a:endParaRPr>
          </a:p>
        </p:txBody>
      </p:sp>
      <p:sp>
        <p:nvSpPr>
          <p:cNvPr id="1049312" name="文本框 15"/>
          <p:cNvSpPr txBox="1"/>
          <p:nvPr>
            <p:custDataLst>
              <p:tags r:id="rId12"/>
            </p:custDataLst>
          </p:nvPr>
        </p:nvSpPr>
        <p:spPr>
          <a:xfrm>
            <a:off x="1298617" y="3449257"/>
            <a:ext cx="10028898" cy="783715"/>
          </a:xfrm>
          <a:prstGeom prst="rect"/>
        </p:spPr>
        <p:txBody>
          <a:bodyPr anchor="ctr" anchorCtr="0" bIns="46800" lIns="90000" rIns="0" rtlCol="0" tIns="46800" vert="horz" wrap="square">
            <a:normAutofit fontScale="80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360度反馈法：通过上级、下级、同事、客户等多个角度对员工的工作表现进行评估，以获得更全面的反馈。</a:t>
            </a:r>
            <a:endParaRPr altLang="en-US" dirty="0" sz="2000" lang="zh-CN">
              <a:latin typeface="+mn-ea"/>
              <a:ea typeface="+mn-ea"/>
            </a:endParaRPr>
          </a:p>
        </p:txBody>
      </p:sp>
      <p:sp>
        <p:nvSpPr>
          <p:cNvPr id="1049314" name="文本框 16"/>
          <p:cNvSpPr txBox="1"/>
          <p:nvPr>
            <p:custDataLst>
              <p:tags r:id="rId13"/>
            </p:custDataLst>
          </p:nvPr>
        </p:nvSpPr>
        <p:spPr>
          <a:xfrm>
            <a:off x="1297972" y="4448414"/>
            <a:ext cx="10028898" cy="783070"/>
          </a:xfrm>
          <a:prstGeom prst="rect"/>
        </p:spPr>
        <p:txBody>
          <a:bodyPr anchor="ctr" anchorCtr="0" bIns="46800" lIns="90000" rIns="90000" rtlCol="0" tIns="46800" vert="horz" wrap="square">
            <a:normAutofit fontScale="80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目标管理法（MBO）：通过设定明确的目标，并对员工的工作表现进行评估，以实现企业的战略目标。</a:t>
            </a:r>
            <a:endParaRPr altLang="en-US" dirty="0" sz="2000" lang="zh-CN">
              <a:latin typeface="+mn-ea"/>
              <a:ea typeface="+mn-ea"/>
            </a:endParaRPr>
          </a:p>
        </p:txBody>
      </p:sp>
      <p:sp>
        <p:nvSpPr>
          <p:cNvPr id="1049316" name="文本框 17"/>
          <p:cNvSpPr txBox="1"/>
          <p:nvPr>
            <p:custDataLst>
              <p:tags r:id="rId14"/>
            </p:custDataLst>
          </p:nvPr>
        </p:nvSpPr>
        <p:spPr>
          <a:xfrm>
            <a:off x="1298617" y="1452880"/>
            <a:ext cx="10028898" cy="783715"/>
          </a:xfrm>
          <a:prstGeom prst="rect"/>
        </p:spPr>
        <p:txBody>
          <a:bodyPr anchor="ctr" anchorCtr="0" bIns="46800" lIns="90000" rIns="0" rtlCol="0" tIns="46800" vert="horz" wrap="square">
            <a:normAutofit fontScale="80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关键绩效指标法（KPI）：通过设定明确的、可衡量的、可实现的、有时限的目标，对员工的工作表现进行评估。</a:t>
            </a:r>
            <a:endParaRPr altLang="en-US" dirty="0" sz="2000" lang="zh-CN">
              <a:latin typeface="+mn-ea"/>
              <a:ea typeface="+mn-ea"/>
            </a:endParaRPr>
          </a:p>
        </p:txBody>
      </p:sp>
      <p:sp>
        <p:nvSpPr>
          <p:cNvPr id="1049318" name="文本框 18"/>
          <p:cNvSpPr txBox="1"/>
          <p:nvPr>
            <p:custDataLst>
              <p:tags r:id="rId15"/>
            </p:custDataLst>
          </p:nvPr>
        </p:nvSpPr>
        <p:spPr>
          <a:xfrm>
            <a:off x="1297972" y="2452036"/>
            <a:ext cx="10028898" cy="783070"/>
          </a:xfrm>
          <a:prstGeom prst="rect"/>
        </p:spPr>
        <p:txBody>
          <a:bodyPr anchor="ctr" anchorCtr="0" bIns="46800" lIns="90000" rIns="90000" rtlCol="0" tIns="46800" vert="horz" wrap="square">
            <a:normAutofit fontScale="80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平衡计分卡法（BSC）：从财务、客户、内部业务过程、学习和成长四个角度对企业的绩效进行评估。</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52" name="标题 2"/>
          <p:cNvSpPr>
            <a:spLocks noGrp="1"/>
          </p:cNvSpPr>
          <p:nvPr>
            <p:ph type="title" idx="2"/>
          </p:nvPr>
        </p:nvSpPr>
        <p:spPr/>
        <p:txBody>
          <a:bodyPr>
            <a:normAutofit fontScale="90000"/>
          </a:bodyPr>
          <a:p>
            <a:r>
              <a:rPr altLang="en-US" lang="zh-CN"/>
              <a:t>绩效评估中定量与定性的结合</a:t>
            </a:r>
            <a:endParaRPr altLang="en-US" lang="zh-CN"/>
          </a:p>
        </p:txBody>
      </p:sp>
      <p:sp>
        <p:nvSpPr>
          <p:cNvPr id="1049354" name="正文"/>
          <p:cNvSpPr txBox="1"/>
          <p:nvPr>
            <p:custDataLst>
              <p:tags r:id="rId1"/>
            </p:custDataLst>
          </p:nvPr>
        </p:nvSpPr>
        <p:spPr>
          <a:xfrm>
            <a:off x="2408334" y="1452880"/>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定量评估：基于数据和指标的评估方法，客观、可量化，如销售额、生产效率等。</a:t>
            </a:r>
            <a:endParaRPr altLang="en-US" dirty="0" sz="1200" lang="zh-CN" spc="150">
              <a:solidFill>
                <a:schemeClr val="tx1">
                  <a:lumMod val="65000"/>
                  <a:lumOff val="35000"/>
                </a:schemeClr>
              </a:solidFill>
              <a:latin typeface="+mn-ea"/>
              <a:sym typeface="+mn-ea"/>
            </a:endParaRPr>
          </a:p>
        </p:txBody>
      </p:sp>
      <p:sp>
        <p:nvSpPr>
          <p:cNvPr id="1049356" name="正文"/>
          <p:cNvSpPr txBox="1"/>
          <p:nvPr>
            <p:custDataLst>
              <p:tags r:id="rId2"/>
            </p:custDataLst>
          </p:nvPr>
        </p:nvSpPr>
        <p:spPr>
          <a:xfrm>
            <a:off x="2408334" y="2720311"/>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定性评估：基于主观经验和判断的评估方法，主观、难以量化，如员工态度、团队合作等。</a:t>
            </a:r>
            <a:endParaRPr altLang="en-US" dirty="0" sz="1200" lang="zh-CN" spc="150">
              <a:solidFill>
                <a:schemeClr val="tx1">
                  <a:lumMod val="65000"/>
                  <a:lumOff val="35000"/>
                </a:schemeClr>
              </a:solidFill>
              <a:latin typeface="+mn-ea"/>
              <a:sym typeface="+mn-ea"/>
            </a:endParaRPr>
          </a:p>
        </p:txBody>
      </p:sp>
      <p:sp>
        <p:nvSpPr>
          <p:cNvPr id="1049358" name="正文"/>
          <p:cNvSpPr txBox="1"/>
          <p:nvPr>
            <p:custDataLst>
              <p:tags r:id="rId3"/>
            </p:custDataLst>
          </p:nvPr>
        </p:nvSpPr>
        <p:spPr>
          <a:xfrm>
            <a:off x="2408334" y="3987743"/>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结合方式：在绩效评估中，应将定量评估和定性评估相结合，以全面、客观地评价员工绩效。</a:t>
            </a:r>
            <a:endParaRPr altLang="en-US" dirty="0" sz="1200" lang="zh-CN" spc="150">
              <a:solidFill>
                <a:schemeClr val="tx1">
                  <a:lumMod val="65000"/>
                  <a:lumOff val="35000"/>
                </a:schemeClr>
              </a:solidFill>
              <a:latin typeface="+mn-ea"/>
              <a:sym typeface="+mn-ea"/>
            </a:endParaRPr>
          </a:p>
        </p:txBody>
      </p:sp>
      <p:sp>
        <p:nvSpPr>
          <p:cNvPr id="1049360" name="正文"/>
          <p:cNvSpPr txBox="1"/>
          <p:nvPr>
            <p:custDataLst>
              <p:tags r:id="rId4"/>
            </p:custDataLst>
          </p:nvPr>
        </p:nvSpPr>
        <p:spPr>
          <a:xfrm>
            <a:off x="2408334" y="5255174"/>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注意事项：在结合定量和定性评估时，应注意保持评估标准的公正性和一致性，避免主观偏见和误差。</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94" name="标题 1"/>
          <p:cNvSpPr>
            <a:spLocks noGrp="1"/>
          </p:cNvSpPr>
          <p:nvPr>
            <p:ph type="title" idx="2"/>
            <p:custDataLst>
              <p:tags r:id="rId1"/>
            </p:custDataLst>
          </p:nvPr>
        </p:nvSpPr>
        <p:spPr>
          <a:xfrm>
            <a:off x="1336040" y="1631315"/>
            <a:ext cx="5967095" cy="3479165"/>
          </a:xfrm>
        </p:spPr>
        <p:txBody>
          <a:bodyPr/>
          <a:p>
            <a:r>
              <a:rPr altLang="en-US" lang="zh-CN"/>
              <a:t>绩效管理的核心要素</a:t>
            </a:r>
            <a:endParaRPr altLang="en-US" lang="zh-CN"/>
          </a:p>
        </p:txBody>
      </p:sp>
      <p:sp>
        <p:nvSpPr>
          <p:cNvPr id="1049396" name="文本占位符 3"/>
          <p:cNvSpPr>
            <a:spLocks noGrp="1"/>
          </p:cNvSpPr>
          <p:nvPr>
            <p:ph type="body" idx="1"/>
            <p:custDataLst>
              <p:tags r:id="rId2"/>
            </p:custDataLst>
          </p:nvPr>
        </p:nvSpPr>
        <p:spPr>
          <a:xfrm>
            <a:off x="6690995" y="1631315"/>
            <a:ext cx="3646805" cy="3479165"/>
          </a:xfrm>
        </p:spPr>
        <p:txBody>
          <a:bodyPr/>
          <a:p>
            <a:r>
              <a:rPr altLang="en-US" dirty="0" lang="zh-CN"/>
              <a:t>04</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58" name="标题 2"/>
          <p:cNvSpPr>
            <a:spLocks noGrp="1"/>
          </p:cNvSpPr>
          <p:nvPr>
            <p:ph type="title" idx="2"/>
          </p:nvPr>
        </p:nvSpPr>
        <p:spPr/>
        <p:txBody>
          <a:bodyPr>
            <a:normAutofit fontScale="90000"/>
          </a:bodyPr>
          <a:p>
            <a:r>
              <a:rPr altLang="en-US" lang="zh-CN"/>
              <a:t>明确岗位职责和任务</a:t>
            </a:r>
            <a:endParaRPr altLang="en-US" lang="zh-CN"/>
          </a:p>
        </p:txBody>
      </p:sp>
      <p:sp>
        <p:nvSpPr>
          <p:cNvPr id="1049460" name="矩形 15"/>
          <p:cNvSpPr/>
          <p:nvPr>
            <p:custDataLst>
              <p:tags r:id="rId1"/>
            </p:custDataLst>
          </p:nvPr>
        </p:nvSpPr>
        <p:spPr>
          <a:xfrm>
            <a:off x="2409922" y="153397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岗位职责：明确每个岗位的职责和权限，确保员工清楚自己的工作目标和责任</a:t>
            </a:r>
            <a:endParaRPr altLang="en-US" dirty="0" sz="1200" lang="zh-CN" spc="150">
              <a:solidFill>
                <a:schemeClr val="tx1">
                  <a:lumMod val="85000"/>
                  <a:lumOff val="15000"/>
                </a:schemeClr>
              </a:solidFill>
              <a:latin typeface="+mn-ea"/>
              <a:sym typeface="+mn-ea"/>
            </a:endParaRPr>
          </a:p>
        </p:txBody>
      </p:sp>
      <p:sp>
        <p:nvSpPr>
          <p:cNvPr id="1049462" name="任意多边形 17"/>
          <p:cNvSpPr/>
          <p:nvPr>
            <p:custDataLst>
              <p:tags r:id="rId2"/>
            </p:custDataLst>
          </p:nvPr>
        </p:nvSpPr>
        <p:spPr>
          <a:xfrm flipV="1">
            <a:off x="2331283" y="145288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4" name="任意多边形 18"/>
          <p:cNvSpPr/>
          <p:nvPr>
            <p:custDataLst>
              <p:tags r:id="rId3"/>
            </p:custDataLst>
          </p:nvPr>
        </p:nvSpPr>
        <p:spPr>
          <a:xfrm flipH="1">
            <a:off x="8537172" y="201563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6" name="矩形 27"/>
          <p:cNvSpPr/>
          <p:nvPr>
            <p:custDataLst>
              <p:tags r:id="rId4"/>
            </p:custDataLst>
          </p:nvPr>
        </p:nvSpPr>
        <p:spPr>
          <a:xfrm>
            <a:off x="2409922" y="285608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任务：制定具体的工作任务和计划，确保员工能够按照要求完成工作</a:t>
            </a:r>
            <a:endParaRPr altLang="en-US" dirty="0" sz="1200" lang="zh-CN" spc="150">
              <a:solidFill>
                <a:schemeClr val="tx1">
                  <a:lumMod val="85000"/>
                  <a:lumOff val="15000"/>
                </a:schemeClr>
              </a:solidFill>
              <a:latin typeface="+mn-ea"/>
              <a:sym typeface="+mn-ea"/>
            </a:endParaRPr>
          </a:p>
        </p:txBody>
      </p:sp>
      <p:sp>
        <p:nvSpPr>
          <p:cNvPr id="1049468" name="任意多边形 29"/>
          <p:cNvSpPr/>
          <p:nvPr>
            <p:custDataLst>
              <p:tags r:id="rId5"/>
            </p:custDataLst>
          </p:nvPr>
        </p:nvSpPr>
        <p:spPr>
          <a:xfrm flipV="1">
            <a:off x="2331283" y="277499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70" name="任意多边形 30"/>
          <p:cNvSpPr/>
          <p:nvPr>
            <p:custDataLst>
              <p:tags r:id="rId6"/>
            </p:custDataLst>
          </p:nvPr>
        </p:nvSpPr>
        <p:spPr>
          <a:xfrm flipH="1">
            <a:off x="8537172" y="333774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72" name="矩形 5"/>
          <p:cNvSpPr/>
          <p:nvPr>
            <p:custDataLst>
              <p:tags r:id="rId7"/>
            </p:custDataLst>
          </p:nvPr>
        </p:nvSpPr>
        <p:spPr>
          <a:xfrm>
            <a:off x="2409922" y="417819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绩效标准：制定明确的绩效标准，以便对员工的工作表现进行评估和比较</a:t>
            </a:r>
            <a:endParaRPr altLang="en-US" dirty="0" sz="1200" lang="zh-CN" spc="150">
              <a:solidFill>
                <a:schemeClr val="tx1">
                  <a:lumMod val="85000"/>
                  <a:lumOff val="15000"/>
                </a:schemeClr>
              </a:solidFill>
              <a:latin typeface="+mn-ea"/>
              <a:sym typeface="+mn-ea"/>
            </a:endParaRPr>
          </a:p>
        </p:txBody>
      </p:sp>
      <p:sp>
        <p:nvSpPr>
          <p:cNvPr id="1049474" name="任意多边形 7"/>
          <p:cNvSpPr/>
          <p:nvPr>
            <p:custDataLst>
              <p:tags r:id="rId8"/>
            </p:custDataLst>
          </p:nvPr>
        </p:nvSpPr>
        <p:spPr>
          <a:xfrm flipV="1">
            <a:off x="2331283" y="409710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76" name="任意多边形 8"/>
          <p:cNvSpPr/>
          <p:nvPr>
            <p:custDataLst>
              <p:tags r:id="rId9"/>
            </p:custDataLst>
          </p:nvPr>
        </p:nvSpPr>
        <p:spPr>
          <a:xfrm flipH="1">
            <a:off x="8537172" y="4659857"/>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78" name="矩形 10"/>
          <p:cNvSpPr/>
          <p:nvPr>
            <p:custDataLst>
              <p:tags r:id="rId10"/>
            </p:custDataLst>
          </p:nvPr>
        </p:nvSpPr>
        <p:spPr>
          <a:xfrm>
            <a:off x="2409922" y="5500306"/>
            <a:ext cx="7369083" cy="647949"/>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沟通与反馈：加强与员工的沟通和反馈，及时了解员工的工作情况和问题，并采取相应的措施加以解决</a:t>
            </a:r>
            <a:endParaRPr altLang="en-US" dirty="0" sz="1200" lang="zh-CN" spc="150">
              <a:solidFill>
                <a:schemeClr val="tx1">
                  <a:lumMod val="85000"/>
                  <a:lumOff val="15000"/>
                </a:schemeClr>
              </a:solidFill>
              <a:latin typeface="+mn-ea"/>
              <a:sym typeface="+mn-ea"/>
            </a:endParaRPr>
          </a:p>
        </p:txBody>
      </p:sp>
      <p:sp>
        <p:nvSpPr>
          <p:cNvPr id="1049480" name="任意多边形 12"/>
          <p:cNvSpPr/>
          <p:nvPr>
            <p:custDataLst>
              <p:tags r:id="rId11"/>
            </p:custDataLst>
          </p:nvPr>
        </p:nvSpPr>
        <p:spPr>
          <a:xfrm flipV="1">
            <a:off x="2331283" y="5419210"/>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82" name="任意多边形 13"/>
          <p:cNvSpPr/>
          <p:nvPr>
            <p:custDataLst>
              <p:tags r:id="rId12"/>
            </p:custDataLst>
          </p:nvPr>
        </p:nvSpPr>
        <p:spPr>
          <a:xfrm flipH="1">
            <a:off x="8537172" y="5981966"/>
            <a:ext cx="1318014" cy="248203"/>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16" name="标题 2"/>
          <p:cNvSpPr>
            <a:spLocks noGrp="1"/>
          </p:cNvSpPr>
          <p:nvPr>
            <p:ph type="title" idx="2"/>
          </p:nvPr>
        </p:nvSpPr>
        <p:spPr/>
        <p:txBody>
          <a:bodyPr>
            <a:normAutofit fontScale="90000"/>
          </a:bodyPr>
          <a:p>
            <a:r>
              <a:rPr altLang="en-US" lang="zh-CN"/>
              <a:t>设定合理的绩效目标</a:t>
            </a:r>
            <a:endParaRPr altLang="en-US" lang="zh-CN"/>
          </a:p>
        </p:txBody>
      </p:sp>
      <p:sp>
        <p:nvSpPr>
          <p:cNvPr id="1049518"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明确目标：确保目标具体、可衡量、可达成</a:t>
            </a:r>
            <a:endParaRPr altLang="en-US" dirty="0" sz="1200" lang="zh-CN" spc="150">
              <a:solidFill>
                <a:schemeClr val="tx1">
                  <a:lumMod val="65000"/>
                  <a:lumOff val="35000"/>
                </a:schemeClr>
              </a:solidFill>
              <a:latin typeface="+mn-ea"/>
              <a:sym typeface="+mn-ea"/>
            </a:endParaRPr>
          </a:p>
        </p:txBody>
      </p:sp>
      <p:sp>
        <p:nvSpPr>
          <p:cNvPr id="1049520"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与员工沟通：让员工了解目标，并参与制定过程</a:t>
            </a:r>
            <a:endParaRPr altLang="en-US" dirty="0" sz="1200" lang="zh-CN" spc="150">
              <a:solidFill>
                <a:schemeClr val="tx1">
                  <a:lumMod val="65000"/>
                  <a:lumOff val="35000"/>
                </a:schemeClr>
              </a:solidFill>
              <a:latin typeface="+mn-ea"/>
              <a:sym typeface="+mn-ea"/>
            </a:endParaRPr>
          </a:p>
        </p:txBody>
      </p:sp>
      <p:sp>
        <p:nvSpPr>
          <p:cNvPr id="1049522"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设定挑战性目标：激发员工的潜力，促进个人和组织的发展</a:t>
            </a:r>
            <a:endParaRPr altLang="en-US" dirty="0" sz="1200" lang="zh-CN" spc="150">
              <a:solidFill>
                <a:schemeClr val="tx1">
                  <a:lumMod val="65000"/>
                  <a:lumOff val="35000"/>
                </a:schemeClr>
              </a:solidFill>
              <a:latin typeface="+mn-ea"/>
              <a:sym typeface="+mn-ea"/>
            </a:endParaRPr>
          </a:p>
        </p:txBody>
      </p:sp>
      <p:sp>
        <p:nvSpPr>
          <p:cNvPr id="1049524"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定期回顾与调整：根据实际情况，对目标进行适时调整，确保其与组织战略保持一致</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58" name="标题 2"/>
          <p:cNvSpPr>
            <a:spLocks noGrp="1"/>
          </p:cNvSpPr>
          <p:nvPr>
            <p:ph type="title" idx="2"/>
          </p:nvPr>
        </p:nvSpPr>
        <p:spPr/>
        <p:txBody>
          <a:bodyPr>
            <a:normAutofit fontScale="90000"/>
          </a:bodyPr>
          <a:p>
            <a:r>
              <a:rPr altLang="en-US" lang="zh-CN"/>
              <a:t>提供必要的资源和支持</a:t>
            </a:r>
            <a:endParaRPr altLang="en-US" lang="zh-CN"/>
          </a:p>
        </p:txBody>
      </p:sp>
      <p:sp>
        <p:nvSpPr>
          <p:cNvPr id="1049560"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62"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培训和发展：提供必要的培训和发展机会，帮助员工提升技能和知识水平</a:t>
            </a:r>
            <a:endParaRPr altLang="en-US" dirty="0" sz="2000" lang="zh-CN" spc="150">
              <a:solidFill>
                <a:schemeClr val="tx1">
                  <a:lumMod val="75000"/>
                  <a:lumOff val="25000"/>
                </a:schemeClr>
              </a:solidFill>
              <a:latin typeface="+mn-ea"/>
              <a:sym typeface="+mn-ea"/>
            </a:endParaRPr>
          </a:p>
        </p:txBody>
      </p:sp>
      <p:sp>
        <p:nvSpPr>
          <p:cNvPr id="1049564"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66"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68"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工具和资源：提供必要的工具和资源，如软件、硬件、数据库等，以支持员工的工作</a:t>
            </a:r>
            <a:endParaRPr altLang="en-US" dirty="0" sz="2000" lang="zh-CN" spc="150">
              <a:solidFill>
                <a:schemeClr val="tx1">
                  <a:lumMod val="75000"/>
                  <a:lumOff val="25000"/>
                </a:schemeClr>
              </a:solidFill>
              <a:latin typeface="+mn-ea"/>
              <a:sym typeface="+mn-ea"/>
            </a:endParaRPr>
          </a:p>
        </p:txBody>
      </p:sp>
      <p:sp>
        <p:nvSpPr>
          <p:cNvPr id="1049570"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72"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74"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时间和空间：为员工提供必要的时间和空间，以完成工作任务和项目</a:t>
            </a:r>
            <a:endParaRPr altLang="en-US" dirty="0" sz="2000" lang="zh-CN" spc="150">
              <a:solidFill>
                <a:schemeClr val="tx1">
                  <a:lumMod val="75000"/>
                  <a:lumOff val="25000"/>
                </a:schemeClr>
              </a:solidFill>
              <a:latin typeface="+mn-ea"/>
              <a:sym typeface="+mn-ea"/>
            </a:endParaRPr>
          </a:p>
        </p:txBody>
      </p:sp>
      <p:sp>
        <p:nvSpPr>
          <p:cNvPr id="1049576"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78"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80"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反馈和支持：及时给予员工反馈和支持，帮助他们改进工作表现和提升绩效</a:t>
            </a:r>
            <a:endParaRPr altLang="en-US" dirty="0" sz="2000" lang="zh-CN" spc="150">
              <a:solidFill>
                <a:schemeClr val="tx1">
                  <a:lumMod val="75000"/>
                  <a:lumOff val="25000"/>
                </a:schemeClr>
              </a:solidFill>
              <a:latin typeface="+mn-ea"/>
              <a:sym typeface="+mn-ea"/>
            </a:endParaRPr>
          </a:p>
        </p:txBody>
      </p:sp>
      <p:sp>
        <p:nvSpPr>
          <p:cNvPr id="1049582"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16" name="标题 2"/>
          <p:cNvSpPr>
            <a:spLocks noGrp="1"/>
          </p:cNvSpPr>
          <p:nvPr>
            <p:ph type="title" idx="2"/>
          </p:nvPr>
        </p:nvSpPr>
        <p:spPr/>
        <p:txBody>
          <a:bodyPr>
            <a:normAutofit fontScale="90000"/>
          </a:bodyPr>
          <a:p>
            <a:r>
              <a:rPr altLang="en-US" lang="zh-CN"/>
              <a:t>建立有效的激励机制</a:t>
            </a:r>
            <a:endParaRPr altLang="en-US" lang="zh-CN"/>
          </a:p>
        </p:txBody>
      </p:sp>
      <p:sp>
        <p:nvSpPr>
          <p:cNvPr id="1049618"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0"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22"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fontScale="9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明确目标：设定具体、可衡量的目标，确保员工清楚自己的工作方向和期望结果。</a:t>
            </a:r>
            <a:endParaRPr altLang="en-US" dirty="0" sz="2000" lang="zh-CN" spc="150">
              <a:solidFill>
                <a:schemeClr val="tx1">
                  <a:lumMod val="85000"/>
                  <a:lumOff val="15000"/>
                </a:schemeClr>
              </a:solidFill>
              <a:latin typeface="+mn-ea"/>
              <a:sym typeface="+mn-ea"/>
            </a:endParaRPr>
          </a:p>
        </p:txBody>
      </p:sp>
      <p:sp>
        <p:nvSpPr>
          <p:cNvPr id="1049624"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6"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8"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奖励与惩罚：根据员工的工作表现给予相应的奖励或惩罚，激励员工积极工作。</a:t>
            </a:r>
            <a:endParaRPr altLang="en-US" dirty="0" sz="2000" lang="zh-CN" spc="150">
              <a:solidFill>
                <a:schemeClr val="tx1">
                  <a:lumMod val="85000"/>
                  <a:lumOff val="15000"/>
                </a:schemeClr>
              </a:solidFill>
              <a:latin typeface="+mn-ea"/>
              <a:sym typeface="+mn-ea"/>
            </a:endParaRPr>
          </a:p>
        </p:txBody>
      </p:sp>
      <p:sp>
        <p:nvSpPr>
          <p:cNvPr id="1049630"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2"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4"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公平公正：确保激励机制的公平性和公正性，避免出现不公平的现象。</a:t>
            </a:r>
            <a:endParaRPr altLang="en-US" dirty="0" sz="2000" lang="zh-CN" spc="150">
              <a:solidFill>
                <a:schemeClr val="tx1">
                  <a:lumMod val="85000"/>
                  <a:lumOff val="15000"/>
                </a:schemeClr>
              </a:solidFill>
              <a:latin typeface="+mn-ea"/>
              <a:sym typeface="+mn-ea"/>
            </a:endParaRPr>
          </a:p>
        </p:txBody>
      </p:sp>
      <p:sp>
        <p:nvSpPr>
          <p:cNvPr id="1049636"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8"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0"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持续改进：根据员工反馈和绩效评估结果，不断调整激励机制，确保其有效性和适应性。</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674" name="标题 1"/>
          <p:cNvSpPr>
            <a:spLocks noGrp="1"/>
          </p:cNvSpPr>
          <p:nvPr>
            <p:ph type="title" idx="2"/>
            <p:custDataLst>
              <p:tags r:id="rId1"/>
            </p:custDataLst>
          </p:nvPr>
        </p:nvSpPr>
        <p:spPr>
          <a:xfrm>
            <a:off x="1336040" y="1631315"/>
            <a:ext cx="5967095" cy="3479165"/>
          </a:xfrm>
        </p:spPr>
        <p:txBody>
          <a:bodyPr/>
          <a:p>
            <a:r>
              <a:rPr altLang="en-US" lang="zh-CN"/>
              <a:t>绩效评估在绩效管理中的应用</a:t>
            </a:r>
            <a:endParaRPr altLang="en-US" lang="zh-CN"/>
          </a:p>
        </p:txBody>
      </p:sp>
      <p:sp>
        <p:nvSpPr>
          <p:cNvPr id="1049676" name="文本占位符 3"/>
          <p:cNvSpPr>
            <a:spLocks noGrp="1"/>
          </p:cNvSpPr>
          <p:nvPr>
            <p:ph type="body" idx="1"/>
            <p:custDataLst>
              <p:tags r:id="rId2"/>
            </p:custDataLst>
          </p:nvPr>
        </p:nvSpPr>
        <p:spPr>
          <a:xfrm>
            <a:off x="6690995" y="1631315"/>
            <a:ext cx="3646805" cy="3479165"/>
          </a:xfrm>
        </p:spPr>
        <p:txBody>
          <a:bodyPr/>
          <a:p>
            <a:r>
              <a:rPr altLang="en-US" dirty="0" lang="zh-CN"/>
              <a:t>05</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38" name="标题 2"/>
          <p:cNvSpPr>
            <a:spLocks noGrp="1"/>
          </p:cNvSpPr>
          <p:nvPr>
            <p:ph type="title" idx="2"/>
          </p:nvPr>
        </p:nvSpPr>
        <p:spPr/>
        <p:txBody>
          <a:bodyPr>
            <a:normAutofit fontScale="90000"/>
          </a:bodyPr>
          <a:p>
            <a:r>
              <a:rPr altLang="en-US" lang="zh-CN"/>
              <a:t>绩效评估在目标设定中的应用</a:t>
            </a:r>
            <a:endParaRPr altLang="en-US" lang="zh-CN"/>
          </a:p>
        </p:txBody>
      </p:sp>
      <p:sp>
        <p:nvSpPr>
          <p:cNvPr id="1049740" name="圆角矩形 26"/>
          <p:cNvSpPr/>
          <p:nvPr>
            <p:custDataLst>
              <p:tags r:id="rId1"/>
            </p:custDataLst>
          </p:nvPr>
        </p:nvSpPr>
        <p:spPr>
          <a:xfrm>
            <a:off x="60833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42" name="圆角矩形 28"/>
          <p:cNvSpPr/>
          <p:nvPr>
            <p:custDataLst>
              <p:tags r:id="rId2"/>
            </p:custDataLst>
          </p:nvPr>
        </p:nvSpPr>
        <p:spPr>
          <a:xfrm>
            <a:off x="610871"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744" name="文本框 31"/>
          <p:cNvSpPr txBox="1"/>
          <p:nvPr>
            <p:custDataLst>
              <p:tags r:id="rId3"/>
            </p:custDataLst>
          </p:nvPr>
        </p:nvSpPr>
        <p:spPr>
          <a:xfrm>
            <a:off x="763306" y="2261504"/>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目标设定的意义：明确工作方向，激发员工积极性</a:t>
            </a:r>
            <a:endParaRPr altLang="en-US" dirty="0" sz="2000" lang="zh-CN" spc="200">
              <a:solidFill>
                <a:schemeClr val="tx1">
                  <a:lumMod val="85000"/>
                  <a:lumOff val="15000"/>
                </a:schemeClr>
              </a:solidFill>
              <a:latin typeface="+mn-ea"/>
              <a:sym typeface="+mn-ea"/>
            </a:endParaRPr>
          </a:p>
        </p:txBody>
      </p:sp>
      <p:sp>
        <p:nvSpPr>
          <p:cNvPr id="1049746" name="圆角矩形 29"/>
          <p:cNvSpPr/>
          <p:nvPr>
            <p:custDataLst>
              <p:tags r:id="rId4"/>
            </p:custDataLst>
          </p:nvPr>
        </p:nvSpPr>
        <p:spPr>
          <a:xfrm>
            <a:off x="3400437"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48" name="圆角矩形 32"/>
          <p:cNvSpPr/>
          <p:nvPr>
            <p:custDataLst>
              <p:tags r:id="rId5"/>
            </p:custDataLst>
          </p:nvPr>
        </p:nvSpPr>
        <p:spPr>
          <a:xfrm>
            <a:off x="3402977"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50" name="文本框 34"/>
          <p:cNvSpPr txBox="1"/>
          <p:nvPr>
            <p:custDataLst>
              <p:tags r:id="rId6"/>
            </p:custDataLst>
          </p:nvPr>
        </p:nvSpPr>
        <p:spPr>
          <a:xfrm>
            <a:off x="3557953"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目标设定的方法：SMART原则（具体、可衡量、可达成、相关、时限）</a:t>
            </a:r>
            <a:endParaRPr altLang="en-US" dirty="0" sz="2000" lang="zh-CN" spc="200">
              <a:solidFill>
                <a:schemeClr val="tx1">
                  <a:lumMod val="85000"/>
                  <a:lumOff val="15000"/>
                </a:schemeClr>
              </a:solidFill>
              <a:latin typeface="+mn-ea"/>
              <a:sym typeface="+mn-ea"/>
            </a:endParaRPr>
          </a:p>
        </p:txBody>
      </p:sp>
      <p:sp>
        <p:nvSpPr>
          <p:cNvPr id="1049752" name="圆角矩形 3"/>
          <p:cNvSpPr/>
          <p:nvPr>
            <p:custDataLst>
              <p:tags r:id="rId7"/>
            </p:custDataLst>
          </p:nvPr>
        </p:nvSpPr>
        <p:spPr>
          <a:xfrm>
            <a:off x="6192543"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54" name="圆角矩形 4"/>
          <p:cNvSpPr/>
          <p:nvPr>
            <p:custDataLst>
              <p:tags r:id="rId8"/>
            </p:custDataLst>
          </p:nvPr>
        </p:nvSpPr>
        <p:spPr>
          <a:xfrm>
            <a:off x="6195084"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56" name="文本框 5"/>
          <p:cNvSpPr txBox="1"/>
          <p:nvPr>
            <p:custDataLst>
              <p:tags r:id="rId9"/>
            </p:custDataLst>
          </p:nvPr>
        </p:nvSpPr>
        <p:spPr>
          <a:xfrm>
            <a:off x="6349425"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绩效评估在目标设定中的作用：评估目标设定的合理性和可行性，提供反馈和调整建议</a:t>
            </a:r>
            <a:endParaRPr altLang="en-US" dirty="0" sz="2000" lang="zh-CN" spc="200">
              <a:solidFill>
                <a:schemeClr val="tx1">
                  <a:lumMod val="85000"/>
                  <a:lumOff val="15000"/>
                </a:schemeClr>
              </a:solidFill>
              <a:latin typeface="+mn-ea"/>
              <a:sym typeface="+mn-ea"/>
            </a:endParaRPr>
          </a:p>
        </p:txBody>
      </p:sp>
      <p:sp>
        <p:nvSpPr>
          <p:cNvPr id="1049758" name="圆角矩形 8"/>
          <p:cNvSpPr/>
          <p:nvPr>
            <p:custDataLst>
              <p:tags r:id="rId10"/>
            </p:custDataLst>
          </p:nvPr>
        </p:nvSpPr>
        <p:spPr>
          <a:xfrm>
            <a:off x="898465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760" name="圆角矩形 9"/>
          <p:cNvSpPr/>
          <p:nvPr>
            <p:custDataLst>
              <p:tags r:id="rId11"/>
            </p:custDataLst>
          </p:nvPr>
        </p:nvSpPr>
        <p:spPr>
          <a:xfrm>
            <a:off x="8987190"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762" name="文本框 10"/>
          <p:cNvSpPr txBox="1"/>
          <p:nvPr>
            <p:custDataLst>
              <p:tags r:id="rId12"/>
            </p:custDataLst>
          </p:nvPr>
        </p:nvSpPr>
        <p:spPr>
          <a:xfrm>
            <a:off x="9141531"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实际应用案例：某公司通过绩效评估调整目标设定，提高员工绩效和公司整体业绩</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96" name="标题 2"/>
          <p:cNvSpPr>
            <a:spLocks noGrp="1"/>
          </p:cNvSpPr>
          <p:nvPr>
            <p:ph type="title" idx="2"/>
          </p:nvPr>
        </p:nvSpPr>
        <p:spPr/>
        <p:txBody>
          <a:bodyPr>
            <a:normAutofit fontScale="90000"/>
          </a:bodyPr>
          <a:p>
            <a:r>
              <a:rPr altLang="en-US" lang="zh-CN"/>
              <a:t>绩效评估在过程监控中的应用</a:t>
            </a:r>
            <a:endParaRPr altLang="en-US" lang="zh-CN"/>
          </a:p>
        </p:txBody>
      </p:sp>
      <p:sp>
        <p:nvSpPr>
          <p:cNvPr id="1049798"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00"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02"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04"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06" name="文本框 3"/>
          <p:cNvSpPr txBox="1"/>
          <p:nvPr>
            <p:custDataLst>
              <p:tags r:id="rId5"/>
            </p:custDataLst>
          </p:nvPr>
        </p:nvSpPr>
        <p:spPr>
          <a:xfrm>
            <a:off x="3159565"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及时发现并解决问题</a:t>
            </a:r>
            <a:endParaRPr altLang="en-US" sz="1400" lang="zh-CN" spc="150">
              <a:solidFill>
                <a:schemeClr val="tx1"/>
              </a:solidFill>
              <a:effectLst/>
              <a:latin typeface="+mn-ea"/>
              <a:sym typeface="+mn-ea"/>
            </a:endParaRPr>
          </a:p>
        </p:txBody>
      </p:sp>
      <p:sp>
        <p:nvSpPr>
          <p:cNvPr id="1049808" name="文本框 6"/>
          <p:cNvSpPr txBox="1"/>
          <p:nvPr>
            <p:custDataLst>
              <p:tags r:id="rId6"/>
            </p:custDataLst>
          </p:nvPr>
        </p:nvSpPr>
        <p:spPr>
          <a:xfrm>
            <a:off x="608330"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实时监控员工工作表现</a:t>
            </a:r>
            <a:endParaRPr altLang="en-US" dirty="0" sz="1400" lang="zh-CN" spc="150">
              <a:solidFill>
                <a:schemeClr val="tx1"/>
              </a:solidFill>
              <a:effectLst/>
              <a:latin typeface="+mn-ea"/>
              <a:sym typeface="+mn-ea"/>
            </a:endParaRPr>
          </a:p>
        </p:txBody>
      </p:sp>
      <p:sp>
        <p:nvSpPr>
          <p:cNvPr id="1049810" name="文本框 7"/>
          <p:cNvSpPr txBox="1"/>
          <p:nvPr>
            <p:custDataLst>
              <p:tags r:id="rId7"/>
            </p:custDataLst>
          </p:nvPr>
        </p:nvSpPr>
        <p:spPr>
          <a:xfrm>
            <a:off x="5830652" y="1611097"/>
            <a:ext cx="3135508" cy="1414415"/>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确保工作按照计划进行</a:t>
            </a:r>
            <a:endParaRPr altLang="en-US" sz="1400" lang="zh-CN" spc="150">
              <a:solidFill>
                <a:schemeClr val="tx1"/>
              </a:solidFill>
              <a:effectLst/>
              <a:latin typeface="+mn-ea"/>
              <a:sym typeface="+mn-ea"/>
            </a:endParaRPr>
          </a:p>
        </p:txBody>
      </p:sp>
      <p:sp>
        <p:nvSpPr>
          <p:cNvPr id="1049812" name="文本框 8"/>
          <p:cNvSpPr txBox="1"/>
          <p:nvPr>
            <p:custDataLst>
              <p:tags r:id="rId8"/>
            </p:custDataLst>
          </p:nvPr>
        </p:nvSpPr>
        <p:spPr>
          <a:xfrm>
            <a:off x="8441812" y="4698136"/>
            <a:ext cx="3135508" cy="13738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促进员工自我管理和自我提升</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46" name="标题 2"/>
          <p:cNvSpPr>
            <a:spLocks noGrp="1"/>
          </p:cNvSpPr>
          <p:nvPr>
            <p:ph type="title" idx="2"/>
          </p:nvPr>
        </p:nvSpPr>
        <p:spPr/>
        <p:txBody>
          <a:bodyPr>
            <a:normAutofit fontScale="90000"/>
          </a:bodyPr>
          <a:p>
            <a:r>
              <a:rPr altLang="en-US" lang="zh-CN"/>
              <a:t>绩效评估在结果反馈中的应用</a:t>
            </a:r>
            <a:endParaRPr altLang="en-US" lang="zh-CN"/>
          </a:p>
        </p:txBody>
      </p:sp>
      <p:sp>
        <p:nvSpPr>
          <p:cNvPr id="1049848" name="五边形 30"/>
          <p:cNvSpPr/>
          <p:nvPr>
            <p:custDataLst>
              <p:tags r:id="rId1"/>
            </p:custDataLst>
          </p:nvPr>
        </p:nvSpPr>
        <p:spPr>
          <a:xfrm>
            <a:off x="608330" y="3264333"/>
            <a:ext cx="2907263" cy="1181764"/>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0" name="燕尾形 36"/>
          <p:cNvSpPr/>
          <p:nvPr>
            <p:custDataLst>
              <p:tags r:id="rId2"/>
            </p:custDataLst>
          </p:nvPr>
        </p:nvSpPr>
        <p:spPr>
          <a:xfrm>
            <a:off x="3220372" y="3264333"/>
            <a:ext cx="2907263" cy="1181764"/>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2" name="燕尾形 37"/>
          <p:cNvSpPr/>
          <p:nvPr>
            <p:custDataLst>
              <p:tags r:id="rId3"/>
            </p:custDataLst>
          </p:nvPr>
        </p:nvSpPr>
        <p:spPr>
          <a:xfrm>
            <a:off x="8444456" y="3264333"/>
            <a:ext cx="2907263" cy="1181764"/>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4" name="燕尾形 38"/>
          <p:cNvSpPr/>
          <p:nvPr>
            <p:custDataLst>
              <p:tags r:id="rId4"/>
            </p:custDataLst>
          </p:nvPr>
        </p:nvSpPr>
        <p:spPr>
          <a:xfrm>
            <a:off x="5832414" y="3264333"/>
            <a:ext cx="2907263" cy="1181764"/>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56" name="文本框 3"/>
          <p:cNvSpPr txBox="1"/>
          <p:nvPr>
            <p:custDataLst>
              <p:tags r:id="rId5"/>
            </p:custDataLst>
          </p:nvPr>
        </p:nvSpPr>
        <p:spPr>
          <a:xfrm>
            <a:off x="3159565" y="4698136"/>
            <a:ext cx="3135508" cy="1373878"/>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提供具体反馈：绩效评估不仅需要给出员工的工作表现评分，还需要提供具体的反馈，指出员工在工作中存在的问题和不足，以及如何改进。</a:t>
            </a:r>
            <a:endParaRPr altLang="en-US" sz="1400" lang="zh-CN" spc="150">
              <a:solidFill>
                <a:schemeClr val="tx1"/>
              </a:solidFill>
              <a:effectLst/>
              <a:latin typeface="+mn-ea"/>
              <a:sym typeface="+mn-ea"/>
            </a:endParaRPr>
          </a:p>
        </p:txBody>
      </p:sp>
      <p:sp>
        <p:nvSpPr>
          <p:cNvPr id="1049858" name="文本框 6"/>
          <p:cNvSpPr txBox="1"/>
          <p:nvPr>
            <p:custDataLst>
              <p:tags r:id="rId6"/>
            </p:custDataLst>
          </p:nvPr>
        </p:nvSpPr>
        <p:spPr>
          <a:xfrm>
            <a:off x="608330" y="1611097"/>
            <a:ext cx="3135508" cy="1414415"/>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明确评估目的和标准：在评估过程中，需要明确评估的目的和标准，以便对员工的工作表现进行客观、公正的评估。</a:t>
            </a:r>
            <a:endParaRPr altLang="en-US" dirty="0" sz="1400" lang="zh-CN" spc="150">
              <a:solidFill>
                <a:schemeClr val="tx1"/>
              </a:solidFill>
              <a:effectLst/>
              <a:latin typeface="+mn-ea"/>
              <a:sym typeface="+mn-ea"/>
            </a:endParaRPr>
          </a:p>
        </p:txBody>
      </p:sp>
      <p:sp>
        <p:nvSpPr>
          <p:cNvPr id="1049860" name="文本框 7"/>
          <p:cNvSpPr txBox="1"/>
          <p:nvPr>
            <p:custDataLst>
              <p:tags r:id="rId7"/>
            </p:custDataLst>
          </p:nvPr>
        </p:nvSpPr>
        <p:spPr>
          <a:xfrm>
            <a:off x="5830652" y="1611097"/>
            <a:ext cx="3135508" cy="1414415"/>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促进员工自我反思：通过绩效评估，员工可以了解自己的工作表现和存在的问题，进而进行自我反思和改进。</a:t>
            </a:r>
            <a:endParaRPr altLang="en-US" sz="1400" lang="zh-CN" spc="150">
              <a:solidFill>
                <a:schemeClr val="tx1"/>
              </a:solidFill>
              <a:effectLst/>
              <a:latin typeface="+mn-ea"/>
              <a:sym typeface="+mn-ea"/>
            </a:endParaRPr>
          </a:p>
        </p:txBody>
      </p:sp>
      <p:sp>
        <p:nvSpPr>
          <p:cNvPr id="1049862" name="文本框 8"/>
          <p:cNvSpPr txBox="1"/>
          <p:nvPr>
            <p:custDataLst>
              <p:tags r:id="rId8"/>
            </p:custDataLst>
          </p:nvPr>
        </p:nvSpPr>
        <p:spPr>
          <a:xfrm>
            <a:off x="8441812" y="4698136"/>
            <a:ext cx="3135508" cy="1373878"/>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帮助制定改进计划：绩效评估结果可以为管理者提供员工工作表现的具体信息，帮助管理者制定针对性的改进计划，促进员工的发展和提高。</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896" name="标题 2"/>
          <p:cNvSpPr>
            <a:spLocks noGrp="1"/>
          </p:cNvSpPr>
          <p:nvPr>
            <p:ph type="title" idx="2"/>
          </p:nvPr>
        </p:nvSpPr>
        <p:spPr/>
        <p:txBody>
          <a:bodyPr>
            <a:normAutofit fontScale="90000"/>
          </a:bodyPr>
          <a:p>
            <a:r>
              <a:rPr altLang="en-US" lang="zh-CN"/>
              <a:t>绩效评估在改进提升中的应用</a:t>
            </a:r>
            <a:endParaRPr altLang="en-US" lang="zh-CN"/>
          </a:p>
        </p:txBody>
      </p:sp>
      <p:sp>
        <p:nvSpPr>
          <p:cNvPr id="1049898"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0"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2"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识别并解决绩效问题：通过绩效评估，发现员工在工作中存在的问题和不足，进而提出改进措施，提高员工的工作效率和绩效水平。</a:t>
            </a:r>
            <a:endParaRPr altLang="en-US" dirty="0" sz="1400" lang="zh-CN" spc="150">
              <a:solidFill>
                <a:schemeClr val="tx1">
                  <a:lumMod val="85000"/>
                  <a:lumOff val="15000"/>
                </a:schemeClr>
              </a:solidFill>
              <a:latin typeface="+mn-ea"/>
              <a:sym typeface="+mn-ea"/>
            </a:endParaRPr>
          </a:p>
        </p:txBody>
      </p:sp>
      <p:sp>
        <p:nvSpPr>
          <p:cNvPr id="1049904"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6"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08"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激励员工：通过绩效评估，对表现优秀的员工给予相应的奖励和激励，激发员工的工作积极性和创造力。</a:t>
            </a:r>
            <a:endParaRPr altLang="en-US" dirty="0" sz="1400" lang="zh-CN" spc="150">
              <a:solidFill>
                <a:schemeClr val="tx1">
                  <a:lumMod val="85000"/>
                  <a:lumOff val="15000"/>
                </a:schemeClr>
              </a:solidFill>
              <a:latin typeface="+mn-ea"/>
              <a:sym typeface="+mn-ea"/>
            </a:endParaRPr>
          </a:p>
        </p:txBody>
      </p:sp>
      <p:sp>
        <p:nvSpPr>
          <p:cNvPr id="1049910"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2"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4"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fontScale="7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促进个人和组织发展：通过绩效评估，帮助员工了解自己的优势和不足，制定个人发展计划，促进个人成长。同时，也可以帮助组织了解整体绩效状况，制定针对性的改进措施，推动组织发展。</a:t>
            </a:r>
            <a:endParaRPr altLang="en-US" dirty="0" sz="2000" lang="zh-CN" spc="150">
              <a:solidFill>
                <a:schemeClr val="tx1">
                  <a:lumMod val="85000"/>
                  <a:lumOff val="15000"/>
                </a:schemeClr>
              </a:solidFill>
              <a:latin typeface="+mn-ea"/>
              <a:sym typeface="+mn-ea"/>
            </a:endParaRPr>
          </a:p>
        </p:txBody>
      </p:sp>
      <p:sp>
        <p:nvSpPr>
          <p:cNvPr id="1049916"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8"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0"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400" lang="zh-CN" spc="150">
                <a:solidFill>
                  <a:schemeClr val="tx1">
                    <a:lumMod val="85000"/>
                    <a:lumOff val="15000"/>
                  </a:schemeClr>
                </a:solidFill>
                <a:latin typeface="+mn-ea"/>
                <a:sym typeface="+mn-ea"/>
              </a:rPr>
              <a:t>增强沟通和信任：绩效评估是一个双向的过程，需要管理者和员工之间的充分沟通和信任。通过绩效评估，可以增强管理者和员工之间的沟通和信任，提高团队的凝聚力和执行力。</a:t>
            </a:r>
            <a:endParaRPr altLang="en-US" dirty="0" sz="14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54" name="标题 1"/>
          <p:cNvSpPr>
            <a:spLocks noGrp="1"/>
          </p:cNvSpPr>
          <p:nvPr>
            <p:ph type="title" idx="2"/>
            <p:custDataLst>
              <p:tags r:id="rId1"/>
            </p:custDataLst>
          </p:nvPr>
        </p:nvSpPr>
        <p:spPr>
          <a:xfrm>
            <a:off x="1336040" y="1631315"/>
            <a:ext cx="5967095" cy="3479165"/>
          </a:xfrm>
        </p:spPr>
        <p:txBody>
          <a:bodyPr/>
          <a:p>
            <a:r>
              <a:rPr altLang="en-US" lang="zh-CN"/>
              <a:t>绩效管理中常见的问题与对策</a:t>
            </a:r>
            <a:endParaRPr altLang="en-US" lang="zh-CN"/>
          </a:p>
        </p:txBody>
      </p:sp>
      <p:sp>
        <p:nvSpPr>
          <p:cNvPr id="1049956" name="文本占位符 3"/>
          <p:cNvSpPr>
            <a:spLocks noGrp="1"/>
          </p:cNvSpPr>
          <p:nvPr>
            <p:ph type="body" idx="1"/>
            <p:custDataLst>
              <p:tags r:id="rId2"/>
            </p:custDataLst>
          </p:nvPr>
        </p:nvSpPr>
        <p:spPr>
          <a:xfrm>
            <a:off x="6690995" y="1631315"/>
            <a:ext cx="3646805" cy="3479165"/>
          </a:xfrm>
        </p:spPr>
        <p:txBody>
          <a:bodyPr/>
          <a:p>
            <a:r>
              <a:rPr altLang="en-US" dirty="0" lang="zh-CN"/>
              <a:t>06</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18" name="标题 2"/>
          <p:cNvSpPr>
            <a:spLocks noGrp="1"/>
          </p:cNvSpPr>
          <p:nvPr>
            <p:ph type="title" idx="2"/>
          </p:nvPr>
        </p:nvSpPr>
        <p:spPr/>
        <p:txBody>
          <a:bodyPr>
            <a:normAutofit fontScale="90000"/>
          </a:bodyPr>
          <a:p>
            <a:r>
              <a:rPr altLang="en-US" lang="zh-CN"/>
              <a:t>绩效目标设定不合理</a:t>
            </a:r>
            <a:endParaRPr altLang="en-US" lang="zh-CN"/>
          </a:p>
        </p:txBody>
      </p:sp>
      <p:sp>
        <p:nvSpPr>
          <p:cNvPr id="1050020"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2"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24"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目标设定过高或过低</a:t>
            </a:r>
            <a:endParaRPr altLang="en-US" dirty="0" sz="2000" lang="zh-CN" spc="150">
              <a:solidFill>
                <a:schemeClr val="tx1">
                  <a:lumMod val="85000"/>
                  <a:lumOff val="15000"/>
                </a:schemeClr>
              </a:solidFill>
              <a:latin typeface="+mn-ea"/>
              <a:sym typeface="+mn-ea"/>
            </a:endParaRPr>
          </a:p>
        </p:txBody>
      </p:sp>
      <p:sp>
        <p:nvSpPr>
          <p:cNvPr id="1050026"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28"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0"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目标设定缺乏具体性和可衡量性</a:t>
            </a:r>
            <a:endParaRPr altLang="en-US" dirty="0" sz="2000" lang="zh-CN" spc="150">
              <a:solidFill>
                <a:schemeClr val="tx1">
                  <a:lumMod val="85000"/>
                  <a:lumOff val="15000"/>
                </a:schemeClr>
              </a:solidFill>
              <a:latin typeface="+mn-ea"/>
              <a:sym typeface="+mn-ea"/>
            </a:endParaRPr>
          </a:p>
        </p:txBody>
      </p:sp>
      <p:sp>
        <p:nvSpPr>
          <p:cNvPr id="1050032"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4"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6"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目标设定与公司战略脱节</a:t>
            </a:r>
            <a:endParaRPr altLang="en-US" dirty="0" sz="2000" lang="zh-CN" spc="150">
              <a:solidFill>
                <a:schemeClr val="tx1">
                  <a:lumMod val="85000"/>
                  <a:lumOff val="15000"/>
                </a:schemeClr>
              </a:solidFill>
              <a:latin typeface="+mn-ea"/>
              <a:sym typeface="+mn-ea"/>
            </a:endParaRPr>
          </a:p>
        </p:txBody>
      </p:sp>
      <p:sp>
        <p:nvSpPr>
          <p:cNvPr id="1050038"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0"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2"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目标设定缺乏员工参与和沟通</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076" name="标题 2"/>
          <p:cNvSpPr>
            <a:spLocks noGrp="1"/>
          </p:cNvSpPr>
          <p:nvPr>
            <p:ph type="title" idx="2"/>
          </p:nvPr>
        </p:nvSpPr>
        <p:spPr/>
        <p:txBody>
          <a:bodyPr>
            <a:normAutofit fontScale="90000"/>
          </a:bodyPr>
          <a:p>
            <a:r>
              <a:rPr altLang="en-US" lang="zh-CN"/>
              <a:t>资源分配不均或不足</a:t>
            </a:r>
            <a:endParaRPr altLang="en-US" lang="zh-CN"/>
          </a:p>
        </p:txBody>
      </p:sp>
      <p:sp>
        <p:nvSpPr>
          <p:cNvPr id="1050078"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0"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82"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200" lang="zh-CN" spc="150">
                <a:solidFill>
                  <a:schemeClr val="tx1">
                    <a:lumMod val="85000"/>
                    <a:lumOff val="15000"/>
                  </a:schemeClr>
                </a:solidFill>
                <a:latin typeface="+mn-ea"/>
                <a:sym typeface="+mn-ea"/>
              </a:rPr>
              <a:t>资源分配不均：在绩效管理中，资源分配不均是一个常见的问题。这可能导致某些部门或员工获得更多的资源，而其他部门或员工则缺乏必要的资源来支持他们的工作。</a:t>
            </a:r>
            <a:endParaRPr altLang="en-US" dirty="0" sz="1200" lang="zh-CN" spc="150">
              <a:solidFill>
                <a:schemeClr val="tx1">
                  <a:lumMod val="85000"/>
                  <a:lumOff val="15000"/>
                </a:schemeClr>
              </a:solidFill>
              <a:latin typeface="+mn-ea"/>
              <a:sym typeface="+mn-ea"/>
            </a:endParaRPr>
          </a:p>
        </p:txBody>
      </p:sp>
      <p:sp>
        <p:nvSpPr>
          <p:cNvPr id="1050084"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6"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88"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200" lang="zh-CN" spc="150">
                <a:solidFill>
                  <a:schemeClr val="tx1">
                    <a:lumMod val="85000"/>
                    <a:lumOff val="15000"/>
                  </a:schemeClr>
                </a:solidFill>
                <a:latin typeface="+mn-ea"/>
                <a:sym typeface="+mn-ea"/>
              </a:rPr>
              <a:t>资源不足：除了分配不均外，资源不足也是一个常见的问题。这可能是因为公司预算有限，或者因为某些部门或员工需要更多的资源来支持他们的工作。</a:t>
            </a:r>
            <a:endParaRPr altLang="en-US" dirty="0" sz="1200" lang="zh-CN" spc="150">
              <a:solidFill>
                <a:schemeClr val="tx1">
                  <a:lumMod val="85000"/>
                  <a:lumOff val="15000"/>
                </a:schemeClr>
              </a:solidFill>
              <a:latin typeface="+mn-ea"/>
              <a:sym typeface="+mn-ea"/>
            </a:endParaRPr>
          </a:p>
        </p:txBody>
      </p:sp>
      <p:sp>
        <p:nvSpPr>
          <p:cNvPr id="1050090"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2"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4"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fontScale="55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对策：为了解决这些问题，公司可以采取以下措施：首先，确保资源分配的公平性和透明度，避免出现偏袒或歧视的情况；其次，根据实际需求和预算情况，合理分配资源；最后，建立有效的资源管理机制，确保资源的有效利用和合理分配。</a:t>
            </a:r>
            <a:endParaRPr altLang="en-US" dirty="0" sz="2000" lang="zh-CN" spc="150">
              <a:solidFill>
                <a:schemeClr val="tx1">
                  <a:lumMod val="85000"/>
                  <a:lumOff val="15000"/>
                </a:schemeClr>
              </a:solidFill>
              <a:latin typeface="+mn-ea"/>
              <a:sym typeface="+mn-ea"/>
            </a:endParaRPr>
          </a:p>
        </p:txBody>
      </p:sp>
      <p:sp>
        <p:nvSpPr>
          <p:cNvPr id="1050096"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8"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0"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200" lang="zh-CN" spc="150">
                <a:solidFill>
                  <a:schemeClr val="tx1">
                    <a:lumMod val="85000"/>
                    <a:lumOff val="15000"/>
                  </a:schemeClr>
                </a:solidFill>
                <a:latin typeface="+mn-ea"/>
                <a:sym typeface="+mn-ea"/>
              </a:rPr>
              <a:t>结论：在绩效管理中，资源分配不均和资源不足是常见的问题。为了解决这些问题，公司需要采取有效的措施来确保资源的公平分配和有效利用。</a:t>
            </a:r>
            <a:endParaRPr altLang="en-US" dirty="0" sz="12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34" name="标题 2"/>
          <p:cNvSpPr>
            <a:spLocks noGrp="1"/>
          </p:cNvSpPr>
          <p:nvPr>
            <p:ph type="title" idx="2"/>
          </p:nvPr>
        </p:nvSpPr>
        <p:spPr/>
        <p:txBody>
          <a:bodyPr>
            <a:normAutofit fontScale="90000"/>
          </a:bodyPr>
          <a:p>
            <a:r>
              <a:rPr altLang="en-US" lang="zh-CN"/>
              <a:t>激励机制不完善</a:t>
            </a:r>
            <a:endParaRPr altLang="en-US" lang="zh-CN"/>
          </a:p>
        </p:txBody>
      </p:sp>
      <p:sp>
        <p:nvSpPr>
          <p:cNvPr id="1050136" name="任意多边形: 形状 64"/>
          <p:cNvSpPr/>
          <p:nvPr>
            <p:custDataLst>
              <p:tags r:id="rId1"/>
            </p:custDataLst>
          </p:nvPr>
        </p:nvSpPr>
        <p:spPr>
          <a:xfrm rot="10800000">
            <a:off x="1339616"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38" name="矩形 65"/>
          <p:cNvSpPr/>
          <p:nvPr>
            <p:custDataLst>
              <p:tags r:id="rId2"/>
            </p:custDataLst>
          </p:nvPr>
        </p:nvSpPr>
        <p:spPr>
          <a:xfrm>
            <a:off x="1226179" y="1814222"/>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0" name="文本框 66"/>
          <p:cNvSpPr txBox="1"/>
          <p:nvPr>
            <p:custDataLst>
              <p:tags r:id="rId3"/>
            </p:custDataLst>
          </p:nvPr>
        </p:nvSpPr>
        <p:spPr>
          <a:xfrm>
            <a:off x="1605365"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员工薪酬结构单一，缺乏激励性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42" name="任意多边形: 形状 68"/>
          <p:cNvSpPr/>
          <p:nvPr>
            <p:custDataLst>
              <p:tags r:id="rId4"/>
            </p:custDataLst>
          </p:nvPr>
        </p:nvSpPr>
        <p:spPr>
          <a:xfrm rot="10800000">
            <a:off x="6506743" y="1452880"/>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44" name="矩形 69"/>
          <p:cNvSpPr/>
          <p:nvPr>
            <p:custDataLst>
              <p:tags r:id="rId5"/>
            </p:custDataLst>
          </p:nvPr>
        </p:nvSpPr>
        <p:spPr>
          <a:xfrm>
            <a:off x="6392669" y="1814222"/>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46" name="文本框 70"/>
          <p:cNvSpPr txBox="1"/>
          <p:nvPr>
            <p:custDataLst>
              <p:tags r:id="rId6"/>
            </p:custDataLst>
          </p:nvPr>
        </p:nvSpPr>
        <p:spPr>
          <a:xfrm>
            <a:off x="6772492" y="1715442"/>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缺乏明确的晋升通道和标准</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148" name="任意多边形: 形状 72"/>
          <p:cNvSpPr/>
          <p:nvPr>
            <p:custDataLst>
              <p:tags r:id="rId7"/>
            </p:custDataLst>
          </p:nvPr>
        </p:nvSpPr>
        <p:spPr>
          <a:xfrm rot="10800000">
            <a:off x="1339616"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50" name="文本框 74"/>
          <p:cNvSpPr txBox="1"/>
          <p:nvPr>
            <p:custDataLst>
              <p:tags r:id="rId8"/>
            </p:custDataLst>
          </p:nvPr>
        </p:nvSpPr>
        <p:spPr>
          <a:xfrm>
            <a:off x="1605365" y="4251847"/>
            <a:ext cx="3863721" cy="126653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缺乏有效的奖励机制，员工积极性不高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52" name="矩形 73"/>
          <p:cNvSpPr/>
          <p:nvPr>
            <p:custDataLst>
              <p:tags r:id="rId9"/>
            </p:custDataLst>
          </p:nvPr>
        </p:nvSpPr>
        <p:spPr>
          <a:xfrm>
            <a:off x="1226179" y="4351264"/>
            <a:ext cx="216778" cy="216778"/>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4" name="任意多边形: 形状 83"/>
          <p:cNvSpPr/>
          <p:nvPr>
            <p:custDataLst>
              <p:tags r:id="rId10"/>
            </p:custDataLst>
          </p:nvPr>
        </p:nvSpPr>
        <p:spPr>
          <a:xfrm rot="10800000">
            <a:off x="6564737" y="3989922"/>
            <a:ext cx="4395209" cy="2239611"/>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56" name="矩形 84"/>
          <p:cNvSpPr/>
          <p:nvPr>
            <p:custDataLst>
              <p:tags r:id="rId11"/>
            </p:custDataLst>
          </p:nvPr>
        </p:nvSpPr>
        <p:spPr>
          <a:xfrm>
            <a:off x="6451299" y="4351264"/>
            <a:ext cx="216778" cy="216778"/>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58" name="文本框 85"/>
          <p:cNvSpPr txBox="1"/>
          <p:nvPr>
            <p:custDataLst>
              <p:tags r:id="rId12"/>
            </p:custDataLst>
          </p:nvPr>
        </p:nvSpPr>
        <p:spPr>
          <a:xfrm>
            <a:off x="6830485" y="4251847"/>
            <a:ext cx="3863721" cy="126653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绩效评估与激励机制脱节，无法有效激励员工</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192" name="标题 2"/>
          <p:cNvSpPr>
            <a:spLocks noGrp="1"/>
          </p:cNvSpPr>
          <p:nvPr>
            <p:ph type="title" idx="2"/>
          </p:nvPr>
        </p:nvSpPr>
        <p:spPr/>
        <p:txBody>
          <a:bodyPr>
            <a:normAutofit fontScale="90000"/>
          </a:bodyPr>
          <a:p>
            <a:r>
              <a:rPr altLang="en-US" lang="zh-CN"/>
              <a:t>绩效反馈不及时或不准确</a:t>
            </a:r>
            <a:endParaRPr altLang="en-US" lang="zh-CN"/>
          </a:p>
        </p:txBody>
      </p:sp>
      <p:sp>
        <p:nvSpPr>
          <p:cNvPr id="1050194" name="正文"/>
          <p:cNvSpPr txBox="1"/>
          <p:nvPr>
            <p:custDataLst>
              <p:tags r:id="rId1"/>
            </p:custDataLst>
          </p:nvPr>
        </p:nvSpPr>
        <p:spPr>
          <a:xfrm>
            <a:off x="2408334" y="1452880"/>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常见问题：绩效反馈不及时或不准确，导致员工无法了解自己的工作表现和改进方向</a:t>
            </a:r>
            <a:endParaRPr altLang="en-US" dirty="0" sz="1200" lang="zh-CN" spc="150">
              <a:solidFill>
                <a:schemeClr val="tx1">
                  <a:lumMod val="65000"/>
                  <a:lumOff val="35000"/>
                </a:schemeClr>
              </a:solidFill>
              <a:latin typeface="+mn-ea"/>
              <a:sym typeface="+mn-ea"/>
            </a:endParaRPr>
          </a:p>
        </p:txBody>
      </p:sp>
      <p:sp>
        <p:nvSpPr>
          <p:cNvPr id="1050196" name="正文"/>
          <p:cNvSpPr txBox="1"/>
          <p:nvPr>
            <p:custDataLst>
              <p:tags r:id="rId2"/>
            </p:custDataLst>
          </p:nvPr>
        </p:nvSpPr>
        <p:spPr>
          <a:xfrm>
            <a:off x="2408334" y="2720311"/>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对策：建立有效的绩效反馈机制，及时、准确地为员工提供绩效反馈，帮助员工了解自己的工作表现和改进方向</a:t>
            </a:r>
            <a:endParaRPr altLang="en-US" dirty="0" sz="1200" lang="zh-CN" spc="150">
              <a:solidFill>
                <a:schemeClr val="tx1">
                  <a:lumMod val="65000"/>
                  <a:lumOff val="35000"/>
                </a:schemeClr>
              </a:solidFill>
              <a:latin typeface="+mn-ea"/>
              <a:sym typeface="+mn-ea"/>
            </a:endParaRPr>
          </a:p>
        </p:txBody>
      </p:sp>
      <p:sp>
        <p:nvSpPr>
          <p:cNvPr id="1050198" name="正文"/>
          <p:cNvSpPr txBox="1"/>
          <p:nvPr>
            <p:custDataLst>
              <p:tags r:id="rId3"/>
            </p:custDataLst>
          </p:nvPr>
        </p:nvSpPr>
        <p:spPr>
          <a:xfrm>
            <a:off x="2408334" y="3987743"/>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具体措施：制定明确的绩效目标和评估标准，定期进行绩效评估和反馈，及时调整和改进工作计划</a:t>
            </a:r>
            <a:endParaRPr altLang="en-US" dirty="0" sz="1200" lang="zh-CN" spc="150">
              <a:solidFill>
                <a:schemeClr val="tx1">
                  <a:lumMod val="65000"/>
                  <a:lumOff val="35000"/>
                </a:schemeClr>
              </a:solidFill>
              <a:latin typeface="+mn-ea"/>
              <a:sym typeface="+mn-ea"/>
            </a:endParaRPr>
          </a:p>
        </p:txBody>
      </p:sp>
      <p:sp>
        <p:nvSpPr>
          <p:cNvPr id="1050200" name="正文"/>
          <p:cNvSpPr txBox="1"/>
          <p:nvPr>
            <p:custDataLst>
              <p:tags r:id="rId4"/>
            </p:custDataLst>
          </p:nvPr>
        </p:nvSpPr>
        <p:spPr>
          <a:xfrm>
            <a:off x="2408334" y="5255174"/>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注意事项：避免主观臆断和片面评价，注重客观事实和数据的收集和分析，确保绩效反馈的准确性和公正性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34" name="标题 2"/>
          <p:cNvSpPr>
            <a:spLocks noGrp="1"/>
          </p:cNvSpPr>
          <p:nvPr>
            <p:ph type="title" idx="2"/>
          </p:nvPr>
        </p:nvSpPr>
        <p:spPr/>
        <p:txBody>
          <a:bodyPr>
            <a:normAutofit fontScale="90000"/>
          </a:bodyPr>
          <a:p>
            <a:r>
              <a:rPr altLang="en-US" lang="zh-CN"/>
              <a:t>针对问题的解决策略和建议</a:t>
            </a:r>
            <a:endParaRPr altLang="en-US" lang="zh-CN"/>
          </a:p>
        </p:txBody>
      </p:sp>
      <p:sp>
        <p:nvSpPr>
          <p:cNvPr id="1050236" name="圆角矩形 3"/>
          <p:cNvSpPr/>
          <p:nvPr>
            <p:custDataLst>
              <p:tags r:id="rId1"/>
            </p:custDataLst>
          </p:nvPr>
        </p:nvSpPr>
        <p:spPr>
          <a:xfrm rot="16200000">
            <a:off x="2710215" y="1182015"/>
            <a:ext cx="1122540" cy="532526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38" name="圆角矩形 4"/>
          <p:cNvSpPr/>
          <p:nvPr>
            <p:custDataLst>
              <p:tags r:id="rId2"/>
            </p:custDataLst>
          </p:nvPr>
        </p:nvSpPr>
        <p:spPr>
          <a:xfrm rot="16200000">
            <a:off x="2710215" y="-222465"/>
            <a:ext cx="1122540" cy="5324872"/>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40" name="圆角矩形 11"/>
          <p:cNvSpPr/>
          <p:nvPr>
            <p:custDataLst>
              <p:tags r:id="rId3"/>
            </p:custDataLst>
          </p:nvPr>
        </p:nvSpPr>
        <p:spPr>
          <a:xfrm rot="16200000">
            <a:off x="8353270" y="-225687"/>
            <a:ext cx="1122540" cy="532526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42" name="圆角矩形 10"/>
          <p:cNvSpPr/>
          <p:nvPr>
            <p:custDataLst>
              <p:tags r:id="rId4"/>
            </p:custDataLst>
          </p:nvPr>
        </p:nvSpPr>
        <p:spPr>
          <a:xfrm rot="16200000">
            <a:off x="2710215" y="2582627"/>
            <a:ext cx="1122540" cy="5324872"/>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44" name="圆角矩形 31"/>
          <p:cNvSpPr/>
          <p:nvPr>
            <p:custDataLst>
              <p:tags r:id="rId5"/>
            </p:custDataLst>
          </p:nvPr>
        </p:nvSpPr>
        <p:spPr>
          <a:xfrm rot="16200000">
            <a:off x="8353270" y="1177503"/>
            <a:ext cx="1122540" cy="5325261"/>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46" name="圆角矩形 34"/>
          <p:cNvSpPr/>
          <p:nvPr>
            <p:custDataLst>
              <p:tags r:id="rId6"/>
            </p:custDataLst>
          </p:nvPr>
        </p:nvSpPr>
        <p:spPr>
          <a:xfrm rot="16200000">
            <a:off x="8353270" y="2580693"/>
            <a:ext cx="1122540" cy="532526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48" name="文本框 5"/>
          <p:cNvSpPr txBox="1"/>
          <p:nvPr>
            <p:custDataLst>
              <p:tags r:id="rId7"/>
            </p:custDataLst>
          </p:nvPr>
        </p:nvSpPr>
        <p:spPr>
          <a:xfrm>
            <a:off x="6446040" y="4683223"/>
            <a:ext cx="5101282" cy="1121616"/>
          </a:xfrm>
          <a:prstGeom prst="rect"/>
        </p:spPr>
        <p:txBody>
          <a:bodyPr anchor="ctr" anchorCtr="0" bIns="46800" lIns="90000" rIns="90000" rtlCol="0" tIns="46800" vert="horz" wrap="square">
            <a:normAutofit fontScale="80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建立良好的企业文化：营造积极向上、公正公平的企业文化，鼓励员工积极参与绩效管理和改进，提高整体绩效水平。</a:t>
            </a:r>
            <a:endParaRPr altLang="en-US" dirty="0" sz="2000" lang="zh-CN">
              <a:latin typeface="+mn-ea"/>
              <a:ea typeface="+mn-ea"/>
            </a:endParaRPr>
          </a:p>
        </p:txBody>
      </p:sp>
      <p:sp>
        <p:nvSpPr>
          <p:cNvPr id="1050250" name="文本框 6"/>
          <p:cNvSpPr txBox="1"/>
          <p:nvPr>
            <p:custDataLst>
              <p:tags r:id="rId8"/>
            </p:custDataLst>
          </p:nvPr>
        </p:nvSpPr>
        <p:spPr>
          <a:xfrm>
            <a:off x="6446040" y="3280032"/>
            <a:ext cx="5101282" cy="1121616"/>
          </a:xfrm>
          <a:prstGeom prst="rect"/>
        </p:spPr>
        <p:txBody>
          <a:bodyPr anchor="ctr" anchorCtr="0" bIns="46800" lIns="90000" rIns="90000" rtlCol="0" tIns="46800" vert="horz" wrap="square">
            <a:normAutofit fontScale="80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加强培训和发展：针对员工的不足和未来发展需求，提供相应的培训和发展机会，以提高员工的技能和能力。</a:t>
            </a:r>
            <a:endParaRPr altLang="en-US" dirty="0" sz="2000" lang="zh-CN">
              <a:latin typeface="+mn-ea"/>
              <a:ea typeface="+mn-ea"/>
            </a:endParaRPr>
          </a:p>
        </p:txBody>
      </p:sp>
      <p:sp>
        <p:nvSpPr>
          <p:cNvPr id="1050252" name="文本框 13"/>
          <p:cNvSpPr txBox="1"/>
          <p:nvPr>
            <p:custDataLst>
              <p:tags r:id="rId9"/>
            </p:custDataLst>
          </p:nvPr>
        </p:nvSpPr>
        <p:spPr>
          <a:xfrm>
            <a:off x="802985" y="4683867"/>
            <a:ext cx="5101282" cy="1122540"/>
          </a:xfrm>
          <a:prstGeom prst="rect"/>
        </p:spPr>
        <p:txBody>
          <a:bodyPr anchor="ctr" anchorCtr="0" bIns="46800" lIns="90000" rIns="0" rtlCol="0" tIns="46800" vert="horz" wrap="square">
            <a:normAutofit fontScale="80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提供及时的反馈和辅导：定期与员工进行绩效评估面谈，提供具体的反馈和改进建议，以帮助员工提高绩效。</a:t>
            </a:r>
            <a:endParaRPr altLang="en-US" dirty="0" sz="2000" lang="zh-CN">
              <a:latin typeface="+mn-ea"/>
              <a:ea typeface="+mn-ea"/>
            </a:endParaRPr>
          </a:p>
        </p:txBody>
      </p:sp>
      <p:sp>
        <p:nvSpPr>
          <p:cNvPr id="1050254" name="文本框 14"/>
          <p:cNvSpPr txBox="1"/>
          <p:nvPr>
            <p:custDataLst>
              <p:tags r:id="rId10"/>
            </p:custDataLst>
          </p:nvPr>
        </p:nvSpPr>
        <p:spPr>
          <a:xfrm>
            <a:off x="6446040" y="1876842"/>
            <a:ext cx="5101282" cy="1121616"/>
          </a:xfrm>
          <a:prstGeom prst="rect"/>
        </p:spPr>
        <p:txBody>
          <a:bodyPr anchor="ctr" anchorCtr="0" bIns="46800" lIns="90000" rIns="90000" rtlCol="0" tIns="46800" vert="horz" wrap="square">
            <a:normAutofit fontScale="80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建立激励机制：根据员工的绩效表现，提供相应的奖励和激励措施，以激发员工的积极性和工作动力。</a:t>
            </a:r>
            <a:endParaRPr altLang="en-US" dirty="0" sz="2000" lang="zh-CN">
              <a:latin typeface="+mn-ea"/>
              <a:ea typeface="+mn-ea"/>
            </a:endParaRPr>
          </a:p>
        </p:txBody>
      </p:sp>
      <p:sp>
        <p:nvSpPr>
          <p:cNvPr id="1050256" name="文本框 15"/>
          <p:cNvSpPr txBox="1"/>
          <p:nvPr>
            <p:custDataLst>
              <p:tags r:id="rId11"/>
            </p:custDataLst>
          </p:nvPr>
        </p:nvSpPr>
        <p:spPr>
          <a:xfrm>
            <a:off x="802985" y="1878776"/>
            <a:ext cx="5101282" cy="1122540"/>
          </a:xfrm>
          <a:prstGeom prst="rect"/>
        </p:spPr>
        <p:txBody>
          <a:bodyPr anchor="ctr" anchorCtr="0" bIns="46800" lIns="90000" rIns="0" rtlCol="0" tIns="46800" vert="horz" wrap="square">
            <a:normAutofit fontScale="85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制定明确的绩效目标：确保目标具体、可衡量和可实现，并与员工进行充分的沟通和解释。</a:t>
            </a:r>
            <a:endParaRPr altLang="en-US" dirty="0" sz="2000" lang="zh-CN">
              <a:latin typeface="+mn-ea"/>
              <a:ea typeface="+mn-ea"/>
            </a:endParaRPr>
          </a:p>
        </p:txBody>
      </p:sp>
      <p:sp>
        <p:nvSpPr>
          <p:cNvPr id="1050258" name="文本框 16"/>
          <p:cNvSpPr txBox="1"/>
          <p:nvPr>
            <p:custDataLst>
              <p:tags r:id="rId12"/>
            </p:custDataLst>
          </p:nvPr>
        </p:nvSpPr>
        <p:spPr>
          <a:xfrm>
            <a:off x="802985" y="3284544"/>
            <a:ext cx="5101282" cy="1121616"/>
          </a:xfrm>
          <a:prstGeom prst="rect"/>
        </p:spPr>
        <p:txBody>
          <a:bodyPr anchor="ctr" anchorCtr="0" bIns="46800" lIns="90000" rIns="90000" rtlCol="0" tIns="46800" vert="horz" wrap="square">
            <a:normAutofit fontScale="80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建立有效的绩效评估体系：采用多种评估方法，包括定量和定性的评估标准，以确保评估结果的客观性和准确性。</a:t>
            </a:r>
            <a:endParaRPr altLang="en-US" dirty="0" sz="2000" lang="zh-CN">
              <a:latin typeface="+mn-ea"/>
              <a:ea typeface="+mn-ea"/>
            </a:endParaRPr>
          </a:p>
        </p:txBody>
      </p:sp>
      <p:sp>
        <p:nvSpPr>
          <p:cNvPr id="1050260" name="圆角矩形 7"/>
          <p:cNvSpPr/>
          <p:nvPr>
            <p:custDataLst>
              <p:tags r:id="rId13"/>
            </p:custDataLst>
          </p:nvPr>
        </p:nvSpPr>
        <p:spPr>
          <a:xfrm rot="16200000">
            <a:off x="106868" y="3785361"/>
            <a:ext cx="1120693" cy="11730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62" name="圆角矩形 8"/>
          <p:cNvSpPr/>
          <p:nvPr>
            <p:custDataLst>
              <p:tags r:id="rId14"/>
            </p:custDataLst>
          </p:nvPr>
        </p:nvSpPr>
        <p:spPr>
          <a:xfrm rot="16200000">
            <a:off x="106868" y="2380882"/>
            <a:ext cx="1120693" cy="11730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64" name="圆角矩形 12"/>
          <p:cNvSpPr/>
          <p:nvPr>
            <p:custDataLst>
              <p:tags r:id="rId15"/>
            </p:custDataLst>
          </p:nvPr>
        </p:nvSpPr>
        <p:spPr>
          <a:xfrm rot="16200000">
            <a:off x="5749923" y="2378304"/>
            <a:ext cx="1120693" cy="11730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66" name="圆角矩形 27"/>
          <p:cNvSpPr/>
          <p:nvPr>
            <p:custDataLst>
              <p:tags r:id="rId16"/>
            </p:custDataLst>
          </p:nvPr>
        </p:nvSpPr>
        <p:spPr>
          <a:xfrm rot="16200000">
            <a:off x="106868" y="5185329"/>
            <a:ext cx="1120693" cy="11730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68" name="圆角矩形 32"/>
          <p:cNvSpPr/>
          <p:nvPr>
            <p:custDataLst>
              <p:tags r:id="rId17"/>
            </p:custDataLst>
          </p:nvPr>
        </p:nvSpPr>
        <p:spPr>
          <a:xfrm rot="16200000">
            <a:off x="5749923" y="3781494"/>
            <a:ext cx="1120693" cy="11730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70" name="圆角矩形 35"/>
          <p:cNvSpPr/>
          <p:nvPr>
            <p:custDataLst>
              <p:tags r:id="rId18"/>
            </p:custDataLst>
          </p:nvPr>
        </p:nvSpPr>
        <p:spPr>
          <a:xfrm rot="16200000">
            <a:off x="5749923" y="5184684"/>
            <a:ext cx="1120693" cy="11730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304" name="标题 1"/>
          <p:cNvSpPr>
            <a:spLocks noGrp="1"/>
          </p:cNvSpPr>
          <p:nvPr>
            <p:ph type="title" idx="2"/>
            <p:custDataLst>
              <p:tags r:id="rId1"/>
            </p:custDataLst>
          </p:nvPr>
        </p:nvSpPr>
        <p:spPr>
          <a:xfrm>
            <a:off x="1336040" y="1631315"/>
            <a:ext cx="5967095" cy="3479165"/>
          </a:xfrm>
        </p:spPr>
        <p:txBody>
          <a:bodyPr/>
          <a:p>
            <a:r>
              <a:rPr altLang="en-US" lang="zh-CN"/>
              <a:t>未来绩效评估与绩效管理的发展趋势</a:t>
            </a:r>
            <a:endParaRPr altLang="en-US" lang="zh-CN"/>
          </a:p>
        </p:txBody>
      </p:sp>
      <p:sp>
        <p:nvSpPr>
          <p:cNvPr id="1050306" name="文本占位符 3"/>
          <p:cNvSpPr>
            <a:spLocks noGrp="1"/>
          </p:cNvSpPr>
          <p:nvPr>
            <p:ph type="body" idx="1"/>
            <p:custDataLst>
              <p:tags r:id="rId2"/>
            </p:custDataLst>
          </p:nvPr>
        </p:nvSpPr>
        <p:spPr>
          <a:xfrm>
            <a:off x="6690995" y="1631315"/>
            <a:ext cx="3646805" cy="3479165"/>
          </a:xfrm>
        </p:spPr>
        <p:txBody>
          <a:bodyPr/>
          <a:p>
            <a:r>
              <a:rPr altLang="en-US" dirty="0" lang="zh-CN"/>
              <a:t>07</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368" name="标题 2"/>
          <p:cNvSpPr>
            <a:spLocks noGrp="1"/>
          </p:cNvSpPr>
          <p:nvPr>
            <p:ph type="title" idx="2"/>
          </p:nvPr>
        </p:nvSpPr>
        <p:spPr/>
        <p:txBody>
          <a:bodyPr>
            <a:normAutofit fontScale="90000"/>
          </a:bodyPr>
          <a:p>
            <a:r>
              <a:rPr altLang="en-US" lang="zh-CN"/>
              <a:t>数字化和智能化技术的应用</a:t>
            </a:r>
            <a:endParaRPr altLang="en-US" lang="zh-CN"/>
          </a:p>
        </p:txBody>
      </p:sp>
      <p:sp>
        <p:nvSpPr>
          <p:cNvPr id="1050370" name="正文"/>
          <p:cNvSpPr txBox="1"/>
          <p:nvPr>
            <p:custDataLst>
              <p:tags r:id="rId1"/>
            </p:custDataLst>
          </p:nvPr>
        </p:nvSpPr>
        <p:spPr>
          <a:xfrm>
            <a:off x="2809086" y="1964404"/>
            <a:ext cx="6566803" cy="599156"/>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数字化技术：利用大数据、云计算等技术手段，提高绩效评估和管理的效率和准确性</a:t>
            </a:r>
            <a:endParaRPr altLang="en-US" dirty="0" sz="1400" lang="zh-CN" spc="150">
              <a:solidFill>
                <a:schemeClr val="tx1">
                  <a:lumMod val="65000"/>
                  <a:lumOff val="35000"/>
                </a:schemeClr>
              </a:solidFill>
              <a:latin typeface="+mn-ea"/>
              <a:sym typeface="+mn-ea"/>
            </a:endParaRPr>
          </a:p>
        </p:txBody>
      </p:sp>
      <p:sp>
        <p:nvSpPr>
          <p:cNvPr id="1050372" name="标题"/>
          <p:cNvSpPr txBox="1"/>
          <p:nvPr>
            <p:custDataLst>
              <p:tags r:id="rId2"/>
            </p:custDataLst>
          </p:nvPr>
        </p:nvSpPr>
        <p:spPr>
          <a:xfrm>
            <a:off x="2809761" y="1452880"/>
            <a:ext cx="6566803" cy="446354"/>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0374" name="标题"/>
          <p:cNvSpPr txBox="1"/>
          <p:nvPr>
            <p:custDataLst>
              <p:tags r:id="rId3"/>
            </p:custDataLst>
          </p:nvPr>
        </p:nvSpPr>
        <p:spPr>
          <a:xfrm>
            <a:off x="2809761" y="5118574"/>
            <a:ext cx="6566803" cy="446354"/>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0376" name="正文"/>
          <p:cNvSpPr txBox="1"/>
          <p:nvPr>
            <p:custDataLst>
              <p:tags r:id="rId4"/>
            </p:custDataLst>
          </p:nvPr>
        </p:nvSpPr>
        <p:spPr>
          <a:xfrm>
            <a:off x="2809761" y="5630098"/>
            <a:ext cx="6566803" cy="599156"/>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应用场景：数字化和智能化技术的应用将应用于企业各个领域，包括人力资源、市场营销、生产管理等，提高企业的整体绩效和管理水平</a:t>
            </a:r>
            <a:endParaRPr altLang="en-US" dirty="0" sz="1400" lang="zh-CN" spc="150">
              <a:solidFill>
                <a:schemeClr val="tx1">
                  <a:lumMod val="65000"/>
                  <a:lumOff val="35000"/>
                </a:schemeClr>
              </a:solidFill>
              <a:latin typeface="+mn-ea"/>
              <a:sym typeface="+mn-ea"/>
            </a:endParaRPr>
          </a:p>
        </p:txBody>
      </p:sp>
      <p:sp>
        <p:nvSpPr>
          <p:cNvPr id="1050378" name="正文"/>
          <p:cNvSpPr txBox="1"/>
          <p:nvPr>
            <p:custDataLst>
              <p:tags r:id="rId5"/>
            </p:custDataLst>
          </p:nvPr>
        </p:nvSpPr>
        <p:spPr>
          <a:xfrm>
            <a:off x="2809761" y="3185852"/>
            <a:ext cx="6566803" cy="599156"/>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智能化技术：利用人工智能、机器学习等技术手段，实现自动化评估和管理，提高工作效率和准确性</a:t>
            </a:r>
            <a:endParaRPr altLang="en-US" dirty="0" sz="1400" lang="zh-CN" spc="150">
              <a:solidFill>
                <a:schemeClr val="tx1">
                  <a:lumMod val="65000"/>
                  <a:lumOff val="35000"/>
                </a:schemeClr>
              </a:solidFill>
              <a:latin typeface="+mn-ea"/>
              <a:sym typeface="+mn-ea"/>
            </a:endParaRPr>
          </a:p>
        </p:txBody>
      </p:sp>
      <p:sp>
        <p:nvSpPr>
          <p:cNvPr id="1050380" name="标题"/>
          <p:cNvSpPr txBox="1"/>
          <p:nvPr>
            <p:custDataLst>
              <p:tags r:id="rId6"/>
            </p:custDataLst>
          </p:nvPr>
        </p:nvSpPr>
        <p:spPr>
          <a:xfrm>
            <a:off x="2810436" y="2675003"/>
            <a:ext cx="6566803" cy="446354"/>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0382" name="标题"/>
          <p:cNvSpPr txBox="1"/>
          <p:nvPr>
            <p:custDataLst>
              <p:tags r:id="rId7"/>
            </p:custDataLst>
          </p:nvPr>
        </p:nvSpPr>
        <p:spPr>
          <a:xfrm>
            <a:off x="2810436" y="3896451"/>
            <a:ext cx="6566803" cy="446354"/>
          </a:xfrm>
          <a:prstGeom prst="rect"/>
          <a:noFill/>
        </p:spPr>
        <p:txBody>
          <a:bodyPr anchor="b" bIns="0" lIns="0" rIns="0" rtlCol="0" tIns="0" wrap="square">
            <a:normAutofit/>
          </a:bodyPr>
          <a:p>
            <a:r>
              <a:rPr altLang="en-US" b="1" dirty="0" sz="2000" lang="zh-CN" spc="300">
                <a:solidFill>
                  <a:schemeClr val="tx1">
                    <a:lumMod val="85000"/>
                    <a:lumOff val="15000"/>
                  </a:schemeClr>
                </a:solidFill>
                <a:latin typeface="+mj-ea"/>
                <a:ea typeface="+mj-ea"/>
              </a:rPr>
              <a:t>单击此处添加标题</a:t>
            </a:r>
            <a:endParaRPr altLang="en-US" b="1" dirty="0" sz="2000" lang="zh-CN" spc="300">
              <a:solidFill>
                <a:schemeClr val="tx1">
                  <a:lumMod val="85000"/>
                  <a:lumOff val="15000"/>
                </a:schemeClr>
              </a:solidFill>
              <a:latin typeface="+mj-ea"/>
              <a:ea typeface="+mj-ea"/>
            </a:endParaRPr>
          </a:p>
        </p:txBody>
      </p:sp>
      <p:sp>
        <p:nvSpPr>
          <p:cNvPr id="1050384" name="正文"/>
          <p:cNvSpPr txBox="1"/>
          <p:nvPr>
            <p:custDataLst>
              <p:tags r:id="rId8"/>
            </p:custDataLst>
          </p:nvPr>
        </p:nvSpPr>
        <p:spPr>
          <a:xfrm>
            <a:off x="2809761" y="4407975"/>
            <a:ext cx="6566803" cy="599156"/>
          </a:xfrm>
          <a:prstGeom prst="rect"/>
          <a:noFill/>
        </p:spPr>
        <p:txBody>
          <a:bodyPr anchor="t" anchorCtr="0" bIns="0" lIns="0" rIns="0" rtlCol="0" tIns="0" wrap="square">
            <a:normAutofit fontScale="92857" lnSpcReduction="10000"/>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未来发展趋势：数字化和智能化技术的应用将成为未来绩效评估和绩效管理的重要趋势，将为企业带来更多的机遇和挑战</a:t>
            </a:r>
            <a:endParaRPr altLang="en-US" dirty="0" sz="14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50418" name="标题 2"/>
          <p:cNvSpPr>
            <a:spLocks noGrp="1"/>
          </p:cNvSpPr>
          <p:nvPr>
            <p:ph type="title" idx="2"/>
          </p:nvPr>
        </p:nvSpPr>
        <p:spPr/>
        <p:txBody>
          <a:bodyPr>
            <a:normAutofit fontScale="90000"/>
          </a:bodyPr>
          <a:p>
            <a:r>
              <a:rPr altLang="en-US" lang="zh-CN"/>
              <a:t>个性化激励机制的探索与实践</a:t>
            </a:r>
            <a:endParaRPr altLang="en-US" lang="zh-CN"/>
          </a:p>
        </p:txBody>
      </p:sp>
      <p:sp>
        <p:nvSpPr>
          <p:cNvPr id="1050420" name="圆角矩形 26"/>
          <p:cNvSpPr/>
          <p:nvPr>
            <p:custDataLst>
              <p:tags r:id="rId1"/>
            </p:custDataLst>
          </p:nvPr>
        </p:nvSpPr>
        <p:spPr>
          <a:xfrm>
            <a:off x="60833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22" name="圆角矩形 28"/>
          <p:cNvSpPr/>
          <p:nvPr>
            <p:custDataLst>
              <p:tags r:id="rId2"/>
            </p:custDataLst>
          </p:nvPr>
        </p:nvSpPr>
        <p:spPr>
          <a:xfrm>
            <a:off x="610871"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424" name="文本框 31"/>
          <p:cNvSpPr txBox="1"/>
          <p:nvPr>
            <p:custDataLst>
              <p:tags r:id="rId3"/>
            </p:custDataLst>
          </p:nvPr>
        </p:nvSpPr>
        <p:spPr>
          <a:xfrm>
            <a:off x="763306" y="2261504"/>
            <a:ext cx="2282857" cy="3405111"/>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背景：随着市场竞争的加剧，企业需要更加灵活、个性化的激励机制来吸引和留住人才。</a:t>
            </a:r>
            <a:endParaRPr altLang="en-US" dirty="0" sz="2000" lang="zh-CN" spc="200">
              <a:solidFill>
                <a:schemeClr val="tx1">
                  <a:lumMod val="85000"/>
                  <a:lumOff val="15000"/>
                </a:schemeClr>
              </a:solidFill>
              <a:latin typeface="+mn-ea"/>
              <a:sym typeface="+mn-ea"/>
            </a:endParaRPr>
          </a:p>
        </p:txBody>
      </p:sp>
      <p:sp>
        <p:nvSpPr>
          <p:cNvPr id="1050426" name="圆角矩形 29"/>
          <p:cNvSpPr/>
          <p:nvPr>
            <p:custDataLst>
              <p:tags r:id="rId4"/>
            </p:custDataLst>
          </p:nvPr>
        </p:nvSpPr>
        <p:spPr>
          <a:xfrm>
            <a:off x="3400437"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28" name="圆角矩形 32"/>
          <p:cNvSpPr/>
          <p:nvPr>
            <p:custDataLst>
              <p:tags r:id="rId5"/>
            </p:custDataLst>
          </p:nvPr>
        </p:nvSpPr>
        <p:spPr>
          <a:xfrm>
            <a:off x="3402977"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30" name="文本框 34"/>
          <p:cNvSpPr txBox="1"/>
          <p:nvPr>
            <p:custDataLst>
              <p:tags r:id="rId6"/>
            </p:custDataLst>
          </p:nvPr>
        </p:nvSpPr>
        <p:spPr>
          <a:xfrm>
            <a:off x="3557953" y="2261504"/>
            <a:ext cx="2280059" cy="3406454"/>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定义：个性化激励机制是指根据员工的需求、能力和潜力，制定个性化的激励方案，以激发员工的积极性和创造力。</a:t>
            </a:r>
            <a:endParaRPr altLang="en-US" dirty="0" sz="2000" lang="zh-CN" spc="200">
              <a:solidFill>
                <a:schemeClr val="tx1">
                  <a:lumMod val="85000"/>
                  <a:lumOff val="15000"/>
                </a:schemeClr>
              </a:solidFill>
              <a:latin typeface="+mn-ea"/>
              <a:sym typeface="+mn-ea"/>
            </a:endParaRPr>
          </a:p>
        </p:txBody>
      </p:sp>
      <p:sp>
        <p:nvSpPr>
          <p:cNvPr id="1050432" name="圆角矩形 3"/>
          <p:cNvSpPr/>
          <p:nvPr>
            <p:custDataLst>
              <p:tags r:id="rId7"/>
            </p:custDataLst>
          </p:nvPr>
        </p:nvSpPr>
        <p:spPr>
          <a:xfrm>
            <a:off x="6192543"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34" name="圆角矩形 4"/>
          <p:cNvSpPr/>
          <p:nvPr>
            <p:custDataLst>
              <p:tags r:id="rId8"/>
            </p:custDataLst>
          </p:nvPr>
        </p:nvSpPr>
        <p:spPr>
          <a:xfrm>
            <a:off x="6195084"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36" name="文本框 5"/>
          <p:cNvSpPr txBox="1"/>
          <p:nvPr>
            <p:custDataLst>
              <p:tags r:id="rId9"/>
            </p:custDataLst>
          </p:nvPr>
        </p:nvSpPr>
        <p:spPr>
          <a:xfrm>
            <a:off x="6349425" y="2261504"/>
            <a:ext cx="2280059" cy="3406454"/>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实践：企业可以通过制定个性化的薪酬、晋升、培训等方案，以及提供更加灵活的工作时间和地点等方式，来探索和实践个性化激励机制。</a:t>
            </a:r>
            <a:endParaRPr altLang="en-US" dirty="0" sz="2000" lang="zh-CN" spc="200">
              <a:solidFill>
                <a:schemeClr val="tx1">
                  <a:lumMod val="85000"/>
                  <a:lumOff val="15000"/>
                </a:schemeClr>
              </a:solidFill>
              <a:latin typeface="+mn-ea"/>
              <a:sym typeface="+mn-ea"/>
            </a:endParaRPr>
          </a:p>
        </p:txBody>
      </p:sp>
      <p:sp>
        <p:nvSpPr>
          <p:cNvPr id="1050438" name="圆角矩形 8"/>
          <p:cNvSpPr/>
          <p:nvPr>
            <p:custDataLst>
              <p:tags r:id="rId10"/>
            </p:custDataLst>
          </p:nvPr>
        </p:nvSpPr>
        <p:spPr>
          <a:xfrm>
            <a:off x="8984650" y="1840402"/>
            <a:ext cx="2592692" cy="400129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40" name="圆角矩形 9"/>
          <p:cNvSpPr/>
          <p:nvPr>
            <p:custDataLst>
              <p:tags r:id="rId11"/>
            </p:custDataLst>
          </p:nvPr>
        </p:nvSpPr>
        <p:spPr>
          <a:xfrm>
            <a:off x="8987190" y="1840402"/>
            <a:ext cx="2587796" cy="21261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42" name="文本框 10"/>
          <p:cNvSpPr txBox="1"/>
          <p:nvPr>
            <p:custDataLst>
              <p:tags r:id="rId12"/>
            </p:custDataLst>
          </p:nvPr>
        </p:nvSpPr>
        <p:spPr>
          <a:xfrm>
            <a:off x="9141531" y="2261504"/>
            <a:ext cx="2280059" cy="3406454"/>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效果：个性化激励机制可以有效地提高员工的满意度和忠诚度，增强企业的凝聚力和竞争力。</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50476" name="标题 2"/>
          <p:cNvSpPr>
            <a:spLocks noGrp="1"/>
          </p:cNvSpPr>
          <p:nvPr>
            <p:ph type="title" idx="2"/>
          </p:nvPr>
        </p:nvSpPr>
        <p:spPr/>
        <p:txBody>
          <a:bodyPr>
            <a:normAutofit fontScale="90000"/>
          </a:bodyPr>
          <a:p>
            <a:r>
              <a:rPr altLang="en-US" lang="zh-CN"/>
              <a:t>跨界合作与共享经济模式下的绩效管理创新</a:t>
            </a:r>
            <a:endParaRPr altLang="en-US" lang="zh-CN"/>
          </a:p>
        </p:txBody>
      </p:sp>
      <p:sp>
        <p:nvSpPr>
          <p:cNvPr id="1050478" name="矩形 5"/>
          <p:cNvSpPr/>
          <p:nvPr>
            <p:custDataLst>
              <p:tags r:id="rId1"/>
            </p:custDataLst>
          </p:nvPr>
        </p:nvSpPr>
        <p:spPr>
          <a:xfrm>
            <a:off x="608330"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80" name="矩形 10"/>
          <p:cNvSpPr/>
          <p:nvPr>
            <p:custDataLst>
              <p:tags r:id="rId2"/>
            </p:custDataLst>
          </p:nvPr>
        </p:nvSpPr>
        <p:spPr>
          <a:xfrm>
            <a:off x="962930"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82" name="TextBox 2"/>
          <p:cNvSpPr txBox="1"/>
          <p:nvPr>
            <p:custDataLst>
              <p:tags r:id="rId3"/>
            </p:custDataLst>
          </p:nvPr>
        </p:nvSpPr>
        <p:spPr>
          <a:xfrm>
            <a:off x="763308"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跨界合作：不同领域的企业或组织之间的合作，共同制定绩效评估标准和管理方法</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484" name="矩形 6"/>
          <p:cNvSpPr/>
          <p:nvPr>
            <p:custDataLst>
              <p:tags r:id="rId4"/>
            </p:custDataLst>
          </p:nvPr>
        </p:nvSpPr>
        <p:spPr>
          <a:xfrm>
            <a:off x="3406861"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86" name="矩形 11"/>
          <p:cNvSpPr/>
          <p:nvPr>
            <p:custDataLst>
              <p:tags r:id="rId5"/>
            </p:custDataLst>
          </p:nvPr>
        </p:nvSpPr>
        <p:spPr>
          <a:xfrm>
            <a:off x="3780593"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88" name="TextBox 2"/>
          <p:cNvSpPr txBox="1"/>
          <p:nvPr>
            <p:custDataLst>
              <p:tags r:id="rId6"/>
            </p:custDataLst>
          </p:nvPr>
        </p:nvSpPr>
        <p:spPr>
          <a:xfrm>
            <a:off x="3561201" y="3108637"/>
            <a:ext cx="2278909" cy="1840200"/>
          </a:xfrm>
          <a:prstGeom prst="rect"/>
          <a:noFill/>
        </p:spPr>
        <p:txBody>
          <a:bodyPr rtlCol="0" wrap="square">
            <a:normAutofit fontScale="9375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共享经济模式：利用互联网平台，实现资源共享，提高资源利用效率，促进绩效提升</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490" name="矩形 33"/>
          <p:cNvSpPr/>
          <p:nvPr>
            <p:custDataLst>
              <p:tags r:id="rId7"/>
            </p:custDataLst>
          </p:nvPr>
        </p:nvSpPr>
        <p:spPr>
          <a:xfrm>
            <a:off x="6200927"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92" name="矩形 37"/>
          <p:cNvSpPr/>
          <p:nvPr>
            <p:custDataLst>
              <p:tags r:id="rId8"/>
            </p:custDataLst>
          </p:nvPr>
        </p:nvSpPr>
        <p:spPr>
          <a:xfrm>
            <a:off x="6555527"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494" name="TextBox 2"/>
          <p:cNvSpPr txBox="1"/>
          <p:nvPr>
            <p:custDataLst>
              <p:tags r:id="rId9"/>
            </p:custDataLst>
          </p:nvPr>
        </p:nvSpPr>
        <p:spPr>
          <a:xfrm>
            <a:off x="6355905" y="3108637"/>
            <a:ext cx="2278909" cy="1840200"/>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绩效管理创新：采用新的管理理念和技术手段，如大数据、人工智能等，提高绩效评估的准确性和效率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496" name="矩形 34"/>
          <p:cNvSpPr/>
          <p:nvPr>
            <p:custDataLst>
              <p:tags r:id="rId10"/>
            </p:custDataLst>
          </p:nvPr>
        </p:nvSpPr>
        <p:spPr>
          <a:xfrm>
            <a:off x="8989253"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498" name="矩形 38"/>
          <p:cNvSpPr/>
          <p:nvPr>
            <p:custDataLst>
              <p:tags r:id="rId11"/>
            </p:custDataLst>
          </p:nvPr>
        </p:nvSpPr>
        <p:spPr>
          <a:xfrm>
            <a:off x="9362986"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500" name="TextBox 2"/>
          <p:cNvSpPr txBox="1"/>
          <p:nvPr>
            <p:custDataLst>
              <p:tags r:id="rId12"/>
            </p:custDataLst>
          </p:nvPr>
        </p:nvSpPr>
        <p:spPr>
          <a:xfrm>
            <a:off x="9144231" y="3108637"/>
            <a:ext cx="2278909" cy="1840200"/>
          </a:xfrm>
          <a:prstGeom prst="rect"/>
          <a:noFill/>
        </p:spPr>
        <p:txBody>
          <a:bodyPr rtlCol="0" wrap="square">
            <a:normAutofit fontScale="875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未来发展趋势：跨界合作与共享经济模式将成为未来绩效管理的重要趋势，推动企业持续发展</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50534" name="标题 2"/>
          <p:cNvSpPr>
            <a:spLocks noGrp="1"/>
          </p:cNvSpPr>
          <p:nvPr>
            <p:ph type="title" idx="2"/>
          </p:nvPr>
        </p:nvSpPr>
        <p:spPr/>
        <p:txBody>
          <a:bodyPr>
            <a:normAutofit fontScale="90000"/>
          </a:bodyPr>
          <a:p>
            <a:r>
              <a:rPr altLang="en-US" lang="zh-CN"/>
              <a:t>可持续发展理念在绩效评估与绩效管理中的融入</a:t>
            </a:r>
            <a:endParaRPr altLang="en-US" lang="zh-CN"/>
          </a:p>
        </p:txBody>
      </p:sp>
      <p:sp>
        <p:nvSpPr>
          <p:cNvPr id="1050536"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38"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可持续发展理念的定义和重要性</a:t>
            </a:r>
            <a:endParaRPr altLang="en-US" dirty="0" sz="2000" lang="zh-CN" spc="150">
              <a:solidFill>
                <a:schemeClr val="tx1">
                  <a:lumMod val="75000"/>
                  <a:lumOff val="25000"/>
                </a:schemeClr>
              </a:solidFill>
              <a:latin typeface="+mn-ea"/>
              <a:sym typeface="+mn-ea"/>
            </a:endParaRPr>
          </a:p>
        </p:txBody>
      </p:sp>
      <p:sp>
        <p:nvSpPr>
          <p:cNvPr id="1050540"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42"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44"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绩效评估与绩效管理中融入可持续发展理念的方式</a:t>
            </a:r>
            <a:endParaRPr altLang="en-US" dirty="0" sz="2000" lang="zh-CN" spc="150">
              <a:solidFill>
                <a:schemeClr val="tx1">
                  <a:lumMod val="75000"/>
                  <a:lumOff val="25000"/>
                </a:schemeClr>
              </a:solidFill>
              <a:latin typeface="+mn-ea"/>
              <a:sym typeface="+mn-ea"/>
            </a:endParaRPr>
          </a:p>
        </p:txBody>
      </p:sp>
      <p:sp>
        <p:nvSpPr>
          <p:cNvPr id="1050546"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48"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50"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可持续发展理念在绩效评估与绩效管理中的实践案例</a:t>
            </a:r>
            <a:endParaRPr altLang="en-US" dirty="0" sz="2000" lang="zh-CN" spc="150">
              <a:solidFill>
                <a:schemeClr val="tx1">
                  <a:lumMod val="75000"/>
                  <a:lumOff val="25000"/>
                </a:schemeClr>
              </a:solidFill>
              <a:latin typeface="+mn-ea"/>
              <a:sym typeface="+mn-ea"/>
            </a:endParaRPr>
          </a:p>
        </p:txBody>
      </p:sp>
      <p:sp>
        <p:nvSpPr>
          <p:cNvPr id="1050552"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554"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556"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未来可持续发展理念在绩效评估与绩效管理中的发展趋势和挑战</a:t>
            </a:r>
            <a:endParaRPr altLang="en-US" dirty="0" sz="2000" lang="zh-CN" spc="150">
              <a:solidFill>
                <a:schemeClr val="tx1">
                  <a:lumMod val="75000"/>
                  <a:lumOff val="25000"/>
                </a:schemeClr>
              </a:solidFill>
              <a:latin typeface="+mn-ea"/>
              <a:sym typeface="+mn-ea"/>
            </a:endParaRPr>
          </a:p>
        </p:txBody>
      </p:sp>
      <p:sp>
        <p:nvSpPr>
          <p:cNvPr id="1050558"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53" name=""/>
        <p:cNvGrpSpPr/>
        <p:nvPr/>
      </p:nvGrpSpPr>
      <p:grpSpPr>
        <a:xfrm>
          <a:off x="0" y="0"/>
          <a:ext cx="0" cy="0"/>
          <a:chOff x="0" y="0"/>
          <a:chExt cx="0" cy="0"/>
        </a:xfrm>
      </p:grpSpPr>
      <p:sp>
        <p:nvSpPr>
          <p:cNvPr id="1050592" name="标题 1"/>
          <p:cNvSpPr>
            <a:spLocks noGrp="1"/>
          </p:cNvSpPr>
          <p:nvPr>
            <p:ph type="title" idx="3"/>
            <p:custDataLst>
              <p:tags r:id="rId1"/>
            </p:custDataLst>
          </p:nvPr>
        </p:nvSpPr>
        <p:spPr>
          <a:xfrm>
            <a:off x="1163955" y="1778000"/>
            <a:ext cx="7683500" cy="1850390"/>
          </a:xfrm>
        </p:spPr>
        <p:txBody>
          <a:bodyPr/>
          <a:p>
            <a:r>
              <a:rPr altLang="en-US" lang="zh-CN"/>
              <a:t>感谢您的观看</a:t>
            </a:r>
            <a:endParaRPr altLang="en-US" lang="zh-CN"/>
          </a:p>
        </p:txBody>
      </p:sp>
      <p:sp>
        <p:nvSpPr>
          <p:cNvPr id="1050594" name="文本占位符 2"/>
          <p:cNvSpPr>
            <a:spLocks noGrp="1"/>
          </p:cNvSpPr>
          <p:nvPr>
            <p:ph type="body" idx="2"/>
            <p:custDataLst>
              <p:tags r:id="rId2"/>
            </p:custDataLst>
          </p:nvPr>
        </p:nvSpPr>
        <p:spPr>
          <a:xfrm>
            <a:off x="1182370" y="4164965"/>
            <a:ext cx="1770380" cy="427355"/>
          </a:xfrm>
        </p:spPr>
        <p:txBody>
          <a:bodyPr/>
          <a:p>
            <a:r>
              <a:rPr altLang="en-US" lang="zh-CN"/>
              <a:t>汇报人：xxx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5.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3.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Lst>
</file>

<file path=ppt/tags/tag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1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2.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3.0"/>
  <p:tag name="KSO_WM_UNIT_CONTENT_GROUP_TYPE" val="titlestyl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Lst>
</file>

<file path=ppt/tags/tag17.xml><?xml version="1.0" encoding="utf-8"?>
<p:tagLst xmlns:p="http://schemas.openxmlformats.org/presentationml/2006/main">
  <p:tag name="KSO_WM_BEAUTIFY_FLAG" val="#wm#"/>
  <p:tag name="KSO_WM_UNIT_FILL_FORE_SCHEMECOLOR_INDEX_1_BRIGHTNESS" val="0"/>
  <p:tag name="KSO_WM_UNIT_FILL_FORE_SCHEMECOLOR_INDEX_1" val="7"/>
  <p:tag name="KSO_WM_UNIT_FILL_FORE_SCHEMECOLOR_INDEX_1_POS" val="0"/>
  <p:tag name="KSO_WM_UNIT_FILL_FORE_SCHEMECOLOR_INDEX_1_TRANS" val="1"/>
  <p:tag name="KSO_WM_UNIT_FILL_FORE_SCHEMECOLOR_INDEX_2_BRIGHTNESS" val="0"/>
  <p:tag name="KSO_WM_UNIT_FILL_FORE_SCHEMECOLOR_INDEX_2" val="7"/>
  <p:tag name="KSO_WM_UNIT_FILL_FORE_SCHEMECOLOR_INDEX_2_POS" val="0.5"/>
  <p:tag name="KSO_WM_UNIT_FILL_FORE_SCHEMECOLOR_INDEX_2_TRANS" val="0"/>
  <p:tag name="KSO_WM_UNIT_FILL_FORE_SCHEMECOLOR_INDEX_3_BRIGHTNESS" val="0"/>
  <p:tag name="KSO_WM_UNIT_FILL_FORE_SCHEMECOLOR_INDEX_3" val="7"/>
  <p:tag name="KSO_WM_UNIT_FILL_FORE_SCHEMECOLOR_INDEX_3_POS" val="1"/>
  <p:tag name="KSO_WM_UNIT_FILL_FORE_SCHEMECOLOR_INDEX_3_TRANS" val="1"/>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18.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3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3.0"/>
  <p:tag name="KSO_WM_UNIT_CONTENT_GROUP_TYPE" val="titlestyl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
  <p:tag name="KSO_WM_UNIT_LAYERLEVEL" val="1"/>
  <p:tag name="KSO_WM_TAG_VERSION" val="3.0"/>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0.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1"/>
  <p:tag name="KSO_WM_UNIT_ID" val="_6*i*1"/>
  <p:tag name="KSO_WM_UNIT_LAYERLEVEL" val="1"/>
  <p:tag name="KSO_WM_TAG_VERSION" val="3.0"/>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Lst>
</file>

<file path=ppt/tags/tag48.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3.0"/>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TYPE" val="i"/>
  <p:tag name="KSO_WM_UNIT_INDEX" val="1"/>
</p:tagLst>
</file>

<file path=ppt/tags/tag6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3.0"/>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CONTENT_GROUP_TYPE" val="titlestyle"/>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7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7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3.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7.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3.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023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31"/>
</p:tagLst>
</file>

<file path=ppt/tags/tag8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31"/>
  <p:tag name="KSO_WM_SPECIAL_SOURCE" val="bdnull"/>
  <p:tag name="KSO_WM_TEMPLATE_THUMBS_INDEX" val="1、9"/>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1*a*1"/>
  <p:tag name="KSO_WM_TEMPLATE_CATEGORY" val="custom"/>
  <p:tag name="KSO_WM_TEMPLATE_INDEX" val="20230231"/>
  <p:tag name="KSO_WM_UNIT_LAYERLEVEL" val="1"/>
  <p:tag name="KSO_WM_TAG_VERSION" val="3.0"/>
  <p:tag name="KSO_WM_BEAUTIFY_FLAG" val="#wm#"/>
  <p:tag name="KSO_WM_UNIT_PRESET_TEXT" val="单击添加文档标题"/>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1*b*1"/>
  <p:tag name="KSO_WM_TEMPLATE_CATEGORY" val="custom"/>
  <p:tag name="KSO_WM_TEMPLATE_INDEX" val="2023023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PRESET_TEXT" val="添加文档副标题"/>
</p:tagLst>
</file>

<file path=ppt/tags/tag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1*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87.xml><?xml version="1.0" encoding="utf-8"?>
<p:tagLst xmlns:p="http://schemas.openxmlformats.org/presentationml/2006/main">
  <p:tag name="KSO_WM_SLIDE_ID" val="custom2023023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3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7.6&quot;,&quot;top&quot;:&quot;90.3&quot;,&quot;width&quot;:&quot;684.4&quot;,&quot;height&quot;:&quot;359.65&quot;}"/>
</p:tagLst>
</file>

<file path=ppt/tags/tag8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6*b*1"/>
  <p:tag name="KSO_WM_TEMPLATE_CATEGORY" val="custom"/>
  <p:tag name="KSO_WM_TEMPLATE_INDEX" val="2023023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 name="KSO_WM_DIAGRAM_GROUP_CODE" val="l1-1"/>
  <p:tag name="KSO_WM_UNIT_PRESET_TEXT" val="CONTENTS"/>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6*a*1"/>
  <p:tag name="KSO_WM_TEMPLATE_CATEGORY" val="custom"/>
  <p:tag name="KSO_WM_TEMPLATE_INDEX" val="20230231"/>
  <p:tag name="KSO_WM_UNIT_LAYERLEVEL" val="1"/>
  <p:tag name="KSO_WM_TAG_VERSION" val="3.0"/>
  <p:tag name="KSO_WM_BEAUTIFY_FLAG" val="#wm#"/>
  <p:tag name="KSO_WM_DIAGRAM_GROUP_CODE" val="l1-1"/>
  <p:tag name="KSO_WM_UNIT_PRESET_TEXT" val="目录"/>
</p:tagLst>
</file>

<file path=ppt/tags/tag9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231_6*l_h_i*1_2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231_6*l_h_i*1_3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231_6*l_h_i*1_4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31_6*l_h_i*1_1_1"/>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2"/>
  <p:tag name="KSO_WM_UNIT_TYPE" val="l_h_a"/>
  <p:tag name="KSO_WM_UNIT_ID" val="custom20230231_6*l_h_a*1_1_1"/>
  <p:tag name="KSO_WM_DIAGRAM_VERSION" val="3"/>
  <p:tag name="KSO_WM_UNIT_PRESET_TEXT" val="单击此处添加文本"/>
  <p:tag name="KSO_WM_DIAGRAM_COLOR_TRICK" val="1"/>
  <p:tag name="KSO_WM_DIAGRAM_COLOR_TEXT_CAN_REMOVE" val="n"/>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31_6*l_h_i*1_2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0"/>
  <p:tag name="KSO_WM_UNIT_TYPE" val="l_h_a"/>
  <p:tag name="KSO_WM_UNIT_ID" val="custom20230231_6*l_h_a*1_2_1"/>
  <p:tag name="KSO_WM_DIAGRAM_VERSION" val="3"/>
  <p:tag name="KSO_WM_UNIT_PRESET_TEXT" val="单击此处添加文本"/>
  <p:tag name="KSO_WM_DIAGRAM_COLOR_TRICK" val="1"/>
  <p:tag name="KSO_WM_DIAGRAM_COLOR_TEXT_CAN_REMOVE" val="n"/>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31_6*l_h_i*1_3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8"/>
  <p:tag name="KSO_WM_UNIT_TYPE" val="l_h_a"/>
  <p:tag name="KSO_WM_UNIT_ID" val="custom20230231_6*l_h_a*1_3_1"/>
  <p:tag name="KSO_WM_DIAGRAM_VERSION" val="3"/>
  <p:tag name="KSO_WM_UNIT_PRESET_TEXT" val="单击此处添加文本"/>
  <p:tag name="KSO_WM_DIAGRAM_COLOR_TRICK" val="1"/>
  <p:tag name="KSO_WM_DIAGRAM_COLOR_TEXT_CAN_REMOVE" val="n"/>
</p:tagLst>
</file>

<file path=ppt/tags/tag99.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231_6*l_h_i*1_5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custom20230231_6*l_h_i*1_6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31_6*l_h_i*1_4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6"/>
  <p:tag name="KSO_WM_UNIT_TYPE" val="l_h_a"/>
  <p:tag name="KSO_WM_UNIT_ID" val="custom20230231_6*l_h_a*1_4_1"/>
  <p:tag name="KSO_WM_DIAGRAM_VERSION" val="3"/>
  <p:tag name="KSO_WM_UNIT_PRESET_TEXT" val="单击此处添加文本"/>
  <p:tag name="KSO_WM_DIAGRAM_COLOR_TRICK" val="1"/>
  <p:tag name="KSO_WM_DIAGRAM_COLOR_TEXT_CAN_REMOVE" val="n"/>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31_6*l_h_i*1_5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4"/>
  <p:tag name="KSO_WM_UNIT_TYPE" val="l_h_a"/>
  <p:tag name="KSO_WM_UNIT_ID" val="custom20230231_6*l_h_a*1_5_1"/>
  <p:tag name="KSO_WM_DIAGRAM_VERSION" val="3"/>
  <p:tag name="KSO_WM_UNIT_PRESET_TEXT" val="单击此处添加文本"/>
  <p:tag name="KSO_WM_DIAGRAM_COLOR_TRICK" val="1"/>
  <p:tag name="KSO_WM_DIAGRAM_COLOR_TEXT_CAN_REMOVE" val="n"/>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31_6*l_h_i*1_6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2"/>
  <p:tag name="KSO_WM_UNIT_TYPE" val="l_h_a"/>
  <p:tag name="KSO_WM_UNIT_ID" val="custom20230231_6*l_h_a*1_6_1"/>
  <p:tag name="KSO_WM_DIAGRAM_VERSION" val="3"/>
  <p:tag name="KSO_WM_UNIT_PRESET_TEXT" val="单击此处添加文本"/>
  <p:tag name="KSO_WM_DIAGRAM_COLOR_TRICK" val="1"/>
  <p:tag name="KSO_WM_DIAGRAM_COLOR_TEXT_CAN_REMOVE" val="n"/>
</p:tagLst>
</file>

<file path=ppt/tags/tag107.xml><?xml version="1.0" encoding="utf-8"?>
<p:tagLst xmlns:p="http://schemas.openxmlformats.org/presentationml/2006/main">
  <p:tag name="KSO_WM_SLIDE_ID" val="custom20230231_6"/>
  <p:tag name="KSO_WM_TEMPLATE_SUBCATEGORY" val="29"/>
  <p:tag name="KSO_WM_TEMPLATE_MASTER_TYPE" val="0"/>
  <p:tag name="KSO_WM_TEMPLATE_COLOR_TYPE" val="0"/>
  <p:tag name="KSO_WM_SLIDE_ITEM_CNT" val="6"/>
  <p:tag name="KSO_WM_SLIDE_INDEX" val="6"/>
  <p:tag name="KSO_WM_TAG_VERSION" val="3.0"/>
  <p:tag name="KSO_WM_BEAUTIFY_FLAG" val="#wm#"/>
  <p:tag name="KSO_WM_TEMPLATE_CATEGORY" val="custom"/>
  <p:tag name="KSO_WM_TEMPLATE_INDEX" val="2023023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1"/>
</p:tagLst>
</file>

<file path=ppt/tags/tag11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1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2"/>
</p:tagLst>
</file>

<file path=ppt/tags/tag113.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6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3"/>
</p:tagLst>
</file>

<file path=ppt/tags/tag164.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6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6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6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6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6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6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0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4"/>
</p:tagLst>
</file>

<file path=ppt/tags/tag204.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4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5"/>
</p:tagLst>
</file>

<file path=ppt/tags/tag247.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8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6"/>
</p:tagLst>
</file>

<file path=ppt/tags/tag29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6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6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6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6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5*l_h_i*1_6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6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35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7"/>
</p:tagLst>
</file>

<file path=ppt/tags/tag351.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3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07_4*l_h_f*1_1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07_4*l_h_a*1_1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07_4*l_h_a*1_4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07_4*l_h_f*1_4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07_4*l_h_f*1_2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07_4*l_h_a*1_2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07_4*l_h_a*1_3_1"/>
  <p:tag name="KSO_WM_TEMPLATE_CATEGORY" val="diagram"/>
  <p:tag name="KSO_WM_TEMPLATE_INDEX" val="2023170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07_4*l_h_f*1_3_1"/>
  <p:tag name="KSO_WM_TEMPLATE_CATEGORY" val="diagram"/>
  <p:tag name="KSO_WM_TEMPLATE_INDEX" val="2023170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言简意赅的阐述观点。"/>
  <p:tag name="KSO_WM_UNIT_TEXT_FILL_FORE_SCHEMECOLOR_INDEX" val="1"/>
  <p:tag name="KSO_WM_UNIT_TEXT_FILL_TYPE" val="1"/>
  <p:tag name="KSO_WM_DIAGRAM_MAX_ITEMCNT" val="6"/>
  <p:tag name="KSO_WM_DIAGRAM_MIN_ITEMCNT" val="1"/>
  <p:tag name="KSO_WM_DIAGRAM_VIRTUALLY_FRAME" val="{&quot;height&quot;:397.13385826771645,&quot;width&quot;:4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9*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感谢您的观看"/>
</p:tagLst>
</file>

<file path=ppt/tags/tag39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9*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398.xml><?xml version="1.0" encoding="utf-8"?>
<p:tagLst xmlns:p="http://schemas.openxmlformats.org/presentationml/2006/main">
  <p:tag name="KSO_WM_SLIDE_ID" val="custom2023023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31"/>
  <p:tag name="KSO_WM_SLIDE_TYPE" val="endPage"/>
  <p:tag name="KSO_WM_SLIDE_SUBTYPE" val="pureTxt"/>
  <p:tag name="KSO_WM_SLIDE_LAYOUT" val="a_f"/>
  <p:tag name="KSO_WM_SLIDE_LAYOUT_CNT" val="1_1"/>
  <p:tag name="KSO_WM_SPECIAL_SOURCE" val="bdnull"/>
  <p:tag name="KSO_WM_SLIDE_CONTENT_AREA" val="{&quot;left&quot;:&quot;47.6&quot;,&quot;top&quot;:&quot;90.3&quot;,&quot;width&quot;:&quot;684.4&quot;,&quot;height&quot;:&quot;359.6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DLT-A0</dc:creator>
  <dcterms:created xsi:type="dcterms:W3CDTF">2023-12-19T12:11:56Z</dcterms:created>
  <dcterms:modified xsi:type="dcterms:W3CDTF">2023-12-19T12:11:56Z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61c28ec765554b1bad7eb861b29305df_21</vt:lpwstr>
  </property>
</Properties>
</file>