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580" r:id="rId1"/>
    <p:sldMasterId id="2147491617" r:id="rId2"/>
  </p:sldMasterIdLst>
  <p:notesMasterIdLst>
    <p:notesMasterId r:id="rId3"/>
  </p:notesMasterIdLst>
  <p:sldIdLst>
    <p:sldId id="3768" r:id="rId4"/>
    <p:sldId id="3771" r:id="rId5"/>
    <p:sldId id="3774" r:id="rId6"/>
    <p:sldId id="3777" r:id="rId7"/>
    <p:sldId id="3780" r:id="rId8"/>
    <p:sldId id="3783" r:id="rId9"/>
    <p:sldId id="3786" r:id="rId10"/>
    <p:sldId id="3789" r:id="rId11"/>
    <p:sldId id="3792" r:id="rId12"/>
    <p:sldId id="3795" r:id="rId13"/>
    <p:sldId id="3798" r:id="rId14"/>
    <p:sldId id="3801" r:id="rId15"/>
    <p:sldId id="3804" r:id="rId16"/>
    <p:sldId id="3807" r:id="rId17"/>
    <p:sldId id="3810" r:id="rId18"/>
    <p:sldId id="3813" r:id="rId19"/>
    <p:sldId id="3816" r:id="rId20"/>
    <p:sldId id="3819" r:id="rId21"/>
    <p:sldId id="3822" r:id="rId22"/>
    <p:sldId id="3825" r:id="rId23"/>
    <p:sldId id="3828" r:id="rId24"/>
    <p:sldId id="3831" r:id="rId25"/>
    <p:sldId id="3834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jpe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image" Target="../media/image2.jpeg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1.jpe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3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292545" y="1840534"/>
            <a:ext cx="7601258" cy="1987554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编辑标题样式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292545" y="4102538"/>
            <a:ext cx="7601258" cy="711200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4721574" y="4834209"/>
            <a:ext cx="2743199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4000" y="360000"/>
            <a:ext cx="9829800" cy="864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4000" y="1364400"/>
            <a:ext cx="98298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55999" y="919175"/>
            <a:ext cx="2880000" cy="1081088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4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56000" y="2089175"/>
            <a:ext cx="2880000" cy="504000"/>
          </a:xfrm>
        </p:spPr>
        <p:txBody>
          <a:bodyPr anchor="t">
            <a:normAutofit/>
          </a:bodyPr>
          <a:lstStyle>
            <a:lvl1pPr algn="ctr" indent="0" marL="0">
              <a:buNone/>
              <a:defRPr b="0" sz="1800">
                <a:solidFill>
                  <a:schemeClr val="bg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6400" y="3381109"/>
            <a:ext cx="9144000" cy="1152000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90" name="文本占位符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524000" y="2189693"/>
            <a:ext cx="9144000" cy="1148675"/>
          </a:xfrm>
        </p:spPr>
        <p:txBody>
          <a:bodyPr anchor="b">
            <a:noAutofit/>
          </a:bodyPr>
          <a:lstStyle>
            <a:lvl1pPr algn="ctr" indent="0" marL="0">
              <a:buNone/>
              <a:defRPr sz="8000">
                <a:solidFill>
                  <a:schemeClr val="lt1">
                    <a:lumMod val="10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2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92922" y="360000"/>
            <a:ext cx="9360877" cy="864000"/>
          </a:xfrm>
          <a:noFill/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688122" y="360000"/>
            <a:ext cx="9665677" cy="5817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64676" y="360000"/>
            <a:ext cx="9690711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62964" y="1296000"/>
            <a:ext cx="9689248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11116" y="1532672"/>
            <a:ext cx="6769768" cy="213965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zh-CN" dirty="0" lang="en-US"/>
            </a:br>
            <a:r>
              <a:rPr altLang="en-US" dirty="0" lang="zh-CN"/>
              <a:t>编辑母版标题样式</a:t>
            </a:r>
            <a:endParaRPr altLang="en-US" dirty="0" lang="zh-CN"/>
          </a:p>
        </p:txBody>
      </p:sp>
      <p:sp>
        <p:nvSpPr>
          <p:cNvPr id="1048754" name="文本占位符 23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724400" y="4154172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0.xml"/><Relationship Id="rId13" Type="http://schemas.openxmlformats.org/officeDocument/2006/relationships/image" Target="../media/image4.jpeg"/><Relationship Id="rId14" Type="http://schemas.openxmlformats.org/officeDocument/2006/relationships/tags" Target="../tags/tag51.xml"/><Relationship Id="rId15" Type="http://schemas.openxmlformats.org/officeDocument/2006/relationships/tags" Target="../tags/tag52.xml"/><Relationship Id="rId16" Type="http://schemas.openxmlformats.org/officeDocument/2006/relationships/tags" Target="../tags/tag53.xml"/><Relationship Id="rId17" Type="http://schemas.openxmlformats.org/officeDocument/2006/relationships/tags" Target="../tags/tag54.xml"/><Relationship Id="rId18" Type="http://schemas.openxmlformats.org/officeDocument/2006/relationships/tags" Target="../tags/tag55.xml"/><Relationship Id="rId19" Type="http://schemas.openxmlformats.org/officeDocument/2006/relationships/tags" Target="../tags/tag5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581" r:id="rId1"/>
    <p:sldLayoutId id="2147491582" r:id="rId2"/>
    <p:sldLayoutId id="2147491583" r:id="rId3"/>
    <p:sldLayoutId id="2147491584" r:id="rId4"/>
    <p:sldLayoutId id="2147491585" r:id="rId5"/>
    <p:sldLayoutId id="2147491586" r:id="rId6"/>
    <p:sldLayoutId id="2147491587" r:id="rId7"/>
    <p:sldLayoutId id="2147491588" r:id="rId8"/>
    <p:sldLayoutId id="2147491589" r:id="rId9"/>
    <p:sldLayoutId id="2147491590" r:id="rId10"/>
    <p:sldLayoutId id="214749159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664676" y="360000"/>
            <a:ext cx="9689123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664676" y="1364400"/>
            <a:ext cx="9689123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618" r:id="rId1"/>
    <p:sldLayoutId id="2147491619" r:id="rId2"/>
    <p:sldLayoutId id="2147491620" r:id="rId3"/>
    <p:sldLayoutId id="2147491621" r:id="rId4"/>
    <p:sldLayoutId id="2147491622" r:id="rId5"/>
    <p:sldLayoutId id="2147491623" r:id="rId6"/>
    <p:sldLayoutId id="2147491624" r:id="rId7"/>
    <p:sldLayoutId id="2147491625" r:id="rId8"/>
    <p:sldLayoutId id="2147491626" r:id="rId9"/>
    <p:sldLayoutId id="2147491627" r:id="rId10"/>
    <p:sldLayoutId id="214749162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tags" Target="../tags/tag77.xml"/><Relationship Id="rId18" Type="http://schemas.openxmlformats.org/officeDocument/2006/relationships/tags" Target="../tags/tag78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tags" Target="../tags/tag87.xml"/><Relationship Id="rId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tags" Target="../tags/tag118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tags" Target="../tags/tag132.xml"/><Relationship Id="rId11" Type="http://schemas.openxmlformats.org/officeDocument/2006/relationships/tags" Target="../tags/tag133.xml"/><Relationship Id="rId12" Type="http://schemas.openxmlformats.org/officeDocument/2006/relationships/tags" Target="../tags/tag134.xml"/><Relationship Id="rId13" Type="http://schemas.openxmlformats.org/officeDocument/2006/relationships/tags" Target="../tags/tag135.xml"/><Relationship Id="rId14" Type="http://schemas.openxmlformats.org/officeDocument/2006/relationships/tags" Target="../tags/tag136.xml"/><Relationship Id="rId15" Type="http://schemas.openxmlformats.org/officeDocument/2006/relationships/tags" Target="../tags/tag137.xml"/><Relationship Id="rId16" Type="http://schemas.openxmlformats.org/officeDocument/2006/relationships/tags" Target="../tags/tag138.xml"/><Relationship Id="rId17" Type="http://schemas.openxmlformats.org/officeDocument/2006/relationships/tags" Target="../tags/tag139.xml"/><Relationship Id="rId18" Type="http://schemas.openxmlformats.org/officeDocument/2006/relationships/tags" Target="../tags/tag140.xml"/><Relationship Id="rId19" Type="http://schemas.openxmlformats.org/officeDocument/2006/relationships/tags" Target="../tags/tag141.xml"/><Relationship Id="rId20" Type="http://schemas.openxmlformats.org/officeDocument/2006/relationships/tags" Target="../tags/tag142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7.xml"/><Relationship Id="rId2" Type="http://schemas.openxmlformats.org/officeDocument/2006/relationships/tags" Target="../tags/tag198.xml"/><Relationship Id="rId3" Type="http://schemas.openxmlformats.org/officeDocument/2006/relationships/tags" Target="../tags/tag199.xml"/><Relationship Id="rId4" Type="http://schemas.openxmlformats.org/officeDocument/2006/relationships/tags" Target="../tags/tag200.xml"/><Relationship Id="rId5" Type="http://schemas.openxmlformats.org/officeDocument/2006/relationships/tags" Target="../tags/tag201.xml"/><Relationship Id="rId6" Type="http://schemas.openxmlformats.org/officeDocument/2006/relationships/tags" Target="../tags/tag202.xml"/><Relationship Id="rId7" Type="http://schemas.openxmlformats.org/officeDocument/2006/relationships/tags" Target="../tags/tag203.xml"/><Relationship Id="rId8" Type="http://schemas.openxmlformats.org/officeDocument/2006/relationships/tags" Target="../tags/tag204.xml"/><Relationship Id="rId9" Type="http://schemas.openxmlformats.org/officeDocument/2006/relationships/tags" Target="../tags/tag205.xml"/><Relationship Id="rId10" Type="http://schemas.openxmlformats.org/officeDocument/2006/relationships/tags" Target="../tags/tag206.xml"/><Relationship Id="rId11" Type="http://schemas.openxmlformats.org/officeDocument/2006/relationships/tags" Target="../tags/tag207.xml"/><Relationship Id="rId12" Type="http://schemas.openxmlformats.org/officeDocument/2006/relationships/tags" Target="../tags/tag20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tags" Target="../tags/tag240.xml"/><Relationship Id="rId18" Type="http://schemas.openxmlformats.org/officeDocument/2006/relationships/tags" Target="../tags/tag241.xml"/><Relationship Id="rId19" Type="http://schemas.openxmlformats.org/officeDocument/2006/relationships/tags" Target="../tags/tag242.xml"/><Relationship Id="rId20" Type="http://schemas.openxmlformats.org/officeDocument/2006/relationships/tags" Target="../tags/tag243.xml"/><Relationship Id="rId21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tags" Target="../tags/tag260.xml"/><Relationship Id="rId6" Type="http://schemas.openxmlformats.org/officeDocument/2006/relationships/tags" Target="../tags/tag261.xml"/><Relationship Id="rId7" Type="http://schemas.openxmlformats.org/officeDocument/2006/relationships/tags" Target="../tags/tag262.xml"/><Relationship Id="rId8" Type="http://schemas.openxmlformats.org/officeDocument/2006/relationships/tags" Target="../tags/tag263.xml"/><Relationship Id="rId9" Type="http://schemas.openxmlformats.org/officeDocument/2006/relationships/tags" Target="../tags/tag264.xml"/><Relationship Id="rId10" Type="http://schemas.openxmlformats.org/officeDocument/2006/relationships/tags" Target="../tags/tag265.xml"/><Relationship Id="rId11" Type="http://schemas.openxmlformats.org/officeDocument/2006/relationships/tags" Target="../tags/tag266.xml"/><Relationship Id="rId12" Type="http://schemas.openxmlformats.org/officeDocument/2006/relationships/tags" Target="../tags/tag26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92545" y="1840534"/>
            <a:ext cx="7601258" cy="1987554"/>
          </a:xfrm>
        </p:spPr>
        <p:txBody>
          <a:bodyPr/>
          <a:p>
            <a:r>
              <a:rPr altLang="en-US" dirty="0" lang="zh-CN"/>
              <a:t>初中阶段学生沟通与交流技巧培养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292545" y="4102538"/>
            <a:ext cx="7601258" cy="711200"/>
          </a:xfrm>
        </p:spPr>
        <p:txBody>
          <a:bodyPr/>
          <a:p>
            <a:r>
              <a:rPr altLang="en-US" dirty="0" lang="zh-CN"/>
              <a:t>单击此处添加副标题</a:t>
            </a:r>
            <a:endParaRPr altLang="en-US" dirty="0" lang="zh-CN"/>
          </a:p>
        </p:txBody>
      </p:sp>
      <p:sp>
        <p:nvSpPr>
          <p:cNvPr id="1048652" name="文本占位符 2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721574" y="4834209"/>
            <a:ext cx="2743199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55999" y="919175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6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656000" y="2089175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766" name="矩形: 圆角 7"/>
          <p:cNvSpPr/>
          <p:nvPr>
            <p:custDataLst>
              <p:tags r:id="rId3"/>
            </p:custDataLst>
          </p:nvPr>
        </p:nvSpPr>
        <p:spPr>
          <a:xfrm>
            <a:off x="32829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68" name="矩形: 圆角 10"/>
          <p:cNvSpPr/>
          <p:nvPr>
            <p:custDataLst>
              <p:tags r:id="rId4"/>
            </p:custDataLst>
          </p:nvPr>
        </p:nvSpPr>
        <p:spPr>
          <a:xfrm>
            <a:off x="2660650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0" name="矩形: 圆角 13"/>
          <p:cNvSpPr/>
          <p:nvPr>
            <p:custDataLst>
              <p:tags r:id="rId5"/>
            </p:custDataLst>
          </p:nvPr>
        </p:nvSpPr>
        <p:spPr>
          <a:xfrm>
            <a:off x="499427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2" name="矩形: 圆角 16"/>
          <p:cNvSpPr/>
          <p:nvPr>
            <p:custDataLst>
              <p:tags r:id="rId6"/>
            </p:custDataLst>
          </p:nvPr>
        </p:nvSpPr>
        <p:spPr>
          <a:xfrm>
            <a:off x="732726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74" name="文本框 14"/>
          <p:cNvSpPr txBox="1"/>
          <p:nvPr>
            <p:custDataLst>
              <p:tags r:id="rId7"/>
            </p:custDataLst>
          </p:nvPr>
        </p:nvSpPr>
        <p:spPr>
          <a:xfrm flipH="1">
            <a:off x="32829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了解沟通与交流的重要性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6" name="文本框 17"/>
          <p:cNvSpPr txBox="1"/>
          <p:nvPr>
            <p:custDataLst>
              <p:tags r:id="rId8"/>
            </p:custDataLst>
          </p:nvPr>
        </p:nvSpPr>
        <p:spPr>
          <a:xfrm>
            <a:off x="32829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One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78" name="矩形: 圆角 16"/>
          <p:cNvSpPr/>
          <p:nvPr>
            <p:custDataLst>
              <p:tags r:id="rId9"/>
            </p:custDataLst>
          </p:nvPr>
        </p:nvSpPr>
        <p:spPr>
          <a:xfrm>
            <a:off x="9660255" y="4233545"/>
            <a:ext cx="2199640" cy="2133600"/>
          </a:xfrm>
          <a:prstGeom prst="roundRect">
            <a:avLst>
              <a:gd name="adj" fmla="val 914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b="1" lang="zh-CN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1048780" name="文本框 14"/>
          <p:cNvSpPr txBox="1"/>
          <p:nvPr>
            <p:custDataLst>
              <p:tags r:id="rId10"/>
            </p:custDataLst>
          </p:nvPr>
        </p:nvSpPr>
        <p:spPr>
          <a:xfrm flipH="1">
            <a:off x="266128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培养有效的沟通技巧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2" name="文本框 17"/>
          <p:cNvSpPr txBox="1"/>
          <p:nvPr>
            <p:custDataLst>
              <p:tags r:id="rId11"/>
            </p:custDataLst>
          </p:nvPr>
        </p:nvSpPr>
        <p:spPr>
          <a:xfrm>
            <a:off x="266128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Two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4" name="文本框 14"/>
          <p:cNvSpPr txBox="1"/>
          <p:nvPr>
            <p:custDataLst>
              <p:tags r:id="rId12"/>
            </p:custDataLst>
          </p:nvPr>
        </p:nvSpPr>
        <p:spPr>
          <a:xfrm flipH="1">
            <a:off x="499427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增强沟通与交流的能力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6" name="文本框 17"/>
          <p:cNvSpPr txBox="1"/>
          <p:nvPr>
            <p:custDataLst>
              <p:tags r:id="rId13"/>
            </p:custDataLst>
          </p:nvPr>
        </p:nvSpPr>
        <p:spPr>
          <a:xfrm>
            <a:off x="499427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Three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88" name="文本框 14"/>
          <p:cNvSpPr txBox="1"/>
          <p:nvPr>
            <p:custDataLst>
              <p:tags r:id="rId14"/>
            </p:custDataLst>
          </p:nvPr>
        </p:nvSpPr>
        <p:spPr>
          <a:xfrm flipH="1">
            <a:off x="7327900" y="5046156"/>
            <a:ext cx="2045970" cy="1136432"/>
          </a:xfrm>
          <a:prstGeom prst="rect"/>
          <a:noFill/>
        </p:spPr>
        <p:txBody>
          <a:bodyPr vert="horz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沟通与交流中的常见问题及解决方法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0" name="文本框 17"/>
          <p:cNvSpPr txBox="1"/>
          <p:nvPr>
            <p:custDataLst>
              <p:tags r:id="rId15"/>
            </p:custDataLst>
          </p:nvPr>
        </p:nvSpPr>
        <p:spPr>
          <a:xfrm>
            <a:off x="7327900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Four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2" name="文本框 14"/>
          <p:cNvSpPr txBox="1"/>
          <p:nvPr>
            <p:custDataLst>
              <p:tags r:id="rId16"/>
            </p:custDataLst>
          </p:nvPr>
        </p:nvSpPr>
        <p:spPr>
          <a:xfrm flipH="1">
            <a:off x="9661525" y="5046156"/>
            <a:ext cx="2045970" cy="1136432"/>
          </a:xfrm>
          <a:prstGeom prst="rect"/>
          <a:noFill/>
        </p:spPr>
        <p:txBody>
          <a:bodyPr vert="horz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b="1" dirty="0" sz="2400" lang="zh-CN">
                <a:solidFill>
                  <a:schemeClr val="accent1"/>
                </a:solidFill>
                <a:effectLst/>
                <a:latin typeface="+mj-ea"/>
                <a:ea typeface="+mj-ea"/>
                <a:cs typeface="微软雅黑" panose="020B0503020204020204" charset="-122"/>
              </a:rPr>
              <a:t>实际应用案例分析</a:t>
            </a:r>
            <a:endParaRPr altLang="en-US" b="1" dirty="0" sz="2400" lang="zh-CN">
              <a:solidFill>
                <a:schemeClr val="accent1"/>
              </a:solidFill>
              <a:effectLst/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1048794" name="文本框 17"/>
          <p:cNvSpPr txBox="1"/>
          <p:nvPr>
            <p:custDataLst>
              <p:tags r:id="rId17"/>
            </p:custDataLst>
          </p:nvPr>
        </p:nvSpPr>
        <p:spPr>
          <a:xfrm>
            <a:off x="9661525" y="4422586"/>
            <a:ext cx="2044700" cy="639445"/>
          </a:xfrm>
          <a:prstGeom prst="rect"/>
          <a:noFill/>
        </p:spPr>
        <p:txBody>
          <a:bodyPr anchor="b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zh-CN" dirty="0" sz="2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charset="-122"/>
              </a:rPr>
              <a:t>Part Five</a:t>
            </a:r>
            <a:endParaRPr altLang="zh-CN" dirty="0" sz="2000" lang="en-US">
              <a:solidFill>
                <a:schemeClr val="accent1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了解沟通与交流的重要性</a:t>
            </a:r>
            <a:endParaRPr altLang="en-US" dirty="0" lang="zh-CN"/>
          </a:p>
        </p:txBody>
      </p:sp>
      <p:sp>
        <p:nvSpPr>
          <p:cNvPr id="10488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沟通与交流的定义和作用</a:t>
            </a:r>
            <a:endParaRPr altLang="en-US" lang="zh-CN"/>
          </a:p>
        </p:txBody>
      </p:sp>
      <p:sp>
        <p:nvSpPr>
          <p:cNvPr id="1048846" name="矩形 5"/>
          <p:cNvSpPr/>
          <p:nvPr>
            <p:custDataLst>
              <p:tags r:id="rId1"/>
            </p:custDataLst>
          </p:nvPr>
        </p:nvSpPr>
        <p:spPr>
          <a:xfrm>
            <a:off x="1524000" y="1449280"/>
            <a:ext cx="4600210" cy="465268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48" name="矩形 10"/>
          <p:cNvSpPr/>
          <p:nvPr>
            <p:custDataLst>
              <p:tags r:id="rId2"/>
            </p:custDataLst>
          </p:nvPr>
        </p:nvSpPr>
        <p:spPr>
          <a:xfrm>
            <a:off x="2153382" y="1440380"/>
            <a:ext cx="944530" cy="48975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0" name="TextBox 2"/>
          <p:cNvSpPr txBox="1"/>
          <p:nvPr>
            <p:custDataLst>
              <p:tags r:id="rId3"/>
            </p:custDataLst>
          </p:nvPr>
        </p:nvSpPr>
        <p:spPr>
          <a:xfrm>
            <a:off x="1799275" y="2728388"/>
            <a:ext cx="4049817" cy="2456944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沟通与交流的定义：人们通过语言、文字、表情等方式传递信息、表达情感和建立关系的行为。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852" name="矩形 6"/>
          <p:cNvSpPr/>
          <p:nvPr>
            <p:custDataLst>
              <p:tags r:id="rId4"/>
            </p:custDataLst>
          </p:nvPr>
        </p:nvSpPr>
        <p:spPr>
          <a:xfrm>
            <a:off x="6753591" y="1449280"/>
            <a:ext cx="4600210" cy="465268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4" name="矩形 11"/>
          <p:cNvSpPr/>
          <p:nvPr>
            <p:custDataLst>
              <p:tags r:id="rId5"/>
            </p:custDataLst>
          </p:nvPr>
        </p:nvSpPr>
        <p:spPr>
          <a:xfrm>
            <a:off x="7418574" y="1440380"/>
            <a:ext cx="944530" cy="48975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56" name="TextBox 2"/>
          <p:cNvSpPr txBox="1"/>
          <p:nvPr>
            <p:custDataLst>
              <p:tags r:id="rId6"/>
            </p:custDataLst>
          </p:nvPr>
        </p:nvSpPr>
        <p:spPr>
          <a:xfrm>
            <a:off x="7028866" y="2728388"/>
            <a:ext cx="4049817" cy="2456944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沟通与交流的作用：促进人与人之间的相互理解，建立良好的人际关系，提高团队协作能力，增强个人表达能力。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初中阶段学生沟通与交流的重要性</a:t>
            </a:r>
            <a:endParaRPr altLang="en-US" lang="zh-CN"/>
          </a:p>
        </p:txBody>
      </p:sp>
      <p:sp>
        <p:nvSpPr>
          <p:cNvPr id="1048892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4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6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898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培养自信心：良好的沟通与交流能力可以帮助学生更好地表达自己的想法和情感，增强自信心。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0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2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4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提高学业成绩：良好的沟通与交流能力有助于学生在课堂上更好地理解知识，提高学习效果。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2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建立人际关系：通过有效的沟通与交流，学生可以更好地与同学、老师和家长建立良好的人际关系。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6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0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促进心理健康：有效的沟通与交流可以帮助学生释放压力，缓解焦虑和抑郁等心理问题。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培养有效的沟通技巧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倾听技巧</a:t>
            </a:r>
            <a:endParaRPr altLang="en-US" lang="zh-CN"/>
          </a:p>
        </p:txBody>
      </p:sp>
      <p:sp>
        <p:nvSpPr>
          <p:cNvPr id="1048986" name="圆角矩形 26"/>
          <p:cNvSpPr/>
          <p:nvPr>
            <p:custDataLst>
              <p:tags r:id="rId1"/>
            </p:custDataLst>
          </p:nvPr>
        </p:nvSpPr>
        <p:spPr>
          <a:xfrm>
            <a:off x="1524000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8" name="圆角矩形 28"/>
          <p:cNvSpPr/>
          <p:nvPr>
            <p:custDataLst>
              <p:tags r:id="rId2"/>
            </p:custDataLst>
          </p:nvPr>
        </p:nvSpPr>
        <p:spPr>
          <a:xfrm>
            <a:off x="1526277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90" name="文本框 31"/>
          <p:cNvSpPr txBox="1"/>
          <p:nvPr>
            <p:custDataLst>
              <p:tags r:id="rId3"/>
            </p:custDataLst>
          </p:nvPr>
        </p:nvSpPr>
        <p:spPr>
          <a:xfrm>
            <a:off x="1662881" y="2355440"/>
            <a:ext cx="2045769" cy="305147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保持专注：全神贯注地倾听对方说话，避免中断或转移话题。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2" name="圆角矩形 29"/>
          <p:cNvSpPr/>
          <p:nvPr>
            <p:custDataLst>
              <p:tags r:id="rId4"/>
            </p:custDataLst>
          </p:nvPr>
        </p:nvSpPr>
        <p:spPr>
          <a:xfrm>
            <a:off x="4026131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4" name="圆角矩形 32"/>
          <p:cNvSpPr/>
          <p:nvPr>
            <p:custDataLst>
              <p:tags r:id="rId5"/>
            </p:custDataLst>
          </p:nvPr>
        </p:nvSpPr>
        <p:spPr>
          <a:xfrm>
            <a:off x="4028408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6" name="文本框 34"/>
          <p:cNvSpPr txBox="1"/>
          <p:nvPr>
            <p:custDataLst>
              <p:tags r:id="rId6"/>
            </p:custDataLst>
          </p:nvPr>
        </p:nvSpPr>
        <p:spPr>
          <a:xfrm>
            <a:off x="4167288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理解意图：努力理解对方的观点和感受，不要急于发表自己的看法。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3"/>
          <p:cNvSpPr/>
          <p:nvPr>
            <p:custDataLst>
              <p:tags r:id="rId7"/>
            </p:custDataLst>
          </p:nvPr>
        </p:nvSpPr>
        <p:spPr>
          <a:xfrm>
            <a:off x="6528262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0" name="圆角矩形 4"/>
          <p:cNvSpPr/>
          <p:nvPr>
            <p:custDataLst>
              <p:tags r:id="rId8"/>
            </p:custDataLst>
          </p:nvPr>
        </p:nvSpPr>
        <p:spPr>
          <a:xfrm>
            <a:off x="653053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2" name="文本框 5"/>
          <p:cNvSpPr txBox="1"/>
          <p:nvPr>
            <p:custDataLst>
              <p:tags r:id="rId9"/>
            </p:custDataLst>
          </p:nvPr>
        </p:nvSpPr>
        <p:spPr>
          <a:xfrm>
            <a:off x="6668850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回应：通过反馈或提问等方式回应对方，表明你在倾听并关心对方所说的话。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8"/>
          <p:cNvSpPr/>
          <p:nvPr>
            <p:custDataLst>
              <p:tags r:id="rId10"/>
            </p:custDataLst>
          </p:nvPr>
        </p:nvSpPr>
        <p:spPr>
          <a:xfrm>
            <a:off x="9030393" y="1978072"/>
            <a:ext cx="2323427" cy="35857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6" name="圆角矩形 9"/>
          <p:cNvSpPr/>
          <p:nvPr>
            <p:custDataLst>
              <p:tags r:id="rId11"/>
            </p:custDataLst>
          </p:nvPr>
        </p:nvSpPr>
        <p:spPr>
          <a:xfrm>
            <a:off x="9032669" y="1978072"/>
            <a:ext cx="2319039" cy="19053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8" name="文本框 10"/>
          <p:cNvSpPr txBox="1"/>
          <p:nvPr>
            <p:custDataLst>
              <p:tags r:id="rId12"/>
            </p:custDataLst>
          </p:nvPr>
        </p:nvSpPr>
        <p:spPr>
          <a:xfrm>
            <a:off x="9170981" y="2355440"/>
            <a:ext cx="2043262" cy="3052675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避免干扰：避免分心或被其他事物干扰，保持倾听的连贯性和完整性。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表达技巧</a:t>
            </a:r>
            <a:endParaRPr altLang="en-US" lang="zh-CN"/>
          </a:p>
        </p:txBody>
      </p:sp>
      <p:sp>
        <p:nvSpPr>
          <p:cNvPr id="1049044" name="矩形 31"/>
          <p:cNvSpPr/>
          <p:nvPr>
            <p:custDataLst>
              <p:tags r:id="rId1"/>
            </p:custDataLst>
          </p:nvPr>
        </p:nvSpPr>
        <p:spPr>
          <a:xfrm>
            <a:off x="29845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清晰简洁：用简单明了的语言表达意思，避免使用复杂的词汇或长句。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4"/>
          <p:cNvSpPr/>
          <p:nvPr>
            <p:custDataLst>
              <p:tags r:id="rId2"/>
            </p:custDataLst>
          </p:nvPr>
        </p:nvSpPr>
        <p:spPr>
          <a:xfrm>
            <a:off x="29845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具体生动：使用具体的例子和形象的语言来描述事物，使内容更加生动有趣。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5"/>
          <p:cNvSpPr/>
          <p:nvPr>
            <p:custDataLst>
              <p:tags r:id="rId3"/>
            </p:custDataLst>
          </p:nvPr>
        </p:nvSpPr>
        <p:spPr>
          <a:xfrm>
            <a:off x="29845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适应听众：根据听众的背景和需求，调整语言表达方式，使内容更易于理解和接受。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矩形 7"/>
          <p:cNvSpPr/>
          <p:nvPr>
            <p:custDataLst>
              <p:tags r:id="rId4"/>
            </p:custDataLst>
          </p:nvPr>
        </p:nvSpPr>
        <p:spPr>
          <a:xfrm>
            <a:off x="29845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情感适度：在表达中保持适度的情感，避免过于激动或冷淡，影响沟通效果。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非语言沟通技巧</a:t>
            </a:r>
            <a:endParaRPr altLang="en-US" lang="zh-CN"/>
          </a:p>
        </p:txBody>
      </p:sp>
      <p:sp>
        <p:nvSpPr>
          <p:cNvPr id="104908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肢体语言：通过肢体动作传达信息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声音：通过语调、语速、音量传达情感和意图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空间距离：保持适当的距离以建立信任和亲密感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面部表情：通过表情展示情感和态度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增强沟通与交流的能力</a:t>
            </a:r>
            <a:endParaRPr altLang="en-US" dirty="0" lang="zh-CN"/>
          </a:p>
        </p:txBody>
      </p:sp>
      <p:sp>
        <p:nvSpPr>
          <p:cNvPr id="10491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增强自信心</a:t>
            </a:r>
            <a:endParaRPr altLang="en-US" lang="zh-CN"/>
          </a:p>
        </p:txBody>
      </p:sp>
      <p:sp>
        <p:nvSpPr>
          <p:cNvPr id="1049188" name="五边形 30"/>
          <p:cNvSpPr/>
          <p:nvPr>
            <p:custDataLst>
              <p:tags r:id="rId1"/>
            </p:custDataLst>
          </p:nvPr>
        </p:nvSpPr>
        <p:spPr>
          <a:xfrm>
            <a:off x="1524000" y="3254120"/>
            <a:ext cx="2605327" cy="1059031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0" name="燕尾形 36"/>
          <p:cNvSpPr/>
          <p:nvPr>
            <p:custDataLst>
              <p:tags r:id="rId2"/>
            </p:custDataLst>
          </p:nvPr>
        </p:nvSpPr>
        <p:spPr>
          <a:xfrm>
            <a:off x="3864767" y="3254120"/>
            <a:ext cx="2605327" cy="1059031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2" name="燕尾形 37"/>
          <p:cNvSpPr/>
          <p:nvPr>
            <p:custDataLst>
              <p:tags r:id="rId3"/>
            </p:custDataLst>
          </p:nvPr>
        </p:nvSpPr>
        <p:spPr>
          <a:xfrm>
            <a:off x="8546301" y="3254120"/>
            <a:ext cx="2605327" cy="1059031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4" name="燕尾形 38"/>
          <p:cNvSpPr/>
          <p:nvPr>
            <p:custDataLst>
              <p:tags r:id="rId4"/>
            </p:custDataLst>
          </p:nvPr>
        </p:nvSpPr>
        <p:spPr>
          <a:xfrm>
            <a:off x="6205534" y="3254120"/>
            <a:ext cx="2605327" cy="1059031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96" name="文本框 3"/>
          <p:cNvSpPr txBox="1"/>
          <p:nvPr>
            <p:custDataLst>
              <p:tags r:id="rId5"/>
            </p:custDataLst>
          </p:nvPr>
        </p:nvSpPr>
        <p:spPr>
          <a:xfrm>
            <a:off x="3810275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学会表达自己的想法和感受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98" name="文本框 6"/>
          <p:cNvSpPr txBox="1"/>
          <p:nvPr>
            <p:custDataLst>
              <p:tags r:id="rId6"/>
            </p:custDataLst>
          </p:nvPr>
        </p:nvSpPr>
        <p:spPr>
          <a:xfrm>
            <a:off x="1524000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了解自己的优点和长处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0" name="文本框 7"/>
          <p:cNvSpPr txBox="1"/>
          <p:nvPr>
            <p:custDataLst>
              <p:tags r:id="rId7"/>
            </p:custDataLst>
          </p:nvPr>
        </p:nvSpPr>
        <p:spPr>
          <a:xfrm>
            <a:off x="6203955" y="1772582"/>
            <a:ext cx="2809868" cy="1267521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培养积极的心态和情绪管理能力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文本框 8"/>
          <p:cNvSpPr txBox="1"/>
          <p:nvPr>
            <p:custDataLst>
              <p:tags r:id="rId8"/>
            </p:custDataLst>
          </p:nvPr>
        </p:nvSpPr>
        <p:spPr>
          <a:xfrm>
            <a:off x="8543932" y="4539015"/>
            <a:ext cx="2809868" cy="123119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不断学习和提升自己的沟通技巧和能力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提高表达能力</a:t>
            </a:r>
            <a:endParaRPr altLang="en-US" lang="zh-CN"/>
          </a:p>
        </p:txBody>
      </p:sp>
      <p:sp>
        <p:nvSpPr>
          <p:cNvPr id="1049238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掌握基本的沟通技巧，如倾听、表达和提问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多读书、多写作，提高语言组织和表达能力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参加演讲、辩论等活动，锻炼口才和公众表达能力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学会使用肢体语言和面部表情，增强表达效果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掌握沟通与交流的技巧</a:t>
            </a:r>
            <a:endParaRPr altLang="en-US" lang="zh-CN"/>
          </a:p>
        </p:txBody>
      </p:sp>
      <p:sp>
        <p:nvSpPr>
          <p:cNvPr id="1049296" name="对角圆角矩形 15"/>
          <p:cNvSpPr/>
          <p:nvPr>
            <p:custDataLst>
              <p:tags r:id="rId1"/>
            </p:custDataLst>
          </p:nvPr>
        </p:nvSpPr>
        <p:spPr>
          <a:xfrm>
            <a:off x="17933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对角圆角矩形 16"/>
          <p:cNvSpPr/>
          <p:nvPr>
            <p:custDataLst>
              <p:tags r:id="rId2"/>
            </p:custDataLst>
          </p:nvPr>
        </p:nvSpPr>
        <p:spPr>
          <a:xfrm>
            <a:off x="17933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0" name="直角三角形 17"/>
          <p:cNvSpPr/>
          <p:nvPr>
            <p:custDataLst>
              <p:tags r:id="rId3"/>
            </p:custDataLst>
          </p:nvPr>
        </p:nvSpPr>
        <p:spPr>
          <a:xfrm>
            <a:off x="23589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2" name="文本框 27"/>
          <p:cNvSpPr txBox="1"/>
          <p:nvPr>
            <p:custDataLst>
              <p:tags r:id="rId4"/>
            </p:custDataLst>
          </p:nvPr>
        </p:nvSpPr>
        <p:spPr>
          <a:xfrm>
            <a:off x="23954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善于提问：善于提问有助于更好地了解对方。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4" name="对角圆角矩形 52"/>
          <p:cNvSpPr/>
          <p:nvPr>
            <p:custDataLst>
              <p:tags r:id="rId5"/>
            </p:custDataLst>
          </p:nvPr>
        </p:nvSpPr>
        <p:spPr>
          <a:xfrm>
            <a:off x="17933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6" name="对角圆角矩形 53"/>
          <p:cNvSpPr/>
          <p:nvPr>
            <p:custDataLst>
              <p:tags r:id="rId6"/>
            </p:custDataLst>
          </p:nvPr>
        </p:nvSpPr>
        <p:spPr>
          <a:xfrm>
            <a:off x="17933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直角三角形 54"/>
          <p:cNvSpPr/>
          <p:nvPr>
            <p:custDataLst>
              <p:tags r:id="rId7"/>
            </p:custDataLst>
          </p:nvPr>
        </p:nvSpPr>
        <p:spPr>
          <a:xfrm>
            <a:off x="23589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文本框 56"/>
          <p:cNvSpPr txBox="1"/>
          <p:nvPr>
            <p:custDataLst>
              <p:tags r:id="rId8"/>
            </p:custDataLst>
          </p:nvPr>
        </p:nvSpPr>
        <p:spPr>
          <a:xfrm>
            <a:off x="23954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学会倾听：认真听取别人的意见，不打断对方说话。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对角圆角矩形 5"/>
          <p:cNvSpPr/>
          <p:nvPr>
            <p:custDataLst>
              <p:tags r:id="rId9"/>
            </p:custDataLst>
          </p:nvPr>
        </p:nvSpPr>
        <p:spPr>
          <a:xfrm>
            <a:off x="17933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对角圆角矩形 6"/>
          <p:cNvSpPr/>
          <p:nvPr>
            <p:custDataLst>
              <p:tags r:id="rId10"/>
            </p:custDataLst>
          </p:nvPr>
        </p:nvSpPr>
        <p:spPr>
          <a:xfrm>
            <a:off x="17933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直角三角形 7"/>
          <p:cNvSpPr/>
          <p:nvPr>
            <p:custDataLst>
              <p:tags r:id="rId11"/>
            </p:custDataLst>
          </p:nvPr>
        </p:nvSpPr>
        <p:spPr>
          <a:xfrm>
            <a:off x="23589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文本框 8"/>
          <p:cNvSpPr txBox="1"/>
          <p:nvPr>
            <p:custDataLst>
              <p:tags r:id="rId12"/>
            </p:custDataLst>
          </p:nvPr>
        </p:nvSpPr>
        <p:spPr>
          <a:xfrm>
            <a:off x="23954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表达清晰：说话时思路清晰，言简意赅。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对角圆角矩形 9"/>
          <p:cNvSpPr/>
          <p:nvPr>
            <p:custDataLst>
              <p:tags r:id="rId13"/>
            </p:custDataLst>
          </p:nvPr>
        </p:nvSpPr>
        <p:spPr>
          <a:xfrm>
            <a:off x="17933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0"/>
          <p:cNvSpPr/>
          <p:nvPr>
            <p:custDataLst>
              <p:tags r:id="rId14"/>
            </p:custDataLst>
          </p:nvPr>
        </p:nvSpPr>
        <p:spPr>
          <a:xfrm>
            <a:off x="17933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1"/>
          <p:cNvSpPr/>
          <p:nvPr>
            <p:custDataLst>
              <p:tags r:id="rId15"/>
            </p:custDataLst>
          </p:nvPr>
        </p:nvSpPr>
        <p:spPr>
          <a:xfrm>
            <a:off x="23589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12"/>
          <p:cNvSpPr txBox="1"/>
          <p:nvPr>
            <p:custDataLst>
              <p:tags r:id="rId16"/>
            </p:custDataLst>
          </p:nvPr>
        </p:nvSpPr>
        <p:spPr>
          <a:xfrm>
            <a:off x="23954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掌握非语言沟通技巧：如眼神交流、肢体语言等，增强沟通效果。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学会处理人际关系</a:t>
            </a:r>
            <a:endParaRPr altLang="en-US" lang="zh-CN"/>
          </a:p>
        </p:txBody>
      </p:sp>
      <p:sp>
        <p:nvSpPr>
          <p:cNvPr id="1049362" name="矩形 3"/>
          <p:cNvSpPr/>
          <p:nvPr>
            <p:custDataLst>
              <p:tags r:id="rId1"/>
            </p:custDataLst>
          </p:nvPr>
        </p:nvSpPr>
        <p:spPr>
          <a:xfrm>
            <a:off x="2042276" y="1436267"/>
            <a:ext cx="9311583" cy="1023782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13"/>
          <p:cNvSpPr/>
          <p:nvPr>
            <p:custDataLst>
              <p:tags r:id="rId2"/>
            </p:custDataLst>
          </p:nvPr>
        </p:nvSpPr>
        <p:spPr>
          <a:xfrm>
            <a:off x="1524000" y="1436267"/>
            <a:ext cx="252527" cy="1023782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文本框 4"/>
          <p:cNvSpPr txBox="1"/>
          <p:nvPr>
            <p:custDataLst>
              <p:tags r:id="rId3"/>
            </p:custDataLst>
          </p:nvPr>
        </p:nvSpPr>
        <p:spPr>
          <a:xfrm>
            <a:off x="2308889" y="1524722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学会倾听：认真听取别人的意见，尊重对方的感受和观点。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矩形 39"/>
          <p:cNvSpPr/>
          <p:nvPr>
            <p:custDataLst>
              <p:tags r:id="rId4"/>
            </p:custDataLst>
          </p:nvPr>
        </p:nvSpPr>
        <p:spPr>
          <a:xfrm>
            <a:off x="2042276" y="2651599"/>
            <a:ext cx="9311583" cy="1023782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矩形 5"/>
          <p:cNvSpPr/>
          <p:nvPr>
            <p:custDataLst>
              <p:tags r:id="rId5"/>
            </p:custDataLst>
          </p:nvPr>
        </p:nvSpPr>
        <p:spPr>
          <a:xfrm>
            <a:off x="1524000" y="2651599"/>
            <a:ext cx="252527" cy="1023782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2" name="文本框 41"/>
          <p:cNvSpPr txBox="1"/>
          <p:nvPr>
            <p:custDataLst>
              <p:tags r:id="rId6"/>
            </p:custDataLst>
          </p:nvPr>
        </p:nvSpPr>
        <p:spPr>
          <a:xfrm>
            <a:off x="2308889" y="2740055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善于表达：清晰、简洁地表达自己的想法和感受，避免模糊和含糊的表达。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矩形 12"/>
          <p:cNvSpPr/>
          <p:nvPr>
            <p:custDataLst>
              <p:tags r:id="rId7"/>
            </p:custDataLst>
          </p:nvPr>
        </p:nvSpPr>
        <p:spPr>
          <a:xfrm>
            <a:off x="2042276" y="3866931"/>
            <a:ext cx="9311583" cy="1023782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矩形 17"/>
          <p:cNvSpPr/>
          <p:nvPr>
            <p:custDataLst>
              <p:tags r:id="rId8"/>
            </p:custDataLst>
          </p:nvPr>
        </p:nvSpPr>
        <p:spPr>
          <a:xfrm>
            <a:off x="1524000" y="3866931"/>
            <a:ext cx="252527" cy="1023782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19"/>
          <p:cNvSpPr txBox="1"/>
          <p:nvPr>
            <p:custDataLst>
              <p:tags r:id="rId9"/>
            </p:custDataLst>
          </p:nvPr>
        </p:nvSpPr>
        <p:spPr>
          <a:xfrm>
            <a:off x="2308889" y="3955387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学会妥协：在沟通交流中，要学会妥协和让步，以达到双方都能接受的结果。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矩形 49"/>
          <p:cNvSpPr/>
          <p:nvPr>
            <p:custDataLst>
              <p:tags r:id="rId10"/>
            </p:custDataLst>
          </p:nvPr>
        </p:nvSpPr>
        <p:spPr>
          <a:xfrm>
            <a:off x="2042276" y="5081640"/>
            <a:ext cx="9311583" cy="1023782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矩形 26"/>
          <p:cNvSpPr/>
          <p:nvPr>
            <p:custDataLst>
              <p:tags r:id="rId11"/>
            </p:custDataLst>
          </p:nvPr>
        </p:nvSpPr>
        <p:spPr>
          <a:xfrm>
            <a:off x="1524000" y="5081640"/>
            <a:ext cx="252527" cy="1023782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27"/>
          <p:cNvSpPr txBox="1"/>
          <p:nvPr>
            <p:custDataLst>
              <p:tags r:id="rId12"/>
            </p:custDataLst>
          </p:nvPr>
        </p:nvSpPr>
        <p:spPr>
          <a:xfrm>
            <a:off x="2308889" y="5170096"/>
            <a:ext cx="8909546" cy="846922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建立信任：通过真诚的交流和行动，建立起良好的人际关系和信任基础。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沟通与交流中的常见问题及解决方法</a:t>
            </a:r>
            <a:endParaRPr altLang="en-US" dirty="0" lang="zh-CN"/>
          </a:p>
        </p:txBody>
      </p:sp>
      <p:sp>
        <p:nvSpPr>
          <p:cNvPr id="10494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常见问题</a:t>
            </a:r>
            <a:endParaRPr altLang="en-US" lang="zh-CN"/>
          </a:p>
        </p:txBody>
      </p:sp>
      <p:sp>
        <p:nvSpPr>
          <p:cNvPr id="1049448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表达不清：无法准确表达自己的想法和意见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4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倾听不足：难以理解对方的观点和需求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0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情绪控制不当：容易在交流中产生情绪波动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6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非语言沟通不当：如肢体语言、面部表情等表达不当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解决方法</a:t>
            </a:r>
            <a:endParaRPr altLang="en-US" lang="zh-CN"/>
          </a:p>
        </p:txBody>
      </p:sp>
      <p:sp>
        <p:nvSpPr>
          <p:cNvPr id="1049506" name="矩形 5"/>
          <p:cNvSpPr/>
          <p:nvPr>
            <p:custDataLst>
              <p:tags r:id="rId1"/>
            </p:custDataLst>
          </p:nvPr>
        </p:nvSpPr>
        <p:spPr>
          <a:xfrm>
            <a:off x="1524000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矩形 10"/>
          <p:cNvSpPr/>
          <p:nvPr>
            <p:custDataLst>
              <p:tags r:id="rId2"/>
            </p:custDataLst>
          </p:nvPr>
        </p:nvSpPr>
        <p:spPr>
          <a:xfrm>
            <a:off x="1841772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TextBox 2"/>
          <p:cNvSpPr txBox="1"/>
          <p:nvPr>
            <p:custDataLst>
              <p:tags r:id="rId3"/>
            </p:custDataLst>
          </p:nvPr>
        </p:nvSpPr>
        <p:spPr>
          <a:xfrm>
            <a:off x="1662883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学会倾听：认真听取对方的意见，不要打断或插话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2" name="矩形 6"/>
          <p:cNvSpPr/>
          <p:nvPr>
            <p:custDataLst>
              <p:tags r:id="rId4"/>
            </p:custDataLst>
          </p:nvPr>
        </p:nvSpPr>
        <p:spPr>
          <a:xfrm>
            <a:off x="403188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矩形 11"/>
          <p:cNvSpPr/>
          <p:nvPr>
            <p:custDataLst>
              <p:tags r:id="rId5"/>
            </p:custDataLst>
          </p:nvPr>
        </p:nvSpPr>
        <p:spPr>
          <a:xfrm>
            <a:off x="4366806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TextBox 2"/>
          <p:cNvSpPr txBox="1"/>
          <p:nvPr>
            <p:custDataLst>
              <p:tags r:id="rId6"/>
            </p:custDataLst>
          </p:nvPr>
        </p:nvSpPr>
        <p:spPr>
          <a:xfrm>
            <a:off x="4170199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表达清晰：说话时思路清晰，言简意赅，避免模糊或歧义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18" name="矩形 33"/>
          <p:cNvSpPr/>
          <p:nvPr>
            <p:custDataLst>
              <p:tags r:id="rId7"/>
            </p:custDataLst>
          </p:nvPr>
        </p:nvSpPr>
        <p:spPr>
          <a:xfrm>
            <a:off x="6535775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矩形 37"/>
          <p:cNvSpPr/>
          <p:nvPr>
            <p:custDataLst>
              <p:tags r:id="rId8"/>
            </p:custDataLst>
          </p:nvPr>
        </p:nvSpPr>
        <p:spPr>
          <a:xfrm>
            <a:off x="685354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TextBox 2"/>
          <p:cNvSpPr txBox="1"/>
          <p:nvPr>
            <p:custDataLst>
              <p:tags r:id="rId9"/>
            </p:custDataLst>
          </p:nvPr>
        </p:nvSpPr>
        <p:spPr>
          <a:xfrm>
            <a:off x="6674657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情绪管理：控制情绪，避免因情绪波动而影响沟通效果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4" name="矩形 34"/>
          <p:cNvSpPr/>
          <p:nvPr>
            <p:custDataLst>
              <p:tags r:id="rId10"/>
            </p:custDataLst>
          </p:nvPr>
        </p:nvSpPr>
        <p:spPr>
          <a:xfrm>
            <a:off x="9034518" y="2600786"/>
            <a:ext cx="2319782" cy="234624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矩形 38"/>
          <p:cNvSpPr/>
          <p:nvPr>
            <p:custDataLst>
              <p:tags r:id="rId11"/>
            </p:custDataLst>
          </p:nvPr>
        </p:nvSpPr>
        <p:spPr>
          <a:xfrm>
            <a:off x="9369437" y="2595642"/>
            <a:ext cx="476305" cy="24697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TextBox 2"/>
          <p:cNvSpPr txBox="1"/>
          <p:nvPr>
            <p:custDataLst>
              <p:tags r:id="rId12"/>
            </p:custDataLst>
          </p:nvPr>
        </p:nvSpPr>
        <p:spPr>
          <a:xfrm>
            <a:off x="9173401" y="3114594"/>
            <a:ext cx="2042231" cy="1649085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善于反馈：及时反馈对方的意图和情感，确保理解正确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6400" y="3381109"/>
            <a:ext cx="9144000" cy="1152000"/>
          </a:xfrm>
        </p:spPr>
        <p:txBody>
          <a:bodyPr/>
          <a:p>
            <a:r>
              <a:rPr altLang="en-US" dirty="0" lang="zh-CN"/>
              <a:t>实际应用案例分析</a:t>
            </a:r>
            <a:endParaRPr altLang="en-US" dirty="0" lang="zh-CN"/>
          </a:p>
        </p:txBody>
      </p:sp>
      <p:sp>
        <p:nvSpPr>
          <p:cNvPr id="10495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524000" y="2189693"/>
            <a:ext cx="9144000" cy="1148675"/>
          </a:xfrm>
        </p:spPr>
        <p:txBody>
          <a:bodyPr/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成功沟通案例分析</a:t>
            </a:r>
            <a:endParaRPr altLang="en-US" lang="zh-CN"/>
          </a:p>
        </p:txBody>
      </p:sp>
      <p:sp>
        <p:nvSpPr>
          <p:cNvPr id="104959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367209" y="1751001"/>
            <a:ext cx="766742" cy="223105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386160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任意多边形 18"/>
          <p:cNvSpPr/>
          <p:nvPr>
            <p:custDataLst>
              <p:tags r:id="rId3"/>
            </p:custDataLst>
          </p:nvPr>
        </p:nvSpPr>
        <p:spPr>
          <a:xfrm>
            <a:off x="674929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19"/>
          <p:cNvSpPr/>
          <p:nvPr>
            <p:custDataLst>
              <p:tags r:id="rId4"/>
            </p:custDataLst>
          </p:nvPr>
        </p:nvSpPr>
        <p:spPr>
          <a:xfrm flipV="1">
            <a:off x="6635014" y="1907203"/>
            <a:ext cx="2231056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2255621" y="1751575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2275721" y="4236447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任意多边形 4"/>
          <p:cNvSpPr/>
          <p:nvPr>
            <p:custDataLst>
              <p:tags r:id="rId7"/>
            </p:custDataLst>
          </p:nvPr>
        </p:nvSpPr>
        <p:spPr>
          <a:xfrm>
            <a:off x="1638854" y="2480325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5"/>
          <p:cNvSpPr/>
          <p:nvPr>
            <p:custDataLst>
              <p:tags r:id="rId8"/>
            </p:custDataLst>
          </p:nvPr>
        </p:nvSpPr>
        <p:spPr>
          <a:xfrm flipV="1">
            <a:off x="1524000" y="1907203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3885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案例一：小明与同学之间的矛盾解决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49294" y="3116044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案例三：小丽在课堂上的积极发言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877169" y="1763061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896695" y="4247932"/>
            <a:ext cx="728895" cy="2002012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6" name="任意多边形 11"/>
          <p:cNvSpPr/>
          <p:nvPr>
            <p:custDataLst>
              <p:tags r:id="rId13"/>
            </p:custDataLst>
          </p:nvPr>
        </p:nvSpPr>
        <p:spPr>
          <a:xfrm>
            <a:off x="4259828" y="2491237"/>
            <a:ext cx="2002012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8" name="任意多边形 12"/>
          <p:cNvSpPr/>
          <p:nvPr>
            <p:custDataLst>
              <p:tags r:id="rId14"/>
            </p:custDataLst>
          </p:nvPr>
        </p:nvSpPr>
        <p:spPr>
          <a:xfrm flipV="1">
            <a:off x="4145548" y="1919262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856101" y="1785457"/>
            <a:ext cx="766742" cy="222975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875626" y="4269180"/>
            <a:ext cx="728895" cy="200331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25"/>
          <p:cNvSpPr/>
          <p:nvPr>
            <p:custDataLst>
              <p:tags r:id="rId17"/>
            </p:custDataLst>
          </p:nvPr>
        </p:nvSpPr>
        <p:spPr>
          <a:xfrm>
            <a:off x="9238185" y="2513633"/>
            <a:ext cx="2003317" cy="3021290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26"/>
          <p:cNvSpPr/>
          <p:nvPr>
            <p:custDataLst>
              <p:tags r:id="rId18"/>
            </p:custDataLst>
          </p:nvPr>
        </p:nvSpPr>
        <p:spPr>
          <a:xfrm flipV="1">
            <a:off x="9124479" y="1941659"/>
            <a:ext cx="2229751" cy="10721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38759" y="3149351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案例四：小亮在团队项目中的协作沟通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259828" y="3126955"/>
            <a:ext cx="2002012" cy="180378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案例二：小华在家庭中的有效沟通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失败沟通案例分析</a:t>
            </a:r>
            <a:endParaRPr altLang="en-US" lang="zh-CN"/>
          </a:p>
        </p:txBody>
      </p:sp>
      <p:sp>
        <p:nvSpPr>
          <p:cNvPr id="1049666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案例描述：学生小明在班级中经常与其他同学发生冲突，无法有效沟通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案例分析：缺乏沟通技巧，情绪控制能力差，不尊重他人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6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案例总结：失败的沟通可能导致人际关系紧张，影响个人和集体的发展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案例启示：加强沟通技巧培养，提高情绪管理能力，尊重他人意见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应对不同性格的人的沟通技巧</a:t>
            </a:r>
            <a:endParaRPr altLang="en-US" lang="zh-CN"/>
          </a:p>
        </p:txBody>
      </p:sp>
      <p:sp>
        <p:nvSpPr>
          <p:cNvPr id="1049724" name="任意多边形 20"/>
          <p:cNvSpPr/>
          <p:nvPr>
            <p:custDataLst>
              <p:tags r:id="rId1"/>
            </p:custDataLst>
          </p:nvPr>
        </p:nvSpPr>
        <p:spPr>
          <a:xfrm rot="2700000">
            <a:off x="20188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6604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对于内向型的人，应采取耐心倾听、适时反馈的沟通方式。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矩形 42"/>
          <p:cNvSpPr/>
          <p:nvPr>
            <p:custDataLst>
              <p:tags r:id="rId3"/>
            </p:custDataLst>
          </p:nvPr>
        </p:nvSpPr>
        <p:spPr>
          <a:xfrm>
            <a:off x="17934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任意多边形 18"/>
          <p:cNvSpPr/>
          <p:nvPr>
            <p:custDataLst>
              <p:tags r:id="rId4"/>
            </p:custDataLst>
          </p:nvPr>
        </p:nvSpPr>
        <p:spPr>
          <a:xfrm rot="5400000">
            <a:off x="45352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761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对于外向型的人，应采取保持专注、适当提问的沟通方式。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3"/>
          <p:cNvSpPr/>
          <p:nvPr>
            <p:custDataLst>
              <p:tags r:id="rId6"/>
            </p:custDataLst>
          </p:nvPr>
        </p:nvSpPr>
        <p:spPr>
          <a:xfrm>
            <a:off x="43098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70509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6925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对于敏感型的人，应采取注意言辞、避免伤害的沟通方式。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4"/>
          <p:cNvSpPr/>
          <p:nvPr>
            <p:custDataLst>
              <p:tags r:id="rId9"/>
            </p:custDataLst>
          </p:nvPr>
        </p:nvSpPr>
        <p:spPr>
          <a:xfrm>
            <a:off x="68248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5666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92082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对于决断型的人，应采取提供选择、避免犹豫的沟通方式。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5"/>
          <p:cNvSpPr/>
          <p:nvPr>
            <p:custDataLst>
              <p:tags r:id="rId12"/>
            </p:custDataLst>
          </p:nvPr>
        </p:nvSpPr>
        <p:spPr>
          <a:xfrm>
            <a:off x="93412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应对不同场合的沟通技巧</a:t>
            </a:r>
            <a:endParaRPr altLang="en-US" lang="zh-CN"/>
          </a:p>
        </p:txBody>
      </p:sp>
      <p:sp>
        <p:nvSpPr>
          <p:cNvPr id="1049782" name="矩形 15"/>
          <p:cNvSpPr/>
          <p:nvPr>
            <p:custDataLst>
              <p:tags r:id="rId1"/>
            </p:custDataLst>
          </p:nvPr>
        </p:nvSpPr>
        <p:spPr>
          <a:xfrm>
            <a:off x="27276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家庭场合：尊重家长，表达自己的想法和感受，避免争吵和冲突。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4" name="任意多边形 17"/>
          <p:cNvSpPr/>
          <p:nvPr>
            <p:custDataLst>
              <p:tags r:id="rId2"/>
            </p:custDataLst>
          </p:nvPr>
        </p:nvSpPr>
        <p:spPr>
          <a:xfrm flipV="1">
            <a:off x="26484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6" name="任意多边形 18"/>
          <p:cNvSpPr/>
          <p:nvPr>
            <p:custDataLst>
              <p:tags r:id="rId3"/>
            </p:custDataLst>
          </p:nvPr>
        </p:nvSpPr>
        <p:spPr>
          <a:xfrm flipH="1">
            <a:off x="89020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8" name="矩形 27"/>
          <p:cNvSpPr/>
          <p:nvPr>
            <p:custDataLst>
              <p:tags r:id="rId4"/>
            </p:custDataLst>
          </p:nvPr>
        </p:nvSpPr>
        <p:spPr>
          <a:xfrm>
            <a:off x="27276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学校场合：与老师和同学建立良好的关系，积极参与课堂讨论和团队合作，提高自己的沟通能力。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0" name="任意多边形 29"/>
          <p:cNvSpPr/>
          <p:nvPr>
            <p:custDataLst>
              <p:tags r:id="rId5"/>
            </p:custDataLst>
          </p:nvPr>
        </p:nvSpPr>
        <p:spPr>
          <a:xfrm flipV="1">
            <a:off x="26484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2" name="任意多边形 30"/>
          <p:cNvSpPr/>
          <p:nvPr>
            <p:custDataLst>
              <p:tags r:id="rId6"/>
            </p:custDataLst>
          </p:nvPr>
        </p:nvSpPr>
        <p:spPr>
          <a:xfrm flipH="1">
            <a:off x="89020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4" name="矩形 5"/>
          <p:cNvSpPr/>
          <p:nvPr>
            <p:custDataLst>
              <p:tags r:id="rId7"/>
            </p:custDataLst>
          </p:nvPr>
        </p:nvSpPr>
        <p:spPr>
          <a:xfrm>
            <a:off x="27276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社交场合：学会主动与人交流，善于倾听，避免尴尬和冷场，保持良好的形象和风度。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任意多边形 7"/>
          <p:cNvSpPr/>
          <p:nvPr>
            <p:custDataLst>
              <p:tags r:id="rId8"/>
            </p:custDataLst>
          </p:nvPr>
        </p:nvSpPr>
        <p:spPr>
          <a:xfrm flipV="1">
            <a:off x="26484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98" name="任意多边形 8"/>
          <p:cNvSpPr/>
          <p:nvPr>
            <p:custDataLst>
              <p:tags r:id="rId9"/>
            </p:custDataLst>
          </p:nvPr>
        </p:nvSpPr>
        <p:spPr>
          <a:xfrm flipH="1">
            <a:off x="89020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0" name="矩形 10"/>
          <p:cNvSpPr/>
          <p:nvPr>
            <p:custDataLst>
              <p:tags r:id="rId10"/>
            </p:custDataLst>
          </p:nvPr>
        </p:nvSpPr>
        <p:spPr>
          <a:xfrm>
            <a:off x="27276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工作场合：明确工作目标和职责，与同事和上级建立良好的沟通机制，提高工作效率和团队合作能力。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任意多边形 12"/>
          <p:cNvSpPr/>
          <p:nvPr>
            <p:custDataLst>
              <p:tags r:id="rId11"/>
            </p:custDataLst>
          </p:nvPr>
        </p:nvSpPr>
        <p:spPr>
          <a:xfrm flipV="1">
            <a:off x="26484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任意多边形 13"/>
          <p:cNvSpPr/>
          <p:nvPr>
            <p:custDataLst>
              <p:tags r:id="rId12"/>
            </p:custDataLst>
          </p:nvPr>
        </p:nvSpPr>
        <p:spPr>
          <a:xfrm flipH="1">
            <a:off x="89020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11116" y="1532672"/>
            <a:ext cx="6769768" cy="213965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84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24400" y="4154172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10"/>
  <p:tag name="KSO_WM_UNIT_TYPE" val="f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72"/>
  <p:tag name="KSO_WM_UNIT_TYPE" val="f"/>
  <p:tag name="KSO_WM_UNIT_INDEX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0995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NOCLEAR" val="0"/>
  <p:tag name="KSO_WM_UNIT_SUBTYPE" val="a"/>
  <p:tag name="KSO_WM_UNIT_PRESET_TEXT" val="单击此处编辑母版文本样式 二级 三级 四级 五级"/>
  <p:tag name="KSO_WM_UNIT_TYPE" val="f"/>
  <p:tag name="KSO_WM_UNIT_INDEX" val="1"/>
  <p:tag name="KSO_WM_TEMPLATE_CATEGORY" val="custom"/>
  <p:tag name="KSO_WM_TEMPLATE_INDEX" val="20230995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5"/>
  <p:tag name="KSO_WM_TEMPLATE_THUMBS_INDEX" val="1、9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5_1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此处编辑 添加文档标题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5_1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PRESET_TEXT" val="单击此处添加副标题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1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60.xml><?xml version="1.0" encoding="utf-8"?>
<p:tagLst xmlns:p="http://schemas.openxmlformats.org/presentationml/2006/main">
  <p:tag name="KSO_WM_SLIDE_ID" val="custom2023099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5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b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1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1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2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2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2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3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3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4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4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4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a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1"/>
  <p:tag name="KSO_WM_DIAGRAM_GROUP_CODE" val="l1-1"/>
  <p:tag name="KSO_WM_UNIT_TYPE" val="l_h_a"/>
  <p:tag name="KSO_WM_UNIT_INDEX" val="1_5_1"/>
  <p:tag name="KSO_WM_UNIT_PRESET_TEXT" val="添加标题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5*l_h_i*1_5_1"/>
  <p:tag name="KSO_WM_TEMPLATE_CATEGORY" val="custom"/>
  <p:tag name="KSO_WM_TEMPLATE_INDEX" val="20230995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142.50102362204717,&quot;width&quot;:935.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SLIDE_ID" val="custom2023099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5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1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5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96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7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5_7*e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3.xml><?xml version="1.0" encoding="utf-8"?>
<p:tagLst xmlns:p="http://schemas.openxmlformats.org/presentationml/2006/main">
  <p:tag name="KSO_WM_SLIDE_ID" val="custom20230995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5"/>
  <p:tag name="KSO_WM_SLIDE_TYPE" val="sectionTitle"/>
  <p:tag name="KSO_WM_SLIDE_SUBTYPE" val="pureTxt"/>
  <p:tag name="KSO_WM_SLIDE_LAYOUT" val="a_e"/>
  <p:tag name="KSO_WM_SLIDE_LAYOUT_CNT" val="1_1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a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5_9*f*1"/>
  <p:tag name="KSO_WM_TEMPLATE_CATEGORY" val="custom"/>
  <p:tag name="KSO_WM_TEMPLATE_INDEX" val="20230995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1"/>
  <p:tag name="KSO_WM_UNIT_TYPE" val="f"/>
  <p:tag name="KSO_WM_UNIT_INDEX" val="1"/>
  <p:tag name="KSO_WM_UNIT_PRESET_TEXT" val="汇报人：WPS"/>
</p:tagLst>
</file>

<file path=ppt/tags/tag282.xml><?xml version="1.0" encoding="utf-8"?>
<p:tagLst xmlns:p="http://schemas.openxmlformats.org/presentationml/2006/main">
  <p:tag name="KSO_WM_SLIDE_ID" val="custom2023099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7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8FCDFF"/>
      </a:accent2>
      <a:accent3>
        <a:srgbClr val="FF7860"/>
      </a:accent3>
      <a:accent4>
        <a:srgbClr val="46D1AC"/>
      </a:accent4>
      <a:accent5>
        <a:srgbClr val="FF7943"/>
      </a:accent5>
      <a:accent6>
        <a:srgbClr val="FFB268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2023-12-31T18:37:32Z</dcterms:created>
  <dcterms:modified xsi:type="dcterms:W3CDTF">2023-12-31T18:37:32Z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16e2a3dc8f324fa182961ccef4528061_21</vt:lpwstr>
  </property>
</Properties>
</file>