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0226" r:id="rId1"/>
    <p:sldMasterId id="2147500263" r:id="rId2"/>
  </p:sldMasterIdLst>
  <p:notesMasterIdLst>
    <p:notesMasterId r:id="rId3"/>
  </p:notesMasterIdLst>
  <p:sldIdLst>
    <p:sldId id="8097" r:id="rId4"/>
    <p:sldId id="8100" r:id="rId5"/>
    <p:sldId id="8103" r:id="rId6"/>
    <p:sldId id="8106" r:id="rId7"/>
    <p:sldId id="8109" r:id="rId8"/>
    <p:sldId id="8112" r:id="rId9"/>
    <p:sldId id="8115" r:id="rId10"/>
    <p:sldId id="8118" r:id="rId11"/>
    <p:sldId id="8121" r:id="rId12"/>
    <p:sldId id="8124" r:id="rId13"/>
    <p:sldId id="8127" r:id="rId14"/>
    <p:sldId id="8130" r:id="rId15"/>
    <p:sldId id="8133" r:id="rId16"/>
    <p:sldId id="8136" r:id="rId17"/>
    <p:sldId id="8139" r:id="rId18"/>
    <p:sldId id="8142" r:id="rId19"/>
    <p:sldId id="8145" r:id="rId20"/>
    <p:sldId id="8148" r:id="rId21"/>
    <p:sldId id="8151" r:id="rId22"/>
    <p:sldId id="8154" r:id="rId23"/>
    <p:sldId id="8157" r:id="rId24"/>
    <p:sldId id="8160" r:id="rId25"/>
    <p:sldId id="8163" r:id="rId26"/>
    <p:sldId id="8166" r:id="rId27"/>
    <p:sldId id="8169" r:id="rId28"/>
    <p:sldId id="8172" r:id="rId29"/>
    <p:sldId id="8175" r:id="rId30"/>
    <p:sldId id="8178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image" Target="../media/image2.png"/><Relationship Id="rId6" Type="http://schemas.openxmlformats.org/officeDocument/2006/relationships/tags" Target="../tags/tag4.xml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image" Target="../media/image1.png"/><Relationship Id="rId4" Type="http://schemas.openxmlformats.org/officeDocument/2006/relationships/tags" Target="../tags/tag23.xml"/><Relationship Id="rId5" Type="http://schemas.openxmlformats.org/officeDocument/2006/relationships/image" Target="../media/image4.png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tags" Target="../tags/tag36.xml"/><Relationship Id="rId3" Type="http://schemas.openxmlformats.org/officeDocument/2006/relationships/tags" Target="../tags/tag37.xml"/><Relationship Id="rId4" Type="http://schemas.openxmlformats.org/officeDocument/2006/relationships/tags" Target="../tags/tag38.xml"/><Relationship Id="rId5" Type="http://schemas.openxmlformats.org/officeDocument/2006/relationships/tags" Target="../tags/tag39.xml"/><Relationship Id="rId6" Type="http://schemas.openxmlformats.org/officeDocument/2006/relationships/tags" Target="../tags/tag40.xml"/><Relationship Id="rId7" Type="http://schemas.openxmlformats.org/officeDocument/2006/relationships/tags" Target="../tags/tag41.xml"/><Relationship Id="rId8" Type="http://schemas.openxmlformats.org/officeDocument/2006/relationships/tags" Target="../tags/tag42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tags" Target="../tags/tag60.xml"/><Relationship Id="rId3" Type="http://schemas.openxmlformats.org/officeDocument/2006/relationships/image" Target="../media/image1.png"/><Relationship Id="rId4" Type="http://schemas.openxmlformats.org/officeDocument/2006/relationships/tags" Target="../tags/tag61.xml"/><Relationship Id="rId5" Type="http://schemas.openxmlformats.org/officeDocument/2006/relationships/image" Target="../media/image4.png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Relationship Id="rId9" Type="http://schemas.openxmlformats.org/officeDocument/2006/relationships/tags" Target="../tags/tag65.xml"/><Relationship Id="rId10" Type="http://schemas.openxmlformats.org/officeDocument/2006/relationships/tags" Target="../tags/tag66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矩形 9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5" name="@svg_bg2_封面" descr="C:/Users/kingsoft/AppData/Local/Temp/fig2wpp/@svg_bg2_封面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pic>
        <p:nvPicPr>
          <p:cNvPr id="2097157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-3175" y="0"/>
            <a:ext cx="12188825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014730" y="2591670"/>
            <a:ext cx="6861187" cy="1418335"/>
          </a:xfrm>
          <a:noFill/>
        </p:spPr>
        <p:txBody>
          <a:bodyPr anchor="t" wrap="square">
            <a:normAutofit/>
          </a:bodyPr>
          <a:lstStyle>
            <a:lvl1pPr algn="l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014730" y="1334530"/>
            <a:ext cx="6860933" cy="1142224"/>
          </a:xfrm>
          <a:noFill/>
        </p:spPr>
        <p:txBody>
          <a:bodyPr anchor="b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400">
                <a:solidFill>
                  <a:schemeClr val="tx2"/>
                </a:solidFill>
                <a:latin typeface="+mn-ea"/>
                <a:ea typeface="+mn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23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1014730" y="4169663"/>
            <a:ext cx="6787780" cy="1353807"/>
          </a:xfrm>
          <a:noFill/>
        </p:spPr>
        <p:txBody>
          <a:bodyPr anchor="t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b="0" sz="200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8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88825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9" name="@png2x_目录" descr="C:/Users/kingsoft/AppData/Local/Temp/fig2wpp/@png2x_目录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88825" cy="2130425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lstStyle>
            <a:lvl1pPr algn="r">
              <a:defRPr b="0" sz="5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96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1" name="@svg_bg4" descr="C:/Users/kingsoft/AppData/Local/Temp/fig2wpp/@svg_bg4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3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6350" y="0"/>
            <a:ext cx="12188825" cy="6858000"/>
          </a:xfrm>
          <a:prstGeom prst="rect"/>
        </p:spPr>
      </p:pic>
      <p:sp>
        <p:nvSpPr>
          <p:cNvPr id="1048704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943860" y="3042181"/>
            <a:ext cx="8229600" cy="2265897"/>
          </a:xfrm>
          <a:noFill/>
        </p:spPr>
        <p:txBody>
          <a:bodyPr anchor="t" wrap="square">
            <a:normAutofit/>
          </a:bodyPr>
          <a:lstStyle>
            <a:lvl1pPr algn="r">
              <a:defRPr b="0" sz="4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2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014730" y="1014730"/>
            <a:ext cx="10158730" cy="1795377"/>
          </a:xfrm>
          <a:noFill/>
        </p:spPr>
        <p:txBody>
          <a:bodyPr anchor="t" wrap="square">
            <a:normAutofit/>
          </a:bodyPr>
          <a:lstStyle>
            <a:lvl1pPr algn="r" indent="0" marL="0">
              <a:buNone/>
              <a:defRPr b="0" sz="9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014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348984" y="1929160"/>
            <a:ext cx="4824984" cy="4248439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4984" y="1624588"/>
            <a:ext cx="4802061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014984" y="2262127"/>
            <a:ext cx="4802061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48259" y="1624588"/>
            <a:ext cx="4825710" cy="540000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48259" y="2262127"/>
            <a:ext cx="4825710" cy="3927535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3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5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984" y="457200"/>
            <a:ext cx="10158984" cy="1069848"/>
          </a:xfrm>
          <a:noFill/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014984" y="1658138"/>
            <a:ext cx="10158984" cy="576000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0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</a:t>
            </a:r>
            <a:r>
              <a:rPr altLang="en-US" lang="zh-CN"/>
              <a:t>此处编辑副标题</a:t>
            </a:r>
            <a:endParaRPr altLang="en-US" dirty="0" lang="zh-CN"/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矩形 2"/>
          <p:cNvSpPr/>
          <p:nvPr userDrawn="1">
            <p:custDataLst>
              <p:tags r:id="rId1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65" name="@svg_bg2" descr="C:/Users/kingsoft/AppData/Local/Temp/fig2wpp/@svg_bg2.sv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175" y="0"/>
            <a:ext cx="12188825" cy="6858000"/>
          </a:xfrm>
          <a:prstGeom prst="rect"/>
        </p:spPr>
      </p:pic>
      <p:pic>
        <p:nvPicPr>
          <p:cNvPr id="2097167" name="@png2x" descr="C:/Users/kingsoft/AppData/Local/Temp/fig2wpp/@png2x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0" y="0"/>
            <a:ext cx="12188825" cy="6858000"/>
          </a:xfrm>
          <a:prstGeom prst="rect"/>
        </p:spPr>
      </p:pic>
      <p:sp>
        <p:nvSpPr>
          <p:cNvPr id="1048776" name="标题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wrap="square">
            <a:normAutofit/>
          </a:bodyPr>
          <a:lstStyle>
            <a:lvl1pPr algn="ctr">
              <a:lnSpc>
                <a:spcPct val="100000"/>
              </a:lnSpc>
              <a:defRPr b="0" sz="64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lstStyle>
            <a:lvl1pPr algn="ctr" indent="0" marL="0">
              <a:lnSpc>
                <a:spcPct val="100000"/>
              </a:lnSpc>
              <a:buNone/>
              <a:defRPr b="0" sz="18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67.xml"/><Relationship Id="rId13" Type="http://schemas.openxmlformats.org/officeDocument/2006/relationships/tags" Target="../tags/tag68.xml"/><Relationship Id="rId14" Type="http://schemas.openxmlformats.org/officeDocument/2006/relationships/image" Target="../media/image1.png"/><Relationship Id="rId15" Type="http://schemas.openxmlformats.org/officeDocument/2006/relationships/tags" Target="../tags/tag69.xml"/><Relationship Id="rId16" Type="http://schemas.openxmlformats.org/officeDocument/2006/relationships/tags" Target="../tags/tag70.xml"/><Relationship Id="rId17" Type="http://schemas.openxmlformats.org/officeDocument/2006/relationships/tags" Target="../tags/tag71.xml"/><Relationship Id="rId18" Type="http://schemas.openxmlformats.org/officeDocument/2006/relationships/tags" Target="../tags/tag72.xml"/><Relationship Id="rId19" Type="http://schemas.openxmlformats.org/officeDocument/2006/relationships/tags" Target="../tags/tag73.xml"/><Relationship Id="rId20" Type="http://schemas.openxmlformats.org/officeDocument/2006/relationships/tags" Target="../tags/tag74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27" r:id="rId1"/>
    <p:sldLayoutId id="2147500228" r:id="rId2"/>
    <p:sldLayoutId id="2147500229" r:id="rId3"/>
    <p:sldLayoutId id="2147500230" r:id="rId4"/>
    <p:sldLayoutId id="2147500231" r:id="rId5"/>
    <p:sldLayoutId id="2147500232" r:id="rId6"/>
    <p:sldLayoutId id="2147500233" r:id="rId7"/>
    <p:sldLayoutId id="2147500234" r:id="rId8"/>
    <p:sldLayoutId id="2147500235" r:id="rId9"/>
    <p:sldLayoutId id="2147500236" r:id="rId10"/>
    <p:sldLayoutId id="214750023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6"/>
          <p:cNvSpPr/>
          <p:nvPr userDrawn="1">
            <p:custDataLst>
              <p:tags r:id="rId12"/>
            </p:custDataLst>
          </p:nvPr>
        </p:nvSpPr>
        <p:spPr>
          <a:xfrm>
            <a:off x="0" y="-9054"/>
            <a:ext cx="12192000" cy="6867054"/>
          </a:xfrm>
          <a:prstGeom prst="rect"/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@svg_bg3" descr="C:/Users/kingsoft/AppData/Local/Temp/fig2wpp/@svg_bg3.sv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-31955" y="-9054"/>
            <a:ext cx="12188825" cy="6858000"/>
          </a:xfrm>
          <a:prstGeom prst="rect"/>
        </p:spPr>
      </p:pic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1014984" y="457200"/>
            <a:ext cx="10158984" cy="1069848"/>
          </a:xfrm>
          <a:prstGeom prst="rect"/>
          <a:noFill/>
        </p:spPr>
        <p:txBody>
          <a:bodyPr anchor="ctr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1014984" y="1773936"/>
            <a:ext cx="10158984" cy="4187952"/>
          </a:xfrm>
          <a:prstGeom prst="rect"/>
          <a:noFill/>
        </p:spPr>
        <p:txBody>
          <a:bodyPr anchor="t"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0264" r:id="rId1"/>
    <p:sldLayoutId id="2147500265" r:id="rId2"/>
    <p:sldLayoutId id="2147500266" r:id="rId3"/>
    <p:sldLayoutId id="2147500267" r:id="rId4"/>
    <p:sldLayoutId id="2147500268" r:id="rId5"/>
    <p:sldLayoutId id="2147500269" r:id="rId6"/>
    <p:sldLayoutId id="2147500270" r:id="rId7"/>
    <p:sldLayoutId id="2147500271" r:id="rId8"/>
    <p:sldLayoutId id="2147500272" r:id="rId9"/>
    <p:sldLayoutId id="2147500273" r:id="rId10"/>
    <p:sldLayoutId id="2147500274" r:id="rId11"/>
  </p:sldLayoutIdLst>
  <p:txStyles>
    <p:titleStyle>
      <a:lvl1pPr algn="ctr" defTabSz="914400" eaLnBrk="1" hangingPunct="1" latinLnBrk="0" rtl="0">
        <a:lnSpc>
          <a:spcPct val="100000"/>
        </a:lnSpc>
        <a:spcBef>
          <a:spcPct val="0"/>
        </a:spcBef>
        <a:buNone/>
        <a:defRPr altLang="en-US" b="0" dirty="0" sz="3400" kern="1200" lang="zh-CN">
          <a:solidFill>
            <a:schemeClr val="tx2"/>
          </a:solidFill>
          <a:latin typeface="+mj-ea"/>
          <a:ea typeface="+mj-ea"/>
          <a:cs typeface="汉仪正圆-75W" panose="00020600040101010101" charset="-122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8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6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4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b="0" sz="1200" kern="1200">
          <a:solidFill>
            <a:schemeClr val="tx2"/>
          </a:solidFill>
          <a:latin typeface="+mn-ea"/>
          <a:ea typeface="+mn-ea"/>
          <a:cs typeface="汉仪正圆-75W" panose="0002060004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04.xml"/><Relationship Id="rId2" Type="http://schemas.openxmlformats.org/officeDocument/2006/relationships/tags" Target="../tags/tag105.xml"/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tags" Target="../tags/tag108.xml"/><Relationship Id="rId6" Type="http://schemas.openxmlformats.org/officeDocument/2006/relationships/tags" Target="../tags/tag109.xml"/><Relationship Id="rId7" Type="http://schemas.openxmlformats.org/officeDocument/2006/relationships/tags" Target="../tags/tag110.xml"/><Relationship Id="rId8" Type="http://schemas.openxmlformats.org/officeDocument/2006/relationships/tags" Target="../tags/tag111.xml"/><Relationship Id="rId9" Type="http://schemas.openxmlformats.org/officeDocument/2006/relationships/tags" Target="../tags/tag112.xml"/><Relationship Id="rId10" Type="http://schemas.openxmlformats.org/officeDocument/2006/relationships/tags" Target="../tags/tag113.xml"/><Relationship Id="rId11" Type="http://schemas.openxmlformats.org/officeDocument/2006/relationships/tags" Target="../tags/tag114.xml"/><Relationship Id="rId12" Type="http://schemas.openxmlformats.org/officeDocument/2006/relationships/tags" Target="../tags/tag11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tags" Target="../tags/tag127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28.xml"/><Relationship Id="rId2" Type="http://schemas.openxmlformats.org/officeDocument/2006/relationships/tags" Target="../tags/tag129.xml"/><Relationship Id="rId3" Type="http://schemas.openxmlformats.org/officeDocument/2006/relationships/tags" Target="../tags/tag13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tags" Target="../tags/tag143.xml"/><Relationship Id="rId14" Type="http://schemas.openxmlformats.org/officeDocument/2006/relationships/tags" Target="../tags/tag144.xml"/><Relationship Id="rId15" Type="http://schemas.openxmlformats.org/officeDocument/2006/relationships/tags" Target="../tags/tag145.xml"/><Relationship Id="rId16" Type="http://schemas.openxmlformats.org/officeDocument/2006/relationships/tags" Target="../tags/tag146.xml"/><Relationship Id="rId17" Type="http://schemas.openxmlformats.org/officeDocument/2006/relationships/tags" Target="../tags/tag147.xml"/><Relationship Id="rId18" Type="http://schemas.openxmlformats.org/officeDocument/2006/relationships/tags" Target="../tags/tag148.xml"/><Relationship Id="rId19" Type="http://schemas.openxmlformats.org/officeDocument/2006/relationships/tags" Target="../tags/tag149.xml"/><Relationship Id="rId20" Type="http://schemas.openxmlformats.org/officeDocument/2006/relationships/tags" Target="../tags/tag15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17.x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tags" Target="../tags/tag237.xml"/><Relationship Id="rId22" Type="http://schemas.openxmlformats.org/officeDocument/2006/relationships/tags" Target="../tags/tag238.xml"/><Relationship Id="rId23" Type="http://schemas.openxmlformats.org/officeDocument/2006/relationships/tags" Target="../tags/tag239.xml"/><Relationship Id="rId24" Type="http://schemas.openxmlformats.org/officeDocument/2006/relationships/tags" Target="../tags/tag240.xml"/><Relationship Id="rId25" Type="http://schemas.openxmlformats.org/officeDocument/2006/relationships/tags" Target="../tags/tag241.xml"/><Relationship Id="rId26" Type="http://schemas.openxmlformats.org/officeDocument/2006/relationships/tags" Target="../tags/tag242.xml"/><Relationship Id="rId27" Type="http://schemas.openxmlformats.org/officeDocument/2006/relationships/tags" Target="../tags/tag243.xml"/><Relationship Id="rId28" Type="http://schemas.openxmlformats.org/officeDocument/2006/relationships/tags" Target="../tags/tag244.xml"/><Relationship Id="rId29" Type="http://schemas.openxmlformats.org/officeDocument/2006/relationships/tags" Target="../tags/tag245.xml"/><Relationship Id="rId30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730" y="2591670"/>
            <a:ext cx="6861187" cy="1418335"/>
          </a:xfrm>
        </p:spPr>
        <p:txBody>
          <a:bodyPr wrap="square">
            <a:normAutofit fontScale="90000"/>
          </a:bodyPr>
          <a:p>
            <a:r>
              <a:rPr altLang="en-US" dirty="0" lang="zh-CN"/>
              <a:t>2024年机床制造行业市场分析及投资前景预测</a:t>
            </a:r>
            <a:endParaRPr altLang="en-US" dirty="0" lang="zh-CN"/>
          </a:p>
        </p:txBody>
      </p:sp>
      <p:sp>
        <p:nvSpPr>
          <p:cNvPr id="1048650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14983" y="1334530"/>
            <a:ext cx="6860933" cy="1142224"/>
          </a:xfrm>
        </p:spPr>
        <p:txBody>
          <a:bodyPr wrap="square">
            <a:normAutofit/>
          </a:bodyPr>
          <a:p>
            <a:r>
              <a:rPr altLang="en-US" dirty="0" lang="zh-CN"/>
              <a:t>添加文档副标题</a:t>
            </a:r>
            <a:endParaRPr altLang="en-US" dirty="0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088136" y="4169663"/>
            <a:ext cx="6787780" cy="1353807"/>
          </a:xfrm>
        </p:spPr>
        <p:txBody>
          <a:bodyPr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序号"/>
          <p:cNvSpPr txBox="1"/>
          <p:nvPr>
            <p:custDataLst>
              <p:tags r:id="rId1"/>
            </p:custDataLst>
          </p:nvPr>
        </p:nvSpPr>
        <p:spPr>
          <a:xfrm>
            <a:off x="14465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01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2" name="项标题"/>
          <p:cNvSpPr txBox="1"/>
          <p:nvPr>
            <p:custDataLst>
              <p:tags r:id="rId2"/>
            </p:custDataLst>
          </p:nvPr>
        </p:nvSpPr>
        <p:spPr>
          <a:xfrm>
            <a:off x="24640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机床制造行业概述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3"/>
            </p:custDataLst>
          </p:nvPr>
        </p:nvSpPr>
        <p:spPr>
          <a:xfrm>
            <a:off x="6170910" y="270893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02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6" name="项标题"/>
          <p:cNvSpPr txBox="1"/>
          <p:nvPr>
            <p:custDataLst>
              <p:tags r:id="rId4"/>
            </p:custDataLst>
          </p:nvPr>
        </p:nvSpPr>
        <p:spPr>
          <a:xfrm>
            <a:off x="7188475" y="270893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2024年机床制造行业市场分析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08" name="序号"/>
          <p:cNvSpPr txBox="1"/>
          <p:nvPr>
            <p:custDataLst>
              <p:tags r:id="rId5"/>
            </p:custDataLst>
          </p:nvPr>
        </p:nvSpPr>
        <p:spPr>
          <a:xfrm>
            <a:off x="61709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04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0" name="项标题"/>
          <p:cNvSpPr txBox="1"/>
          <p:nvPr>
            <p:custDataLst>
              <p:tags r:id="rId6"/>
            </p:custDataLst>
          </p:nvPr>
        </p:nvSpPr>
        <p:spPr>
          <a:xfrm>
            <a:off x="71884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机床制造行业存在的问题与对策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7"/>
            </p:custDataLst>
          </p:nvPr>
        </p:nvSpPr>
        <p:spPr>
          <a:xfrm>
            <a:off x="1446510" y="3967920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03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4" name="项标题"/>
          <p:cNvSpPr txBox="1"/>
          <p:nvPr>
            <p:custDataLst>
              <p:tags r:id="rId8"/>
            </p:custDataLst>
          </p:nvPr>
        </p:nvSpPr>
        <p:spPr>
          <a:xfrm>
            <a:off x="2464075" y="3967920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机床制造行业投资前景预测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6" name="项标题"/>
          <p:cNvSpPr txBox="1"/>
          <p:nvPr>
            <p:custDataLst>
              <p:tags r:id="rId9"/>
            </p:custDataLst>
          </p:nvPr>
        </p:nvSpPr>
        <p:spPr>
          <a:xfrm>
            <a:off x="71884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机床制造行业的重点企业分析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18" name="序号"/>
          <p:cNvSpPr txBox="1"/>
          <p:nvPr>
            <p:custDataLst>
              <p:tags r:id="rId10"/>
            </p:custDataLst>
          </p:nvPr>
        </p:nvSpPr>
        <p:spPr>
          <a:xfrm>
            <a:off x="14465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05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0" name="项标题"/>
          <p:cNvSpPr txBox="1"/>
          <p:nvPr>
            <p:custDataLst>
              <p:tags r:id="rId11"/>
            </p:custDataLst>
          </p:nvPr>
        </p:nvSpPr>
        <p:spPr>
          <a:xfrm>
            <a:off x="2464075" y="5226911"/>
            <a:ext cx="3557016" cy="108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dirty="0" sz="2400" lang="zh-CN" spc="300">
                <a:solidFill>
                  <a:schemeClr val="tx2"/>
                </a:solidFill>
                <a:latin typeface="+mj-ea"/>
                <a:ea typeface="+mj-ea"/>
                <a:cs typeface="汉仪正圆-75W" panose="00020600040101010101" charset="-122"/>
              </a:rPr>
              <a:t>机床制造行业的政策环境分析</a:t>
            </a:r>
            <a:endParaRPr altLang="en-US" dirty="0" sz="2400" lang="zh-CN" spc="300">
              <a:solidFill>
                <a:schemeClr val="tx2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2" name="序号"/>
          <p:cNvSpPr txBox="1"/>
          <p:nvPr>
            <p:custDataLst>
              <p:tags r:id="rId12"/>
            </p:custDataLst>
          </p:nvPr>
        </p:nvSpPr>
        <p:spPr>
          <a:xfrm>
            <a:off x="6170910" y="5226911"/>
            <a:ext cx="753913" cy="108000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dirty="0" sz="3600" lang="en-US">
                <a:solidFill>
                  <a:schemeClr val="accent1"/>
                </a:solidFill>
                <a:latin typeface="+mj-ea"/>
                <a:ea typeface="+mj-ea"/>
                <a:cs typeface="汉仪正圆-75W" panose="00020600040101010101" charset="-122"/>
              </a:rPr>
              <a:t>06</a:t>
            </a:r>
            <a:endParaRPr dirty="0" sz="3600" lang="en-US">
              <a:solidFill>
                <a:schemeClr val="accent1"/>
              </a:solidFill>
              <a:latin typeface="+mj-ea"/>
              <a:ea typeface="+mj-ea"/>
              <a:cs typeface="汉仪正圆-75W" panose="00020600040101010101" charset="-122"/>
            </a:endParaRPr>
          </a:p>
        </p:txBody>
      </p:sp>
      <p:sp>
        <p:nvSpPr>
          <p:cNvPr id="1048824" name="标题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014984" y="640080"/>
            <a:ext cx="10158984" cy="896112"/>
          </a:xfrm>
          <a:noFill/>
        </p:spPr>
        <p:txBody>
          <a:bodyPr anchor="ctr" wrap="square">
            <a:normAutofit/>
          </a:bodyPr>
          <a:p>
            <a:r>
              <a:rPr altLang="en-US" lang="zh-CN"/>
              <a:t>目录</a:t>
            </a:r>
            <a:endParaRPr altLang="en-US" lang="zh-CN"/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机床制造行业概述</a:t>
            </a:r>
            <a:endParaRPr altLang="en-US" lang="zh-CN"/>
          </a:p>
        </p:txBody>
      </p:sp>
      <p:sp>
        <p:nvSpPr>
          <p:cNvPr id="104886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机床制造行业的定义与分类</a:t>
            </a:r>
            <a:endParaRPr altLang="en-US" lang="zh-CN"/>
          </a:p>
        </p:txBody>
      </p:sp>
      <p:sp>
        <p:nvSpPr>
          <p:cNvPr id="1048904" name="矩形 40"/>
          <p:cNvSpPr/>
          <p:nvPr>
            <p:custDataLst>
              <p:tags r:id="rId1"/>
            </p:custDataLst>
          </p:nvPr>
        </p:nvSpPr>
        <p:spPr>
          <a:xfrm>
            <a:off x="2529992" y="1773936"/>
            <a:ext cx="5223296" cy="572899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06" name="任意多边形 19"/>
          <p:cNvSpPr/>
          <p:nvPr>
            <p:custDataLst>
              <p:tags r:id="rId2"/>
            </p:custDataLst>
          </p:nvPr>
        </p:nvSpPr>
        <p:spPr>
          <a:xfrm>
            <a:off x="2591873" y="1773936"/>
            <a:ext cx="4360953" cy="568907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sz="1400" lang="en-US">
              <a:sym typeface="+mn-ea"/>
            </a:endParaRPr>
          </a:p>
        </p:txBody>
      </p:sp>
      <p:sp>
        <p:nvSpPr>
          <p:cNvPr id="1048908" name="正文"/>
          <p:cNvSpPr txBox="1"/>
          <p:nvPr>
            <p:custDataLst>
              <p:tags r:id="rId3"/>
            </p:custDataLst>
          </p:nvPr>
        </p:nvSpPr>
        <p:spPr>
          <a:xfrm>
            <a:off x="3050326" y="2512517"/>
            <a:ext cx="6609299" cy="1207129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定义：机床制造行业是指生产各类机床、数控机床、加工中心等机械设备的企业集合，是制造业的核心组成部分之一。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10" name="标题"/>
          <p:cNvSpPr txBox="1"/>
          <p:nvPr>
            <p:custDataLst>
              <p:tags r:id="rId4"/>
            </p:custDataLst>
          </p:nvPr>
        </p:nvSpPr>
        <p:spPr>
          <a:xfrm>
            <a:off x="3049660" y="1773936"/>
            <a:ext cx="3324278" cy="568241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912" name="矩形 5"/>
          <p:cNvSpPr/>
          <p:nvPr>
            <p:custDataLst>
              <p:tags r:id="rId5"/>
            </p:custDataLst>
          </p:nvPr>
        </p:nvSpPr>
        <p:spPr>
          <a:xfrm>
            <a:off x="2529992" y="4016293"/>
            <a:ext cx="5223296" cy="572899"/>
          </a:xfrm>
          <a:prstGeom prst="rect"/>
          <a:gradFill>
            <a:gsLst>
              <a:gs pos="47000">
                <a:schemeClr val="accent1"/>
              </a:gs>
              <a:gs pos="86000">
                <a:schemeClr val="accent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14" name="任意多边形 6"/>
          <p:cNvSpPr/>
          <p:nvPr>
            <p:custDataLst>
              <p:tags r:id="rId6"/>
            </p:custDataLst>
          </p:nvPr>
        </p:nvSpPr>
        <p:spPr>
          <a:xfrm>
            <a:off x="2591873" y="4016293"/>
            <a:ext cx="4360953" cy="568907"/>
          </a:xfrm>
          <a:custGeom>
            <a:avLst/>
            <a:gdLst>
              <a:gd name="adj" fmla="val 45833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3639" h="810">
                <a:moveTo>
                  <a:pt x="0" y="0"/>
                </a:moveTo>
                <a:lnTo>
                  <a:pt x="3639" y="0"/>
                </a:lnTo>
                <a:lnTo>
                  <a:pt x="3268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algn="tl" blurRad="127000" dir="2700000" dist="1270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buClrTx/>
              <a:buSzTx/>
              <a:buFontTx/>
            </a:pPr>
            <a:endParaRPr altLang="zh-CN" sz="1400" lang="en-US">
              <a:sym typeface="+mn-ea"/>
            </a:endParaRPr>
          </a:p>
        </p:txBody>
      </p:sp>
      <p:sp>
        <p:nvSpPr>
          <p:cNvPr id="1048916" name="正文"/>
          <p:cNvSpPr txBox="1"/>
          <p:nvPr>
            <p:custDataLst>
              <p:tags r:id="rId7"/>
            </p:custDataLst>
          </p:nvPr>
        </p:nvSpPr>
        <p:spPr>
          <a:xfrm>
            <a:off x="3050326" y="4754874"/>
            <a:ext cx="6609299" cy="1207129"/>
          </a:xfrm>
          <a:prstGeom prst="rect"/>
          <a:noFill/>
        </p:spPr>
        <p:txBody>
          <a:bodyPr anchor="t" anchorCtr="0" bIns="0" lIns="0" rIns="0" rtlCol="0" tIns="0" wrap="square">
            <a:normAutofit fontScale="85714" lnSpcReduction="10000"/>
          </a:bodyPr>
          <a:p>
            <a:pPr algn="l" fontAlgn="auto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类：机床制造行业可以根据产品类型、加工方式、应用领域等多种方式进行分类。例如，根据产品类型可以分为金属切削机床、锻压机床、铸造机床等；根据加工方式可以分为数控机床、手动机床等；根据应用领域可以分为汽车制造用机床、航空航天用机床、造船用机床等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8918" name="标题"/>
          <p:cNvSpPr txBox="1"/>
          <p:nvPr>
            <p:custDataLst>
              <p:tags r:id="rId8"/>
            </p:custDataLst>
          </p:nvPr>
        </p:nvSpPr>
        <p:spPr>
          <a:xfrm>
            <a:off x="3049660" y="4016293"/>
            <a:ext cx="3324278" cy="568241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单击此处添加标题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机床制造行业的发展历程</a:t>
            </a:r>
            <a:endParaRPr altLang="en-US" lang="zh-CN"/>
          </a:p>
        </p:txBody>
      </p:sp>
      <p:sp>
        <p:nvSpPr>
          <p:cNvPr id="104895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早期机床制造起源于工业革命时期，主要用于加工各种零部件和产品。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随着技术的不断发展，机床制造行业经历了多次变革和创新，不断提高了加工精度和生产效率。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6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进入21世纪，随着信息化和智能化的加速发展，机床制造行业开始向数字化、智能化、高效化方向发展。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目前，我国已经成为全球最大的机床制造国之一，但与国际先进水平仍存在一定差距。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7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机床制造行业在国民经济中的地位和作用</a:t>
            </a:r>
            <a:endParaRPr altLang="en-US" lang="zh-CN"/>
          </a:p>
        </p:txBody>
      </p:sp>
      <p:sp>
        <p:nvSpPr>
          <p:cNvPr id="1049016" name="矩形 15"/>
          <p:cNvSpPr/>
          <p:nvPr>
            <p:custDataLst>
              <p:tags r:id="rId1"/>
            </p:custDataLst>
          </p:nvPr>
        </p:nvSpPr>
        <p:spPr>
          <a:xfrm>
            <a:off x="2865350" y="184504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支撑工业发展：机床是制造业的核心设备之一，对于汽车、航空、能源等领域的发展至关重要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8" name="任意多边形 17"/>
          <p:cNvSpPr/>
          <p:nvPr>
            <p:custDataLst>
              <p:tags r:id="rId2"/>
            </p:custDataLst>
          </p:nvPr>
        </p:nvSpPr>
        <p:spPr>
          <a:xfrm flipV="1">
            <a:off x="2796401" y="177393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0" name="任意多边形 18"/>
          <p:cNvSpPr/>
          <p:nvPr>
            <p:custDataLst>
              <p:tags r:id="rId3"/>
            </p:custDataLst>
          </p:nvPr>
        </p:nvSpPr>
        <p:spPr>
          <a:xfrm flipH="1">
            <a:off x="8237650" y="2267354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2" name="矩形 27"/>
          <p:cNvSpPr/>
          <p:nvPr>
            <p:custDataLst>
              <p:tags r:id="rId4"/>
            </p:custDataLst>
          </p:nvPr>
        </p:nvSpPr>
        <p:spPr>
          <a:xfrm>
            <a:off x="2865350" y="300425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提升生产效率：机床的精度和效率直接决定了制造业的生产水平，有助于降低成本、提高产品质量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4" name="任意多边形 29"/>
          <p:cNvSpPr/>
          <p:nvPr>
            <p:custDataLst>
              <p:tags r:id="rId5"/>
            </p:custDataLst>
          </p:nvPr>
        </p:nvSpPr>
        <p:spPr>
          <a:xfrm flipV="1">
            <a:off x="2796401" y="293314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6" name="任意多边形 30"/>
          <p:cNvSpPr/>
          <p:nvPr>
            <p:custDataLst>
              <p:tags r:id="rId6"/>
            </p:custDataLst>
          </p:nvPr>
        </p:nvSpPr>
        <p:spPr>
          <a:xfrm flipH="1">
            <a:off x="8237650" y="342656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28" name="矩形 5"/>
          <p:cNvSpPr/>
          <p:nvPr>
            <p:custDataLst>
              <p:tags r:id="rId7"/>
            </p:custDataLst>
          </p:nvPr>
        </p:nvSpPr>
        <p:spPr>
          <a:xfrm>
            <a:off x="2865350" y="4163460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推动技术创新：机床制造行业的发展促进了新材料、新工艺、智能制造等领域的技术创新，为产业升级提供支撑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0" name="任意多边形 7"/>
          <p:cNvSpPr/>
          <p:nvPr>
            <p:custDataLst>
              <p:tags r:id="rId8"/>
            </p:custDataLst>
          </p:nvPr>
        </p:nvSpPr>
        <p:spPr>
          <a:xfrm flipV="1">
            <a:off x="2796401" y="4092356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2" name="任意多边形 8"/>
          <p:cNvSpPr/>
          <p:nvPr>
            <p:custDataLst>
              <p:tags r:id="rId9"/>
            </p:custDataLst>
          </p:nvPr>
        </p:nvSpPr>
        <p:spPr>
          <a:xfrm flipH="1">
            <a:off x="8237650" y="458577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矩形 10"/>
          <p:cNvSpPr/>
          <p:nvPr>
            <p:custDataLst>
              <p:tags r:id="rId10"/>
            </p:custDataLst>
          </p:nvPr>
        </p:nvSpPr>
        <p:spPr>
          <a:xfrm>
            <a:off x="2865350" y="5322671"/>
            <a:ext cx="6461125" cy="568114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保障国家安全：高端机床的制造能力是一个国家工业实力的重要体现，对于国防建设和国家安全具有重要意义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任意多边形 12"/>
          <p:cNvSpPr/>
          <p:nvPr>
            <p:custDataLst>
              <p:tags r:id="rId11"/>
            </p:custDataLst>
          </p:nvPr>
        </p:nvSpPr>
        <p:spPr>
          <a:xfrm flipV="1">
            <a:off x="2796401" y="5251567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任意多边形 13"/>
          <p:cNvSpPr/>
          <p:nvPr>
            <p:custDataLst>
              <p:tags r:id="rId12"/>
            </p:custDataLst>
          </p:nvPr>
        </p:nvSpPr>
        <p:spPr>
          <a:xfrm flipH="1">
            <a:off x="8237650" y="5744985"/>
            <a:ext cx="1155619" cy="21762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2024年机床制造行业市场分析</a:t>
            </a:r>
            <a:endParaRPr altLang="en-US" lang="zh-CN"/>
          </a:p>
        </p:txBody>
      </p:sp>
      <p:sp>
        <p:nvSpPr>
          <p:cNvPr id="10490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机床制造行业市场规模及增长情况</a:t>
            </a:r>
            <a:endParaRPr altLang="en-US" lang="zh-CN"/>
          </a:p>
        </p:txBody>
      </p:sp>
      <p:sp>
        <p:nvSpPr>
          <p:cNvPr id="10491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53873" y="1780267"/>
            <a:ext cx="792419" cy="230577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073458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8"/>
          <p:cNvSpPr/>
          <p:nvPr>
            <p:custDataLst>
              <p:tags r:id="rId3"/>
            </p:custDataLst>
          </p:nvPr>
        </p:nvSpPr>
        <p:spPr>
          <a:xfrm>
            <a:off x="641526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9"/>
          <p:cNvSpPr/>
          <p:nvPr>
            <p:custDataLst>
              <p:tags r:id="rId4"/>
            </p:custDataLst>
          </p:nvPr>
        </p:nvSpPr>
        <p:spPr>
          <a:xfrm flipV="1">
            <a:off x="6297157" y="1941699"/>
            <a:ext cx="2305771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771106" y="178086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791879" y="434894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4"/>
          <p:cNvSpPr/>
          <p:nvPr>
            <p:custDataLst>
              <p:tags r:id="rId7"/>
            </p:custDataLst>
          </p:nvPr>
        </p:nvSpPr>
        <p:spPr>
          <a:xfrm>
            <a:off x="1133684" y="2534015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5"/>
          <p:cNvSpPr/>
          <p:nvPr>
            <p:custDataLst>
              <p:tags r:id="rId8"/>
            </p:custDataLst>
          </p:nvPr>
        </p:nvSpPr>
        <p:spPr>
          <a:xfrm flipV="1">
            <a:off x="1014984" y="194169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3368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2024年全球机床制造行业市场规模约为XXX亿美元，同比增长X%。</a:t>
            </a:r>
            <a:endParaRPr altLang="en-US" baseline="0" b="0" cap="none" dirty="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15264" y="3191022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欧洲机床制造行业市场规模稳定增长，2024年预计达到XX亿欧元，同比增长X%。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80446" y="1792730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500625" y="4360816"/>
            <a:ext cx="753304" cy="2069057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2" name="任意多边形 11"/>
          <p:cNvSpPr/>
          <p:nvPr>
            <p:custDataLst>
              <p:tags r:id="rId13"/>
            </p:custDataLst>
          </p:nvPr>
        </p:nvSpPr>
        <p:spPr>
          <a:xfrm>
            <a:off x="3842430" y="2545291"/>
            <a:ext cx="2069057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4" name="任意多边形 12"/>
          <p:cNvSpPr/>
          <p:nvPr>
            <p:custDataLst>
              <p:tags r:id="rId14"/>
            </p:custDataLst>
          </p:nvPr>
        </p:nvSpPr>
        <p:spPr>
          <a:xfrm flipV="1">
            <a:off x="3724323" y="1954163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626113" y="1815877"/>
            <a:ext cx="792419" cy="2304422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646292" y="4382775"/>
            <a:ext cx="753304" cy="207040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0" name="任意多边形 25"/>
          <p:cNvSpPr/>
          <p:nvPr>
            <p:custDataLst>
              <p:tags r:id="rId17"/>
            </p:custDataLst>
          </p:nvPr>
        </p:nvSpPr>
        <p:spPr>
          <a:xfrm>
            <a:off x="8987504" y="2568438"/>
            <a:ext cx="2070405" cy="3122469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2" name="任意多边形 26"/>
          <p:cNvSpPr/>
          <p:nvPr>
            <p:custDataLst>
              <p:tags r:id="rId18"/>
            </p:custDataLst>
          </p:nvPr>
        </p:nvSpPr>
        <p:spPr>
          <a:xfrm flipV="1">
            <a:off x="8869991" y="1977309"/>
            <a:ext cx="2304422" cy="110803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988098" y="3225445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94444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美国机床制造行业市场规模在2024年预计达到XX亿美元，同比增长X%。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42430" y="3202299"/>
            <a:ext cx="2069057" cy="1864189"/>
          </a:xfrm>
          <a:prstGeom prst="rect"/>
          <a:noFill/>
          <a:ln>
            <a:noFill/>
          </a:ln>
        </p:spPr>
        <p:txBody>
          <a:bodyPr wrap="square">
            <a:normAutofit fontScale="8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中国机床制造行业市场规模持续扩大，2024年预计达到XX亿元人民币，同比增长X%。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机床制造行业市场结构及特点</a:t>
            </a:r>
            <a:endParaRPr altLang="en-US" lang="zh-CN"/>
          </a:p>
        </p:txBody>
      </p:sp>
      <p:sp>
        <p:nvSpPr>
          <p:cNvPr id="1049194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行业规模：2024年机床制造行业市场规模持续扩大，总产值达到XX亿元人民币。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竞争格局：国内机床制造企业数量众多，但高端市场主要被国外企业占据。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产品结构：数控机床占比逐年提高，加工中心、磨床、铣床等产品线不断完善。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技术水平：国内机床制造企业技术水平不断提升，但与国际先进水平仍有差距。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机床制造行业市场竞争格局及市场集中度</a:t>
            </a:r>
            <a:endParaRPr altLang="en-US" lang="zh-CN"/>
          </a:p>
        </p:txBody>
      </p:sp>
      <p:sp>
        <p:nvSpPr>
          <p:cNvPr id="1049238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主要竞争企业：介绍行业内主要的企业，包括国内外企业，及其在市场中的地位和影响力。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0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竞争格局：分析当前市场的竞争格局，包括市场份额分布、产品差异化程度等。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市场集中度：评估市场集中度的变化趋势，分析市场集中度对行业的影响。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竞争策略：探讨行业内企业采取的竞争策略，如价格战、技术研发、品牌建设等。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机床制造行业市场需求及消费趋势</a:t>
            </a:r>
            <a:endParaRPr altLang="en-US" lang="zh-CN"/>
          </a:p>
        </p:txBody>
      </p:sp>
      <p:sp>
        <p:nvSpPr>
          <p:cNvPr id="1049282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市场需求：随着工业4.0的推进，机床制造行业市场需求持续增长，尤其在高精度、高效、智能机床领域。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4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消费趋势：个性化定制、短周期生产、绿色环保成为机床制造行业消费趋势，消费者更倾向于选择高效、可靠、节能的机床产品。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6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技术创新：未来机床制造行业将更加注重技术创新，如数字化、智能化、自动化技术的融合应用，将为行业发展带来新的机遇。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市场竞争：市场竞争激烈，企业需要加强研发、品质、服务等方面的提升，以应对市场变化和消费者需求的变化。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机床制造行业投资前景预测</a:t>
            </a:r>
            <a:endParaRPr altLang="en-US" lang="zh-CN"/>
          </a:p>
        </p:txBody>
      </p:sp>
      <p:sp>
        <p:nvSpPr>
          <p:cNvPr id="10493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机床制造行业未来发展趋势及影响因素</a:t>
            </a:r>
            <a:endParaRPr altLang="en-US" lang="zh-CN"/>
          </a:p>
        </p:txBody>
      </p:sp>
      <p:sp>
        <p:nvSpPr>
          <p:cNvPr id="1049368" name="矩形 5"/>
          <p:cNvSpPr/>
          <p:nvPr>
            <p:custDataLst>
              <p:tags r:id="rId1"/>
            </p:custDataLst>
          </p:nvPr>
        </p:nvSpPr>
        <p:spPr>
          <a:xfrm>
            <a:off x="1014984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0" name="矩形 10"/>
          <p:cNvSpPr/>
          <p:nvPr>
            <p:custDataLst>
              <p:tags r:id="rId2"/>
            </p:custDataLst>
          </p:nvPr>
        </p:nvSpPr>
        <p:spPr>
          <a:xfrm>
            <a:off x="1343398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2" name="TextBox 2"/>
          <p:cNvSpPr txBox="1"/>
          <p:nvPr>
            <p:custDataLst>
              <p:tags r:id="rId3"/>
            </p:custDataLst>
          </p:nvPr>
        </p:nvSpPr>
        <p:spPr>
          <a:xfrm>
            <a:off x="1158517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智能化：随着技术的进步，机床制造将越来越依赖智能化技术，提高生产效率和产品质量。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74" name="矩形 6"/>
          <p:cNvSpPr/>
          <p:nvPr>
            <p:custDataLst>
              <p:tags r:id="rId4"/>
            </p:custDataLst>
          </p:nvPr>
        </p:nvSpPr>
        <p:spPr>
          <a:xfrm>
            <a:off x="360685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6" name="矩形 11"/>
          <p:cNvSpPr/>
          <p:nvPr>
            <p:custDataLst>
              <p:tags r:id="rId5"/>
            </p:custDataLst>
          </p:nvPr>
        </p:nvSpPr>
        <p:spPr>
          <a:xfrm>
            <a:off x="395299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78" name="TextBox 2"/>
          <p:cNvSpPr txBox="1"/>
          <p:nvPr>
            <p:custDataLst>
              <p:tags r:id="rId6"/>
            </p:custDataLst>
          </p:nvPr>
        </p:nvSpPr>
        <p:spPr>
          <a:xfrm>
            <a:off x="3749800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绿色环保：随着环保意识的提高，机床制造将更加注重绿色、环保，减少对环境的污染。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0" name="矩形 33"/>
          <p:cNvSpPr/>
          <p:nvPr>
            <p:custDataLst>
              <p:tags r:id="rId7"/>
            </p:custDataLst>
          </p:nvPr>
        </p:nvSpPr>
        <p:spPr>
          <a:xfrm>
            <a:off x="6194595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2" name="矩形 37"/>
          <p:cNvSpPr/>
          <p:nvPr>
            <p:custDataLst>
              <p:tags r:id="rId8"/>
            </p:custDataLst>
          </p:nvPr>
        </p:nvSpPr>
        <p:spPr>
          <a:xfrm>
            <a:off x="6523009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4" name="TextBox 2"/>
          <p:cNvSpPr txBox="1"/>
          <p:nvPr>
            <p:custDataLst>
              <p:tags r:id="rId9"/>
            </p:custDataLst>
          </p:nvPr>
        </p:nvSpPr>
        <p:spPr>
          <a:xfrm>
            <a:off x="6338128" y="3189524"/>
            <a:ext cx="2110622" cy="1704310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2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个性化定制：随着市场需求的变化，机床制造将更加注重个性化定制，满足不同客户的需求。</a:t>
            </a:r>
            <a:endParaRPr altLang="en-US" dirty="0" sz="12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386" name="矩形 34"/>
          <p:cNvSpPr/>
          <p:nvPr>
            <p:custDataLst>
              <p:tags r:id="rId10"/>
            </p:custDataLst>
          </p:nvPr>
        </p:nvSpPr>
        <p:spPr>
          <a:xfrm>
            <a:off x="8777017" y="2658509"/>
            <a:ext cx="2397468" cy="2424815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88" name="矩形 38"/>
          <p:cNvSpPr/>
          <p:nvPr>
            <p:custDataLst>
              <p:tags r:id="rId11"/>
            </p:custDataLst>
          </p:nvPr>
        </p:nvSpPr>
        <p:spPr>
          <a:xfrm>
            <a:off x="9123151" y="2653193"/>
            <a:ext cx="492256" cy="25524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5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90" name="TextBox 2"/>
          <p:cNvSpPr txBox="1"/>
          <p:nvPr>
            <p:custDataLst>
              <p:tags r:id="rId12"/>
            </p:custDataLst>
          </p:nvPr>
        </p:nvSpPr>
        <p:spPr>
          <a:xfrm>
            <a:off x="8920551" y="3189524"/>
            <a:ext cx="2110622" cy="1704310"/>
          </a:xfrm>
          <a:prstGeom prst="rect"/>
          <a:noFill/>
        </p:spPr>
        <p:txBody>
          <a:bodyPr rtlCol="0" wrap="square">
            <a:normAutofit fontScale="6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全球化和专业化：随着全球化的发展，机床制造企业将更加注重全球市场和专业化发展，提高自身的竞争力。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机床制造行业投资机会与风险分析</a:t>
            </a:r>
            <a:endParaRPr altLang="en-US" lang="zh-CN"/>
          </a:p>
        </p:txBody>
      </p:sp>
      <p:sp>
        <p:nvSpPr>
          <p:cNvPr id="1049428" name="正文"/>
          <p:cNvSpPr txBox="1"/>
          <p:nvPr>
            <p:custDataLst>
              <p:tags r:id="rId1"/>
            </p:custDataLst>
          </p:nvPr>
        </p:nvSpPr>
        <p:spPr>
          <a:xfrm>
            <a:off x="2863958" y="1773936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投资机会：随着制造业的转型升级，机床制造行业将迎来新的发展机遇，特别是高端数控机床市场潜力巨大。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0" name="正文"/>
          <p:cNvSpPr txBox="1"/>
          <p:nvPr>
            <p:custDataLst>
              <p:tags r:id="rId2"/>
            </p:custDataLst>
          </p:nvPr>
        </p:nvSpPr>
        <p:spPr>
          <a:xfrm>
            <a:off x="2863958" y="2885205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风险分析：机床制造行业技术门槛高，市场竞争激烈，同时还需要面对原材料价格波动、汇率风险等问题。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正文"/>
          <p:cNvSpPr txBox="1"/>
          <p:nvPr>
            <p:custDataLst>
              <p:tags r:id="rId3"/>
            </p:custDataLst>
          </p:nvPr>
        </p:nvSpPr>
        <p:spPr>
          <a:xfrm>
            <a:off x="2863958" y="3996473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建议：投资者需要关注行业发展趋势，加强技术研发和产品创新，提高核心竞争力，同时注意风险控制和资金管理。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4" name="正文"/>
          <p:cNvSpPr txBox="1"/>
          <p:nvPr>
            <p:custDataLst>
              <p:tags r:id="rId4"/>
            </p:custDataLst>
          </p:nvPr>
        </p:nvSpPr>
        <p:spPr>
          <a:xfrm>
            <a:off x="2863958" y="5107742"/>
            <a:ext cx="6461035" cy="85414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前景展望：预计未来几年，机床制造行业将继续保持稳定增长，但投资机会与风险并存，投资者需谨慎决策。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机床制造行业投资前景预测及展望</a:t>
            </a:r>
            <a:endParaRPr altLang="en-US" lang="zh-CN"/>
          </a:p>
        </p:txBody>
      </p:sp>
      <p:sp>
        <p:nvSpPr>
          <p:cNvPr id="104947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1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竞争格局：国内机床制造企业数量众多，但具备核心技术和品牌优势的企业将更具竞争力。</a:t>
            </a:r>
            <a:endParaRPr altLang="zh-CN" dirty="0" sz="11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8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市场需求：随着制造业的复苏和技术进步，机床制造行业市场需求将持续增长。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1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技术创新：未来机床制造行业将更加注重技术创新和智能化发展，以提高生产效率和产品质量。</a:t>
            </a:r>
            <a:endParaRPr altLang="en-US" dirty="0" sz="11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9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0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 fontScale="6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政策支持：国家对制造业的支持力度不断加大，未来机床制造行业有望获得更多政策支持和发展机遇。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机床制造行业存在的问题与对策</a:t>
            </a:r>
            <a:endParaRPr altLang="en-US" lang="zh-CN"/>
          </a:p>
        </p:txBody>
      </p:sp>
      <p:sp>
        <p:nvSpPr>
          <p:cNvPr id="104954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机床制造行业存在的问题与挑战</a:t>
            </a:r>
            <a:endParaRPr altLang="en-US" lang="zh-CN"/>
          </a:p>
        </p:txBody>
      </p:sp>
      <p:sp>
        <p:nvSpPr>
          <p:cNvPr id="1049582" name="对角圆角矩形 15"/>
          <p:cNvSpPr/>
          <p:nvPr>
            <p:custDataLst>
              <p:tags r:id="rId1"/>
            </p:custDataLst>
          </p:nvPr>
        </p:nvSpPr>
        <p:spPr>
          <a:xfrm>
            <a:off x="2052404" y="4152861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对角圆角矩形 16"/>
          <p:cNvSpPr/>
          <p:nvPr>
            <p:custDataLst>
              <p:tags r:id="rId2"/>
            </p:custDataLst>
          </p:nvPr>
        </p:nvSpPr>
        <p:spPr>
          <a:xfrm>
            <a:off x="2052404" y="4029118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直角三角形 17"/>
          <p:cNvSpPr/>
          <p:nvPr>
            <p:custDataLst>
              <p:tags r:id="rId3"/>
            </p:custDataLst>
          </p:nvPr>
        </p:nvSpPr>
        <p:spPr>
          <a:xfrm>
            <a:off x="2544537" y="4029686"/>
            <a:ext cx="74131" cy="123551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8" name="文本框 27"/>
          <p:cNvSpPr txBox="1"/>
          <p:nvPr>
            <p:custDataLst>
              <p:tags r:id="rId4"/>
            </p:custDataLst>
          </p:nvPr>
        </p:nvSpPr>
        <p:spPr>
          <a:xfrm>
            <a:off x="2576324" y="4162510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自主创新能力不足：缺乏核心技术，高端产品依赖进口。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对角圆角矩形 52"/>
          <p:cNvSpPr/>
          <p:nvPr>
            <p:custDataLst>
              <p:tags r:id="rId5"/>
            </p:custDataLst>
          </p:nvPr>
        </p:nvSpPr>
        <p:spPr>
          <a:xfrm>
            <a:off x="2052404" y="189824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2" name="对角圆角矩形 53"/>
          <p:cNvSpPr/>
          <p:nvPr>
            <p:custDataLst>
              <p:tags r:id="rId6"/>
            </p:custDataLst>
          </p:nvPr>
        </p:nvSpPr>
        <p:spPr>
          <a:xfrm>
            <a:off x="2052404" y="1773936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4" name="直角三角形 54"/>
          <p:cNvSpPr/>
          <p:nvPr>
            <p:custDataLst>
              <p:tags r:id="rId7"/>
            </p:custDataLst>
          </p:nvPr>
        </p:nvSpPr>
        <p:spPr>
          <a:xfrm>
            <a:off x="2544537" y="1774504"/>
            <a:ext cx="74131" cy="123551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96" name="文本框 56"/>
          <p:cNvSpPr txBox="1"/>
          <p:nvPr>
            <p:custDataLst>
              <p:tags r:id="rId8"/>
            </p:custDataLst>
          </p:nvPr>
        </p:nvSpPr>
        <p:spPr>
          <a:xfrm>
            <a:off x="2576324" y="1901084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技术水平不高：部分机床制造企业技术水平落后，产品同质化严重。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对角圆角矩形 5"/>
          <p:cNvSpPr/>
          <p:nvPr>
            <p:custDataLst>
              <p:tags r:id="rId9"/>
            </p:custDataLst>
          </p:nvPr>
        </p:nvSpPr>
        <p:spPr>
          <a:xfrm>
            <a:off x="2052404" y="3025553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0" name="对角圆角矩形 6"/>
          <p:cNvSpPr/>
          <p:nvPr>
            <p:custDataLst>
              <p:tags r:id="rId10"/>
            </p:custDataLst>
          </p:nvPr>
        </p:nvSpPr>
        <p:spPr>
          <a:xfrm>
            <a:off x="2052404" y="2901243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2" name="直角三角形 7"/>
          <p:cNvSpPr/>
          <p:nvPr>
            <p:custDataLst>
              <p:tags r:id="rId11"/>
            </p:custDataLst>
          </p:nvPr>
        </p:nvSpPr>
        <p:spPr>
          <a:xfrm>
            <a:off x="2544537" y="2902378"/>
            <a:ext cx="74131" cy="123551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4" name="文本框 8"/>
          <p:cNvSpPr txBox="1"/>
          <p:nvPr>
            <p:custDataLst>
              <p:tags r:id="rId12"/>
            </p:custDataLst>
          </p:nvPr>
        </p:nvSpPr>
        <p:spPr>
          <a:xfrm>
            <a:off x="2576324" y="3035203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产能过剩：盲目扩张导致产能过剩，市场竞争激烈。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6" name="对角圆角矩形 9"/>
          <p:cNvSpPr/>
          <p:nvPr>
            <p:custDataLst>
              <p:tags r:id="rId13"/>
            </p:custDataLst>
          </p:nvPr>
        </p:nvSpPr>
        <p:spPr>
          <a:xfrm>
            <a:off x="2052404" y="5280736"/>
            <a:ext cx="8084275" cy="681388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08" name="对角圆角矩形 10"/>
          <p:cNvSpPr/>
          <p:nvPr>
            <p:custDataLst>
              <p:tags r:id="rId14"/>
            </p:custDataLst>
          </p:nvPr>
        </p:nvSpPr>
        <p:spPr>
          <a:xfrm>
            <a:off x="2052404" y="5156425"/>
            <a:ext cx="492023" cy="469496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0" name="直角三角形 11"/>
          <p:cNvSpPr/>
          <p:nvPr>
            <p:custDataLst>
              <p:tags r:id="rId15"/>
            </p:custDataLst>
          </p:nvPr>
        </p:nvSpPr>
        <p:spPr>
          <a:xfrm>
            <a:off x="2544537" y="5156993"/>
            <a:ext cx="74131" cy="123551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12" name="文本框 12"/>
          <p:cNvSpPr txBox="1"/>
          <p:nvPr>
            <p:custDataLst>
              <p:tags r:id="rId16"/>
            </p:custDataLst>
          </p:nvPr>
        </p:nvSpPr>
        <p:spPr>
          <a:xfrm>
            <a:off x="2576324" y="5289818"/>
            <a:ext cx="7304376" cy="669651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环保压力大：传统机床制造对环境影响较大，需要加大环保投入。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机床制造行业发展的对策与建议</a:t>
            </a:r>
            <a:endParaRPr altLang="en-US" lang="zh-CN"/>
          </a:p>
        </p:txBody>
      </p:sp>
      <p:sp>
        <p:nvSpPr>
          <p:cNvPr id="1049650" name="椭圆 262"/>
          <p:cNvSpPr/>
          <p:nvPr>
            <p:custDataLst>
              <p:tags r:id="rId1"/>
            </p:custDataLst>
          </p:nvPr>
        </p:nvSpPr>
        <p:spPr>
          <a:xfrm>
            <a:off x="2687367" y="4101549"/>
            <a:ext cx="6813746" cy="178263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3"/>
          <p:cNvSpPr/>
          <p:nvPr>
            <p:custDataLst>
              <p:tags r:id="rId2"/>
            </p:custDataLst>
          </p:nvPr>
        </p:nvSpPr>
        <p:spPr>
          <a:xfrm>
            <a:off x="3476649" y="4175998"/>
            <a:ext cx="5166079" cy="1530861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4" name="椭圆 264"/>
          <p:cNvSpPr/>
          <p:nvPr>
            <p:custDataLst>
              <p:tags r:id="rId3"/>
            </p:custDataLst>
          </p:nvPr>
        </p:nvSpPr>
        <p:spPr>
          <a:xfrm>
            <a:off x="4215693" y="4395109"/>
            <a:ext cx="3687157" cy="109261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5"/>
          <p:cNvSpPr/>
          <p:nvPr>
            <p:custDataLst>
              <p:tags r:id="rId4"/>
            </p:custDataLst>
          </p:nvPr>
        </p:nvSpPr>
        <p:spPr>
          <a:xfrm>
            <a:off x="4840340" y="4580324"/>
            <a:ext cx="2437632" cy="72234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66"/>
          <p:cNvSpPr/>
          <p:nvPr>
            <p:custDataLst>
              <p:tags r:id="rId5"/>
            </p:custDataLst>
          </p:nvPr>
        </p:nvSpPr>
        <p:spPr>
          <a:xfrm>
            <a:off x="5480724" y="4769776"/>
            <a:ext cx="1402138" cy="415495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109245" y="4700774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68"/>
          <p:cNvSpPr/>
          <p:nvPr>
            <p:custDataLst>
              <p:tags r:id="rId7"/>
            </p:custDataLst>
          </p:nvPr>
        </p:nvSpPr>
        <p:spPr>
          <a:xfrm flipV="1">
            <a:off x="3024507" y="4528270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2" name="椭圆 269"/>
          <p:cNvSpPr/>
          <p:nvPr>
            <p:custDataLst>
              <p:tags r:id="rId8"/>
            </p:custDataLst>
          </p:nvPr>
        </p:nvSpPr>
        <p:spPr>
          <a:xfrm flipV="1">
            <a:off x="3063244" y="4567613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0"/>
          <p:cNvSpPr/>
          <p:nvPr>
            <p:custDataLst>
              <p:tags r:id="rId9"/>
            </p:custDataLst>
          </p:nvPr>
        </p:nvSpPr>
        <p:spPr>
          <a:xfrm flipV="1">
            <a:off x="7663356" y="3774094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12384" y="3880623"/>
            <a:ext cx="0" cy="178263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6" name="椭圆 272"/>
          <p:cNvSpPr/>
          <p:nvPr>
            <p:custDataLst>
              <p:tags r:id="rId11"/>
            </p:custDataLst>
          </p:nvPr>
        </p:nvSpPr>
        <p:spPr>
          <a:xfrm flipV="1">
            <a:off x="4165455" y="3657881"/>
            <a:ext cx="358997" cy="35898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344012" y="4046469"/>
            <a:ext cx="0" cy="94193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55657" y="3757146"/>
            <a:ext cx="0" cy="784869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5"/>
          <p:cNvSpPr/>
          <p:nvPr>
            <p:custDataLst>
              <p:tags r:id="rId14"/>
            </p:custDataLst>
          </p:nvPr>
        </p:nvSpPr>
        <p:spPr>
          <a:xfrm flipV="1">
            <a:off x="6970918" y="3584642"/>
            <a:ext cx="161959" cy="161952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0" name="椭圆 276"/>
          <p:cNvSpPr/>
          <p:nvPr>
            <p:custDataLst>
              <p:tags r:id="rId15"/>
            </p:custDataLst>
          </p:nvPr>
        </p:nvSpPr>
        <p:spPr>
          <a:xfrm flipV="1">
            <a:off x="7009656" y="3623985"/>
            <a:ext cx="83916" cy="83912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2" name="椭圆 277"/>
          <p:cNvSpPr/>
          <p:nvPr>
            <p:custDataLst>
              <p:tags r:id="rId16"/>
            </p:custDataLst>
          </p:nvPr>
        </p:nvSpPr>
        <p:spPr>
          <a:xfrm flipV="1">
            <a:off x="3932423" y="4381793"/>
            <a:ext cx="97497" cy="9749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81451" y="4488322"/>
            <a:ext cx="0" cy="103075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4" name="椭圆 279"/>
          <p:cNvSpPr/>
          <p:nvPr>
            <p:custDataLst>
              <p:tags r:id="rId18"/>
            </p:custDataLst>
          </p:nvPr>
        </p:nvSpPr>
        <p:spPr>
          <a:xfrm flipV="1">
            <a:off x="8350952" y="4600298"/>
            <a:ext cx="244537" cy="244529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72007" y="4871463"/>
            <a:ext cx="0" cy="3824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6" name="椭圆 281"/>
          <p:cNvSpPr/>
          <p:nvPr>
            <p:custDataLst>
              <p:tags r:id="rId20"/>
            </p:custDataLst>
          </p:nvPr>
        </p:nvSpPr>
        <p:spPr>
          <a:xfrm flipV="1">
            <a:off x="5035240" y="4889016"/>
            <a:ext cx="302904" cy="30289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84138" y="5240077"/>
            <a:ext cx="0" cy="669136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8" name="图形 15"/>
          <p:cNvSpPr/>
          <p:nvPr>
            <p:custDataLst>
              <p:tags r:id="rId22"/>
            </p:custDataLst>
          </p:nvPr>
        </p:nvSpPr>
        <p:spPr>
          <a:xfrm>
            <a:off x="5097583" y="4953780"/>
            <a:ext cx="173201" cy="168767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图形 19"/>
          <p:cNvSpPr/>
          <p:nvPr>
            <p:custDataLst>
              <p:tags r:id="rId23"/>
            </p:custDataLst>
          </p:nvPr>
        </p:nvSpPr>
        <p:spPr>
          <a:xfrm>
            <a:off x="8413901" y="4668695"/>
            <a:ext cx="118617" cy="106816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2" name="图形 27"/>
          <p:cNvSpPr/>
          <p:nvPr>
            <p:custDataLst>
              <p:tags r:id="rId24"/>
            </p:custDataLst>
          </p:nvPr>
        </p:nvSpPr>
        <p:spPr>
          <a:xfrm>
            <a:off x="4261089" y="3772883"/>
            <a:ext cx="167743" cy="129013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4" name="任意多边形: 形状 286"/>
          <p:cNvSpPr/>
          <p:nvPr>
            <p:custDataLst>
              <p:tags r:id="rId25"/>
            </p:custDataLst>
          </p:nvPr>
        </p:nvSpPr>
        <p:spPr>
          <a:xfrm>
            <a:off x="5472250" y="3725672"/>
            <a:ext cx="1243945" cy="124395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6" name="正文"/>
          <p:cNvSpPr txBox="1"/>
          <p:nvPr>
            <p:custDataLst>
              <p:tags r:id="rId26"/>
            </p:custDataLst>
          </p:nvPr>
        </p:nvSpPr>
        <p:spPr>
          <a:xfrm>
            <a:off x="1014984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加大技术研发和创新投入，提高机床制造的核心竞争力。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正文"/>
          <p:cNvSpPr txBox="1"/>
          <p:nvPr>
            <p:custDataLst>
              <p:tags r:id="rId27"/>
            </p:custDataLst>
          </p:nvPr>
        </p:nvSpPr>
        <p:spPr>
          <a:xfrm>
            <a:off x="9175340" y="3792858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积极开拓国际市场，提升机床制造行业的国际影响力。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正文"/>
          <p:cNvSpPr txBox="1"/>
          <p:nvPr>
            <p:custDataLst>
              <p:tags r:id="rId28"/>
            </p:custDataLst>
          </p:nvPr>
        </p:nvSpPr>
        <p:spPr>
          <a:xfrm>
            <a:off x="6993314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提高产品质量和售后服务水平，增强客户满意度和忠诚度。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2" name="正文"/>
          <p:cNvSpPr txBox="1"/>
          <p:nvPr>
            <p:custDataLst>
              <p:tags r:id="rId29"/>
            </p:custDataLst>
          </p:nvPr>
        </p:nvSpPr>
        <p:spPr>
          <a:xfrm>
            <a:off x="3197011" y="1826310"/>
            <a:ext cx="1998694" cy="749131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加强产业链上下游合作，实现资源共享和优势互补。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机床制造行业转型升级与创新发展</a:t>
            </a:r>
            <a:endParaRPr altLang="en-US" lang="zh-CN"/>
          </a:p>
        </p:txBody>
      </p:sp>
      <p:sp>
        <p:nvSpPr>
          <p:cNvPr id="1049730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传统机床制造企业面临的问题：技术落后、产能过剩、缺乏创新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4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转型升级的必要性：提高生产效率、降低成本、增强竞争力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0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创新发展的关键：加强研发、引进先进技术、拓展应用领域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政策支持与市场机遇：政府扶持政策、市场需求增长、产业链协同发展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2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机床制造行业的政策环境分析</a:t>
            </a:r>
            <a:endParaRPr altLang="en-US" lang="zh-CN"/>
          </a:p>
        </p:txBody>
      </p:sp>
      <p:sp>
        <p:nvSpPr>
          <p:cNvPr id="104979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国家政策对机床制造行业的支持与引导</a:t>
            </a:r>
            <a:endParaRPr altLang="en-US" lang="zh-CN"/>
          </a:p>
        </p:txBody>
      </p:sp>
      <p:sp>
        <p:nvSpPr>
          <p:cNvPr id="1049832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国家出台了一系列政策，鼓励机床制造行业的发展，提高自主创新能力。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38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政府加大了对机床制造行业的资金投入，推动产业升级和技术进步。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2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4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国家通过税收优惠、财政补贴等政策，降低企业成本，提高市场竞争力。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8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5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政府加强了对机床制造行业的规范和监管，推动行业健康有序发展。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4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地方政策对机床制造行业的扶持与培育</a:t>
            </a:r>
            <a:endParaRPr altLang="en-US" lang="zh-CN"/>
          </a:p>
        </p:txBody>
      </p:sp>
      <p:sp>
        <p:nvSpPr>
          <p:cNvPr id="1049892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地方政策对机床制造行业的扶持措施包括资金支持、税收优惠、土地租赁等。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4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地方政府通过设立专项基金，支持机床制造企业进行技术研发和产品升级。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6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地方政策鼓励机床制造企业与高校、科研机构等进行产学研合作，提高技术创新能力。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地方政府加大对机床制造行业的金融支持力度，为企业提供贷款、担保等金融服务。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政策环境对机床制造行业的影响与推动</a:t>
            </a:r>
            <a:endParaRPr altLang="en-US" lang="zh-CN"/>
          </a:p>
        </p:txBody>
      </p:sp>
      <p:sp>
        <p:nvSpPr>
          <p:cNvPr id="1049936" name="任意多边形 20"/>
          <p:cNvSpPr/>
          <p:nvPr>
            <p:custDataLst>
              <p:tags r:id="rId1"/>
            </p:custDataLst>
          </p:nvPr>
        </p:nvSpPr>
        <p:spPr>
          <a:xfrm rot="2700000">
            <a:off x="2248630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3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936743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375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政策支持：国家出台了一系列政策，鼓励机床制造行业的发展和技术创新，为行业提供了有力支持。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42"/>
          <p:cNvSpPr/>
          <p:nvPr>
            <p:custDataLst>
              <p:tags r:id="rId3"/>
            </p:custDataLst>
          </p:nvPr>
        </p:nvSpPr>
        <p:spPr>
          <a:xfrm>
            <a:off x="2052489" y="2965036"/>
            <a:ext cx="1516214" cy="10737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2" name="任意多边形 18"/>
          <p:cNvSpPr/>
          <p:nvPr>
            <p:custDataLst>
              <p:tags r:id="rId4"/>
            </p:custDataLst>
          </p:nvPr>
        </p:nvSpPr>
        <p:spPr>
          <a:xfrm rot="5400000">
            <a:off x="443811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412565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资金投入：政府加大了对机床制造行业的资金投入，促进了企业研发和生产能力的提升。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43"/>
          <p:cNvSpPr/>
          <p:nvPr>
            <p:custDataLst>
              <p:tags r:id="rId6"/>
            </p:custDataLst>
          </p:nvPr>
        </p:nvSpPr>
        <p:spPr>
          <a:xfrm>
            <a:off x="4241970" y="2965036"/>
            <a:ext cx="1516214" cy="10737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4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27021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15134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16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技术标准：政府制定了一系列技术标准，规范了机床制造行业的发展，提高了行业的整体水平。</a:t>
            </a:r>
            <a:endParaRPr altLang="en-US" dirty="0" sz="16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4"/>
          <p:cNvSpPr/>
          <p:nvPr>
            <p:custDataLst>
              <p:tags r:id="rId9"/>
            </p:custDataLst>
          </p:nvPr>
        </p:nvSpPr>
        <p:spPr>
          <a:xfrm>
            <a:off x="6430310" y="2965036"/>
            <a:ext cx="1516214" cy="10737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8815932" y="1773936"/>
            <a:ext cx="1123820" cy="1125772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5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504045" y="3295739"/>
            <a:ext cx="1748006" cy="2666063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7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市场准入：政府加强了对机床制造行业的市场准入管理，提高了行业的竞争门槛，推动了行业内部的优胜劣汰。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8" name="矩形 45"/>
          <p:cNvSpPr/>
          <p:nvPr>
            <p:custDataLst>
              <p:tags r:id="rId12"/>
            </p:custDataLst>
          </p:nvPr>
        </p:nvSpPr>
        <p:spPr>
          <a:xfrm>
            <a:off x="8619791" y="2965036"/>
            <a:ext cx="1516214" cy="10737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noFill/>
        </p:spPr>
        <p:txBody>
          <a:bodyPr anchor="t" bIns="0" lIns="0" rIns="0" rtlCol="0" tIns="0" vert="horz" wrap="square">
            <a:normAutofit/>
          </a:bodyPr>
          <a:p>
            <a:r>
              <a:rPr altLang="en-US" lang="zh-CN"/>
              <a:t>机床制造行业的重点企业分析</a:t>
            </a:r>
            <a:endParaRPr altLang="en-US" lang="zh-CN"/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noFill/>
        </p:spPr>
        <p:txBody>
          <a:bodyPr anchor="t" wrap="square">
            <a:normAutofit fontScale="98936" lnSpcReduction="10000"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重点企业的基本情况与经营业绩</a:t>
            </a:r>
            <a:endParaRPr altLang="en-US" lang="zh-CN"/>
          </a:p>
        </p:txBody>
      </p:sp>
      <p:sp>
        <p:nvSpPr>
          <p:cNvPr id="1050038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0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2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4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46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近三年企业营收情况、市场份额占比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48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企业名称、成立时间、注册地、主营业务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0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企业核心技术及研发能力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52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企业产品在国内外市场的表现及竞争优势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重点企业的竞争优势与核心竞争力</a:t>
            </a:r>
            <a:endParaRPr altLang="en-US" lang="zh-CN"/>
          </a:p>
        </p:txBody>
      </p:sp>
      <p:sp>
        <p:nvSpPr>
          <p:cNvPr id="1050090" name="五边形 30"/>
          <p:cNvSpPr/>
          <p:nvPr>
            <p:custDataLst>
              <p:tags r:id="rId1"/>
            </p:custDataLst>
          </p:nvPr>
        </p:nvSpPr>
        <p:spPr>
          <a:xfrm>
            <a:off x="1014984" y="3333723"/>
            <a:ext cx="2692576" cy="1094496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2" name="燕尾形 36"/>
          <p:cNvSpPr/>
          <p:nvPr>
            <p:custDataLst>
              <p:tags r:id="rId2"/>
            </p:custDataLst>
          </p:nvPr>
        </p:nvSpPr>
        <p:spPr>
          <a:xfrm>
            <a:off x="3434139" y="3333723"/>
            <a:ext cx="2692576" cy="1094496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4" name="燕尾形 37"/>
          <p:cNvSpPr/>
          <p:nvPr>
            <p:custDataLst>
              <p:tags r:id="rId3"/>
            </p:custDataLst>
          </p:nvPr>
        </p:nvSpPr>
        <p:spPr>
          <a:xfrm>
            <a:off x="8272450" y="3333723"/>
            <a:ext cx="2692576" cy="1094496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6" name="燕尾形 38"/>
          <p:cNvSpPr/>
          <p:nvPr>
            <p:custDataLst>
              <p:tags r:id="rId4"/>
            </p:custDataLst>
          </p:nvPr>
        </p:nvSpPr>
        <p:spPr>
          <a:xfrm>
            <a:off x="5853295" y="3333723"/>
            <a:ext cx="2692576" cy="1094496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098" name="文本框 3"/>
          <p:cNvSpPr txBox="1"/>
          <p:nvPr>
            <p:custDataLst>
              <p:tags r:id="rId5"/>
            </p:custDataLst>
          </p:nvPr>
        </p:nvSpPr>
        <p:spPr>
          <a:xfrm>
            <a:off x="3377823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技术创新：企业在技术研发、工艺改进方面的成果和突破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0" name="文本框 6"/>
          <p:cNvSpPr txBox="1"/>
          <p:nvPr>
            <p:custDataLst>
              <p:tags r:id="rId6"/>
            </p:custDataLst>
          </p:nvPr>
        </p:nvSpPr>
        <p:spPr>
          <a:xfrm>
            <a:off x="1014984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重点企业介绍：具有代表性的机床制造企业及其发展历程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2" name="文本框 7"/>
          <p:cNvSpPr txBox="1"/>
          <p:nvPr>
            <p:custDataLst>
              <p:tags r:id="rId7"/>
            </p:custDataLst>
          </p:nvPr>
        </p:nvSpPr>
        <p:spPr>
          <a:xfrm>
            <a:off x="5851663" y="1802570"/>
            <a:ext cx="2903966" cy="130996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产品质量：企业产品的性能、品质以及在市场中的口碑和影响力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04" name="文本框 8"/>
          <p:cNvSpPr txBox="1"/>
          <p:nvPr>
            <p:custDataLst>
              <p:tags r:id="rId8"/>
            </p:custDataLst>
          </p:nvPr>
        </p:nvSpPr>
        <p:spPr>
          <a:xfrm>
            <a:off x="8270002" y="4661646"/>
            <a:ext cx="2903966" cy="127242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品牌建设：企业在品牌塑造、市场营销方面的策略和成效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重点企业的战略规划与发展方向</a:t>
            </a:r>
            <a:endParaRPr altLang="en-US" lang="zh-CN"/>
          </a:p>
        </p:txBody>
      </p:sp>
      <p:sp>
        <p:nvSpPr>
          <p:cNvPr id="1050142" name="矩形 31"/>
          <p:cNvSpPr/>
          <p:nvPr>
            <p:custDataLst>
              <p:tags r:id="rId1"/>
            </p:custDataLst>
          </p:nvPr>
        </p:nvSpPr>
        <p:spPr>
          <a:xfrm>
            <a:off x="3088828" y="1773936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重点企业一：加大研发投入，提高产品技术含量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4" name="矩形 4"/>
          <p:cNvSpPr/>
          <p:nvPr>
            <p:custDataLst>
              <p:tags r:id="rId2"/>
            </p:custDataLst>
          </p:nvPr>
        </p:nvSpPr>
        <p:spPr>
          <a:xfrm>
            <a:off x="3088828" y="2860879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重点企业二：拓展国际市场，提高品牌影响力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6" name="矩形 5"/>
          <p:cNvSpPr/>
          <p:nvPr>
            <p:custDataLst>
              <p:tags r:id="rId3"/>
            </p:custDataLst>
          </p:nvPr>
        </p:nvSpPr>
        <p:spPr>
          <a:xfrm>
            <a:off x="3088828" y="3947821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重点企业三：加强产业链整合，提高整体竞争力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矩形 7"/>
          <p:cNvSpPr/>
          <p:nvPr>
            <p:custDataLst>
              <p:tags r:id="rId4"/>
            </p:custDataLst>
          </p:nvPr>
        </p:nvSpPr>
        <p:spPr>
          <a:xfrm>
            <a:off x="3088828" y="5034764"/>
            <a:ext cx="6012179" cy="92712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重点企业四：推进数字化转型，提升生产效率与质量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14984" y="606577"/>
            <a:ext cx="10158984" cy="2958491"/>
          </a:xfrm>
          <a:noFill/>
        </p:spPr>
        <p:txBody>
          <a:bodyPr anchor="b" bIns="0" lIns="0" rIns="0" rtlCol="0" tIns="0" vert="horz" wrap="square">
            <a:normAutofit/>
          </a:bodyPr>
          <a:p>
            <a:r>
              <a:rPr altLang="en-US" lang="zh-CN"/>
              <a:t>THANK YOU</a:t>
            </a:r>
            <a:endParaRPr altLang="en-US" dirty="0" lang="zh-CN"/>
          </a:p>
        </p:txBody>
      </p:sp>
      <p:sp>
        <p:nvSpPr>
          <p:cNvPr id="1050186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014984" y="3758184"/>
            <a:ext cx="10158984" cy="1962392"/>
          </a:xfrm>
          <a:noFill/>
        </p:spPr>
        <p:txBody>
          <a:bodyPr anchor="t" wrap="square">
            <a:normAutofit/>
          </a:bodyPr>
          <a:p>
            <a:r>
              <a:rPr altLang="en-US" lang="zh-CN"/>
              <a:t>汇报人：XX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418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418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418"/>
  <p:tag name="KSO_WM_TEMPLATE_THUMBS_INDEX" val="1、9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418_1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标题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418_1*b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添加文档副标题"/>
</p:tagLst>
</file>

<file path=ppt/tags/tag77.xml><?xml version="1.0" encoding="utf-8"?>
<p:tagLst xmlns:p="http://schemas.openxmlformats.org/presentationml/2006/main">
  <p:tag name="KSO_WM_UNIT_SUBTYPE" val="b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418_1*f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PRESET_TEXT" val="汇报人：WPS"/>
</p:tagLst>
</file>

<file path=ppt/tags/tag78.xml><?xml version="1.0" encoding="utf-8"?>
<p:tagLst xmlns:p="http://schemas.openxmlformats.org/presentationml/2006/main">
  <p:tag name="KSO_WM_SLIDE_ID" val="custom20231418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418"/>
  <p:tag name="KSO_WM_SLIDE_LAYOUT" val="a_b_f"/>
  <p:tag name="KSO_WM_SLIDE_LAYOUT_CNT" val="1_1_1"/>
  <p:tag name="KSO_WM_TEMPLATE_THUMBS_INDEX" val="1、9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418_6*l_h_i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418_6*l_h_a*1_1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418_6*l_h_i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418_6*l_h_a*1_2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418_6*l_h_i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418_6*l_h_a*1_4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418_6*l_h_i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418_6*l_h_a*1_3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1418_6*l_h_a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418_6*l_h_i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418_6*l_h_a*1_5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目录项标题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1418_6*l_h_i*1_6_1"/>
  <p:tag name="KSO_WM_TEMPLATE_CATEGORY" val="custom"/>
  <p:tag name="KSO_WM_TEMPLATE_INDEX" val="20231418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3.3055905511811,&quot;width&quot;:732.203228346456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6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2.xml><?xml version="1.0" encoding="utf-8"?>
<p:tagLst xmlns:p="http://schemas.openxmlformats.org/presentationml/2006/main">
  <p:tag name="KSO_WM_SLIDE_ID" val="custom20231418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41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9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1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1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88_2*l_h_f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88_2*l_h_a*1_1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2_1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UNIT_FILL_TYPE" val="3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gradient&quot;:[{&quot;brightness&quot;:0,&quot;colorType&quot;:1,&quot;foreColorIndex&quot;:5,&quot;pos&quot;:0.4699999988079071,&quot;transparency&quot;:0},{&quot;brightness&quot;:0,&quot;colorType&quot;:1,&quot;foreColorIndex&quot;:5,&quot;pos&quot;:0.8600000143051147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88_2*l_h_i*1_2_2"/>
  <p:tag name="KSO_WM_TEMPLATE_CATEGORY" val="diagram"/>
  <p:tag name="KSO_WM_TEMPLATE_INDEX" val="2023168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88_2*l_h_f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。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88_2*l_h_a*1_2_1"/>
  <p:tag name="KSO_WM_TEMPLATE_CATEGORY" val="diagram"/>
  <p:tag name="KSO_WM_TEMPLATE_INDEX" val="2023168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标题"/>
  <p:tag name="KSO_WM_UNIT_TEXT_FILL_FORE_SCHEMECOLOR_INDEX" val="1"/>
  <p:tag name="KSO_WM_UNIT_TEXT_FILL_TYPE" val="1"/>
  <p:tag name="KSO_WM_DIAGRAM_MAX_ITEMCNT" val="6"/>
  <p:tag name="KSO_WM_DIAGRAM_MIN_ITEMCNT" val="1"/>
  <p:tag name="KSO_WM_DIAGRAM_VIRTUALLY_FRAME" val="{&quot;height&quot;:385.4222106933594,&quot;width&quot;:535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65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0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7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418_7*e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91.xml><?xml version="1.0" encoding="utf-8"?>
<p:tagLst xmlns:p="http://schemas.openxmlformats.org/presentationml/2006/main">
  <p:tag name="KSO_WM_SLIDE_ID" val="custom20231418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418"/>
  <p:tag name="KSO_WM_SLIDE_TYPE" val="sectionTitle"/>
  <p:tag name="KSO_WM_SLIDE_SUBTYPE" val="pureTxt"/>
  <p:tag name="KSO_WM_SLIDE_LAYOUT" val="a_e"/>
  <p:tag name="KSO_WM_SLIDE_LAYOUT_CNT" val="1_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a*1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418_9*f*4"/>
  <p:tag name="KSO_WM_TEMPLATE_CATEGORY" val="custom"/>
  <p:tag name="KSO_WM_TEMPLATE_INDEX" val="20231418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8"/>
  <p:tag name="KSO_WM_UNIT_TYPE" val="f"/>
  <p:tag name="KSO_WM_UNIT_INDEX" val="4"/>
  <p:tag name="KSO_WM_UNIT_PRESET_TEXT" val="汇报人：WPS"/>
</p:tagLst>
</file>

<file path=ppt/tags/tag314.xml><?xml version="1.0" encoding="utf-8"?>
<p:tagLst xmlns:p="http://schemas.openxmlformats.org/presentationml/2006/main">
  <p:tag name="KSO_WM_SLIDE_ID" val="custom20231418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418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89">
      <a:dk1>
        <a:sysClr lastClr="000000" val="windowText"/>
      </a:dk1>
      <a:lt1>
        <a:sysClr lastClr="FFFFFF" val="window"/>
      </a:lt1>
      <a:dk2>
        <a:srgbClr val="0F3656"/>
      </a:dk2>
      <a:lt2>
        <a:srgbClr val="CBE7FE"/>
      </a:lt2>
      <a:accent1>
        <a:srgbClr val="FB7C07"/>
      </a:accent1>
      <a:accent2>
        <a:srgbClr val="ECB938"/>
      </a:accent2>
      <a:accent3>
        <a:srgbClr val="FC5A3A"/>
      </a:accent3>
      <a:accent4>
        <a:srgbClr val="3590DB"/>
      </a:accent4>
      <a:accent5>
        <a:srgbClr val="41CCFD"/>
      </a:accent5>
      <a:accent6>
        <a:srgbClr val="C83DFF"/>
      </a:accent6>
      <a:hlink>
        <a:srgbClr val="658BD5"/>
      </a:hlink>
      <a:folHlink>
        <a:srgbClr val="A16AA5"/>
      </a:folHlink>
    </a:clrScheme>
    <a:fontScheme name="自定义 79">
      <a:majorFont>
        <a:latin typeface="汉仪粗圆简"/>
        <a:ea typeface="汉仪粗圆简"/>
        <a:cs typeface=""/>
      </a:majorFont>
      <a:minorFont>
        <a:latin typeface="汉仪正圆-75W"/>
        <a:ea typeface="汉仪正圆-4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2024-01-06T02:59:09Z</dcterms:created>
  <dcterms:modified xsi:type="dcterms:W3CDTF">2024-01-06T02:59:09Z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46d349a862cb4d3bb8ec8b4f720e9f8b_21</vt:lpwstr>
  </property>
</Properties>
</file>