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729" r:id="rId1"/>
    <p:sldMasterId id="2147494766" r:id="rId2"/>
  </p:sldMasterIdLst>
  <p:notesMasterIdLst>
    <p:notesMasterId r:id="rId3"/>
  </p:notesMasterIdLst>
  <p:sldIdLst>
    <p:sldId id="5387" r:id="rId4"/>
    <p:sldId id="5390" r:id="rId5"/>
    <p:sldId id="5393" r:id="rId6"/>
    <p:sldId id="5396" r:id="rId7"/>
    <p:sldId id="5402" r:id="rId9"/>
    <p:sldId id="5405" r:id="rId10"/>
    <p:sldId id="5408" r:id="rId11"/>
    <p:sldId id="5411" r:id="rId12"/>
    <p:sldId id="5417" r:id="rId14"/>
    <p:sldId id="5420" r:id="rId15"/>
    <p:sldId id="5423" r:id="rId16"/>
    <p:sldId id="5426" r:id="rId17"/>
    <p:sldId id="5432" r:id="rId19"/>
    <p:sldId id="5435" r:id="rId20"/>
    <p:sldId id="5438" r:id="rId21"/>
    <p:sldId id="5441" r:id="rId22"/>
    <p:sldId id="5447" r:id="rId24"/>
    <p:sldId id="5450" r:id="rId25"/>
    <p:sldId id="5453" r:id="rId26"/>
    <p:sldId id="5456" r:id="rId27"/>
    <p:sldId id="5462" r:id="rId29"/>
    <p:sldId id="5465" r:id="rId30"/>
    <p:sldId id="5468" r:id="rId31"/>
    <p:sldId id="5471" r:id="rId32"/>
    <p:sldId id="5474" r:id="rId33"/>
    <p:sldId id="5480" r:id="rId35"/>
    <p:sldId id="5483" r:id="rId36"/>
    <p:sldId id="5486" r:id="rId37"/>
    <p:sldId id="5489" r:id="rId38"/>
    <p:sldId id="5492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730" r:id="rId1"/>
    <p:sldLayoutId id="2147494731" r:id="rId2"/>
    <p:sldLayoutId id="2147494732" r:id="rId3"/>
    <p:sldLayoutId id="2147494733" r:id="rId4"/>
    <p:sldLayoutId id="2147494734" r:id="rId5"/>
    <p:sldLayoutId id="2147494735" r:id="rId6"/>
    <p:sldLayoutId id="2147494736" r:id="rId7"/>
    <p:sldLayoutId id="2147494737" r:id="rId8"/>
    <p:sldLayoutId id="2147494738" r:id="rId9"/>
    <p:sldLayoutId id="2147494739" r:id="rId10"/>
    <p:sldLayoutId id="214749474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767" r:id="rId1"/>
    <p:sldLayoutId id="2147494768" r:id="rId2"/>
    <p:sldLayoutId id="2147494769" r:id="rId3"/>
    <p:sldLayoutId id="2147494770" r:id="rId4"/>
    <p:sldLayoutId id="2147494771" r:id="rId5"/>
    <p:sldLayoutId id="2147494772" r:id="rId6"/>
    <p:sldLayoutId id="2147494773" r:id="rId7"/>
    <p:sldLayoutId id="2147494774" r:id="rId8"/>
    <p:sldLayoutId id="2147494775" r:id="rId9"/>
    <p:sldLayoutId id="2147494776" r:id="rId10"/>
    <p:sldLayoutId id="214749477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tags" Target="../tags/tag131.xml"/><Relationship Id="rId14" Type="http://schemas.openxmlformats.org/officeDocument/2006/relationships/tags" Target="../tags/tag132.xml"/><Relationship Id="rId15" Type="http://schemas.openxmlformats.org/officeDocument/2006/relationships/tags" Target="../tags/tag133.xml"/><Relationship Id="rId16" Type="http://schemas.openxmlformats.org/officeDocument/2006/relationships/tags" Target="../tags/tag134.xml"/><Relationship Id="rId17" Type="http://schemas.openxmlformats.org/officeDocument/2006/relationships/tags" Target="../tags/tag135.xml"/><Relationship Id="rId18" Type="http://schemas.openxmlformats.org/officeDocument/2006/relationships/tags" Target="../tags/tag136.xml"/><Relationship Id="rId1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tags" Target="../tags/tag152.xml"/><Relationship Id="rId14" Type="http://schemas.openxmlformats.org/officeDocument/2006/relationships/tags" Target="../tags/tag153.xml"/><Relationship Id="rId15" Type="http://schemas.openxmlformats.org/officeDocument/2006/relationships/tags" Target="../tags/tag154.xml"/><Relationship Id="rId16" Type="http://schemas.openxmlformats.org/officeDocument/2006/relationships/tags" Target="../tags/tag155.xml"/><Relationship Id="rId17" Type="http://schemas.openxmlformats.org/officeDocument/2006/relationships/tags" Target="../tags/tag156.xml"/><Relationship Id="rId18" Type="http://schemas.openxmlformats.org/officeDocument/2006/relationships/tags" Target="../tags/tag157.xml"/><Relationship Id="rId19" Type="http://schemas.openxmlformats.org/officeDocument/2006/relationships/tags" Target="../tags/tag158.xml"/><Relationship Id="rId20" Type="http://schemas.openxmlformats.org/officeDocument/2006/relationships/tags" Target="../tags/tag159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tags" Target="../tags/tag195.xml"/><Relationship Id="rId18" Type="http://schemas.openxmlformats.org/officeDocument/2006/relationships/tags" Target="../tags/tag196.xml"/><Relationship Id="rId1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tags" Target="../tags/tag209.xml"/><Relationship Id="rId14" Type="http://schemas.openxmlformats.org/officeDocument/2006/relationships/tags" Target="../tags/tag210.xml"/><Relationship Id="rId15" Type="http://schemas.openxmlformats.org/officeDocument/2006/relationships/tags" Target="../tags/tag211.xml"/><Relationship Id="rId16" Type="http://schemas.openxmlformats.org/officeDocument/2006/relationships/tags" Target="../tags/tag212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tags" Target="../tags/tag250.xml"/><Relationship Id="rId16" Type="http://schemas.openxmlformats.org/officeDocument/2006/relationships/tags" Target="../tags/tag251.xml"/><Relationship Id="rId17" Type="http://schemas.openxmlformats.org/officeDocument/2006/relationships/tags" Target="../tags/tag252.xml"/><Relationship Id="rId18" Type="http://schemas.openxmlformats.org/officeDocument/2006/relationships/tags" Target="../tags/tag253.xml"/><Relationship Id="rId19" Type="http://schemas.openxmlformats.org/officeDocument/2006/relationships/tags" Target="../tags/tag254.xml"/><Relationship Id="rId20" Type="http://schemas.openxmlformats.org/officeDocument/2006/relationships/tags" Target="../tags/tag255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tags" Target="../tags/tag287.xml"/><Relationship Id="rId18" Type="http://schemas.openxmlformats.org/officeDocument/2006/relationships/tags" Target="../tags/tag288.xml"/><Relationship Id="rId19" Type="http://schemas.openxmlformats.org/officeDocument/2006/relationships/tags" Target="../tags/tag289.xml"/><Relationship Id="rId20" Type="http://schemas.openxmlformats.org/officeDocument/2006/relationships/tags" Target="../tags/tag290.xml"/><Relationship Id="rId21" Type="http://schemas.openxmlformats.org/officeDocument/2006/relationships/tags" Target="../tags/tag291.xml"/><Relationship Id="rId22" Type="http://schemas.openxmlformats.org/officeDocument/2006/relationships/tags" Target="../tags/tag292.xml"/><Relationship Id="rId23" Type="http://schemas.openxmlformats.org/officeDocument/2006/relationships/tags" Target="../tags/tag293.xml"/><Relationship Id="rId24" Type="http://schemas.openxmlformats.org/officeDocument/2006/relationships/tags" Target="../tags/tag294.xml"/><Relationship Id="rId25" Type="http://schemas.openxmlformats.org/officeDocument/2006/relationships/tags" Target="../tags/tag295.xml"/><Relationship Id="rId26" Type="http://schemas.openxmlformats.org/officeDocument/2006/relationships/tags" Target="../tags/tag296.xml"/><Relationship Id="rId27" Type="http://schemas.openxmlformats.org/officeDocument/2006/relationships/tags" Target="../tags/tag297.xml"/><Relationship Id="rId28" Type="http://schemas.openxmlformats.org/officeDocument/2006/relationships/tags" Target="../tags/tag298.xml"/><Relationship Id="rId29" Type="http://schemas.openxmlformats.org/officeDocument/2006/relationships/tags" Target="../tags/tag299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tags" Target="../tags/tag371.xml"/><Relationship Id="rId14" Type="http://schemas.openxmlformats.org/officeDocument/2006/relationships/tags" Target="../tags/tag372.xml"/><Relationship Id="rId15" Type="http://schemas.openxmlformats.org/officeDocument/2006/relationships/tags" Target="../tags/tag373.xml"/><Relationship Id="rId16" Type="http://schemas.openxmlformats.org/officeDocument/2006/relationships/tags" Target="../tags/tag374.xml"/><Relationship Id="rId17" Type="http://schemas.openxmlformats.org/officeDocument/2006/relationships/tags" Target="../tags/tag375.xml"/><Relationship Id="rId18" Type="http://schemas.openxmlformats.org/officeDocument/2006/relationships/tags" Target="../tags/tag376.xml"/><Relationship Id="rId19" Type="http://schemas.openxmlformats.org/officeDocument/2006/relationships/tags" Target="../tags/tag377.xml"/><Relationship Id="rId20" Type="http://schemas.openxmlformats.org/officeDocument/2006/relationships/tags" Target="../tags/tag378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IC设计行业工作总结与展望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IC设计行业概述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IC设计行业工作总结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IC设计行业技术发展现状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IC设计行业市场发展现状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IC设计行业未来展望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IC设计行业概述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7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8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行业定义：集成电路设计行业是指从事集成电路芯片设计、制造、封装测试等业务的产业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发展历程：集成电路设计行业经历了从无到有、从小到大的发展历程，目前已经成为全球电子产业的重要组成部分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9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行业特点：集成电路设计行业具有技术密集、资金密集、人才密集等特点，需要不断投入研发和技术创新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行业现状：目前，集成电路设计行业已经形成了完整的产业链，包括芯片设计、制造、封装测试等环节，同时也在不断拓展新的应用领域和市场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行业规模与增长趋势</a:t>
            </a:r>
            <a:endParaRPr altLang="en-US" lang="zh-CN"/>
          </a:p>
        </p:txBody>
      </p:sp>
      <p:sp>
        <p:nvSpPr>
          <p:cNvPr id="104903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行业规模：全球IC设计行业规模不断扩大，市场规模逐年增长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增长趋势：随着技术进步和市场需求增长，IC设计行业将继续保持快速增长态势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行业特点：高度竞争、技术密集、人才密集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行业前景：未来几年，随着5G、物联网、人工智能等新兴技术的普及，IC设计行业将迎来更多发展机遇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行业主要产品与服务</a:t>
            </a:r>
            <a:endParaRPr altLang="en-US" lang="zh-CN"/>
          </a:p>
        </p:txBody>
      </p:sp>
      <p:sp>
        <p:nvSpPr>
          <p:cNvPr id="1049078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937301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80" name="矩形 4"/>
          <p:cNvSpPr/>
          <p:nvPr>
            <p:custDataLst>
              <p:tags r:id="rId2"/>
            </p:custDataLst>
          </p:nvPr>
        </p:nvSpPr>
        <p:spPr>
          <a:xfrm>
            <a:off x="851576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文本框 5"/>
          <p:cNvSpPr txBox="1"/>
          <p:nvPr>
            <p:custDataLst>
              <p:tags r:id="rId3"/>
            </p:custDataLst>
          </p:nvPr>
        </p:nvSpPr>
        <p:spPr>
          <a:xfrm>
            <a:off x="1137326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IP核：知识产权核，提供关键功能模块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4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9032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86" name="矩形 57"/>
          <p:cNvSpPr/>
          <p:nvPr>
            <p:custDataLst>
              <p:tags r:id="rId5"/>
            </p:custDataLst>
          </p:nvPr>
        </p:nvSpPr>
        <p:spPr>
          <a:xfrm>
            <a:off x="4404603" y="424583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文本框 58"/>
          <p:cNvSpPr txBox="1"/>
          <p:nvPr>
            <p:custDataLst>
              <p:tags r:id="rId6"/>
            </p:custDataLst>
          </p:nvPr>
        </p:nvSpPr>
        <p:spPr>
          <a:xfrm>
            <a:off x="4690353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IC测试服务：对芯片进行性能和可靠性测试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0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04274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92" name="矩形 61"/>
          <p:cNvSpPr/>
          <p:nvPr>
            <p:custDataLst>
              <p:tags r:id="rId8"/>
            </p:custDataLst>
          </p:nvPr>
        </p:nvSpPr>
        <p:spPr>
          <a:xfrm>
            <a:off x="7957631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文本框 62"/>
          <p:cNvSpPr txBox="1"/>
          <p:nvPr>
            <p:custDataLst>
              <p:tags r:id="rId9"/>
            </p:custDataLst>
          </p:nvPr>
        </p:nvSpPr>
        <p:spPr>
          <a:xfrm>
            <a:off x="8243381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集成电路设计服务：为客户提供芯片设计方案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6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923317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98" name="矩形 65"/>
          <p:cNvSpPr/>
          <p:nvPr>
            <p:custDataLst>
              <p:tags r:id="rId11"/>
            </p:custDataLst>
          </p:nvPr>
        </p:nvSpPr>
        <p:spPr>
          <a:xfrm>
            <a:off x="838200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0" name="文本框 66"/>
          <p:cNvSpPr txBox="1"/>
          <p:nvPr>
            <p:custDataLst>
              <p:tags r:id="rId12"/>
            </p:custDataLst>
          </p:nvPr>
        </p:nvSpPr>
        <p:spPr>
          <a:xfrm>
            <a:off x="112395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ASIC芯片：为特定应用定制的集成电路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2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76345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04" name="矩形 69"/>
          <p:cNvSpPr/>
          <p:nvPr>
            <p:custDataLst>
              <p:tags r:id="rId14"/>
            </p:custDataLst>
          </p:nvPr>
        </p:nvSpPr>
        <p:spPr>
          <a:xfrm>
            <a:off x="4390620" y="184857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文本框 70"/>
          <p:cNvSpPr txBox="1"/>
          <p:nvPr>
            <p:custDataLst>
              <p:tags r:id="rId15"/>
            </p:custDataLst>
          </p:nvPr>
        </p:nvSpPr>
        <p:spPr>
          <a:xfrm>
            <a:off x="467637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FPGA芯片：可编程逻辑器件，实现灵活的电路设计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8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029372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10" name="矩形 73"/>
          <p:cNvSpPr/>
          <p:nvPr>
            <p:custDataLst>
              <p:tags r:id="rId17"/>
            </p:custDataLst>
          </p:nvPr>
        </p:nvSpPr>
        <p:spPr>
          <a:xfrm>
            <a:off x="7943647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2" name="文本框 74"/>
          <p:cNvSpPr txBox="1"/>
          <p:nvPr>
            <p:custDataLst>
              <p:tags r:id="rId18"/>
            </p:custDataLst>
          </p:nvPr>
        </p:nvSpPr>
        <p:spPr>
          <a:xfrm>
            <a:off x="8229397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SoC芯片：系统级芯片，集成多个功能模块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IC设计行业工作总结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行业工作流程与特点</a:t>
            </a:r>
            <a:endParaRPr altLang="en-US" lang="zh-CN"/>
          </a:p>
        </p:txBody>
      </p:sp>
      <p:sp>
        <p:nvSpPr>
          <p:cNvPr id="10492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行业概述：简要介绍IC设计行业的发展历程、现状和前景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特点：分析IC设计行业的特点，如高技术含量、高附加值、高竞争压力等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挑战与机遇：总结IC设计行业面临的挑战和机遇，提出应对策略和发展建议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工作流程：详细介绍IC设计行业的工作流程，包括需求分析、设计、验证、测试等环节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行业工作挑战与机遇</a:t>
            </a:r>
            <a:endParaRPr altLang="en-US" lang="zh-CN"/>
          </a:p>
        </p:txBody>
      </p:sp>
      <p:sp>
        <p:nvSpPr>
          <p:cNvPr id="104928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挑战：技术更新迅速，市场竞争激烈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机遇：国家政策支持，市场需求增长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行业发展趋势：技术不断创新，应用领域拓展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未来展望：加强人才培养，推动行业高质量发展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行业工作成功案例分析</a:t>
            </a:r>
            <a:endParaRPr altLang="en-US" lang="zh-CN"/>
          </a:p>
        </p:txBody>
      </p:sp>
      <p:sp>
        <p:nvSpPr>
          <p:cNvPr id="104934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成功案例1：某公司成功设计一款高性能芯片，实现技术突破，提升公司竞争力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成功案例2：某团队成功解决一项技术难题，提高生产效率，降低成本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成功案例3：某公司成功推出创新产品，获得市场认可，提升品牌影响力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成功案例4：某团队成功应对一次行业危机，保持公司稳定发展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IC设计行业技术发展现状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先进制程技术应用现状</a:t>
            </a:r>
            <a:endParaRPr altLang="en-US" lang="zh-CN"/>
          </a:p>
        </p:txBody>
      </p:sp>
      <p:sp>
        <p:nvSpPr>
          <p:cNvPr id="10494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073847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7纳米制程技术：台积电、三星等公司已实现量产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42"/>
          <p:cNvSpPr/>
          <p:nvPr>
            <p:custDataLst>
              <p:tags r:id="rId3"/>
            </p:custDataLst>
          </p:nvPr>
        </p:nvSpPr>
        <p:spPr>
          <a:xfrm>
            <a:off x="874829" y="2853136"/>
            <a:ext cx="1540948" cy="109123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任意多边形 18"/>
          <p:cNvSpPr/>
          <p:nvPr>
            <p:custDataLst>
              <p:tags r:id="rId4"/>
            </p:custDataLst>
          </p:nvPr>
        </p:nvSpPr>
        <p:spPr>
          <a:xfrm rot="5400000">
            <a:off x="2855242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618374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5纳米制程技术：台积电、三星等公司正在研发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43"/>
          <p:cNvSpPr/>
          <p:nvPr>
            <p:custDataLst>
              <p:tags r:id="rId6"/>
            </p:custDataLst>
          </p:nvPr>
        </p:nvSpPr>
        <p:spPr>
          <a:xfrm>
            <a:off x="2655003" y="2853136"/>
            <a:ext cx="1540948" cy="109123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634805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98547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3纳米制程技术：台积电、三星等公司正在研发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矩形 44"/>
          <p:cNvSpPr/>
          <p:nvPr>
            <p:custDataLst>
              <p:tags r:id="rId9"/>
            </p:custDataLst>
          </p:nvPr>
        </p:nvSpPr>
        <p:spPr>
          <a:xfrm>
            <a:off x="4435176" y="2853136"/>
            <a:ext cx="1540948" cy="109123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14978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8721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先进封装技术：如Fan-Out、Chiplet等，提高芯片性能和降低成本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5"/>
          <p:cNvSpPr/>
          <p:nvPr>
            <p:custDataLst>
              <p:tags r:id="rId12"/>
            </p:custDataLst>
          </p:nvPr>
        </p:nvSpPr>
        <p:spPr>
          <a:xfrm>
            <a:off x="6215960" y="2853136"/>
            <a:ext cx="1540948" cy="109123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196983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7959505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人工智能与机器学习在IC设计中的应用：提高设计效率和质量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46"/>
          <p:cNvSpPr/>
          <p:nvPr>
            <p:custDataLst>
              <p:tags r:id="rId15"/>
            </p:custDataLst>
          </p:nvPr>
        </p:nvSpPr>
        <p:spPr>
          <a:xfrm>
            <a:off x="7996134" y="2853136"/>
            <a:ext cx="1540948" cy="109123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9975936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739678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云计算和大数据在IC设计中的应用：实现高效协同设计和优化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47"/>
          <p:cNvSpPr/>
          <p:nvPr>
            <p:custDataLst>
              <p:tags r:id="rId18"/>
            </p:custDataLst>
          </p:nvPr>
        </p:nvSpPr>
        <p:spPr>
          <a:xfrm>
            <a:off x="9776918" y="2853136"/>
            <a:ext cx="1540948" cy="109123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特色工艺技术应用现状</a:t>
            </a:r>
            <a:endParaRPr altLang="en-US" lang="zh-CN"/>
          </a:p>
        </p:txBody>
      </p:sp>
      <p:sp>
        <p:nvSpPr>
          <p:cNvPr id="10495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特色工艺技术发展趋势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特色工艺技术概述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特色工艺技术应用领域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特色工艺技术对IC设计行业的影响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先进封装技术应用现状</a:t>
            </a:r>
            <a:endParaRPr altLang="en-US" lang="zh-CN"/>
          </a:p>
        </p:txBody>
      </p:sp>
      <p:sp>
        <p:nvSpPr>
          <p:cNvPr id="104958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先进封装技术在IC设计行业的应用现状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先进封装技术定义与分类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当前主流的先进封装技术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未来发展趋势与挑战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IC设计行业市场发展现状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国内外市场需求分析</a:t>
            </a:r>
            <a:endParaRPr altLang="en-US" lang="zh-CN"/>
          </a:p>
        </p:txBody>
      </p:sp>
      <p:sp>
        <p:nvSpPr>
          <p:cNvPr id="104971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国内市场需求：持续增长，推动IC设计行业快速发展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国外市场需求：全球市场占比逐年提高，为IC设计行业提供更广阔的发展空间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市场需求特点：多样化、个性化、定制化趋势明显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市场需求趋势：5G、物联网、人工智能等新兴领域将成为IC设计行业的重要增长点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主要应用领域市场分析</a:t>
            </a:r>
            <a:endParaRPr altLang="en-US" lang="zh-CN"/>
          </a:p>
        </p:txBody>
      </p:sp>
      <p:sp>
        <p:nvSpPr>
          <p:cNvPr id="10497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通信领域：5G、6G等通信技术的快速发展，对IC设计的需求不断增加。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汽车电子领域：随着新能源汽车和智能驾驶技术的不断发展，汽车电子领域的IC设计需求也在不断增加。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工业领域：工业4.0、智能制造等技术的推广，为IC设计市场提供了新的发展机遇。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消费电子领域：智能手机、平板电脑、智能家居等产品的普及，推动了IC设计市场的发展。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市场竞争格局与趋势分析</a:t>
            </a:r>
            <a:endParaRPr altLang="en-US" lang="zh-CN"/>
          </a:p>
        </p:txBody>
      </p:sp>
      <p:sp>
        <p:nvSpPr>
          <p:cNvPr id="104983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3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行业挑战与机遇：分析当前IC设计行业面临的挑战和机遇，如技术瓶颈、市场需求变化、政策法规影响等。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行业前景展望：基于以上分析，对IC设计行业的未来发展进行展望，包括市场规模预测、技术发展趋势、行业前景展望等。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市场竞争格局：分析当前IC设计行业的市场格局，包括主要参与者、市场份额分布、竞争激烈程度等。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市场趋势分析：探讨未来IC设计行业的发展趋势，包括技术进步、市场需求变化、政策法规影响等。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IC设计行业未来展望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技术发展趋势预测</a:t>
            </a:r>
            <a:endParaRPr altLang="en-US" lang="zh-CN"/>
          </a:p>
        </p:txBody>
      </p:sp>
      <p:sp>
        <p:nvSpPr>
          <p:cNvPr id="104995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5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5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6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6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6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6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9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摩尔定律的延续与挑战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5G、物联网等新兴领域对IC设计的需求与挑战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人工智能与机器学习在IC设计中的应用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先进封装技术的崛起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市场发展趋势预测</a:t>
            </a:r>
            <a:endParaRPr altLang="en-US" lang="zh-CN"/>
          </a:p>
        </p:txBody>
      </p:sp>
      <p:sp>
        <p:nvSpPr>
          <p:cNvPr id="10500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3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市场规模将持续扩大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4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技术创新将成为竞争核心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4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产业链整合将加速行业变革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国际化合作将成为重要趋势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政策法规对行业影响分析</a:t>
            </a:r>
            <a:endParaRPr altLang="en-US" lang="zh-CN"/>
          </a:p>
        </p:txBody>
      </p:sp>
      <p:sp>
        <p:nvSpPr>
          <p:cNvPr id="105009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行业监管政策的变化趋势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政策法规对IC设计行业的影响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行业标准与规范的发展方向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政策法规对行业发展的推动作用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行业未来发展重点与方向</a:t>
            </a:r>
            <a:endParaRPr altLang="en-US" lang="zh-CN"/>
          </a:p>
        </p:txBody>
      </p:sp>
      <p:sp>
        <p:nvSpPr>
          <p:cNvPr id="105014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技术创新：持续推动IC设计行业的技术进步，关注前沿技术动态，加强自主研发能力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产业升级：推动IC设计行业向高端化、智能化、绿色化方向发展，提升产业整体竞争力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跨界融合：加强与其他领域的跨界合作，推动IC设计行业与人工智能、物联网等新兴产业的融合发展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人才培养：加强IC设计行业的人才培养和引进，提高行业整体素质和创新能力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对IC设计行业的建议和展望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加强技术研发与创新投入</a:t>
            </a:r>
            <a:endParaRPr altLang="en-US" lang="zh-CN"/>
          </a:p>
        </p:txBody>
      </p:sp>
      <p:sp>
        <p:nvSpPr>
          <p:cNvPr id="10502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6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加大投入力度，提高研发水平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7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关注市场需求，推动技术升级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7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加强人才培养，提升团队素质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7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8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拓展国际合作，引进先进技术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提高产业链协同与合作效率</a:t>
            </a:r>
            <a:endParaRPr altLang="en-US" lang="zh-CN"/>
          </a:p>
        </p:txBody>
      </p:sp>
      <p:sp>
        <p:nvSpPr>
          <p:cNvPr id="10503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2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加强产业链上下游企业间的合作与沟通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2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推动产业链数字化转型和智能化升级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3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促进产业链各环节之间的信息共享和资源整合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3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4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鼓励产业链创新和跨界合作，提升整体竞争力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拓展新兴应用领域市场机会</a:t>
            </a:r>
            <a:endParaRPr altLang="en-US" lang="zh-CN"/>
          </a:p>
        </p:txBody>
      </p:sp>
      <p:sp>
        <p:nvSpPr>
          <p:cNvPr id="10503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拓展新兴应用领域：如人工智能、物联网、5G等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加强技术研发：提高核心竞争力，满足市场需求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培养人才队伍：加强人才培养和引进，提升团队素质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抓住市场机会：关注行业趋势，及时调整策略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培养和引进高素质人才队伍</a:t>
            </a:r>
            <a:endParaRPr altLang="en-US" lang="zh-CN"/>
          </a:p>
        </p:txBody>
      </p:sp>
      <p:sp>
        <p:nvSpPr>
          <p:cNvPr id="105045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加强人才培养：提高IC设计行业从业人员的专业素质和技能水平，加强培训和学术交流，鼓励创新和探索。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5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引进优秀人才：积极引进具有丰富经验和专业技能的优秀人才，提高整个行业的技术水平和竞争力。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6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建立激励机制：通过合理的薪酬、晋升和奖励机制，激发从业人员的积极性和创造力，提高工作效率和质量。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7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加强团队合作：加强团队之间的协作和交流，促进信息共享和技术创新，提高整个行业的协同效应和竞争力。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51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51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51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7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7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3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95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2023-12-17T09:54:51Z</dcterms:created>
  <dcterms:modified xsi:type="dcterms:W3CDTF">2023-12-17T09:54:51Z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108669de9fdf41a195512e71fd6715ac_21</vt:lpwstr>
  </property>
</Properties>
</file>