
<file path=[Content_Types].xml><?xml version="1.0" encoding="utf-8"?>
<Types xmlns="http://schemas.openxmlformats.org/package/2006/content-types">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200.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201.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notesSlides/notesSlide67.xml" ContentType="application/vnd.openxmlformats-officedocument.presentationml.notesSlide+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tags/tag274.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275.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119.xml" ContentType="application/vnd.openxmlformats-officedocument.presentationml.notesSlid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7" r:id="rId1"/>
  </p:sldMasterIdLst>
  <p:notesMasterIdLst>
    <p:notesMasterId r:id="rId128"/>
  </p:notesMasterIdLst>
  <p:handoutMasterIdLst>
    <p:handoutMasterId r:id="rId129"/>
  </p:handoutMasterIdLst>
  <p:sldIdLst>
    <p:sldId id="548" r:id="rId2"/>
    <p:sldId id="2523" r:id="rId3"/>
    <p:sldId id="2504" r:id="rId4"/>
    <p:sldId id="1947" r:id="rId5"/>
    <p:sldId id="2631" r:id="rId6"/>
    <p:sldId id="2632" r:id="rId7"/>
    <p:sldId id="2547" r:id="rId8"/>
    <p:sldId id="2524" r:id="rId9"/>
    <p:sldId id="2037" r:id="rId10"/>
    <p:sldId id="2546" r:id="rId11"/>
    <p:sldId id="2544" r:id="rId12"/>
    <p:sldId id="2549" r:id="rId13"/>
    <p:sldId id="2515" r:id="rId14"/>
    <p:sldId id="2545" r:id="rId15"/>
    <p:sldId id="2548" r:id="rId16"/>
    <p:sldId id="2514" r:id="rId17"/>
    <p:sldId id="2528" r:id="rId18"/>
    <p:sldId id="2536" r:id="rId19"/>
    <p:sldId id="2559" r:id="rId20"/>
    <p:sldId id="2537" r:id="rId21"/>
    <p:sldId id="2540" r:id="rId22"/>
    <p:sldId id="2539" r:id="rId23"/>
    <p:sldId id="2521" r:id="rId24"/>
    <p:sldId id="2525" r:id="rId25"/>
    <p:sldId id="2560" r:id="rId26"/>
    <p:sldId id="2161" r:id="rId27"/>
    <p:sldId id="2516" r:id="rId28"/>
    <p:sldId id="2505" r:id="rId29"/>
    <p:sldId id="2517" r:id="rId30"/>
    <p:sldId id="2518" r:id="rId31"/>
    <p:sldId id="2519" r:id="rId32"/>
    <p:sldId id="2644" r:id="rId33"/>
    <p:sldId id="2645" r:id="rId34"/>
    <p:sldId id="2646" r:id="rId35"/>
    <p:sldId id="2648" r:id="rId36"/>
    <p:sldId id="2526" r:id="rId37"/>
    <p:sldId id="2529" r:id="rId38"/>
    <p:sldId id="2561" r:id="rId39"/>
    <p:sldId id="2570" r:id="rId40"/>
    <p:sldId id="2571" r:id="rId41"/>
    <p:sldId id="2530" r:id="rId42"/>
    <p:sldId id="2531" r:id="rId43"/>
    <p:sldId id="2532" r:id="rId44"/>
    <p:sldId id="2550" r:id="rId45"/>
    <p:sldId id="2551" r:id="rId46"/>
    <p:sldId id="2522" r:id="rId47"/>
    <p:sldId id="2552" r:id="rId48"/>
    <p:sldId id="2553" r:id="rId49"/>
    <p:sldId id="2542" r:id="rId50"/>
    <p:sldId id="2554" r:id="rId51"/>
    <p:sldId id="2555" r:id="rId52"/>
    <p:sldId id="2543" r:id="rId53"/>
    <p:sldId id="2556" r:id="rId54"/>
    <p:sldId id="2557" r:id="rId55"/>
    <p:sldId id="2558" r:id="rId56"/>
    <p:sldId id="2567" r:id="rId57"/>
    <p:sldId id="2568" r:id="rId58"/>
    <p:sldId id="2569" r:id="rId59"/>
    <p:sldId id="2527" r:id="rId60"/>
    <p:sldId id="2562" r:id="rId61"/>
    <p:sldId id="2533" r:id="rId62"/>
    <p:sldId id="2534" r:id="rId63"/>
    <p:sldId id="2520" r:id="rId64"/>
    <p:sldId id="2535" r:id="rId65"/>
    <p:sldId id="2633" r:id="rId66"/>
    <p:sldId id="2634" r:id="rId67"/>
    <p:sldId id="2636" r:id="rId68"/>
    <p:sldId id="2635" r:id="rId69"/>
    <p:sldId id="2637" r:id="rId70"/>
    <p:sldId id="2638" r:id="rId71"/>
    <p:sldId id="2639" r:id="rId72"/>
    <p:sldId id="2640" r:id="rId73"/>
    <p:sldId id="2641" r:id="rId74"/>
    <p:sldId id="2642" r:id="rId75"/>
    <p:sldId id="2643" r:id="rId76"/>
    <p:sldId id="2572" r:id="rId77"/>
    <p:sldId id="2626" r:id="rId78"/>
    <p:sldId id="2573" r:id="rId79"/>
    <p:sldId id="2574" r:id="rId80"/>
    <p:sldId id="2575" r:id="rId81"/>
    <p:sldId id="2583" r:id="rId82"/>
    <p:sldId id="2584" r:id="rId83"/>
    <p:sldId id="2585" r:id="rId84"/>
    <p:sldId id="2586" r:id="rId85"/>
    <p:sldId id="2604" r:id="rId86"/>
    <p:sldId id="2603" r:id="rId87"/>
    <p:sldId id="2614" r:id="rId88"/>
    <p:sldId id="2587" r:id="rId89"/>
    <p:sldId id="2590" r:id="rId90"/>
    <p:sldId id="2615" r:id="rId91"/>
    <p:sldId id="2576" r:id="rId92"/>
    <p:sldId id="2578" r:id="rId93"/>
    <p:sldId id="2577" r:id="rId94"/>
    <p:sldId id="2579" r:id="rId95"/>
    <p:sldId id="2580" r:id="rId96"/>
    <p:sldId id="2581" r:id="rId97"/>
    <p:sldId id="2582" r:id="rId98"/>
    <p:sldId id="2601" r:id="rId99"/>
    <p:sldId id="2602" r:id="rId100"/>
    <p:sldId id="2612" r:id="rId101"/>
    <p:sldId id="2616" r:id="rId102"/>
    <p:sldId id="2591" r:id="rId103"/>
    <p:sldId id="2592" r:id="rId104"/>
    <p:sldId id="2593" r:id="rId105"/>
    <p:sldId id="2627" r:id="rId106"/>
    <p:sldId id="2594" r:id="rId107"/>
    <p:sldId id="2595" r:id="rId108"/>
    <p:sldId id="2596" r:id="rId109"/>
    <p:sldId id="2598" r:id="rId110"/>
    <p:sldId id="2597" r:id="rId111"/>
    <p:sldId id="2599" r:id="rId112"/>
    <p:sldId id="2600" r:id="rId113"/>
    <p:sldId id="2618" r:id="rId114"/>
    <p:sldId id="2620" r:id="rId115"/>
    <p:sldId id="2621" r:id="rId116"/>
    <p:sldId id="2623" r:id="rId117"/>
    <p:sldId id="2622" r:id="rId118"/>
    <p:sldId id="2625" r:id="rId119"/>
    <p:sldId id="2628" r:id="rId120"/>
    <p:sldId id="2629" r:id="rId121"/>
    <p:sldId id="2630" r:id="rId122"/>
    <p:sldId id="2617" r:id="rId123"/>
    <p:sldId id="2605" r:id="rId124"/>
    <p:sldId id="2606" r:id="rId125"/>
    <p:sldId id="2607" r:id="rId126"/>
    <p:sldId id="2608" r:id="rId127"/>
  </p:sldIdLst>
  <p:sldSz cx="12192000" cy="6858000"/>
  <p:notesSz cx="7104063" cy="10234613"/>
  <p:custDataLst>
    <p:tags r:id="rId1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0">
          <p15:clr>
            <a:srgbClr val="A4A3A4"/>
          </p15:clr>
        </p15:guide>
        <p15:guide id="2" orient="horz" pos="220">
          <p15:clr>
            <a:srgbClr val="A4A3A4"/>
          </p15:clr>
        </p15:guide>
        <p15:guide id="3" pos="345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unq1" initials="w" lastIdx="1" clrIdx="0"/>
  <p:cmAuthor id="1" name="wangjian" initials="w" lastIdx="1" clrIdx="0"/>
  <p:cmAuthor id="2" name="高 翔" initials="高" lastIdx="1" clrIdx="1"/>
  <p:cmAuthor id="3" name="kucun" initials="k" lastIdx="1" clrIdx="2"/>
  <p:cmAuthor id="4" name="yis" initials="y" lastIdx="2" clrIdx="3"/>
  <p:cmAuthor id="5" name="hanwen" initials="h" lastIdx="1" clrIdx="4">
    <p:extLst>
      <p:ext uri="{19B8F6BF-5375-455C-9EA6-DF929625EA0E}">
        <p15:presenceInfo xmlns:p15="http://schemas.microsoft.com/office/powerpoint/2012/main" userId="72c74cee8f67a6d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9E13"/>
    <a:srgbClr val="266DC7"/>
    <a:srgbClr val="0099DA"/>
    <a:srgbClr val="CCFFFF"/>
    <a:srgbClr val="163DFE"/>
    <a:srgbClr val="0C62EE"/>
    <a:srgbClr val="00B0F0"/>
    <a:srgbClr val="0070C0"/>
    <a:srgbClr val="266CC3"/>
    <a:srgbClr val="E670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20" autoAdjust="0"/>
    <p:restoredTop sz="96170" autoAdjust="0"/>
  </p:normalViewPr>
  <p:slideViewPr>
    <p:cSldViewPr snapToGrid="0" showGuides="1">
      <p:cViewPr varScale="1">
        <p:scale>
          <a:sx n="86" d="100"/>
          <a:sy n="86" d="100"/>
        </p:scale>
        <p:origin x="56" y="288"/>
      </p:cViewPr>
      <p:guideLst>
        <p:guide orient="horz" pos="2170"/>
        <p:guide orient="horz" pos="220"/>
        <p:guide pos="3452"/>
      </p:guideLst>
    </p:cSldViewPr>
  </p:slideViewPr>
  <p:notesTextViewPr>
    <p:cViewPr>
      <p:scale>
        <a:sx n="1" d="1"/>
        <a:sy n="1" d="1"/>
      </p:scale>
      <p:origin x="0" y="0"/>
    </p:cViewPr>
  </p:notesTextViewPr>
  <p:notesViewPr>
    <p:cSldViewPr snapToGrid="0">
      <p:cViewPr varScale="1">
        <p:scale>
          <a:sx n="67" d="100"/>
          <a:sy n="67" d="100"/>
        </p:scale>
        <p:origin x="2776" y="4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gs" Target="tags/tag1.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t>2024-04-02</a:t>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1175"/>
          </a:xfrm>
          <a:prstGeom prst="rect">
            <a:avLst/>
          </a:prstGeom>
        </p:spPr>
        <p:txBody>
          <a:bodyPr vert="horz" lIns="91440" tIns="45720" rIns="91440" bIns="45720" rtlCol="0"/>
          <a:lstStyle>
            <a:lvl1pPr algn="r">
              <a:defRPr sz="1200"/>
            </a:lvl1pPr>
          </a:lstStyle>
          <a:p>
            <a:fld id="{A12659D3-2CA1-4C9F-AD00-3F237401709D}" type="datetimeFigureOut">
              <a:rPr lang="zh-CN" altLang="en-US" smtClean="0"/>
              <a:t>2024-04-02</a:t>
            </a:fld>
            <a:endParaRPr lang="zh-CN" altLang="en-US"/>
          </a:p>
        </p:txBody>
      </p:sp>
      <p:sp>
        <p:nvSpPr>
          <p:cNvPr id="4" name="幻灯片图像占位符 3"/>
          <p:cNvSpPr>
            <a:spLocks noGrp="1" noRot="1" noChangeAspect="1"/>
          </p:cNvSpPr>
          <p:nvPr>
            <p:ph type="sldImg" idx="2"/>
          </p:nvPr>
        </p:nvSpPr>
        <p:spPr>
          <a:xfrm>
            <a:off x="142875" y="768350"/>
            <a:ext cx="6818313" cy="3836988"/>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860925"/>
            <a:ext cx="5683250" cy="4605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117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1175"/>
          </a:xfrm>
          <a:prstGeom prst="rect">
            <a:avLst/>
          </a:prstGeom>
        </p:spPr>
        <p:txBody>
          <a:bodyPr vert="horz" lIns="91440" tIns="45720" rIns="91440" bIns="45720" rtlCol="0" anchor="b"/>
          <a:lstStyle>
            <a:lvl1pPr algn="r">
              <a:defRPr sz="1200"/>
            </a:lvl1pPr>
          </a:lstStyle>
          <a:p>
            <a:fld id="{AA43430C-D745-4246-979B-C9C9915138F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a:p>
            <a:endParaRPr lang="zh-CN" altLang="en-US"/>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a:t>
            </a:fld>
            <a:endParaRPr lang="zh-CN" altLang="en-US"/>
          </a:p>
        </p:txBody>
      </p:sp>
    </p:spTree>
    <p:extLst>
      <p:ext uri="{BB962C8B-B14F-4D97-AF65-F5344CB8AC3E}">
        <p14:creationId xmlns:p14="http://schemas.microsoft.com/office/powerpoint/2010/main" val="3389387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5</a:t>
            </a:fld>
            <a:endParaRPr lang="zh-CN" altLang="en-US"/>
          </a:p>
        </p:txBody>
      </p:sp>
    </p:spTree>
    <p:extLst>
      <p:ext uri="{BB962C8B-B14F-4D97-AF65-F5344CB8AC3E}">
        <p14:creationId xmlns:p14="http://schemas.microsoft.com/office/powerpoint/2010/main" val="176505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6</a:t>
            </a:fld>
            <a:endParaRPr lang="zh-CN" altLang="en-US"/>
          </a:p>
        </p:txBody>
      </p:sp>
    </p:spTree>
    <p:extLst>
      <p:ext uri="{BB962C8B-B14F-4D97-AF65-F5344CB8AC3E}">
        <p14:creationId xmlns:p14="http://schemas.microsoft.com/office/powerpoint/2010/main" val="3063235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065865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8</a:t>
            </a:fld>
            <a:endParaRPr lang="zh-CN" altLang="en-US"/>
          </a:p>
        </p:txBody>
      </p:sp>
    </p:spTree>
    <p:extLst>
      <p:ext uri="{BB962C8B-B14F-4D97-AF65-F5344CB8AC3E}">
        <p14:creationId xmlns:p14="http://schemas.microsoft.com/office/powerpoint/2010/main" val="265614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01130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11</a:t>
            </a:fld>
            <a:endParaRPr lang="zh-CN" altLang="en-US"/>
          </a:p>
        </p:txBody>
      </p:sp>
    </p:spTree>
    <p:extLst>
      <p:ext uri="{BB962C8B-B14F-4D97-AF65-F5344CB8AC3E}">
        <p14:creationId xmlns:p14="http://schemas.microsoft.com/office/powerpoint/2010/main" val="2519995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723069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970139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14</a:t>
            </a:fld>
            <a:endParaRPr lang="zh-CN" altLang="en-US"/>
          </a:p>
        </p:txBody>
      </p:sp>
    </p:spTree>
    <p:extLst>
      <p:ext uri="{BB962C8B-B14F-4D97-AF65-F5344CB8AC3E}">
        <p14:creationId xmlns:p14="http://schemas.microsoft.com/office/powerpoint/2010/main" val="175550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02693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999461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17</a:t>
            </a:fld>
            <a:endParaRPr lang="zh-CN" altLang="en-US"/>
          </a:p>
        </p:txBody>
      </p:sp>
    </p:spTree>
    <p:extLst>
      <p:ext uri="{BB962C8B-B14F-4D97-AF65-F5344CB8AC3E}">
        <p14:creationId xmlns:p14="http://schemas.microsoft.com/office/powerpoint/2010/main" val="4045681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18</a:t>
            </a:fld>
            <a:endParaRPr lang="zh-CN" altLang="en-US"/>
          </a:p>
        </p:txBody>
      </p:sp>
    </p:spTree>
    <p:extLst>
      <p:ext uri="{BB962C8B-B14F-4D97-AF65-F5344CB8AC3E}">
        <p14:creationId xmlns:p14="http://schemas.microsoft.com/office/powerpoint/2010/main" val="731520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91392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20</a:t>
            </a:fld>
            <a:endParaRPr lang="zh-CN" altLang="en-US"/>
          </a:p>
        </p:txBody>
      </p:sp>
    </p:spTree>
    <p:extLst>
      <p:ext uri="{BB962C8B-B14F-4D97-AF65-F5344CB8AC3E}">
        <p14:creationId xmlns:p14="http://schemas.microsoft.com/office/powerpoint/2010/main" val="1295187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21</a:t>
            </a:fld>
            <a:endParaRPr lang="zh-CN" altLang="en-US"/>
          </a:p>
        </p:txBody>
      </p:sp>
    </p:spTree>
    <p:extLst>
      <p:ext uri="{BB962C8B-B14F-4D97-AF65-F5344CB8AC3E}">
        <p14:creationId xmlns:p14="http://schemas.microsoft.com/office/powerpoint/2010/main" val="2748938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22</a:t>
            </a:fld>
            <a:endParaRPr lang="zh-CN" altLang="en-US"/>
          </a:p>
        </p:txBody>
      </p:sp>
    </p:spTree>
    <p:extLst>
      <p:ext uri="{BB962C8B-B14F-4D97-AF65-F5344CB8AC3E}">
        <p14:creationId xmlns:p14="http://schemas.microsoft.com/office/powerpoint/2010/main" val="358572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23</a:t>
            </a:fld>
            <a:endParaRPr lang="zh-CN" altLang="en-US"/>
          </a:p>
        </p:txBody>
      </p:sp>
    </p:spTree>
    <p:extLst>
      <p:ext uri="{BB962C8B-B14F-4D97-AF65-F5344CB8AC3E}">
        <p14:creationId xmlns:p14="http://schemas.microsoft.com/office/powerpoint/2010/main" val="39433152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24</a:t>
            </a:fld>
            <a:endParaRPr lang="zh-CN" altLang="en-US"/>
          </a:p>
        </p:txBody>
      </p:sp>
    </p:spTree>
    <p:extLst>
      <p:ext uri="{BB962C8B-B14F-4D97-AF65-F5344CB8AC3E}">
        <p14:creationId xmlns:p14="http://schemas.microsoft.com/office/powerpoint/2010/main" val="1908011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2538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27</a:t>
            </a:fld>
            <a:endParaRPr lang="zh-CN" altLang="en-US"/>
          </a:p>
        </p:txBody>
      </p:sp>
    </p:spTree>
    <p:extLst>
      <p:ext uri="{BB962C8B-B14F-4D97-AF65-F5344CB8AC3E}">
        <p14:creationId xmlns:p14="http://schemas.microsoft.com/office/powerpoint/2010/main" val="208259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29</a:t>
            </a:fld>
            <a:endParaRPr lang="zh-CN" altLang="en-US"/>
          </a:p>
        </p:txBody>
      </p:sp>
    </p:spTree>
    <p:extLst>
      <p:ext uri="{BB962C8B-B14F-4D97-AF65-F5344CB8AC3E}">
        <p14:creationId xmlns:p14="http://schemas.microsoft.com/office/powerpoint/2010/main" val="9298640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30</a:t>
            </a:fld>
            <a:endParaRPr lang="zh-CN" altLang="en-US"/>
          </a:p>
        </p:txBody>
      </p:sp>
    </p:spTree>
    <p:extLst>
      <p:ext uri="{BB962C8B-B14F-4D97-AF65-F5344CB8AC3E}">
        <p14:creationId xmlns:p14="http://schemas.microsoft.com/office/powerpoint/2010/main" val="1686088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31</a:t>
            </a:fld>
            <a:endParaRPr lang="zh-CN" altLang="en-US"/>
          </a:p>
        </p:txBody>
      </p:sp>
    </p:spTree>
    <p:extLst>
      <p:ext uri="{BB962C8B-B14F-4D97-AF65-F5344CB8AC3E}">
        <p14:creationId xmlns:p14="http://schemas.microsoft.com/office/powerpoint/2010/main" val="11863025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32</a:t>
            </a:fld>
            <a:endParaRPr lang="zh-CN" altLang="en-US"/>
          </a:p>
        </p:txBody>
      </p:sp>
    </p:spTree>
    <p:extLst>
      <p:ext uri="{BB962C8B-B14F-4D97-AF65-F5344CB8AC3E}">
        <p14:creationId xmlns:p14="http://schemas.microsoft.com/office/powerpoint/2010/main" val="1202761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33</a:t>
            </a:fld>
            <a:endParaRPr lang="zh-CN" altLang="en-US"/>
          </a:p>
        </p:txBody>
      </p:sp>
    </p:spTree>
    <p:extLst>
      <p:ext uri="{BB962C8B-B14F-4D97-AF65-F5344CB8AC3E}">
        <p14:creationId xmlns:p14="http://schemas.microsoft.com/office/powerpoint/2010/main" val="14361730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24622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35</a:t>
            </a:fld>
            <a:endParaRPr lang="zh-CN" altLang="en-US"/>
          </a:p>
        </p:txBody>
      </p:sp>
    </p:spTree>
    <p:extLst>
      <p:ext uri="{BB962C8B-B14F-4D97-AF65-F5344CB8AC3E}">
        <p14:creationId xmlns:p14="http://schemas.microsoft.com/office/powerpoint/2010/main" val="3230992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36</a:t>
            </a:fld>
            <a:endParaRPr lang="zh-CN" altLang="en-US"/>
          </a:p>
        </p:txBody>
      </p:sp>
    </p:spTree>
    <p:extLst>
      <p:ext uri="{BB962C8B-B14F-4D97-AF65-F5344CB8AC3E}">
        <p14:creationId xmlns:p14="http://schemas.microsoft.com/office/powerpoint/2010/main" val="20599468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37</a:t>
            </a:fld>
            <a:endParaRPr lang="zh-CN" altLang="en-US"/>
          </a:p>
        </p:txBody>
      </p:sp>
    </p:spTree>
    <p:extLst>
      <p:ext uri="{BB962C8B-B14F-4D97-AF65-F5344CB8AC3E}">
        <p14:creationId xmlns:p14="http://schemas.microsoft.com/office/powerpoint/2010/main" val="4169921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58064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39</a:t>
            </a:fld>
            <a:endParaRPr lang="zh-CN" altLang="en-US"/>
          </a:p>
        </p:txBody>
      </p:sp>
    </p:spTree>
    <p:extLst>
      <p:ext uri="{BB962C8B-B14F-4D97-AF65-F5344CB8AC3E}">
        <p14:creationId xmlns:p14="http://schemas.microsoft.com/office/powerpoint/2010/main" val="445981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40</a:t>
            </a:fld>
            <a:endParaRPr lang="zh-CN" altLang="en-US"/>
          </a:p>
        </p:txBody>
      </p:sp>
    </p:spTree>
    <p:extLst>
      <p:ext uri="{BB962C8B-B14F-4D97-AF65-F5344CB8AC3E}">
        <p14:creationId xmlns:p14="http://schemas.microsoft.com/office/powerpoint/2010/main" val="39850724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41</a:t>
            </a:fld>
            <a:endParaRPr lang="zh-CN" altLang="en-US"/>
          </a:p>
        </p:txBody>
      </p:sp>
    </p:spTree>
    <p:extLst>
      <p:ext uri="{BB962C8B-B14F-4D97-AF65-F5344CB8AC3E}">
        <p14:creationId xmlns:p14="http://schemas.microsoft.com/office/powerpoint/2010/main" val="17245249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42</a:t>
            </a:fld>
            <a:endParaRPr lang="zh-CN" altLang="en-US"/>
          </a:p>
        </p:txBody>
      </p:sp>
    </p:spTree>
    <p:extLst>
      <p:ext uri="{BB962C8B-B14F-4D97-AF65-F5344CB8AC3E}">
        <p14:creationId xmlns:p14="http://schemas.microsoft.com/office/powerpoint/2010/main" val="40406580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43</a:t>
            </a:fld>
            <a:endParaRPr lang="zh-CN" altLang="en-US"/>
          </a:p>
        </p:txBody>
      </p:sp>
    </p:spTree>
    <p:extLst>
      <p:ext uri="{BB962C8B-B14F-4D97-AF65-F5344CB8AC3E}">
        <p14:creationId xmlns:p14="http://schemas.microsoft.com/office/powerpoint/2010/main" val="11175669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44</a:t>
            </a:fld>
            <a:endParaRPr lang="zh-CN" altLang="en-US"/>
          </a:p>
        </p:txBody>
      </p:sp>
    </p:spTree>
    <p:extLst>
      <p:ext uri="{BB962C8B-B14F-4D97-AF65-F5344CB8AC3E}">
        <p14:creationId xmlns:p14="http://schemas.microsoft.com/office/powerpoint/2010/main" val="40326157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895272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46</a:t>
            </a:fld>
            <a:endParaRPr lang="zh-CN" altLang="en-US"/>
          </a:p>
        </p:txBody>
      </p:sp>
    </p:spTree>
    <p:extLst>
      <p:ext uri="{BB962C8B-B14F-4D97-AF65-F5344CB8AC3E}">
        <p14:creationId xmlns:p14="http://schemas.microsoft.com/office/powerpoint/2010/main" val="28198153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47</a:t>
            </a:fld>
            <a:endParaRPr lang="zh-CN" altLang="en-US"/>
          </a:p>
        </p:txBody>
      </p:sp>
    </p:spTree>
    <p:extLst>
      <p:ext uri="{BB962C8B-B14F-4D97-AF65-F5344CB8AC3E}">
        <p14:creationId xmlns:p14="http://schemas.microsoft.com/office/powerpoint/2010/main" val="767787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220066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49</a:t>
            </a:fld>
            <a:endParaRPr lang="zh-CN" altLang="en-US"/>
          </a:p>
        </p:txBody>
      </p:sp>
    </p:spTree>
    <p:extLst>
      <p:ext uri="{BB962C8B-B14F-4D97-AF65-F5344CB8AC3E}">
        <p14:creationId xmlns:p14="http://schemas.microsoft.com/office/powerpoint/2010/main" val="40727129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50</a:t>
            </a:fld>
            <a:endParaRPr lang="zh-CN" altLang="en-US"/>
          </a:p>
        </p:txBody>
      </p:sp>
    </p:spTree>
    <p:extLst>
      <p:ext uri="{BB962C8B-B14F-4D97-AF65-F5344CB8AC3E}">
        <p14:creationId xmlns:p14="http://schemas.microsoft.com/office/powerpoint/2010/main" val="34221083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082283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8609871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53</a:t>
            </a:fld>
            <a:endParaRPr lang="zh-CN" altLang="en-US"/>
          </a:p>
        </p:txBody>
      </p:sp>
    </p:spTree>
    <p:extLst>
      <p:ext uri="{BB962C8B-B14F-4D97-AF65-F5344CB8AC3E}">
        <p14:creationId xmlns:p14="http://schemas.microsoft.com/office/powerpoint/2010/main" val="14084426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1384084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9060360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56</a:t>
            </a:fld>
            <a:endParaRPr lang="zh-CN" altLang="en-US"/>
          </a:p>
        </p:txBody>
      </p:sp>
    </p:spTree>
    <p:extLst>
      <p:ext uri="{BB962C8B-B14F-4D97-AF65-F5344CB8AC3E}">
        <p14:creationId xmlns:p14="http://schemas.microsoft.com/office/powerpoint/2010/main" val="12000548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676929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5415804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59</a:t>
            </a:fld>
            <a:endParaRPr lang="zh-CN" altLang="en-US"/>
          </a:p>
        </p:txBody>
      </p:sp>
    </p:spTree>
    <p:extLst>
      <p:ext uri="{BB962C8B-B14F-4D97-AF65-F5344CB8AC3E}">
        <p14:creationId xmlns:p14="http://schemas.microsoft.com/office/powerpoint/2010/main" val="1548208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9616707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61</a:t>
            </a:fld>
            <a:endParaRPr lang="zh-CN" altLang="en-US"/>
          </a:p>
        </p:txBody>
      </p:sp>
    </p:spTree>
    <p:extLst>
      <p:ext uri="{BB962C8B-B14F-4D97-AF65-F5344CB8AC3E}">
        <p14:creationId xmlns:p14="http://schemas.microsoft.com/office/powerpoint/2010/main" val="7156127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62</a:t>
            </a:fld>
            <a:endParaRPr lang="zh-CN" altLang="en-US"/>
          </a:p>
        </p:txBody>
      </p:sp>
    </p:spTree>
    <p:extLst>
      <p:ext uri="{BB962C8B-B14F-4D97-AF65-F5344CB8AC3E}">
        <p14:creationId xmlns:p14="http://schemas.microsoft.com/office/powerpoint/2010/main" val="1540290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7952767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64</a:t>
            </a:fld>
            <a:endParaRPr lang="zh-CN" altLang="en-US"/>
          </a:p>
        </p:txBody>
      </p:sp>
    </p:spTree>
    <p:extLst>
      <p:ext uri="{BB962C8B-B14F-4D97-AF65-F5344CB8AC3E}">
        <p14:creationId xmlns:p14="http://schemas.microsoft.com/office/powerpoint/2010/main" val="30523258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65</a:t>
            </a:fld>
            <a:endParaRPr lang="zh-CN" altLang="en-US"/>
          </a:p>
        </p:txBody>
      </p:sp>
    </p:spTree>
    <p:extLst>
      <p:ext uri="{BB962C8B-B14F-4D97-AF65-F5344CB8AC3E}">
        <p14:creationId xmlns:p14="http://schemas.microsoft.com/office/powerpoint/2010/main" val="8073192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823996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366580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162890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3317950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43430C-D745-4246-979B-C9C9915138FC}" type="slidenum">
              <a:rPr lang="zh-CN" altLang="en-US" smtClean="0"/>
              <a:t>70</a:t>
            </a:fld>
            <a:endParaRPr lang="zh-CN" altLang="en-US"/>
          </a:p>
        </p:txBody>
      </p:sp>
    </p:spTree>
    <p:extLst>
      <p:ext uri="{BB962C8B-B14F-4D97-AF65-F5344CB8AC3E}">
        <p14:creationId xmlns:p14="http://schemas.microsoft.com/office/powerpoint/2010/main" val="19627797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0999888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2322020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467832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252379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1200109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a:p>
            <a:endParaRPr lang="zh-CN" altLang="en-US"/>
          </a:p>
          <a:p>
            <a:endParaRPr lang="zh-CN" altLang="en-US"/>
          </a:p>
        </p:txBody>
      </p:sp>
    </p:spTree>
    <p:extLst>
      <p:ext uri="{BB962C8B-B14F-4D97-AF65-F5344CB8AC3E}">
        <p14:creationId xmlns:p14="http://schemas.microsoft.com/office/powerpoint/2010/main" val="14832975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233EF-6C86-9814-1AFA-4DC17743960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706EDAA-9404-2126-A639-2520CF9A494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6884281-A602-D5B8-10E4-3FB1843B0C0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7738B35-291A-77C8-EB2E-B51ECD7FACA1}"/>
              </a:ext>
            </a:extLst>
          </p:cNvPr>
          <p:cNvSpPr>
            <a:spLocks noGrp="1"/>
          </p:cNvSpPr>
          <p:nvPr>
            <p:ph type="sldNum" sz="quarter" idx="10"/>
          </p:nvPr>
        </p:nvSpPr>
        <p:spPr/>
        <p:txBody>
          <a:bodyPr/>
          <a:lstStyle/>
          <a:p>
            <a:fld id="{AA43430C-D745-4246-979B-C9C9915138FC}" type="slidenum">
              <a:rPr lang="zh-CN" altLang="en-US" smtClean="0"/>
              <a:t>77</a:t>
            </a:fld>
            <a:endParaRPr lang="zh-CN" altLang="en-US"/>
          </a:p>
        </p:txBody>
      </p:sp>
    </p:spTree>
    <p:extLst>
      <p:ext uri="{BB962C8B-B14F-4D97-AF65-F5344CB8AC3E}">
        <p14:creationId xmlns:p14="http://schemas.microsoft.com/office/powerpoint/2010/main" val="14667143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949078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830778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121714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703284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955575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967794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11114560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949075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4532082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84E23-9E6A-15D7-72D5-21FF8795711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E9C831C-0423-A0C7-2159-B16C9C3D20F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B6EA000-3452-8E15-5E03-AC9BB812100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EE9C59F-CA3E-9ABE-1F05-FEDF07D37DEE}"/>
              </a:ext>
            </a:extLst>
          </p:cNvPr>
          <p:cNvSpPr>
            <a:spLocks noGrp="1"/>
          </p:cNvSpPr>
          <p:nvPr>
            <p:ph type="sldNum" sz="quarter" idx="10"/>
          </p:nvPr>
        </p:nvSpPr>
        <p:spPr/>
        <p:txBody>
          <a:bodyPr/>
          <a:lstStyle/>
          <a:p>
            <a:fld id="{AA43430C-D745-4246-979B-C9C9915138FC}" type="slidenum">
              <a:rPr lang="zh-CN" altLang="en-US" smtClean="0"/>
              <a:t>87</a:t>
            </a:fld>
            <a:endParaRPr lang="zh-CN" altLang="en-US"/>
          </a:p>
        </p:txBody>
      </p:sp>
    </p:spTree>
    <p:extLst>
      <p:ext uri="{BB962C8B-B14F-4D97-AF65-F5344CB8AC3E}">
        <p14:creationId xmlns:p14="http://schemas.microsoft.com/office/powerpoint/2010/main" val="19992951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781176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4656709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36BB7-1DFC-5E30-4E6F-24FFCBDFE26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AA05B3-0FD5-1B94-4C13-FDCC50DFCA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8D8EE27-F3E0-543D-AF35-D64F40237D5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1B21FA6-AF71-5277-6031-F7B4363BF740}"/>
              </a:ext>
            </a:extLst>
          </p:cNvPr>
          <p:cNvSpPr>
            <a:spLocks noGrp="1"/>
          </p:cNvSpPr>
          <p:nvPr>
            <p:ph type="sldNum" sz="quarter" idx="10"/>
          </p:nvPr>
        </p:nvSpPr>
        <p:spPr/>
        <p:txBody>
          <a:bodyPr/>
          <a:lstStyle/>
          <a:p>
            <a:fld id="{AA43430C-D745-4246-979B-C9C9915138FC}" type="slidenum">
              <a:rPr lang="zh-CN" altLang="en-US" smtClean="0"/>
              <a:t>90</a:t>
            </a:fld>
            <a:endParaRPr lang="zh-CN" altLang="en-US"/>
          </a:p>
        </p:txBody>
      </p:sp>
    </p:spTree>
    <p:extLst>
      <p:ext uri="{BB962C8B-B14F-4D97-AF65-F5344CB8AC3E}">
        <p14:creationId xmlns:p14="http://schemas.microsoft.com/office/powerpoint/2010/main" val="4682342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882995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81816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9880868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812774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3033026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927306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505243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9813251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327656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3289893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0C89-F12E-9390-BCB5-3A265A1971A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9F2EB7A-C674-A7A1-293D-8F7E8508DC0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3F5802E-493E-6C92-4F65-2B51ADCBC30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E5901B3-5680-BA60-CDD6-6FD14F7F8B3C}"/>
              </a:ext>
            </a:extLst>
          </p:cNvPr>
          <p:cNvSpPr>
            <a:spLocks noGrp="1"/>
          </p:cNvSpPr>
          <p:nvPr>
            <p:ph type="sldNum" sz="quarter" idx="10"/>
          </p:nvPr>
        </p:nvSpPr>
        <p:spPr/>
        <p:txBody>
          <a:bodyPr/>
          <a:lstStyle/>
          <a:p>
            <a:fld id="{AA43430C-D745-4246-979B-C9C9915138FC}" type="slidenum">
              <a:rPr lang="zh-CN" altLang="en-US" smtClean="0"/>
              <a:t>101</a:t>
            </a:fld>
            <a:endParaRPr lang="zh-CN" altLang="en-US"/>
          </a:p>
        </p:txBody>
      </p:sp>
    </p:spTree>
    <p:extLst>
      <p:ext uri="{BB962C8B-B14F-4D97-AF65-F5344CB8AC3E}">
        <p14:creationId xmlns:p14="http://schemas.microsoft.com/office/powerpoint/2010/main" val="12713251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861234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5096063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3462705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C2681-4094-90D6-A01E-17B15182264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4049CD8-ACFC-F14E-9616-21B349836FF0}"/>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47A9D8F9-EC72-A4A4-3342-0CB6FA50814F}"/>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897793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9798978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739215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310409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8393964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3630751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0214701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2858885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1E478-AFBF-B2C9-DF1D-0FDFF24A48D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BF8E5AD-5C32-309E-540C-581DCA0E3BE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190972B-9DE6-2D11-41AF-AA0B831A3EF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5DDD26C-D8F3-D001-8760-CFA458AEF72C}"/>
              </a:ext>
            </a:extLst>
          </p:cNvPr>
          <p:cNvSpPr>
            <a:spLocks noGrp="1"/>
          </p:cNvSpPr>
          <p:nvPr>
            <p:ph type="sldNum" sz="quarter" idx="10"/>
          </p:nvPr>
        </p:nvSpPr>
        <p:spPr/>
        <p:txBody>
          <a:bodyPr/>
          <a:lstStyle/>
          <a:p>
            <a:fld id="{AA43430C-D745-4246-979B-C9C9915138FC}" type="slidenum">
              <a:rPr lang="zh-CN" altLang="en-US" smtClean="0"/>
              <a:t>113</a:t>
            </a:fld>
            <a:endParaRPr lang="zh-CN" altLang="en-US"/>
          </a:p>
        </p:txBody>
      </p:sp>
    </p:spTree>
    <p:extLst>
      <p:ext uri="{BB962C8B-B14F-4D97-AF65-F5344CB8AC3E}">
        <p14:creationId xmlns:p14="http://schemas.microsoft.com/office/powerpoint/2010/main" val="328751525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79F26-33CC-37F0-DA95-EB4B4D1A58C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7DECAF8-009A-CE48-D85C-3F73B12129C5}"/>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958FD12A-C392-0514-97E2-B2A7822FE0E9}"/>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6454343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028E4-282E-0403-A28D-72678F68B1C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47C1E61-1889-DE58-A06E-58F511257DA5}"/>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380E2A75-064A-4A45-4EB8-0F856CFC26B2}"/>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94295758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338DE-618B-2DAF-2266-9E2D35363C5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8F656DC-8E08-0B5B-AF43-A98BC3E7F46D}"/>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D000DBA5-FFCF-7EF3-504B-6A99B079A69D}"/>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00889161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6A61D-1CA0-4D87-F7B9-1E70ADD31F0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47510AF-F527-C8D6-43F5-7F2F407FD6DB}"/>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500046DF-E9B3-F14A-0C49-B9B60EEF0619}"/>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055521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8A027-AB20-57FF-D0BF-8F5904D01A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15D1D25-2AD0-6D88-A8A7-A6804935EFEE}"/>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9052C508-874D-899B-FC17-5C3B18A3CF8F}"/>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5242146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1E478-AFBF-B2C9-DF1D-0FDFF24A48D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BF8E5AD-5C32-309E-540C-581DCA0E3BE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190972B-9DE6-2D11-41AF-AA0B831A3EF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5DDD26C-D8F3-D001-8760-CFA458AEF72C}"/>
              </a:ext>
            </a:extLst>
          </p:cNvPr>
          <p:cNvSpPr>
            <a:spLocks noGrp="1"/>
          </p:cNvSpPr>
          <p:nvPr>
            <p:ph type="sldNum" sz="quarter" idx="10"/>
          </p:nvPr>
        </p:nvSpPr>
        <p:spPr/>
        <p:txBody>
          <a:bodyPr/>
          <a:lstStyle/>
          <a:p>
            <a:fld id="{AA43430C-D745-4246-979B-C9C9915138FC}" type="slidenum">
              <a:rPr lang="zh-CN" altLang="en-US" smtClean="0"/>
              <a:t>119</a:t>
            </a:fld>
            <a:endParaRPr lang="zh-CN" altLang="en-US"/>
          </a:p>
        </p:txBody>
      </p:sp>
    </p:spTree>
    <p:extLst>
      <p:ext uri="{BB962C8B-B14F-4D97-AF65-F5344CB8AC3E}">
        <p14:creationId xmlns:p14="http://schemas.microsoft.com/office/powerpoint/2010/main" val="411206044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6A61D-1CA0-4D87-F7B9-1E70ADD31F0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47510AF-F527-C8D6-43F5-7F2F407FD6DB}"/>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500046DF-E9B3-F14A-0C49-B9B60EEF0619}"/>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92676256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6A61D-1CA0-4D87-F7B9-1E70ADD31F0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47510AF-F527-C8D6-43F5-7F2F407FD6DB}"/>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500046DF-E9B3-F14A-0C49-B9B60EEF0619}"/>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65488560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52E52-A08F-A88E-3E8C-4ED54DE1DD4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4312EAA-B2AE-F772-E76D-84CAECBE5EB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1DCB2FA-375F-EFAC-9F3F-7CB49C1FBEE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C88F5A4-B728-EE49-251F-7DA15EEDF897}"/>
              </a:ext>
            </a:extLst>
          </p:cNvPr>
          <p:cNvSpPr>
            <a:spLocks noGrp="1"/>
          </p:cNvSpPr>
          <p:nvPr>
            <p:ph type="sldNum" sz="quarter" idx="10"/>
          </p:nvPr>
        </p:nvSpPr>
        <p:spPr/>
        <p:txBody>
          <a:bodyPr/>
          <a:lstStyle/>
          <a:p>
            <a:fld id="{AA43430C-D745-4246-979B-C9C9915138FC}" type="slidenum">
              <a:rPr lang="zh-CN" altLang="en-US" smtClean="0"/>
              <a:t>122</a:t>
            </a:fld>
            <a:endParaRPr lang="zh-CN" altLang="en-US"/>
          </a:p>
        </p:txBody>
      </p:sp>
    </p:spTree>
    <p:extLst>
      <p:ext uri="{BB962C8B-B14F-4D97-AF65-F5344CB8AC3E}">
        <p14:creationId xmlns:p14="http://schemas.microsoft.com/office/powerpoint/2010/main" val="262431329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2317621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1994406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13938164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05417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sp>
        <p:nvSpPr>
          <p:cNvPr id="15" name="任意多边形: 形状 14"/>
          <p:cNvSpPr/>
          <p:nvPr userDrawn="1"/>
        </p:nvSpPr>
        <p:spPr>
          <a:xfrm rot="18395800">
            <a:off x="6483856" y="-1002444"/>
            <a:ext cx="6852471" cy="7133290"/>
          </a:xfrm>
          <a:custGeom>
            <a:avLst/>
            <a:gdLst>
              <a:gd name="connsiteX0" fmla="*/ 3982671 w 6852471"/>
              <a:gd name="connsiteY0" fmla="*/ 0 h 7133290"/>
              <a:gd name="connsiteX1" fmla="*/ 6852471 w 6852471"/>
              <a:gd name="connsiteY1" fmla="*/ 3864659 h 7133290"/>
              <a:gd name="connsiteX2" fmla="*/ 2450721 w 6852471"/>
              <a:gd name="connsiteY2" fmla="*/ 7133290 h 7133290"/>
              <a:gd name="connsiteX3" fmla="*/ 737629 w 6852471"/>
              <a:gd name="connsiteY3" fmla="*/ 7133290 h 7133290"/>
              <a:gd name="connsiteX4" fmla="*/ 0 w 6852471"/>
              <a:gd name="connsiteY4" fmla="*/ 6139951 h 7133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2471" h="7133290">
                <a:moveTo>
                  <a:pt x="3982671" y="0"/>
                </a:moveTo>
                <a:lnTo>
                  <a:pt x="6852471" y="3864659"/>
                </a:lnTo>
                <a:lnTo>
                  <a:pt x="2450721" y="7133290"/>
                </a:lnTo>
                <a:lnTo>
                  <a:pt x="737629" y="7133290"/>
                </a:lnTo>
                <a:lnTo>
                  <a:pt x="0" y="6139951"/>
                </a:lnTo>
                <a:close/>
              </a:path>
            </a:pathLst>
          </a:custGeom>
          <a:gradFill>
            <a:gsLst>
              <a:gs pos="0">
                <a:srgbClr val="8AEAFF"/>
              </a:gs>
              <a:gs pos="70000">
                <a:srgbClr val="266CC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2" name="灯片编号占位符 4"/>
          <p:cNvSpPr>
            <a:spLocks noGrp="1"/>
          </p:cNvSpPr>
          <p:nvPr>
            <p:ph type="sldNum" sz="quarter" idx="12"/>
          </p:nvPr>
        </p:nvSpPr>
        <p:spPr>
          <a:xfrm>
            <a:off x="8610599" y="6240463"/>
            <a:ext cx="2909888" cy="206381"/>
          </a:xfrm>
        </p:spPr>
        <p:txBody>
          <a:bodyPr/>
          <a:lstStyle/>
          <a:p>
            <a:fld id="{5DD3DB80-B894-403A-B48E-6FDC1A72010E}" type="slidenum">
              <a:rPr lang="zh-CN" altLang="en-US" smtClean="0"/>
              <a:t>‹#›</a:t>
            </a:fld>
            <a:endParaRPr lang="zh-CN" altLang="en-US"/>
          </a:p>
        </p:txBody>
      </p:sp>
      <p:sp>
        <p:nvSpPr>
          <p:cNvPr id="13" name="标题 5"/>
          <p:cNvSpPr>
            <a:spLocks noGrp="1"/>
          </p:cNvSpPr>
          <p:nvPr>
            <p:ph type="title"/>
          </p:nvPr>
        </p:nvSpPr>
        <p:spPr>
          <a:xfrm>
            <a:off x="643254" y="-320039"/>
            <a:ext cx="10850563" cy="1028699"/>
          </a:xfrm>
        </p:spPr>
        <p:txBody>
          <a:bodyPr/>
          <a:lstStyle>
            <a:lvl1pPr>
              <a:defRPr/>
            </a:lvl1pPr>
          </a:lstStyle>
          <a:p>
            <a:r>
              <a:rPr lang="en-US" altLang="zh-CN" dirty="0"/>
              <a:t>Click to edit Master title style</a:t>
            </a:r>
            <a:endParaRPr lang="zh-CN" altLang="en-US" dirty="0"/>
          </a:p>
        </p:txBody>
      </p:sp>
      <p:sp>
        <p:nvSpPr>
          <p:cNvPr id="14" name="内容占位符 7"/>
          <p:cNvSpPr>
            <a:spLocks noGrp="1"/>
          </p:cNvSpPr>
          <p:nvPr>
            <p:ph sz="quarter" idx="13"/>
          </p:nvPr>
        </p:nvSpPr>
        <p:spPr>
          <a:xfrm>
            <a:off x="669925" y="1130299"/>
            <a:ext cx="10850563" cy="5006975"/>
          </a:xfrm>
        </p:spPr>
        <p:txBody>
          <a:bodyPr/>
          <a:lstStyle>
            <a:lvl1pPr>
              <a:defRPr/>
            </a:lvl1pPr>
            <a:lvl2pPr>
              <a:defRPr/>
            </a:lvl2pPr>
            <a:lvl3pPr>
              <a:defRPr/>
            </a:lvl3pPr>
            <a:lvl4pPr>
              <a:defRPr/>
            </a:lvl4pPr>
            <a:lvl5pPr>
              <a:defRPr/>
            </a:lvl5p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69924" y="1"/>
            <a:ext cx="10850563" cy="1028699"/>
          </a:xfrm>
          <a:prstGeom prst="rect">
            <a:avLst/>
          </a:prstGeom>
        </p:spPr>
        <p:txBody>
          <a:bodyPr/>
          <a:lstStyle>
            <a:lvl1pPr>
              <a:defRPr/>
            </a:lvl1pPr>
          </a:lstStyle>
          <a:p>
            <a:r>
              <a:rPr lang="en-US" altLang="zh-CN" dirty="0"/>
              <a:t>Click to edit Master title style</a:t>
            </a:r>
            <a:endParaRPr lang="zh-CN" altLang="en-US" dirty="0"/>
          </a:p>
        </p:txBody>
      </p:sp>
      <p:sp>
        <p:nvSpPr>
          <p:cNvPr id="3" name="日期占位符 2"/>
          <p:cNvSpPr>
            <a:spLocks noGrp="1"/>
          </p:cNvSpPr>
          <p:nvPr>
            <p:ph type="dt" sz="half" idx="10"/>
          </p:nvPr>
        </p:nvSpPr>
        <p:spPr/>
        <p:txBody>
          <a:bodyPr/>
          <a:lstStyle/>
          <a:p>
            <a:fld id="{6489D9C7-5DC6-4263-87FF-7C99F6FB63C3}" type="datetime1">
              <a:rPr lang="zh-CN" altLang="en-US" smtClean="0"/>
              <a:t>2024-04-02</a:t>
            </a:fld>
            <a:endParaRPr lang="zh-CN" altLang="en-US"/>
          </a:p>
        </p:txBody>
      </p:sp>
      <p:sp>
        <p:nvSpPr>
          <p:cNvPr id="4" name="页脚占位符 3"/>
          <p:cNvSpPr>
            <a:spLocks noGrp="1"/>
          </p:cNvSpPr>
          <p:nvPr>
            <p:ph type="ftr" sz="quarter" idx="11"/>
          </p:nvPr>
        </p:nvSpPr>
        <p:spPr/>
        <p:txBody>
          <a:bodyPr/>
          <a:lstStyle/>
          <a:p>
            <a:r>
              <a:rPr lang="en-US" altLang="zh-CN"/>
              <a:t>www.islide.cc</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noProof="1"/>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86105" indent="0" algn="ctr">
              <a:buNone/>
              <a:defRPr>
                <a:solidFill>
                  <a:schemeClr val="tx1">
                    <a:tint val="75000"/>
                  </a:schemeClr>
                </a:solidFill>
              </a:defRPr>
            </a:lvl2pPr>
            <a:lvl3pPr marL="1172210" indent="0" algn="ctr">
              <a:buNone/>
              <a:defRPr>
                <a:solidFill>
                  <a:schemeClr val="tx1">
                    <a:tint val="75000"/>
                  </a:schemeClr>
                </a:solidFill>
              </a:defRPr>
            </a:lvl3pPr>
            <a:lvl4pPr marL="1758315" indent="0" algn="ctr">
              <a:buNone/>
              <a:defRPr>
                <a:solidFill>
                  <a:schemeClr val="tx1">
                    <a:tint val="75000"/>
                  </a:schemeClr>
                </a:solidFill>
              </a:defRPr>
            </a:lvl4pPr>
            <a:lvl5pPr marL="2344420" indent="0" algn="ctr">
              <a:buNone/>
              <a:defRPr>
                <a:solidFill>
                  <a:schemeClr val="tx1">
                    <a:tint val="75000"/>
                  </a:schemeClr>
                </a:solidFill>
              </a:defRPr>
            </a:lvl5pPr>
            <a:lvl6pPr marL="2930525" indent="0" algn="ctr">
              <a:buNone/>
              <a:defRPr>
                <a:solidFill>
                  <a:schemeClr val="tx1">
                    <a:tint val="75000"/>
                  </a:schemeClr>
                </a:solidFill>
              </a:defRPr>
            </a:lvl6pPr>
            <a:lvl7pPr marL="3516630" indent="0" algn="ctr">
              <a:buNone/>
              <a:defRPr>
                <a:solidFill>
                  <a:schemeClr val="tx1">
                    <a:tint val="75000"/>
                  </a:schemeClr>
                </a:solidFill>
              </a:defRPr>
            </a:lvl7pPr>
            <a:lvl8pPr marL="4102735" indent="0" algn="ctr">
              <a:buNone/>
              <a:defRPr>
                <a:solidFill>
                  <a:schemeClr val="tx1">
                    <a:tint val="75000"/>
                  </a:schemeClr>
                </a:solidFill>
              </a:defRPr>
            </a:lvl8pPr>
            <a:lvl9pPr marL="4688840" indent="0" algn="ctr">
              <a:buNone/>
              <a:defRPr>
                <a:solidFill>
                  <a:schemeClr val="tx1">
                    <a:tint val="75000"/>
                  </a:schemeClr>
                </a:solidFill>
              </a:defRPr>
            </a:lvl9pPr>
          </a:lstStyle>
          <a:p>
            <a:r>
              <a:rPr lang="zh-CN" altLang="en-US" noProof="1"/>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D0CEAE05-1675-4BE3-A219-8806BEABAD86}" type="datetimeFigureOut">
              <a:rPr lang="zh-CN" altLang="en-US"/>
              <a:t>2024-04-02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6" name="矩形 5"/>
          <p:cNvSpPr/>
          <p:nvPr userDrawn="1"/>
        </p:nvSpPr>
        <p:spPr>
          <a:xfrm>
            <a:off x="10668035" y="6286529"/>
            <a:ext cx="592362" cy="478473"/>
          </a:xfrm>
          <a:prstGeom prst="rect">
            <a:avLst/>
          </a:prstGeom>
        </p:spPr>
        <p:txBody>
          <a:bodyPr wrap="none" lIns="120279" tIns="60139" rIns="120279" bIns="60139">
            <a:spAutoFit/>
          </a:bodyPr>
          <a:lstStyle/>
          <a:p>
            <a:fld id="{B20B604A-47B7-40B1-981C-EC92614D6C97}" type="slidenum">
              <a:rPr lang="zh-CN" altLang="en-US" sz="2320" smtClean="0">
                <a:solidFill>
                  <a:schemeClr val="tx1">
                    <a:lumMod val="75000"/>
                    <a:lumOff val="25000"/>
                  </a:schemeClr>
                </a:solidFill>
              </a:rPr>
              <a:t>‹#›</a:t>
            </a:fld>
            <a:endParaRPr lang="zh-CN" altLang="en-US" sz="2320" dirty="0"/>
          </a:p>
        </p:txBody>
      </p:sp>
      <p:sp>
        <p:nvSpPr>
          <p:cNvPr id="3" name="标题 1"/>
          <p:cNvSpPr>
            <a:spLocks noGrp="1"/>
          </p:cNvSpPr>
          <p:nvPr>
            <p:ph type="title" hasCustomPrompt="1"/>
          </p:nvPr>
        </p:nvSpPr>
        <p:spPr>
          <a:xfrm>
            <a:off x="506604" y="332798"/>
            <a:ext cx="5589401" cy="637749"/>
          </a:xfrm>
          <a:prstGeom prst="rect">
            <a:avLst/>
          </a:prstGeom>
        </p:spPr>
        <p:txBody>
          <a:bodyPr/>
          <a:lstStyle>
            <a:lvl1pPr algn="l">
              <a:defRPr sz="3225" b="1">
                <a:solidFill>
                  <a:srgbClr val="14126F"/>
                </a:solidFill>
                <a:latin typeface="微软雅黑" panose="020B0503020204020204" charset="-122"/>
                <a:ea typeface="微软雅黑" panose="020B0503020204020204" charset="-122"/>
              </a:defRPr>
            </a:lvl1pPr>
          </a:lstStyle>
          <a:p>
            <a:r>
              <a:rPr lang="zh-CN" altLang="en-US" dirty="0"/>
              <a:t>单击此处添加标题</a:t>
            </a:r>
          </a:p>
        </p:txBody>
      </p:sp>
      <p:sp>
        <p:nvSpPr>
          <p:cNvPr id="4" name="文本占位符 2"/>
          <p:cNvSpPr>
            <a:spLocks noGrp="1"/>
          </p:cNvSpPr>
          <p:nvPr>
            <p:ph idx="1" hasCustomPrompt="1"/>
          </p:nvPr>
        </p:nvSpPr>
        <p:spPr>
          <a:xfrm>
            <a:off x="506601" y="1224060"/>
            <a:ext cx="11105257" cy="4725104"/>
          </a:xfrm>
          <a:prstGeom prst="rect">
            <a:avLst/>
          </a:prstGeom>
        </p:spPr>
        <p:txBody>
          <a:bodyPr vert="horz" lIns="91440" tIns="45720" rIns="91440" bIns="45720" rtlCol="0">
            <a:normAutofit/>
          </a:bodyPr>
          <a:lstStyle>
            <a:lvl1pPr>
              <a:lnSpc>
                <a:spcPts val="2620"/>
              </a:lnSpc>
              <a:spcBef>
                <a:spcPts val="0"/>
              </a:spcBef>
              <a:buNone/>
              <a:defRPr sz="1815">
                <a:solidFill>
                  <a:schemeClr val="tx1">
                    <a:lumMod val="75000"/>
                    <a:lumOff val="25000"/>
                  </a:schemeClr>
                </a:solidFill>
                <a:latin typeface="微软雅黑" panose="020B0503020204020204" charset="-122"/>
                <a:ea typeface="微软雅黑" panose="020B0503020204020204" charset="-122"/>
              </a:defRPr>
            </a:lvl1pPr>
          </a:lstStyle>
          <a:p>
            <a:pPr>
              <a:lnSpc>
                <a:spcPct val="150000"/>
              </a:lnSpc>
            </a:pPr>
            <a:r>
              <a:rPr lang="zh-CN" altLang="en-US" dirty="0"/>
              <a:t>单击此处添加文本</a:t>
            </a:r>
            <a:endParaRPr lang="en-US" altLang="zh-CN" dirty="0"/>
          </a:p>
          <a:p>
            <a:pPr>
              <a:lnSpc>
                <a:spcPct val="150000"/>
              </a:lnSpc>
            </a:pP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标题占位符 1"/>
          <p:cNvSpPr>
            <a:spLocks noGrp="1"/>
          </p:cNvSpPr>
          <p:nvPr>
            <p:ph type="title"/>
          </p:nvPr>
        </p:nvSpPr>
        <p:spPr>
          <a:xfrm>
            <a:off x="669924" y="-355599"/>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9"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zh-CN" altLang="en-US" dirty="0"/>
          </a:p>
        </p:txBody>
      </p:sp>
      <p:sp>
        <p:nvSpPr>
          <p:cNvPr id="11"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t>2024-04-02</a:t>
            </a:fld>
            <a:endParaRPr lang="zh-CN" altLang="en-US"/>
          </a:p>
        </p:txBody>
      </p:sp>
      <p:sp>
        <p:nvSpPr>
          <p:cNvPr id="12"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3"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t>‹#›</a:t>
            </a:fld>
            <a:endParaRPr lang="zh-CN" altLang="en-US"/>
          </a:p>
        </p:txBody>
      </p:sp>
      <p:sp>
        <p:nvSpPr>
          <p:cNvPr id="7" name="Freeform 5"/>
          <p:cNvSpPr/>
          <p:nvPr userDrawn="1"/>
        </p:nvSpPr>
        <p:spPr bwMode="auto">
          <a:xfrm>
            <a:off x="9528" y="6280858"/>
            <a:ext cx="9480374" cy="566982"/>
          </a:xfrm>
          <a:custGeom>
            <a:avLst/>
            <a:gdLst>
              <a:gd name="T0" fmla="*/ 1619 w 1650"/>
              <a:gd name="T1" fmla="*/ 110 h 110"/>
              <a:gd name="T2" fmla="*/ 1650 w 1650"/>
              <a:gd name="T3" fmla="*/ 0 h 110"/>
              <a:gd name="T4" fmla="*/ 0 w 1650"/>
              <a:gd name="T5" fmla="*/ 0 h 110"/>
              <a:gd name="T6" fmla="*/ 0 w 1650"/>
              <a:gd name="T7" fmla="*/ 110 h 110"/>
              <a:gd name="T8" fmla="*/ 1619 w 1650"/>
              <a:gd name="T9" fmla="*/ 110 h 110"/>
            </a:gdLst>
            <a:ahLst/>
            <a:cxnLst>
              <a:cxn ang="0">
                <a:pos x="T0" y="T1"/>
              </a:cxn>
              <a:cxn ang="0">
                <a:pos x="T2" y="T3"/>
              </a:cxn>
              <a:cxn ang="0">
                <a:pos x="T4" y="T5"/>
              </a:cxn>
              <a:cxn ang="0">
                <a:pos x="T6" y="T7"/>
              </a:cxn>
              <a:cxn ang="0">
                <a:pos x="T8" y="T9"/>
              </a:cxn>
            </a:cxnLst>
            <a:rect l="0" t="0" r="r" b="b"/>
            <a:pathLst>
              <a:path w="1650" h="110">
                <a:moveTo>
                  <a:pt x="1619" y="110"/>
                </a:moveTo>
                <a:cubicBezTo>
                  <a:pt x="1641" y="58"/>
                  <a:pt x="1648" y="22"/>
                  <a:pt x="1650" y="0"/>
                </a:cubicBezTo>
                <a:cubicBezTo>
                  <a:pt x="1650" y="0"/>
                  <a:pt x="0" y="0"/>
                  <a:pt x="0" y="0"/>
                </a:cubicBezTo>
                <a:cubicBezTo>
                  <a:pt x="0" y="110"/>
                  <a:pt x="0" y="110"/>
                  <a:pt x="0" y="110"/>
                </a:cubicBezTo>
                <a:lnTo>
                  <a:pt x="1619" y="110"/>
                </a:lnTo>
                <a:close/>
              </a:path>
            </a:pathLst>
          </a:custGeom>
          <a:gradFill flip="none" rotWithShape="1">
            <a:gsLst>
              <a:gs pos="0">
                <a:schemeClr val="bg1">
                  <a:lumMod val="97000"/>
                </a:schemeClr>
              </a:gs>
              <a:gs pos="100000">
                <a:schemeClr val="bg1">
                  <a:lumMod val="88000"/>
                </a:schemeClr>
              </a:gs>
            </a:gsLst>
            <a:lin ang="16200000" scaled="0"/>
            <a:tileRect/>
          </a:gradFill>
          <a:ln>
            <a:noFill/>
          </a:ln>
          <a:effectLst>
            <a:outerShdw blurRad="50800" dist="38100" dir="2700000" algn="tl" rotWithShape="0">
              <a:prstClr val="black">
                <a:alpha val="40000"/>
              </a:prstClr>
            </a:outerShdw>
          </a:effectLst>
        </p:spPr>
        <p:txBody>
          <a:bodyPr lIns="119338" tIns="59669" rIns="119338" bIns="59669"/>
          <a:lstStyle/>
          <a:p>
            <a:pPr>
              <a:buClr>
                <a:srgbClr val="CC9900"/>
              </a:buClr>
              <a:buFont typeface="Wingdings" panose="05000000000000000000" pitchFamily="2" charset="2"/>
              <a:buNone/>
              <a:defRPr/>
            </a:pPr>
            <a:endParaRPr lang="zh-CN" altLang="en-US" sz="1800" b="1" dirty="0">
              <a:solidFill>
                <a:srgbClr val="000000"/>
              </a:solidFill>
              <a:latin typeface="Arial" panose="020B0604020202020204" pitchFamily="34" charset="0"/>
              <a:cs typeface="Arial" panose="020B0604020202020204" pitchFamily="34" charset="0"/>
            </a:endParaRPr>
          </a:p>
        </p:txBody>
      </p:sp>
      <p:sp>
        <p:nvSpPr>
          <p:cNvPr id="2" name="Freeform 6"/>
          <p:cNvSpPr/>
          <p:nvPr userDrawn="1"/>
        </p:nvSpPr>
        <p:spPr bwMode="auto">
          <a:xfrm>
            <a:off x="9624393" y="6290383"/>
            <a:ext cx="2566675" cy="566982"/>
          </a:xfrm>
          <a:custGeom>
            <a:avLst/>
            <a:gdLst>
              <a:gd name="T0" fmla="*/ 0 w 453"/>
              <a:gd name="T1" fmla="*/ 110 h 110"/>
              <a:gd name="T2" fmla="*/ 38 w 453"/>
              <a:gd name="T3" fmla="*/ 0 h 110"/>
              <a:gd name="T4" fmla="*/ 453 w 453"/>
              <a:gd name="T5" fmla="*/ 0 h 110"/>
              <a:gd name="T6" fmla="*/ 453 w 453"/>
              <a:gd name="T7" fmla="*/ 110 h 110"/>
              <a:gd name="T8" fmla="*/ 0 w 453"/>
              <a:gd name="T9" fmla="*/ 110 h 110"/>
            </a:gdLst>
            <a:ahLst/>
            <a:cxnLst>
              <a:cxn ang="0">
                <a:pos x="T0" y="T1"/>
              </a:cxn>
              <a:cxn ang="0">
                <a:pos x="T2" y="T3"/>
              </a:cxn>
              <a:cxn ang="0">
                <a:pos x="T4" y="T5"/>
              </a:cxn>
              <a:cxn ang="0">
                <a:pos x="T6" y="T7"/>
              </a:cxn>
              <a:cxn ang="0">
                <a:pos x="T8" y="T9"/>
              </a:cxn>
            </a:cxnLst>
            <a:rect l="0" t="0" r="r" b="b"/>
            <a:pathLst>
              <a:path w="453" h="110">
                <a:moveTo>
                  <a:pt x="0" y="110"/>
                </a:moveTo>
                <a:cubicBezTo>
                  <a:pt x="12" y="51"/>
                  <a:pt x="27" y="18"/>
                  <a:pt x="38" y="0"/>
                </a:cubicBezTo>
                <a:cubicBezTo>
                  <a:pt x="453" y="0"/>
                  <a:pt x="453" y="0"/>
                  <a:pt x="453" y="0"/>
                </a:cubicBezTo>
                <a:cubicBezTo>
                  <a:pt x="453" y="110"/>
                  <a:pt x="453" y="110"/>
                  <a:pt x="453" y="110"/>
                </a:cubicBezTo>
                <a:lnTo>
                  <a:pt x="0" y="110"/>
                </a:lnTo>
                <a:close/>
              </a:path>
            </a:pathLst>
          </a:custGeom>
          <a:gradFill flip="none" rotWithShape="1">
            <a:gsLst>
              <a:gs pos="0">
                <a:schemeClr val="bg1">
                  <a:lumMod val="97000"/>
                </a:schemeClr>
              </a:gs>
              <a:gs pos="100000">
                <a:schemeClr val="bg1">
                  <a:lumMod val="88000"/>
                </a:schemeClr>
              </a:gs>
            </a:gsLst>
            <a:lin ang="16200000" scaled="0"/>
            <a:tileRect/>
          </a:gradFill>
          <a:ln>
            <a:noFill/>
          </a:ln>
          <a:effectLst>
            <a:outerShdw blurRad="50800" dist="38100" dir="2700000" algn="tl" rotWithShape="0">
              <a:prstClr val="black">
                <a:alpha val="40000"/>
              </a:prstClr>
            </a:outerShdw>
          </a:effectLst>
        </p:spPr>
        <p:txBody>
          <a:bodyPr lIns="119338" tIns="59669" rIns="119338" bIns="59669"/>
          <a:lstStyle/>
          <a:p>
            <a:pPr marL="0" marR="0" indent="0" algn="ctr" defTabSz="1193165" rtl="0" eaLnBrk="1" fontAlgn="auto" latinLnBrk="0" hangingPunct="1">
              <a:lnSpc>
                <a:spcPct val="100000"/>
              </a:lnSpc>
              <a:spcBef>
                <a:spcPts val="0"/>
              </a:spcBef>
              <a:spcAft>
                <a:spcPts val="0"/>
              </a:spcAft>
              <a:buClr>
                <a:srgbClr val="CC9900"/>
              </a:buClr>
              <a:buSzTx/>
              <a:buFont typeface="Wingdings" panose="05000000000000000000" pitchFamily="2" charset="2"/>
              <a:buNone/>
              <a:defRPr/>
            </a:pPr>
            <a:endParaRPr lang="zh-CN" altLang="en-US" sz="1400" dirty="0">
              <a:solidFill>
                <a:srgbClr val="00B0F0"/>
              </a:solidFill>
              <a:latin typeface="微软雅黑" panose="020B0503020204020204" charset="-122"/>
              <a:ea typeface="微软雅黑" panose="020B0503020204020204" charset="-122"/>
            </a:endParaRPr>
          </a:p>
        </p:txBody>
      </p:sp>
      <p:pic>
        <p:nvPicPr>
          <p:cNvPr id="15" name="图片 14">
            <a:extLst>
              <a:ext uri="{FF2B5EF4-FFF2-40B4-BE49-F238E27FC236}">
                <a16:creationId xmlns:a16="http://schemas.microsoft.com/office/drawing/2014/main" id="{E3989F59-BB23-78B7-BADD-DCD839B4DA71}"/>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0223405" y="6362316"/>
            <a:ext cx="1358995" cy="416523"/>
          </a:xfrm>
          <a:prstGeom prst="rect">
            <a:avLst/>
          </a:prstGeom>
        </p:spPr>
      </p:pic>
      <p:pic>
        <p:nvPicPr>
          <p:cNvPr id="10" name="图片 9">
            <a:extLst>
              <a:ext uri="{FF2B5EF4-FFF2-40B4-BE49-F238E27FC236}">
                <a16:creationId xmlns:a16="http://schemas.microsoft.com/office/drawing/2014/main" id="{6F7AD146-F48D-5754-7C49-6EE76B49D1D7}"/>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260099" y="6372445"/>
            <a:ext cx="2404450" cy="400742"/>
          </a:xfrm>
          <a:prstGeom prst="rect">
            <a:avLst/>
          </a:prstGeom>
        </p:spPr>
      </p:pic>
      <p:pic>
        <p:nvPicPr>
          <p:cNvPr id="18" name="图片 17">
            <a:extLst>
              <a:ext uri="{FF2B5EF4-FFF2-40B4-BE49-F238E27FC236}">
                <a16:creationId xmlns:a16="http://schemas.microsoft.com/office/drawing/2014/main" id="{52B0EF0B-80D1-FCC0-CE4C-BFB0521548EB}"/>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272470" y="368941"/>
            <a:ext cx="390525" cy="276225"/>
          </a:xfrm>
          <a:prstGeom prst="rect">
            <a:avLst/>
          </a:prstGeom>
        </p:spPr>
      </p:pic>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3" r:id="rId4"/>
    <p:sldLayoutId id="2147483684" r:id="rId5"/>
    <p:sldLayoutId id="2147483685" r:id="rId6"/>
    <p:sldLayoutId id="2147483686" r:id="rId7"/>
    <p:sldLayoutId id="2147483687" r:id="rId8"/>
    <p:sldLayoutId id="2147483688" r:id="rId9"/>
  </p:sldLayoutIdLst>
  <p:hf hdr="0" dt="0"/>
  <p:txStyles>
    <p:titleStyle>
      <a:lvl1pPr algn="l" defTabSz="913765"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9" Type="http://schemas.openxmlformats.org/officeDocument/2006/relationships/image" Target="../media/image42.png"/><Relationship Id="rId3" Type="http://schemas.openxmlformats.org/officeDocument/2006/relationships/image" Target="../media/image6.png"/><Relationship Id="rId21" Type="http://schemas.openxmlformats.org/officeDocument/2006/relationships/image" Target="../media/image24.png"/><Relationship Id="rId34" Type="http://schemas.openxmlformats.org/officeDocument/2006/relationships/image" Target="../media/image37.png"/><Relationship Id="rId42" Type="http://schemas.openxmlformats.org/officeDocument/2006/relationships/image" Target="../media/image45.png"/><Relationship Id="rId47" Type="http://schemas.openxmlformats.org/officeDocument/2006/relationships/image" Target="../media/image50.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jpeg"/><Relationship Id="rId25" Type="http://schemas.openxmlformats.org/officeDocument/2006/relationships/image" Target="../media/image28.jpeg"/><Relationship Id="rId33" Type="http://schemas.openxmlformats.org/officeDocument/2006/relationships/image" Target="../media/image36.png"/><Relationship Id="rId38" Type="http://schemas.openxmlformats.org/officeDocument/2006/relationships/image" Target="../media/image41.png"/><Relationship Id="rId46" Type="http://schemas.openxmlformats.org/officeDocument/2006/relationships/image" Target="../media/image49.png"/><Relationship Id="rId2" Type="http://schemas.openxmlformats.org/officeDocument/2006/relationships/notesSlide" Target="../notesSlides/notesSlide4.xml"/><Relationship Id="rId16" Type="http://schemas.openxmlformats.org/officeDocument/2006/relationships/image" Target="../media/image19.jpeg"/><Relationship Id="rId20" Type="http://schemas.openxmlformats.org/officeDocument/2006/relationships/image" Target="../media/image23.png"/><Relationship Id="rId29" Type="http://schemas.openxmlformats.org/officeDocument/2006/relationships/image" Target="../media/image32.png"/><Relationship Id="rId41" Type="http://schemas.openxmlformats.org/officeDocument/2006/relationships/image" Target="../media/image44.png"/><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jpeg"/><Relationship Id="rId32" Type="http://schemas.openxmlformats.org/officeDocument/2006/relationships/image" Target="../media/image35.png"/><Relationship Id="rId37" Type="http://schemas.openxmlformats.org/officeDocument/2006/relationships/image" Target="../media/image40.jpeg"/><Relationship Id="rId40" Type="http://schemas.openxmlformats.org/officeDocument/2006/relationships/image" Target="../media/image43.png"/><Relationship Id="rId45" Type="http://schemas.openxmlformats.org/officeDocument/2006/relationships/image" Target="../media/image48.png"/><Relationship Id="rId5" Type="http://schemas.openxmlformats.org/officeDocument/2006/relationships/image" Target="../media/image8.png"/><Relationship Id="rId15" Type="http://schemas.openxmlformats.org/officeDocument/2006/relationships/image" Target="../media/image18.jpeg"/><Relationship Id="rId23" Type="http://schemas.openxmlformats.org/officeDocument/2006/relationships/image" Target="../media/image26.jpeg"/><Relationship Id="rId28" Type="http://schemas.openxmlformats.org/officeDocument/2006/relationships/image" Target="../media/image31.png"/><Relationship Id="rId36" Type="http://schemas.openxmlformats.org/officeDocument/2006/relationships/image" Target="../media/image39.jpeg"/><Relationship Id="rId49" Type="http://schemas.openxmlformats.org/officeDocument/2006/relationships/image" Target="../media/image52.png"/><Relationship Id="rId10" Type="http://schemas.openxmlformats.org/officeDocument/2006/relationships/image" Target="../media/image13.jpeg"/><Relationship Id="rId19" Type="http://schemas.openxmlformats.org/officeDocument/2006/relationships/image" Target="../media/image22.png"/><Relationship Id="rId31" Type="http://schemas.openxmlformats.org/officeDocument/2006/relationships/image" Target="../media/image34.png"/><Relationship Id="rId44" Type="http://schemas.openxmlformats.org/officeDocument/2006/relationships/image" Target="../media/image47.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jpeg"/><Relationship Id="rId27" Type="http://schemas.openxmlformats.org/officeDocument/2006/relationships/image" Target="../media/image30.png"/><Relationship Id="rId30" Type="http://schemas.openxmlformats.org/officeDocument/2006/relationships/image" Target="../media/image33.png"/><Relationship Id="rId35" Type="http://schemas.openxmlformats.org/officeDocument/2006/relationships/image" Target="../media/image38.png"/><Relationship Id="rId43" Type="http://schemas.openxmlformats.org/officeDocument/2006/relationships/image" Target="../media/image46.png"/><Relationship Id="rId48" Type="http://schemas.openxmlformats.org/officeDocument/2006/relationships/image" Target="../media/image51.png"/><Relationship Id="rId8"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54.png"/></Relationships>
</file>

<file path=ppt/slides/_rels/slide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57.png"/><Relationship Id="rId4" Type="http://schemas.openxmlformats.org/officeDocument/2006/relationships/image" Target="../media/image56.png"/></Relationships>
</file>

<file path=ppt/slides/_rels/slide7.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12" Type="http://schemas.openxmlformats.org/officeDocument/2006/relationships/image" Target="../media/image67.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61.jpeg"/><Relationship Id="rId11" Type="http://schemas.openxmlformats.org/officeDocument/2006/relationships/image" Target="../media/image66.jpeg"/><Relationship Id="rId5" Type="http://schemas.openxmlformats.org/officeDocument/2006/relationships/image" Target="../media/image60.jpeg"/><Relationship Id="rId10" Type="http://schemas.openxmlformats.org/officeDocument/2006/relationships/image" Target="../media/image65.jpeg"/><Relationship Id="rId4" Type="http://schemas.openxmlformats.org/officeDocument/2006/relationships/image" Target="../media/image59.jpeg"/><Relationship Id="rId9" Type="http://schemas.openxmlformats.org/officeDocument/2006/relationships/image" Target="../media/image6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3" Type="http://schemas.openxmlformats.org/officeDocument/2006/relationships/tags" Target="../tags/tag15.xml"/><Relationship Id="rId18" Type="http://schemas.openxmlformats.org/officeDocument/2006/relationships/tags" Target="../tags/tag20.xml"/><Relationship Id="rId26" Type="http://schemas.openxmlformats.org/officeDocument/2006/relationships/tags" Target="../tags/tag28.xml"/><Relationship Id="rId39" Type="http://schemas.openxmlformats.org/officeDocument/2006/relationships/tags" Target="../tags/tag41.xml"/><Relationship Id="rId21" Type="http://schemas.openxmlformats.org/officeDocument/2006/relationships/tags" Target="../tags/tag23.xml"/><Relationship Id="rId34" Type="http://schemas.openxmlformats.org/officeDocument/2006/relationships/tags" Target="../tags/tag36.xml"/><Relationship Id="rId42" Type="http://schemas.openxmlformats.org/officeDocument/2006/relationships/tags" Target="../tags/tag44.xml"/><Relationship Id="rId47" Type="http://schemas.openxmlformats.org/officeDocument/2006/relationships/tags" Target="../tags/tag49.xml"/><Relationship Id="rId50" Type="http://schemas.openxmlformats.org/officeDocument/2006/relationships/tags" Target="../tags/tag52.xml"/><Relationship Id="rId55" Type="http://schemas.openxmlformats.org/officeDocument/2006/relationships/tags" Target="../tags/tag57.xml"/><Relationship Id="rId63" Type="http://schemas.openxmlformats.org/officeDocument/2006/relationships/tags" Target="../tags/tag65.xml"/><Relationship Id="rId68" Type="http://schemas.openxmlformats.org/officeDocument/2006/relationships/image" Target="../media/image70.png"/><Relationship Id="rId76" Type="http://schemas.openxmlformats.org/officeDocument/2006/relationships/image" Target="../media/image77.png"/><Relationship Id="rId84" Type="http://schemas.openxmlformats.org/officeDocument/2006/relationships/image" Target="../media/image83.png"/><Relationship Id="rId7" Type="http://schemas.openxmlformats.org/officeDocument/2006/relationships/tags" Target="../tags/tag9.xml"/><Relationship Id="rId71" Type="http://schemas.openxmlformats.org/officeDocument/2006/relationships/image" Target="../media/image72.png"/><Relationship Id="rId2" Type="http://schemas.openxmlformats.org/officeDocument/2006/relationships/tags" Target="../tags/tag4.xml"/><Relationship Id="rId16" Type="http://schemas.openxmlformats.org/officeDocument/2006/relationships/tags" Target="../tags/tag18.xml"/><Relationship Id="rId29" Type="http://schemas.openxmlformats.org/officeDocument/2006/relationships/tags" Target="../tags/tag31.xml"/><Relationship Id="rId11" Type="http://schemas.openxmlformats.org/officeDocument/2006/relationships/tags" Target="../tags/tag13.xml"/><Relationship Id="rId24" Type="http://schemas.openxmlformats.org/officeDocument/2006/relationships/tags" Target="../tags/tag26.xml"/><Relationship Id="rId32" Type="http://schemas.openxmlformats.org/officeDocument/2006/relationships/tags" Target="../tags/tag34.xml"/><Relationship Id="rId37" Type="http://schemas.openxmlformats.org/officeDocument/2006/relationships/tags" Target="../tags/tag39.xml"/><Relationship Id="rId40" Type="http://schemas.openxmlformats.org/officeDocument/2006/relationships/tags" Target="../tags/tag42.xml"/><Relationship Id="rId45" Type="http://schemas.openxmlformats.org/officeDocument/2006/relationships/tags" Target="../tags/tag47.xml"/><Relationship Id="rId53" Type="http://schemas.openxmlformats.org/officeDocument/2006/relationships/tags" Target="../tags/tag55.xml"/><Relationship Id="rId58" Type="http://schemas.openxmlformats.org/officeDocument/2006/relationships/tags" Target="../tags/tag60.xml"/><Relationship Id="rId66" Type="http://schemas.openxmlformats.org/officeDocument/2006/relationships/image" Target="../media/image68.jpeg"/><Relationship Id="rId74" Type="http://schemas.openxmlformats.org/officeDocument/2006/relationships/image" Target="../media/image75.jpeg"/><Relationship Id="rId79" Type="http://schemas.openxmlformats.org/officeDocument/2006/relationships/image" Target="../media/image78.png"/><Relationship Id="rId87" Type="http://schemas.openxmlformats.org/officeDocument/2006/relationships/image" Target="../media/image86.png"/><Relationship Id="rId5" Type="http://schemas.openxmlformats.org/officeDocument/2006/relationships/tags" Target="../tags/tag7.xml"/><Relationship Id="rId61" Type="http://schemas.openxmlformats.org/officeDocument/2006/relationships/tags" Target="../tags/tag63.xml"/><Relationship Id="rId82" Type="http://schemas.openxmlformats.org/officeDocument/2006/relationships/image" Target="../media/image81.png"/><Relationship Id="rId19" Type="http://schemas.openxmlformats.org/officeDocument/2006/relationships/tags" Target="../tags/tag21.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tags" Target="../tags/tag24.xml"/><Relationship Id="rId27" Type="http://schemas.openxmlformats.org/officeDocument/2006/relationships/tags" Target="../tags/tag29.xml"/><Relationship Id="rId30" Type="http://schemas.openxmlformats.org/officeDocument/2006/relationships/tags" Target="../tags/tag32.xml"/><Relationship Id="rId35" Type="http://schemas.openxmlformats.org/officeDocument/2006/relationships/tags" Target="../tags/tag37.xml"/><Relationship Id="rId43" Type="http://schemas.openxmlformats.org/officeDocument/2006/relationships/tags" Target="../tags/tag45.xml"/><Relationship Id="rId48" Type="http://schemas.openxmlformats.org/officeDocument/2006/relationships/tags" Target="../tags/tag50.xml"/><Relationship Id="rId56" Type="http://schemas.openxmlformats.org/officeDocument/2006/relationships/tags" Target="../tags/tag58.xml"/><Relationship Id="rId64" Type="http://schemas.openxmlformats.org/officeDocument/2006/relationships/slideLayout" Target="../slideLayouts/slideLayout8.xml"/><Relationship Id="rId69" Type="http://schemas.openxmlformats.org/officeDocument/2006/relationships/image" Target="../media/image11.png"/><Relationship Id="rId77" Type="http://schemas.openxmlformats.org/officeDocument/2006/relationships/image" Target="../media/image23.png"/><Relationship Id="rId8" Type="http://schemas.openxmlformats.org/officeDocument/2006/relationships/tags" Target="../tags/tag10.xml"/><Relationship Id="rId51" Type="http://schemas.openxmlformats.org/officeDocument/2006/relationships/tags" Target="../tags/tag53.xml"/><Relationship Id="rId72" Type="http://schemas.openxmlformats.org/officeDocument/2006/relationships/image" Target="../media/image73.jpeg"/><Relationship Id="rId80" Type="http://schemas.openxmlformats.org/officeDocument/2006/relationships/image" Target="../media/image79.jpeg"/><Relationship Id="rId85" Type="http://schemas.openxmlformats.org/officeDocument/2006/relationships/image" Target="../media/image84.png"/><Relationship Id="rId3" Type="http://schemas.openxmlformats.org/officeDocument/2006/relationships/tags" Target="../tags/tag5.xml"/><Relationship Id="rId12" Type="http://schemas.openxmlformats.org/officeDocument/2006/relationships/tags" Target="../tags/tag14.xml"/><Relationship Id="rId17" Type="http://schemas.openxmlformats.org/officeDocument/2006/relationships/tags" Target="../tags/tag19.xml"/><Relationship Id="rId25" Type="http://schemas.openxmlformats.org/officeDocument/2006/relationships/tags" Target="../tags/tag27.xml"/><Relationship Id="rId33" Type="http://schemas.openxmlformats.org/officeDocument/2006/relationships/tags" Target="../tags/tag35.xml"/><Relationship Id="rId38" Type="http://schemas.openxmlformats.org/officeDocument/2006/relationships/tags" Target="../tags/tag40.xml"/><Relationship Id="rId46" Type="http://schemas.openxmlformats.org/officeDocument/2006/relationships/tags" Target="../tags/tag48.xml"/><Relationship Id="rId59" Type="http://schemas.openxmlformats.org/officeDocument/2006/relationships/tags" Target="../tags/tag61.xml"/><Relationship Id="rId67" Type="http://schemas.openxmlformats.org/officeDocument/2006/relationships/image" Target="../media/image69.jpeg"/><Relationship Id="rId20" Type="http://schemas.openxmlformats.org/officeDocument/2006/relationships/tags" Target="../tags/tag22.xml"/><Relationship Id="rId41" Type="http://schemas.openxmlformats.org/officeDocument/2006/relationships/tags" Target="../tags/tag43.xml"/><Relationship Id="rId54" Type="http://schemas.openxmlformats.org/officeDocument/2006/relationships/tags" Target="../tags/tag56.xml"/><Relationship Id="rId62" Type="http://schemas.openxmlformats.org/officeDocument/2006/relationships/tags" Target="../tags/tag64.xml"/><Relationship Id="rId70" Type="http://schemas.openxmlformats.org/officeDocument/2006/relationships/image" Target="../media/image71.png"/><Relationship Id="rId75" Type="http://schemas.openxmlformats.org/officeDocument/2006/relationships/image" Target="../media/image76.jpeg"/><Relationship Id="rId83" Type="http://schemas.openxmlformats.org/officeDocument/2006/relationships/image" Target="../media/image82.png"/><Relationship Id="rId1" Type="http://schemas.openxmlformats.org/officeDocument/2006/relationships/tags" Target="../tags/tag3.xml"/><Relationship Id="rId6" Type="http://schemas.openxmlformats.org/officeDocument/2006/relationships/tags" Target="../tags/tag8.xml"/><Relationship Id="rId15" Type="http://schemas.openxmlformats.org/officeDocument/2006/relationships/tags" Target="../tags/tag17.xml"/><Relationship Id="rId23" Type="http://schemas.openxmlformats.org/officeDocument/2006/relationships/tags" Target="../tags/tag25.xml"/><Relationship Id="rId28" Type="http://schemas.openxmlformats.org/officeDocument/2006/relationships/tags" Target="../tags/tag30.xml"/><Relationship Id="rId36" Type="http://schemas.openxmlformats.org/officeDocument/2006/relationships/tags" Target="../tags/tag38.xml"/><Relationship Id="rId49" Type="http://schemas.openxmlformats.org/officeDocument/2006/relationships/tags" Target="../tags/tag51.xml"/><Relationship Id="rId57" Type="http://schemas.openxmlformats.org/officeDocument/2006/relationships/tags" Target="../tags/tag59.xml"/><Relationship Id="rId10" Type="http://schemas.openxmlformats.org/officeDocument/2006/relationships/tags" Target="../tags/tag12.xml"/><Relationship Id="rId31" Type="http://schemas.openxmlformats.org/officeDocument/2006/relationships/tags" Target="../tags/tag33.xml"/><Relationship Id="rId44" Type="http://schemas.openxmlformats.org/officeDocument/2006/relationships/tags" Target="../tags/tag46.xml"/><Relationship Id="rId52" Type="http://schemas.openxmlformats.org/officeDocument/2006/relationships/tags" Target="../tags/tag54.xml"/><Relationship Id="rId60" Type="http://schemas.openxmlformats.org/officeDocument/2006/relationships/tags" Target="../tags/tag62.xml"/><Relationship Id="rId65" Type="http://schemas.openxmlformats.org/officeDocument/2006/relationships/notesSlide" Target="../notesSlides/notesSlide10.xml"/><Relationship Id="rId73" Type="http://schemas.openxmlformats.org/officeDocument/2006/relationships/image" Target="../media/image74.png"/><Relationship Id="rId78" Type="http://schemas.openxmlformats.org/officeDocument/2006/relationships/image" Target="../media/image16.png"/><Relationship Id="rId81" Type="http://schemas.openxmlformats.org/officeDocument/2006/relationships/image" Target="../media/image80.png"/><Relationship Id="rId86" Type="http://schemas.openxmlformats.org/officeDocument/2006/relationships/image" Target="../media/image8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3" Type="http://schemas.openxmlformats.org/officeDocument/2006/relationships/tags" Target="../tags/tag78.xml"/><Relationship Id="rId18" Type="http://schemas.openxmlformats.org/officeDocument/2006/relationships/tags" Target="../tags/tag83.xml"/><Relationship Id="rId26" Type="http://schemas.openxmlformats.org/officeDocument/2006/relationships/tags" Target="../tags/tag91.xml"/><Relationship Id="rId39" Type="http://schemas.openxmlformats.org/officeDocument/2006/relationships/tags" Target="../tags/tag104.xml"/><Relationship Id="rId21" Type="http://schemas.openxmlformats.org/officeDocument/2006/relationships/tags" Target="../tags/tag86.xml"/><Relationship Id="rId34" Type="http://schemas.openxmlformats.org/officeDocument/2006/relationships/tags" Target="../tags/tag99.xml"/><Relationship Id="rId42" Type="http://schemas.openxmlformats.org/officeDocument/2006/relationships/tags" Target="../tags/tag107.xml"/><Relationship Id="rId47" Type="http://schemas.openxmlformats.org/officeDocument/2006/relationships/tags" Target="../tags/tag112.xml"/><Relationship Id="rId50" Type="http://schemas.openxmlformats.org/officeDocument/2006/relationships/tags" Target="../tags/tag115.xml"/><Relationship Id="rId55" Type="http://schemas.openxmlformats.org/officeDocument/2006/relationships/tags" Target="../tags/tag120.xml"/><Relationship Id="rId63" Type="http://schemas.openxmlformats.org/officeDocument/2006/relationships/tags" Target="../tags/tag128.xml"/><Relationship Id="rId68" Type="http://schemas.openxmlformats.org/officeDocument/2006/relationships/image" Target="../media/image70.png"/><Relationship Id="rId76" Type="http://schemas.openxmlformats.org/officeDocument/2006/relationships/image" Target="../media/image88.png"/><Relationship Id="rId84" Type="http://schemas.openxmlformats.org/officeDocument/2006/relationships/image" Target="../media/image96.png"/><Relationship Id="rId89" Type="http://schemas.openxmlformats.org/officeDocument/2006/relationships/image" Target="../media/image101.jpeg"/><Relationship Id="rId7" Type="http://schemas.openxmlformats.org/officeDocument/2006/relationships/tags" Target="../tags/tag72.xml"/><Relationship Id="rId71" Type="http://schemas.openxmlformats.org/officeDocument/2006/relationships/image" Target="../media/image76.jpeg"/><Relationship Id="rId2" Type="http://schemas.openxmlformats.org/officeDocument/2006/relationships/tags" Target="../tags/tag67.xml"/><Relationship Id="rId16" Type="http://schemas.openxmlformats.org/officeDocument/2006/relationships/tags" Target="../tags/tag81.xml"/><Relationship Id="rId29" Type="http://schemas.openxmlformats.org/officeDocument/2006/relationships/tags" Target="../tags/tag94.xml"/><Relationship Id="rId11" Type="http://schemas.openxmlformats.org/officeDocument/2006/relationships/tags" Target="../tags/tag76.xml"/><Relationship Id="rId24" Type="http://schemas.openxmlformats.org/officeDocument/2006/relationships/tags" Target="../tags/tag89.xml"/><Relationship Id="rId32" Type="http://schemas.openxmlformats.org/officeDocument/2006/relationships/tags" Target="../tags/tag97.xml"/><Relationship Id="rId37" Type="http://schemas.openxmlformats.org/officeDocument/2006/relationships/tags" Target="../tags/tag102.xml"/><Relationship Id="rId40" Type="http://schemas.openxmlformats.org/officeDocument/2006/relationships/tags" Target="../tags/tag105.xml"/><Relationship Id="rId45" Type="http://schemas.openxmlformats.org/officeDocument/2006/relationships/tags" Target="../tags/tag110.xml"/><Relationship Id="rId53" Type="http://schemas.openxmlformats.org/officeDocument/2006/relationships/tags" Target="../tags/tag118.xml"/><Relationship Id="rId58" Type="http://schemas.openxmlformats.org/officeDocument/2006/relationships/tags" Target="../tags/tag123.xml"/><Relationship Id="rId66" Type="http://schemas.openxmlformats.org/officeDocument/2006/relationships/image" Target="../media/image68.jpeg"/><Relationship Id="rId74" Type="http://schemas.openxmlformats.org/officeDocument/2006/relationships/image" Target="../media/image10.png"/><Relationship Id="rId79" Type="http://schemas.openxmlformats.org/officeDocument/2006/relationships/image" Target="../media/image91.jpeg"/><Relationship Id="rId87" Type="http://schemas.openxmlformats.org/officeDocument/2006/relationships/image" Target="../media/image99.png"/><Relationship Id="rId5" Type="http://schemas.openxmlformats.org/officeDocument/2006/relationships/tags" Target="../tags/tag70.xml"/><Relationship Id="rId61" Type="http://schemas.openxmlformats.org/officeDocument/2006/relationships/tags" Target="../tags/tag126.xml"/><Relationship Id="rId82" Type="http://schemas.openxmlformats.org/officeDocument/2006/relationships/image" Target="../media/image94.png"/><Relationship Id="rId90" Type="http://schemas.openxmlformats.org/officeDocument/2006/relationships/image" Target="../media/image102.jpeg"/><Relationship Id="rId19" Type="http://schemas.openxmlformats.org/officeDocument/2006/relationships/tags" Target="../tags/tag84.xml"/><Relationship Id="rId14" Type="http://schemas.openxmlformats.org/officeDocument/2006/relationships/tags" Target="../tags/tag79.xml"/><Relationship Id="rId22" Type="http://schemas.openxmlformats.org/officeDocument/2006/relationships/tags" Target="../tags/tag87.xml"/><Relationship Id="rId27" Type="http://schemas.openxmlformats.org/officeDocument/2006/relationships/tags" Target="../tags/tag92.xml"/><Relationship Id="rId30" Type="http://schemas.openxmlformats.org/officeDocument/2006/relationships/tags" Target="../tags/tag95.xml"/><Relationship Id="rId35" Type="http://schemas.openxmlformats.org/officeDocument/2006/relationships/tags" Target="../tags/tag100.xml"/><Relationship Id="rId43" Type="http://schemas.openxmlformats.org/officeDocument/2006/relationships/tags" Target="../tags/tag108.xml"/><Relationship Id="rId48" Type="http://schemas.openxmlformats.org/officeDocument/2006/relationships/tags" Target="../tags/tag113.xml"/><Relationship Id="rId56" Type="http://schemas.openxmlformats.org/officeDocument/2006/relationships/tags" Target="../tags/tag121.xml"/><Relationship Id="rId64" Type="http://schemas.openxmlformats.org/officeDocument/2006/relationships/slideLayout" Target="../slideLayouts/slideLayout8.xml"/><Relationship Id="rId69" Type="http://schemas.openxmlformats.org/officeDocument/2006/relationships/image" Target="../media/image72.png"/><Relationship Id="rId77" Type="http://schemas.openxmlformats.org/officeDocument/2006/relationships/image" Target="../media/image89.jpeg"/><Relationship Id="rId8" Type="http://schemas.openxmlformats.org/officeDocument/2006/relationships/tags" Target="../tags/tag73.xml"/><Relationship Id="rId51" Type="http://schemas.openxmlformats.org/officeDocument/2006/relationships/tags" Target="../tags/tag116.xml"/><Relationship Id="rId72" Type="http://schemas.openxmlformats.org/officeDocument/2006/relationships/image" Target="../media/image23.png"/><Relationship Id="rId80" Type="http://schemas.openxmlformats.org/officeDocument/2006/relationships/image" Target="../media/image92.png"/><Relationship Id="rId85" Type="http://schemas.openxmlformats.org/officeDocument/2006/relationships/image" Target="../media/image97.jpeg"/><Relationship Id="rId3" Type="http://schemas.openxmlformats.org/officeDocument/2006/relationships/tags" Target="../tags/tag68.xml"/><Relationship Id="rId12" Type="http://schemas.openxmlformats.org/officeDocument/2006/relationships/tags" Target="../tags/tag77.xml"/><Relationship Id="rId17" Type="http://schemas.openxmlformats.org/officeDocument/2006/relationships/tags" Target="../tags/tag82.xml"/><Relationship Id="rId25" Type="http://schemas.openxmlformats.org/officeDocument/2006/relationships/tags" Target="../tags/tag90.xml"/><Relationship Id="rId33" Type="http://schemas.openxmlformats.org/officeDocument/2006/relationships/tags" Target="../tags/tag98.xml"/><Relationship Id="rId38" Type="http://schemas.openxmlformats.org/officeDocument/2006/relationships/tags" Target="../tags/tag103.xml"/><Relationship Id="rId46" Type="http://schemas.openxmlformats.org/officeDocument/2006/relationships/tags" Target="../tags/tag111.xml"/><Relationship Id="rId59" Type="http://schemas.openxmlformats.org/officeDocument/2006/relationships/tags" Target="../tags/tag124.xml"/><Relationship Id="rId67" Type="http://schemas.openxmlformats.org/officeDocument/2006/relationships/image" Target="../media/image69.jpeg"/><Relationship Id="rId20" Type="http://schemas.openxmlformats.org/officeDocument/2006/relationships/tags" Target="../tags/tag85.xml"/><Relationship Id="rId41" Type="http://schemas.openxmlformats.org/officeDocument/2006/relationships/tags" Target="../tags/tag106.xml"/><Relationship Id="rId54" Type="http://schemas.openxmlformats.org/officeDocument/2006/relationships/tags" Target="../tags/tag119.xml"/><Relationship Id="rId62" Type="http://schemas.openxmlformats.org/officeDocument/2006/relationships/tags" Target="../tags/tag127.xml"/><Relationship Id="rId70" Type="http://schemas.openxmlformats.org/officeDocument/2006/relationships/image" Target="../media/image75.jpeg"/><Relationship Id="rId75" Type="http://schemas.openxmlformats.org/officeDocument/2006/relationships/image" Target="../media/image87.jpeg"/><Relationship Id="rId83" Type="http://schemas.openxmlformats.org/officeDocument/2006/relationships/image" Target="../media/image95.png"/><Relationship Id="rId88" Type="http://schemas.openxmlformats.org/officeDocument/2006/relationships/image" Target="../media/image100.png"/><Relationship Id="rId91" Type="http://schemas.openxmlformats.org/officeDocument/2006/relationships/image" Target="../media/image103.png"/><Relationship Id="rId1" Type="http://schemas.openxmlformats.org/officeDocument/2006/relationships/tags" Target="../tags/tag66.xml"/><Relationship Id="rId6" Type="http://schemas.openxmlformats.org/officeDocument/2006/relationships/tags" Target="../tags/tag71.xml"/><Relationship Id="rId15" Type="http://schemas.openxmlformats.org/officeDocument/2006/relationships/tags" Target="../tags/tag80.xml"/><Relationship Id="rId23" Type="http://schemas.openxmlformats.org/officeDocument/2006/relationships/tags" Target="../tags/tag88.xml"/><Relationship Id="rId28" Type="http://schemas.openxmlformats.org/officeDocument/2006/relationships/tags" Target="../tags/tag93.xml"/><Relationship Id="rId36" Type="http://schemas.openxmlformats.org/officeDocument/2006/relationships/tags" Target="../tags/tag101.xml"/><Relationship Id="rId49" Type="http://schemas.openxmlformats.org/officeDocument/2006/relationships/tags" Target="../tags/tag114.xml"/><Relationship Id="rId57" Type="http://schemas.openxmlformats.org/officeDocument/2006/relationships/tags" Target="../tags/tag122.xml"/><Relationship Id="rId10" Type="http://schemas.openxmlformats.org/officeDocument/2006/relationships/tags" Target="../tags/tag75.xml"/><Relationship Id="rId31" Type="http://schemas.openxmlformats.org/officeDocument/2006/relationships/tags" Target="../tags/tag96.xml"/><Relationship Id="rId44" Type="http://schemas.openxmlformats.org/officeDocument/2006/relationships/tags" Target="../tags/tag109.xml"/><Relationship Id="rId52" Type="http://schemas.openxmlformats.org/officeDocument/2006/relationships/tags" Target="../tags/tag117.xml"/><Relationship Id="rId60" Type="http://schemas.openxmlformats.org/officeDocument/2006/relationships/tags" Target="../tags/tag125.xml"/><Relationship Id="rId65" Type="http://schemas.openxmlformats.org/officeDocument/2006/relationships/notesSlide" Target="../notesSlides/notesSlide13.xml"/><Relationship Id="rId73" Type="http://schemas.openxmlformats.org/officeDocument/2006/relationships/image" Target="../media/image74.png"/><Relationship Id="rId78" Type="http://schemas.openxmlformats.org/officeDocument/2006/relationships/image" Target="../media/image90.jpeg"/><Relationship Id="rId81" Type="http://schemas.openxmlformats.org/officeDocument/2006/relationships/image" Target="../media/image93.png"/><Relationship Id="rId86" Type="http://schemas.openxmlformats.org/officeDocument/2006/relationships/image" Target="../media/image98.png"/><Relationship Id="rId4" Type="http://schemas.openxmlformats.org/officeDocument/2006/relationships/tags" Target="../tags/tag69.xml"/><Relationship Id="rId9" Type="http://schemas.openxmlformats.org/officeDocument/2006/relationships/tags" Target="../tags/tag7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3" Type="http://schemas.openxmlformats.org/officeDocument/2006/relationships/tags" Target="../tags/tag141.xml"/><Relationship Id="rId18" Type="http://schemas.openxmlformats.org/officeDocument/2006/relationships/tags" Target="../tags/tag146.xml"/><Relationship Id="rId26" Type="http://schemas.openxmlformats.org/officeDocument/2006/relationships/tags" Target="../tags/tag154.xml"/><Relationship Id="rId39" Type="http://schemas.openxmlformats.org/officeDocument/2006/relationships/tags" Target="../tags/tag167.xml"/><Relationship Id="rId21" Type="http://schemas.openxmlformats.org/officeDocument/2006/relationships/tags" Target="../tags/tag149.xml"/><Relationship Id="rId34" Type="http://schemas.openxmlformats.org/officeDocument/2006/relationships/tags" Target="../tags/tag162.xml"/><Relationship Id="rId42" Type="http://schemas.openxmlformats.org/officeDocument/2006/relationships/tags" Target="../tags/tag170.xml"/><Relationship Id="rId47" Type="http://schemas.openxmlformats.org/officeDocument/2006/relationships/tags" Target="../tags/tag175.xml"/><Relationship Id="rId50" Type="http://schemas.openxmlformats.org/officeDocument/2006/relationships/tags" Target="../tags/tag178.xml"/><Relationship Id="rId55" Type="http://schemas.openxmlformats.org/officeDocument/2006/relationships/tags" Target="../tags/tag183.xml"/><Relationship Id="rId63" Type="http://schemas.openxmlformats.org/officeDocument/2006/relationships/tags" Target="../tags/tag191.xml"/><Relationship Id="rId68" Type="http://schemas.openxmlformats.org/officeDocument/2006/relationships/image" Target="../media/image70.png"/><Relationship Id="rId76" Type="http://schemas.openxmlformats.org/officeDocument/2006/relationships/image" Target="../media/image105.png"/><Relationship Id="rId84" Type="http://schemas.openxmlformats.org/officeDocument/2006/relationships/image" Target="../media/image111.png"/><Relationship Id="rId89" Type="http://schemas.openxmlformats.org/officeDocument/2006/relationships/image" Target="../media/image116.jpeg"/><Relationship Id="rId7" Type="http://schemas.openxmlformats.org/officeDocument/2006/relationships/tags" Target="../tags/tag135.xml"/><Relationship Id="rId71" Type="http://schemas.openxmlformats.org/officeDocument/2006/relationships/image" Target="../media/image76.jpeg"/><Relationship Id="rId2" Type="http://schemas.openxmlformats.org/officeDocument/2006/relationships/tags" Target="../tags/tag130.xml"/><Relationship Id="rId16" Type="http://schemas.openxmlformats.org/officeDocument/2006/relationships/tags" Target="../tags/tag144.xml"/><Relationship Id="rId29" Type="http://schemas.openxmlformats.org/officeDocument/2006/relationships/tags" Target="../tags/tag157.xml"/><Relationship Id="rId11" Type="http://schemas.openxmlformats.org/officeDocument/2006/relationships/tags" Target="../tags/tag139.xml"/><Relationship Id="rId24" Type="http://schemas.openxmlformats.org/officeDocument/2006/relationships/tags" Target="../tags/tag152.xml"/><Relationship Id="rId32" Type="http://schemas.openxmlformats.org/officeDocument/2006/relationships/tags" Target="../tags/tag160.xml"/><Relationship Id="rId37" Type="http://schemas.openxmlformats.org/officeDocument/2006/relationships/tags" Target="../tags/tag165.xml"/><Relationship Id="rId40" Type="http://schemas.openxmlformats.org/officeDocument/2006/relationships/tags" Target="../tags/tag168.xml"/><Relationship Id="rId45" Type="http://schemas.openxmlformats.org/officeDocument/2006/relationships/tags" Target="../tags/tag173.xml"/><Relationship Id="rId53" Type="http://schemas.openxmlformats.org/officeDocument/2006/relationships/tags" Target="../tags/tag181.xml"/><Relationship Id="rId58" Type="http://schemas.openxmlformats.org/officeDocument/2006/relationships/tags" Target="../tags/tag186.xml"/><Relationship Id="rId66" Type="http://schemas.openxmlformats.org/officeDocument/2006/relationships/image" Target="../media/image68.jpeg"/><Relationship Id="rId74" Type="http://schemas.openxmlformats.org/officeDocument/2006/relationships/image" Target="../media/image16.png"/><Relationship Id="rId79" Type="http://schemas.openxmlformats.org/officeDocument/2006/relationships/image" Target="../media/image106.png"/><Relationship Id="rId87" Type="http://schemas.openxmlformats.org/officeDocument/2006/relationships/image" Target="../media/image114.png"/><Relationship Id="rId5" Type="http://schemas.openxmlformats.org/officeDocument/2006/relationships/tags" Target="../tags/tag133.xml"/><Relationship Id="rId61" Type="http://schemas.openxmlformats.org/officeDocument/2006/relationships/tags" Target="../tags/tag189.xml"/><Relationship Id="rId82" Type="http://schemas.openxmlformats.org/officeDocument/2006/relationships/image" Target="../media/image109.png"/><Relationship Id="rId19" Type="http://schemas.openxmlformats.org/officeDocument/2006/relationships/tags" Target="../tags/tag147.xml"/><Relationship Id="rId4" Type="http://schemas.openxmlformats.org/officeDocument/2006/relationships/tags" Target="../tags/tag132.xml"/><Relationship Id="rId9" Type="http://schemas.openxmlformats.org/officeDocument/2006/relationships/tags" Target="../tags/tag137.xml"/><Relationship Id="rId14" Type="http://schemas.openxmlformats.org/officeDocument/2006/relationships/tags" Target="../tags/tag142.xml"/><Relationship Id="rId22" Type="http://schemas.openxmlformats.org/officeDocument/2006/relationships/tags" Target="../tags/tag150.xml"/><Relationship Id="rId27" Type="http://schemas.openxmlformats.org/officeDocument/2006/relationships/tags" Target="../tags/tag155.xml"/><Relationship Id="rId30" Type="http://schemas.openxmlformats.org/officeDocument/2006/relationships/tags" Target="../tags/tag158.xml"/><Relationship Id="rId35" Type="http://schemas.openxmlformats.org/officeDocument/2006/relationships/tags" Target="../tags/tag163.xml"/><Relationship Id="rId43" Type="http://schemas.openxmlformats.org/officeDocument/2006/relationships/tags" Target="../tags/tag171.xml"/><Relationship Id="rId48" Type="http://schemas.openxmlformats.org/officeDocument/2006/relationships/tags" Target="../tags/tag176.xml"/><Relationship Id="rId56" Type="http://schemas.openxmlformats.org/officeDocument/2006/relationships/tags" Target="../tags/tag184.xml"/><Relationship Id="rId64" Type="http://schemas.openxmlformats.org/officeDocument/2006/relationships/slideLayout" Target="../slideLayouts/slideLayout8.xml"/><Relationship Id="rId69" Type="http://schemas.openxmlformats.org/officeDocument/2006/relationships/image" Target="../media/image72.png"/><Relationship Id="rId77" Type="http://schemas.openxmlformats.org/officeDocument/2006/relationships/image" Target="../media/image74.png"/><Relationship Id="rId8" Type="http://schemas.openxmlformats.org/officeDocument/2006/relationships/tags" Target="../tags/tag136.xml"/><Relationship Id="rId51" Type="http://schemas.openxmlformats.org/officeDocument/2006/relationships/tags" Target="../tags/tag179.xml"/><Relationship Id="rId72" Type="http://schemas.openxmlformats.org/officeDocument/2006/relationships/image" Target="../media/image77.png"/><Relationship Id="rId80" Type="http://schemas.openxmlformats.org/officeDocument/2006/relationships/image" Target="../media/image107.jpeg"/><Relationship Id="rId85" Type="http://schemas.openxmlformats.org/officeDocument/2006/relationships/image" Target="../media/image112.png"/><Relationship Id="rId3" Type="http://schemas.openxmlformats.org/officeDocument/2006/relationships/tags" Target="../tags/tag131.xml"/><Relationship Id="rId12" Type="http://schemas.openxmlformats.org/officeDocument/2006/relationships/tags" Target="../tags/tag140.xml"/><Relationship Id="rId17" Type="http://schemas.openxmlformats.org/officeDocument/2006/relationships/tags" Target="../tags/tag145.xml"/><Relationship Id="rId25" Type="http://schemas.openxmlformats.org/officeDocument/2006/relationships/tags" Target="../tags/tag153.xml"/><Relationship Id="rId33" Type="http://schemas.openxmlformats.org/officeDocument/2006/relationships/tags" Target="../tags/tag161.xml"/><Relationship Id="rId38" Type="http://schemas.openxmlformats.org/officeDocument/2006/relationships/tags" Target="../tags/tag166.xml"/><Relationship Id="rId46" Type="http://schemas.openxmlformats.org/officeDocument/2006/relationships/tags" Target="../tags/tag174.xml"/><Relationship Id="rId59" Type="http://schemas.openxmlformats.org/officeDocument/2006/relationships/tags" Target="../tags/tag187.xml"/><Relationship Id="rId67" Type="http://schemas.openxmlformats.org/officeDocument/2006/relationships/image" Target="../media/image69.jpeg"/><Relationship Id="rId20" Type="http://schemas.openxmlformats.org/officeDocument/2006/relationships/tags" Target="../tags/tag148.xml"/><Relationship Id="rId41" Type="http://schemas.openxmlformats.org/officeDocument/2006/relationships/tags" Target="../tags/tag169.xml"/><Relationship Id="rId54" Type="http://schemas.openxmlformats.org/officeDocument/2006/relationships/tags" Target="../tags/tag182.xml"/><Relationship Id="rId62" Type="http://schemas.openxmlformats.org/officeDocument/2006/relationships/tags" Target="../tags/tag190.xml"/><Relationship Id="rId70" Type="http://schemas.openxmlformats.org/officeDocument/2006/relationships/image" Target="../media/image75.jpeg"/><Relationship Id="rId75" Type="http://schemas.openxmlformats.org/officeDocument/2006/relationships/image" Target="../media/image104.jpeg"/><Relationship Id="rId83" Type="http://schemas.openxmlformats.org/officeDocument/2006/relationships/image" Target="../media/image110.jpeg"/><Relationship Id="rId88" Type="http://schemas.openxmlformats.org/officeDocument/2006/relationships/image" Target="../media/image115.png"/><Relationship Id="rId1" Type="http://schemas.openxmlformats.org/officeDocument/2006/relationships/tags" Target="../tags/tag129.xml"/><Relationship Id="rId6" Type="http://schemas.openxmlformats.org/officeDocument/2006/relationships/tags" Target="../tags/tag134.xml"/><Relationship Id="rId15" Type="http://schemas.openxmlformats.org/officeDocument/2006/relationships/tags" Target="../tags/tag143.xml"/><Relationship Id="rId23" Type="http://schemas.openxmlformats.org/officeDocument/2006/relationships/tags" Target="../tags/tag151.xml"/><Relationship Id="rId28" Type="http://schemas.openxmlformats.org/officeDocument/2006/relationships/tags" Target="../tags/tag156.xml"/><Relationship Id="rId36" Type="http://schemas.openxmlformats.org/officeDocument/2006/relationships/tags" Target="../tags/tag164.xml"/><Relationship Id="rId49" Type="http://schemas.openxmlformats.org/officeDocument/2006/relationships/tags" Target="../tags/tag177.xml"/><Relationship Id="rId57" Type="http://schemas.openxmlformats.org/officeDocument/2006/relationships/tags" Target="../tags/tag185.xml"/><Relationship Id="rId10" Type="http://schemas.openxmlformats.org/officeDocument/2006/relationships/tags" Target="../tags/tag138.xml"/><Relationship Id="rId31" Type="http://schemas.openxmlformats.org/officeDocument/2006/relationships/tags" Target="../tags/tag159.xml"/><Relationship Id="rId44" Type="http://schemas.openxmlformats.org/officeDocument/2006/relationships/tags" Target="../tags/tag172.xml"/><Relationship Id="rId52" Type="http://schemas.openxmlformats.org/officeDocument/2006/relationships/tags" Target="../tags/tag180.xml"/><Relationship Id="rId60" Type="http://schemas.openxmlformats.org/officeDocument/2006/relationships/tags" Target="../tags/tag188.xml"/><Relationship Id="rId65" Type="http://schemas.openxmlformats.org/officeDocument/2006/relationships/notesSlide" Target="../notesSlides/notesSlide16.xml"/><Relationship Id="rId73" Type="http://schemas.openxmlformats.org/officeDocument/2006/relationships/image" Target="../media/image23.png"/><Relationship Id="rId78" Type="http://schemas.openxmlformats.org/officeDocument/2006/relationships/image" Target="../media/image89.jpeg"/><Relationship Id="rId81" Type="http://schemas.openxmlformats.org/officeDocument/2006/relationships/image" Target="../media/image108.png"/><Relationship Id="rId86" Type="http://schemas.openxmlformats.org/officeDocument/2006/relationships/image" Target="../media/image1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1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120.jpeg"/></Relationships>
</file>

<file path=ppt/slides/_rels/slide2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122.jpe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13" Type="http://schemas.openxmlformats.org/officeDocument/2006/relationships/image" Target="../media/image126.jpeg"/><Relationship Id="rId18" Type="http://schemas.openxmlformats.org/officeDocument/2006/relationships/image" Target="../media/image131.jpeg"/><Relationship Id="rId3" Type="http://schemas.openxmlformats.org/officeDocument/2006/relationships/tags" Target="../tags/tag194.xml"/><Relationship Id="rId21" Type="http://schemas.openxmlformats.org/officeDocument/2006/relationships/image" Target="../media/image134.jpeg"/><Relationship Id="rId7" Type="http://schemas.openxmlformats.org/officeDocument/2006/relationships/slideLayout" Target="../slideLayouts/slideLayout8.xml"/><Relationship Id="rId12" Type="http://schemas.openxmlformats.org/officeDocument/2006/relationships/image" Target="../media/image125.jpeg"/><Relationship Id="rId17" Type="http://schemas.openxmlformats.org/officeDocument/2006/relationships/image" Target="../media/image130.jpeg"/><Relationship Id="rId2" Type="http://schemas.openxmlformats.org/officeDocument/2006/relationships/tags" Target="../tags/tag193.xml"/><Relationship Id="rId16" Type="http://schemas.openxmlformats.org/officeDocument/2006/relationships/image" Target="../media/image129.jpeg"/><Relationship Id="rId20" Type="http://schemas.openxmlformats.org/officeDocument/2006/relationships/image" Target="../media/image133.jpeg"/><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124.jpeg"/><Relationship Id="rId5" Type="http://schemas.openxmlformats.org/officeDocument/2006/relationships/tags" Target="../tags/tag196.xml"/><Relationship Id="rId15" Type="http://schemas.openxmlformats.org/officeDocument/2006/relationships/image" Target="../media/image128.jpeg"/><Relationship Id="rId23" Type="http://schemas.openxmlformats.org/officeDocument/2006/relationships/image" Target="../media/image136.jpeg"/><Relationship Id="rId10" Type="http://schemas.openxmlformats.org/officeDocument/2006/relationships/image" Target="../media/image123.png"/><Relationship Id="rId19" Type="http://schemas.openxmlformats.org/officeDocument/2006/relationships/image" Target="../media/image132.jpeg"/><Relationship Id="rId4" Type="http://schemas.openxmlformats.org/officeDocument/2006/relationships/tags" Target="../tags/tag195.xml"/><Relationship Id="rId9" Type="http://schemas.openxmlformats.org/officeDocument/2006/relationships/image" Target="../media/image69.jpeg"/><Relationship Id="rId14" Type="http://schemas.openxmlformats.org/officeDocument/2006/relationships/image" Target="../media/image127.jpeg"/><Relationship Id="rId22" Type="http://schemas.openxmlformats.org/officeDocument/2006/relationships/image" Target="../media/image13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48.jpeg"/><Relationship Id="rId3" Type="http://schemas.openxmlformats.org/officeDocument/2006/relationships/image" Target="../media/image138.jpeg"/><Relationship Id="rId7" Type="http://schemas.openxmlformats.org/officeDocument/2006/relationships/image" Target="../media/image142.jpeg"/><Relationship Id="rId12" Type="http://schemas.openxmlformats.org/officeDocument/2006/relationships/image" Target="../media/image147.jpeg"/><Relationship Id="rId2" Type="http://schemas.openxmlformats.org/officeDocument/2006/relationships/image" Target="../media/image137.png"/><Relationship Id="rId1" Type="http://schemas.openxmlformats.org/officeDocument/2006/relationships/slideLayout" Target="../slideLayouts/slideLayout8.xml"/><Relationship Id="rId6" Type="http://schemas.openxmlformats.org/officeDocument/2006/relationships/image" Target="../media/image141.jpeg"/><Relationship Id="rId11" Type="http://schemas.openxmlformats.org/officeDocument/2006/relationships/image" Target="../media/image146.jpeg"/><Relationship Id="rId5" Type="http://schemas.openxmlformats.org/officeDocument/2006/relationships/image" Target="../media/image140.jpeg"/><Relationship Id="rId15" Type="http://schemas.openxmlformats.org/officeDocument/2006/relationships/image" Target="../media/image150.png"/><Relationship Id="rId10" Type="http://schemas.openxmlformats.org/officeDocument/2006/relationships/image" Target="../media/image145.jpeg"/><Relationship Id="rId4" Type="http://schemas.openxmlformats.org/officeDocument/2006/relationships/image" Target="../media/image139.png"/><Relationship Id="rId9" Type="http://schemas.openxmlformats.org/officeDocument/2006/relationships/image" Target="../media/image144.jpeg"/><Relationship Id="rId14" Type="http://schemas.openxmlformats.org/officeDocument/2006/relationships/image" Target="../media/image149.jpeg"/></Relationships>
</file>

<file path=ppt/slides/_rels/slide27.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51.png"/><Relationship Id="rId7" Type="http://schemas.openxmlformats.org/officeDocument/2006/relationships/image" Target="../media/image145.jpeg"/><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123.png"/><Relationship Id="rId5" Type="http://schemas.openxmlformats.org/officeDocument/2006/relationships/image" Target="../media/image69.jpe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image" Target="../media/image151.png"/><Relationship Id="rId7" Type="http://schemas.openxmlformats.org/officeDocument/2006/relationships/image" Target="../media/image152.png"/><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123.png"/><Relationship Id="rId5" Type="http://schemas.openxmlformats.org/officeDocument/2006/relationships/image" Target="../media/image69.jpeg"/><Relationship Id="rId10" Type="http://schemas.openxmlformats.org/officeDocument/2006/relationships/image" Target="../media/image150.png"/><Relationship Id="rId4" Type="http://schemas.openxmlformats.org/officeDocument/2006/relationships/image" Target="../media/image16.png"/><Relationship Id="rId9" Type="http://schemas.openxmlformats.org/officeDocument/2006/relationships/image" Target="../media/image144.jpeg"/></Relationships>
</file>

<file path=ppt/slides/_rels/slide29.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1.png"/><Relationship Id="rId7"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154.jpeg"/><Relationship Id="rId5" Type="http://schemas.openxmlformats.org/officeDocument/2006/relationships/image" Target="../media/image123.png"/><Relationship Id="rId4" Type="http://schemas.openxmlformats.org/officeDocument/2006/relationships/image" Target="../media/image69.jpeg"/><Relationship Id="rId9" Type="http://schemas.openxmlformats.org/officeDocument/2006/relationships/image" Target="../media/image89.jpeg"/></Relationships>
</file>

<file path=ppt/slides/_rels/slide30.xml.rels><?xml version="1.0" encoding="UTF-8" standalone="yes"?>
<Relationships xmlns="http://schemas.openxmlformats.org/package/2006/relationships"><Relationship Id="rId8" Type="http://schemas.openxmlformats.org/officeDocument/2006/relationships/image" Target="../media/image160.jpeg"/><Relationship Id="rId3" Type="http://schemas.openxmlformats.org/officeDocument/2006/relationships/image" Target="../media/image151.png"/><Relationship Id="rId7" Type="http://schemas.openxmlformats.org/officeDocument/2006/relationships/image" Target="../media/image159.jpe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158.jpeg"/><Relationship Id="rId5" Type="http://schemas.openxmlformats.org/officeDocument/2006/relationships/image" Target="../media/image157.jpeg"/><Relationship Id="rId4" Type="http://schemas.openxmlformats.org/officeDocument/2006/relationships/image" Target="../media/image156.jpeg"/></Relationships>
</file>

<file path=ppt/slides/_rels/slide31.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slideLayout" Target="../slideLayouts/slideLayout8.xml"/><Relationship Id="rId7" Type="http://schemas.openxmlformats.org/officeDocument/2006/relationships/image" Target="../media/image161.jpeg"/><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image" Target="../media/image72.png"/><Relationship Id="rId5" Type="http://schemas.openxmlformats.org/officeDocument/2006/relationships/image" Target="../media/image159.jpeg"/><Relationship Id="rId4"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image" Target="../media/image151.png"/><Relationship Id="rId7" Type="http://schemas.openxmlformats.org/officeDocument/2006/relationships/image" Target="../media/image167.png"/><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image" Target="../media/image166.png"/><Relationship Id="rId11" Type="http://schemas.openxmlformats.org/officeDocument/2006/relationships/image" Target="../media/image73.jpeg"/><Relationship Id="rId5" Type="http://schemas.openxmlformats.org/officeDocument/2006/relationships/image" Target="../media/image165.png"/><Relationship Id="rId10" Type="http://schemas.openxmlformats.org/officeDocument/2006/relationships/image" Target="../media/image91.jpeg"/><Relationship Id="rId4" Type="http://schemas.openxmlformats.org/officeDocument/2006/relationships/image" Target="../media/image157.jpeg"/><Relationship Id="rId9" Type="http://schemas.openxmlformats.org/officeDocument/2006/relationships/image" Target="../media/image7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17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172.png"/></Relationships>
</file>

<file path=ppt/slides/_rels/slide41.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openxmlformats.org/officeDocument/2006/relationships/image" Target="../media/image176.png"/></Relationships>
</file>

<file path=ppt/slides/_rels/slide4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41.xml"/><Relationship Id="rId1" Type="http://schemas.openxmlformats.org/officeDocument/2006/relationships/slideLayout" Target="../slideLayouts/slideLayout8.xml"/><Relationship Id="rId4" Type="http://schemas.openxmlformats.org/officeDocument/2006/relationships/image" Target="../media/image176.png"/></Relationships>
</file>

<file path=ppt/slides/_rels/slide4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42.xml"/><Relationship Id="rId1" Type="http://schemas.openxmlformats.org/officeDocument/2006/relationships/slideLayout" Target="../slideLayouts/slideLayout8.xml"/><Relationship Id="rId4" Type="http://schemas.openxmlformats.org/officeDocument/2006/relationships/image" Target="../media/image17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notesSlide" Target="../notesSlides/notesSlide45.xml"/><Relationship Id="rId7" Type="http://schemas.openxmlformats.org/officeDocument/2006/relationships/image" Target="../media/image16.png"/><Relationship Id="rId2" Type="http://schemas.openxmlformats.org/officeDocument/2006/relationships/slideLayout" Target="../slideLayouts/slideLayout8.xml"/><Relationship Id="rId1" Type="http://schemas.openxmlformats.org/officeDocument/2006/relationships/tags" Target="../tags/tag200.xml"/><Relationship Id="rId6" Type="http://schemas.openxmlformats.org/officeDocument/2006/relationships/image" Target="../media/image178.jpeg"/><Relationship Id="rId11" Type="http://schemas.openxmlformats.org/officeDocument/2006/relationships/image" Target="../media/image181.jpeg"/><Relationship Id="rId5" Type="http://schemas.openxmlformats.org/officeDocument/2006/relationships/image" Target="../media/image177.jpeg"/><Relationship Id="rId10" Type="http://schemas.openxmlformats.org/officeDocument/2006/relationships/image" Target="../media/image180.jpeg"/><Relationship Id="rId4" Type="http://schemas.openxmlformats.org/officeDocument/2006/relationships/image" Target="../media/image149.jpeg"/><Relationship Id="rId9" Type="http://schemas.openxmlformats.org/officeDocument/2006/relationships/image" Target="../media/image179.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image" Target="../media/image182.jpeg"/><Relationship Id="rId3" Type="http://schemas.openxmlformats.org/officeDocument/2006/relationships/notesSlide" Target="../notesSlides/notesSlide48.xml"/><Relationship Id="rId7" Type="http://schemas.openxmlformats.org/officeDocument/2006/relationships/image" Target="../media/image152.png"/><Relationship Id="rId2" Type="http://schemas.openxmlformats.org/officeDocument/2006/relationships/slideLayout" Target="../slideLayouts/slideLayout8.xml"/><Relationship Id="rId1" Type="http://schemas.openxmlformats.org/officeDocument/2006/relationships/tags" Target="../tags/tag201.xml"/><Relationship Id="rId6" Type="http://schemas.openxmlformats.org/officeDocument/2006/relationships/image" Target="../media/image123.png"/><Relationship Id="rId5" Type="http://schemas.openxmlformats.org/officeDocument/2006/relationships/image" Target="../media/image69.jpeg"/><Relationship Id="rId10" Type="http://schemas.openxmlformats.org/officeDocument/2006/relationships/image" Target="../media/image184.png"/><Relationship Id="rId4" Type="http://schemas.openxmlformats.org/officeDocument/2006/relationships/image" Target="../media/image151.png"/><Relationship Id="rId9" Type="http://schemas.openxmlformats.org/officeDocument/2006/relationships/image" Target="../media/image183.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8" Type="http://schemas.openxmlformats.org/officeDocument/2006/relationships/tags" Target="../tags/tag209.xml"/><Relationship Id="rId13" Type="http://schemas.openxmlformats.org/officeDocument/2006/relationships/tags" Target="../tags/tag214.xml"/><Relationship Id="rId18" Type="http://schemas.openxmlformats.org/officeDocument/2006/relationships/tags" Target="../tags/tag219.xml"/><Relationship Id="rId26" Type="http://schemas.openxmlformats.org/officeDocument/2006/relationships/image" Target="../media/image189.jpeg"/><Relationship Id="rId3" Type="http://schemas.openxmlformats.org/officeDocument/2006/relationships/tags" Target="../tags/tag204.xml"/><Relationship Id="rId21" Type="http://schemas.openxmlformats.org/officeDocument/2006/relationships/image" Target="../media/image72.png"/><Relationship Id="rId7" Type="http://schemas.openxmlformats.org/officeDocument/2006/relationships/tags" Target="../tags/tag208.xml"/><Relationship Id="rId12" Type="http://schemas.openxmlformats.org/officeDocument/2006/relationships/tags" Target="../tags/tag213.xml"/><Relationship Id="rId17" Type="http://schemas.openxmlformats.org/officeDocument/2006/relationships/tags" Target="../tags/tag218.xml"/><Relationship Id="rId25" Type="http://schemas.openxmlformats.org/officeDocument/2006/relationships/image" Target="../media/image188.jpeg"/><Relationship Id="rId2" Type="http://schemas.openxmlformats.org/officeDocument/2006/relationships/tags" Target="../tags/tag203.xml"/><Relationship Id="rId16" Type="http://schemas.openxmlformats.org/officeDocument/2006/relationships/tags" Target="../tags/tag217.xml"/><Relationship Id="rId20" Type="http://schemas.openxmlformats.org/officeDocument/2006/relationships/notesSlide" Target="../notesSlides/notesSlide51.xml"/><Relationship Id="rId29" Type="http://schemas.openxmlformats.org/officeDocument/2006/relationships/image" Target="../media/image69.jpeg"/><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tags" Target="../tags/tag212.xml"/><Relationship Id="rId24" Type="http://schemas.openxmlformats.org/officeDocument/2006/relationships/image" Target="../media/image187.png"/><Relationship Id="rId5" Type="http://schemas.openxmlformats.org/officeDocument/2006/relationships/tags" Target="../tags/tag206.xml"/><Relationship Id="rId15" Type="http://schemas.openxmlformats.org/officeDocument/2006/relationships/tags" Target="../tags/tag216.xml"/><Relationship Id="rId23" Type="http://schemas.openxmlformats.org/officeDocument/2006/relationships/image" Target="../media/image186.png"/><Relationship Id="rId28" Type="http://schemas.openxmlformats.org/officeDocument/2006/relationships/image" Target="../media/image191.png"/><Relationship Id="rId10" Type="http://schemas.openxmlformats.org/officeDocument/2006/relationships/tags" Target="../tags/tag211.xml"/><Relationship Id="rId19" Type="http://schemas.openxmlformats.org/officeDocument/2006/relationships/slideLayout" Target="../slideLayouts/slideLayout8.xml"/><Relationship Id="rId31" Type="http://schemas.openxmlformats.org/officeDocument/2006/relationships/image" Target="../media/image68.jpeg"/><Relationship Id="rId4" Type="http://schemas.openxmlformats.org/officeDocument/2006/relationships/tags" Target="../tags/tag205.xml"/><Relationship Id="rId9" Type="http://schemas.openxmlformats.org/officeDocument/2006/relationships/tags" Target="../tags/tag210.xml"/><Relationship Id="rId14" Type="http://schemas.openxmlformats.org/officeDocument/2006/relationships/tags" Target="../tags/tag215.xml"/><Relationship Id="rId22" Type="http://schemas.openxmlformats.org/officeDocument/2006/relationships/image" Target="../media/image185.jpeg"/><Relationship Id="rId27" Type="http://schemas.openxmlformats.org/officeDocument/2006/relationships/image" Target="../media/image190.jpeg"/><Relationship Id="rId30" Type="http://schemas.openxmlformats.org/officeDocument/2006/relationships/image" Target="../media/image12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8" Type="http://schemas.openxmlformats.org/officeDocument/2006/relationships/tags" Target="../tags/tag227.xml"/><Relationship Id="rId13" Type="http://schemas.openxmlformats.org/officeDocument/2006/relationships/notesSlide" Target="../notesSlides/notesSlide54.xml"/><Relationship Id="rId18" Type="http://schemas.openxmlformats.org/officeDocument/2006/relationships/image" Target="../media/image11.png"/><Relationship Id="rId3" Type="http://schemas.openxmlformats.org/officeDocument/2006/relationships/tags" Target="../tags/tag222.xml"/><Relationship Id="rId21" Type="http://schemas.openxmlformats.org/officeDocument/2006/relationships/image" Target="../media/image194.png"/><Relationship Id="rId7" Type="http://schemas.openxmlformats.org/officeDocument/2006/relationships/tags" Target="../tags/tag226.xml"/><Relationship Id="rId12" Type="http://schemas.openxmlformats.org/officeDocument/2006/relationships/slideLayout" Target="../slideLayouts/slideLayout8.xml"/><Relationship Id="rId17" Type="http://schemas.openxmlformats.org/officeDocument/2006/relationships/image" Target="../media/image192.jpeg"/><Relationship Id="rId2" Type="http://schemas.openxmlformats.org/officeDocument/2006/relationships/tags" Target="../tags/tag221.xml"/><Relationship Id="rId16" Type="http://schemas.openxmlformats.org/officeDocument/2006/relationships/image" Target="../media/image188.jpeg"/><Relationship Id="rId20" Type="http://schemas.openxmlformats.org/officeDocument/2006/relationships/image" Target="../media/image193.png"/><Relationship Id="rId1" Type="http://schemas.openxmlformats.org/officeDocument/2006/relationships/tags" Target="../tags/tag220.xml"/><Relationship Id="rId6" Type="http://schemas.openxmlformats.org/officeDocument/2006/relationships/tags" Target="../tags/tag225.xml"/><Relationship Id="rId11" Type="http://schemas.openxmlformats.org/officeDocument/2006/relationships/tags" Target="../tags/tag230.xml"/><Relationship Id="rId5" Type="http://schemas.openxmlformats.org/officeDocument/2006/relationships/tags" Target="../tags/tag224.xml"/><Relationship Id="rId15" Type="http://schemas.openxmlformats.org/officeDocument/2006/relationships/image" Target="../media/image185.jpeg"/><Relationship Id="rId10" Type="http://schemas.openxmlformats.org/officeDocument/2006/relationships/tags" Target="../tags/tag229.xml"/><Relationship Id="rId19" Type="http://schemas.openxmlformats.org/officeDocument/2006/relationships/image" Target="../media/image152.png"/><Relationship Id="rId4" Type="http://schemas.openxmlformats.org/officeDocument/2006/relationships/tags" Target="../tags/tag223.xml"/><Relationship Id="rId9" Type="http://schemas.openxmlformats.org/officeDocument/2006/relationships/tags" Target="../tags/tag228.xml"/><Relationship Id="rId14" Type="http://schemas.openxmlformats.org/officeDocument/2006/relationships/image" Target="../media/image7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8" Type="http://schemas.openxmlformats.org/officeDocument/2006/relationships/image" Target="../media/image199.jpeg"/><Relationship Id="rId3" Type="http://schemas.openxmlformats.org/officeDocument/2006/relationships/image" Target="../media/image101.jpeg"/><Relationship Id="rId7" Type="http://schemas.openxmlformats.org/officeDocument/2006/relationships/image" Target="../media/image198.png"/><Relationship Id="rId2" Type="http://schemas.openxmlformats.org/officeDocument/2006/relationships/notesSlide" Target="../notesSlides/notesSlide57.xml"/><Relationship Id="rId1" Type="http://schemas.openxmlformats.org/officeDocument/2006/relationships/slideLayout" Target="../slideLayouts/slideLayout8.xml"/><Relationship Id="rId6" Type="http://schemas.openxmlformats.org/officeDocument/2006/relationships/image" Target="../media/image197.png"/><Relationship Id="rId11" Type="http://schemas.openxmlformats.org/officeDocument/2006/relationships/image" Target="../media/image202.png"/><Relationship Id="rId5" Type="http://schemas.openxmlformats.org/officeDocument/2006/relationships/image" Target="../media/image196.jpeg"/><Relationship Id="rId10" Type="http://schemas.openxmlformats.org/officeDocument/2006/relationships/image" Target="../media/image201.jpeg"/><Relationship Id="rId4" Type="http://schemas.openxmlformats.org/officeDocument/2006/relationships/image" Target="../media/image195.jpeg"/><Relationship Id="rId9" Type="http://schemas.openxmlformats.org/officeDocument/2006/relationships/image" Target="../media/image200.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8" Type="http://schemas.openxmlformats.org/officeDocument/2006/relationships/image" Target="../media/image208.jpeg"/><Relationship Id="rId3" Type="http://schemas.openxmlformats.org/officeDocument/2006/relationships/image" Target="../media/image203.jpeg"/><Relationship Id="rId7" Type="http://schemas.openxmlformats.org/officeDocument/2006/relationships/image" Target="../media/image207.png"/><Relationship Id="rId2" Type="http://schemas.openxmlformats.org/officeDocument/2006/relationships/notesSlide" Target="../notesSlides/notesSlide60.xml"/><Relationship Id="rId1" Type="http://schemas.openxmlformats.org/officeDocument/2006/relationships/slideLayout" Target="../slideLayouts/slideLayout8.xml"/><Relationship Id="rId6" Type="http://schemas.openxmlformats.org/officeDocument/2006/relationships/image" Target="../media/image206.jpeg"/><Relationship Id="rId5" Type="http://schemas.openxmlformats.org/officeDocument/2006/relationships/image" Target="../media/image205.jpeg"/><Relationship Id="rId10" Type="http://schemas.openxmlformats.org/officeDocument/2006/relationships/image" Target="../media/image210.png"/><Relationship Id="rId4" Type="http://schemas.openxmlformats.org/officeDocument/2006/relationships/image" Target="../media/image204.jpeg"/><Relationship Id="rId9" Type="http://schemas.openxmlformats.org/officeDocument/2006/relationships/image" Target="../media/image209.jpeg"/></Relationships>
</file>

<file path=ppt/slides/_rels/slide6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1.xml"/><Relationship Id="rId1" Type="http://schemas.openxmlformats.org/officeDocument/2006/relationships/slideLayout" Target="../slideLayouts/slideLayout8.xml"/><Relationship Id="rId4" Type="http://schemas.openxmlformats.org/officeDocument/2006/relationships/image" Target="../media/image212.png"/></Relationships>
</file>

<file path=ppt/slides/_rels/slide63.xml.rels><?xml version="1.0" encoding="UTF-8" standalone="yes"?>
<Relationships xmlns="http://schemas.openxmlformats.org/package/2006/relationships"><Relationship Id="rId8" Type="http://schemas.openxmlformats.org/officeDocument/2006/relationships/tags" Target="../tags/tag238.xml"/><Relationship Id="rId13" Type="http://schemas.openxmlformats.org/officeDocument/2006/relationships/tags" Target="../tags/tag243.xml"/><Relationship Id="rId18" Type="http://schemas.openxmlformats.org/officeDocument/2006/relationships/tags" Target="../tags/tag248.xml"/><Relationship Id="rId26" Type="http://schemas.openxmlformats.org/officeDocument/2006/relationships/notesSlide" Target="../notesSlides/notesSlide62.xml"/><Relationship Id="rId3" Type="http://schemas.openxmlformats.org/officeDocument/2006/relationships/tags" Target="../tags/tag233.xml"/><Relationship Id="rId21" Type="http://schemas.openxmlformats.org/officeDocument/2006/relationships/tags" Target="../tags/tag251.xml"/><Relationship Id="rId34" Type="http://schemas.openxmlformats.org/officeDocument/2006/relationships/image" Target="../media/image218.png"/><Relationship Id="rId7" Type="http://schemas.openxmlformats.org/officeDocument/2006/relationships/tags" Target="../tags/tag237.xml"/><Relationship Id="rId12" Type="http://schemas.openxmlformats.org/officeDocument/2006/relationships/tags" Target="../tags/tag242.xml"/><Relationship Id="rId17" Type="http://schemas.openxmlformats.org/officeDocument/2006/relationships/tags" Target="../tags/tag247.xml"/><Relationship Id="rId25" Type="http://schemas.openxmlformats.org/officeDocument/2006/relationships/slideLayout" Target="../slideLayouts/slideLayout8.xml"/><Relationship Id="rId33" Type="http://schemas.openxmlformats.org/officeDocument/2006/relationships/image" Target="../media/image217.png"/><Relationship Id="rId2" Type="http://schemas.openxmlformats.org/officeDocument/2006/relationships/tags" Target="../tags/tag232.xml"/><Relationship Id="rId16" Type="http://schemas.openxmlformats.org/officeDocument/2006/relationships/tags" Target="../tags/tag246.xml"/><Relationship Id="rId20" Type="http://schemas.openxmlformats.org/officeDocument/2006/relationships/tags" Target="../tags/tag250.xml"/><Relationship Id="rId29" Type="http://schemas.openxmlformats.org/officeDocument/2006/relationships/image" Target="../media/image213.png"/><Relationship Id="rId1" Type="http://schemas.openxmlformats.org/officeDocument/2006/relationships/tags" Target="../tags/tag231.xml"/><Relationship Id="rId6" Type="http://schemas.openxmlformats.org/officeDocument/2006/relationships/tags" Target="../tags/tag236.xml"/><Relationship Id="rId11" Type="http://schemas.openxmlformats.org/officeDocument/2006/relationships/tags" Target="../tags/tag241.xml"/><Relationship Id="rId24" Type="http://schemas.openxmlformats.org/officeDocument/2006/relationships/tags" Target="../tags/tag254.xml"/><Relationship Id="rId32" Type="http://schemas.openxmlformats.org/officeDocument/2006/relationships/image" Target="../media/image216.png"/><Relationship Id="rId5" Type="http://schemas.openxmlformats.org/officeDocument/2006/relationships/tags" Target="../tags/tag235.xml"/><Relationship Id="rId15" Type="http://schemas.openxmlformats.org/officeDocument/2006/relationships/tags" Target="../tags/tag245.xml"/><Relationship Id="rId23" Type="http://schemas.openxmlformats.org/officeDocument/2006/relationships/tags" Target="../tags/tag253.xml"/><Relationship Id="rId28" Type="http://schemas.openxmlformats.org/officeDocument/2006/relationships/image" Target="../media/image75.jpeg"/><Relationship Id="rId10" Type="http://schemas.openxmlformats.org/officeDocument/2006/relationships/tags" Target="../tags/tag240.xml"/><Relationship Id="rId19" Type="http://schemas.openxmlformats.org/officeDocument/2006/relationships/tags" Target="../tags/tag249.xml"/><Relationship Id="rId31" Type="http://schemas.openxmlformats.org/officeDocument/2006/relationships/image" Target="../media/image215.png"/><Relationship Id="rId4" Type="http://schemas.openxmlformats.org/officeDocument/2006/relationships/tags" Target="../tags/tag234.xml"/><Relationship Id="rId9" Type="http://schemas.openxmlformats.org/officeDocument/2006/relationships/tags" Target="../tags/tag239.xml"/><Relationship Id="rId14" Type="http://schemas.openxmlformats.org/officeDocument/2006/relationships/tags" Target="../tags/tag244.xml"/><Relationship Id="rId22" Type="http://schemas.openxmlformats.org/officeDocument/2006/relationships/tags" Target="../tags/tag252.xml"/><Relationship Id="rId27" Type="http://schemas.openxmlformats.org/officeDocument/2006/relationships/image" Target="../media/image72.png"/><Relationship Id="rId30" Type="http://schemas.openxmlformats.org/officeDocument/2006/relationships/image" Target="../media/image214.png"/><Relationship Id="rId35" Type="http://schemas.openxmlformats.org/officeDocument/2006/relationships/image" Target="../media/image219.png"/></Relationships>
</file>

<file path=ppt/slides/_rels/slide64.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image" Target="../media/image220.png"/><Relationship Id="rId7" Type="http://schemas.openxmlformats.org/officeDocument/2006/relationships/image" Target="../media/image224.png"/><Relationship Id="rId2" Type="http://schemas.openxmlformats.org/officeDocument/2006/relationships/notesSlide" Target="../notesSlides/notesSlide63.xml"/><Relationship Id="rId1" Type="http://schemas.openxmlformats.org/officeDocument/2006/relationships/slideLayout" Target="../slideLayouts/slideLayout8.xml"/><Relationship Id="rId6" Type="http://schemas.openxmlformats.org/officeDocument/2006/relationships/image" Target="../media/image223.png"/><Relationship Id="rId5" Type="http://schemas.openxmlformats.org/officeDocument/2006/relationships/image" Target="../media/image222.png"/><Relationship Id="rId10" Type="http://schemas.openxmlformats.org/officeDocument/2006/relationships/image" Target="../media/image227.png"/><Relationship Id="rId4" Type="http://schemas.openxmlformats.org/officeDocument/2006/relationships/image" Target="../media/image221.png"/><Relationship Id="rId9" Type="http://schemas.openxmlformats.org/officeDocument/2006/relationships/image" Target="../media/image226.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notesSlide" Target="../notesSlides/notesSlide66.xml"/><Relationship Id="rId1" Type="http://schemas.openxmlformats.org/officeDocument/2006/relationships/slideLayout" Target="../slideLayouts/slideLayout8.xml"/><Relationship Id="rId4" Type="http://schemas.openxmlformats.org/officeDocument/2006/relationships/image" Target="../media/image229.jpeg"/></Relationships>
</file>

<file path=ppt/slides/_rels/slide68.xml.rels><?xml version="1.0" encoding="UTF-8" standalone="yes"?>
<Relationships xmlns="http://schemas.openxmlformats.org/package/2006/relationships"><Relationship Id="rId8" Type="http://schemas.openxmlformats.org/officeDocument/2006/relationships/tags" Target="../tags/tag262.xml"/><Relationship Id="rId13" Type="http://schemas.openxmlformats.org/officeDocument/2006/relationships/image" Target="../media/image230.png"/><Relationship Id="rId18" Type="http://schemas.openxmlformats.org/officeDocument/2006/relationships/image" Target="../media/image235.png"/><Relationship Id="rId3" Type="http://schemas.openxmlformats.org/officeDocument/2006/relationships/tags" Target="../tags/tag257.xml"/><Relationship Id="rId7" Type="http://schemas.openxmlformats.org/officeDocument/2006/relationships/tags" Target="../tags/tag261.xml"/><Relationship Id="rId12" Type="http://schemas.openxmlformats.org/officeDocument/2006/relationships/image" Target="../media/image72.png"/><Relationship Id="rId17" Type="http://schemas.openxmlformats.org/officeDocument/2006/relationships/image" Target="../media/image234.png"/><Relationship Id="rId2" Type="http://schemas.openxmlformats.org/officeDocument/2006/relationships/tags" Target="../tags/tag256.xml"/><Relationship Id="rId16" Type="http://schemas.openxmlformats.org/officeDocument/2006/relationships/image" Target="../media/image233.jpeg"/><Relationship Id="rId1" Type="http://schemas.openxmlformats.org/officeDocument/2006/relationships/tags" Target="../tags/tag255.xml"/><Relationship Id="rId6" Type="http://schemas.openxmlformats.org/officeDocument/2006/relationships/tags" Target="../tags/tag260.xml"/><Relationship Id="rId11" Type="http://schemas.openxmlformats.org/officeDocument/2006/relationships/notesSlide" Target="../notesSlides/notesSlide67.xml"/><Relationship Id="rId5" Type="http://schemas.openxmlformats.org/officeDocument/2006/relationships/tags" Target="../tags/tag259.xml"/><Relationship Id="rId15" Type="http://schemas.openxmlformats.org/officeDocument/2006/relationships/image" Target="../media/image232.png"/><Relationship Id="rId10" Type="http://schemas.openxmlformats.org/officeDocument/2006/relationships/slideLayout" Target="../slideLayouts/slideLayout8.xml"/><Relationship Id="rId4" Type="http://schemas.openxmlformats.org/officeDocument/2006/relationships/tags" Target="../tags/tag258.xml"/><Relationship Id="rId9" Type="http://schemas.openxmlformats.org/officeDocument/2006/relationships/tags" Target="../tags/tag263.xml"/><Relationship Id="rId14" Type="http://schemas.openxmlformats.org/officeDocument/2006/relationships/image" Target="../media/image231.png"/></Relationships>
</file>

<file path=ppt/slides/_rels/slide69.xml.rels><?xml version="1.0" encoding="UTF-8" standalone="yes"?>
<Relationships xmlns="http://schemas.openxmlformats.org/package/2006/relationships"><Relationship Id="rId8" Type="http://schemas.openxmlformats.org/officeDocument/2006/relationships/tags" Target="../tags/tag271.xml"/><Relationship Id="rId13" Type="http://schemas.openxmlformats.org/officeDocument/2006/relationships/image" Target="../media/image72.png"/><Relationship Id="rId18" Type="http://schemas.openxmlformats.org/officeDocument/2006/relationships/image" Target="../media/image235.png"/><Relationship Id="rId3" Type="http://schemas.openxmlformats.org/officeDocument/2006/relationships/tags" Target="../tags/tag266.xml"/><Relationship Id="rId7" Type="http://schemas.openxmlformats.org/officeDocument/2006/relationships/tags" Target="../tags/tag270.xml"/><Relationship Id="rId12" Type="http://schemas.openxmlformats.org/officeDocument/2006/relationships/notesSlide" Target="../notesSlides/notesSlide68.xml"/><Relationship Id="rId17" Type="http://schemas.openxmlformats.org/officeDocument/2006/relationships/image" Target="../media/image237.png"/><Relationship Id="rId2" Type="http://schemas.openxmlformats.org/officeDocument/2006/relationships/tags" Target="../tags/tag265.xml"/><Relationship Id="rId16" Type="http://schemas.openxmlformats.org/officeDocument/2006/relationships/image" Target="../media/image236.png"/><Relationship Id="rId1" Type="http://schemas.openxmlformats.org/officeDocument/2006/relationships/tags" Target="../tags/tag264.xml"/><Relationship Id="rId6" Type="http://schemas.openxmlformats.org/officeDocument/2006/relationships/tags" Target="../tags/tag269.xml"/><Relationship Id="rId11" Type="http://schemas.openxmlformats.org/officeDocument/2006/relationships/slideLayout" Target="../slideLayouts/slideLayout8.xml"/><Relationship Id="rId5" Type="http://schemas.openxmlformats.org/officeDocument/2006/relationships/tags" Target="../tags/tag268.xml"/><Relationship Id="rId15" Type="http://schemas.openxmlformats.org/officeDocument/2006/relationships/image" Target="../media/image194.png"/><Relationship Id="rId10" Type="http://schemas.openxmlformats.org/officeDocument/2006/relationships/tags" Target="../tags/tag273.xml"/><Relationship Id="rId4" Type="http://schemas.openxmlformats.org/officeDocument/2006/relationships/tags" Target="../tags/tag267.xml"/><Relationship Id="rId9" Type="http://schemas.openxmlformats.org/officeDocument/2006/relationships/tags" Target="../tags/tag272.xml"/><Relationship Id="rId14" Type="http://schemas.openxmlformats.org/officeDocument/2006/relationships/image" Target="../media/image192.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8" Type="http://schemas.openxmlformats.org/officeDocument/2006/relationships/image" Target="../media/image243.png"/><Relationship Id="rId3" Type="http://schemas.openxmlformats.org/officeDocument/2006/relationships/image" Target="../media/image238.png"/><Relationship Id="rId7" Type="http://schemas.openxmlformats.org/officeDocument/2006/relationships/image" Target="../media/image242.png"/><Relationship Id="rId2" Type="http://schemas.openxmlformats.org/officeDocument/2006/relationships/notesSlide" Target="../notesSlides/notesSlide72.xml"/><Relationship Id="rId1" Type="http://schemas.openxmlformats.org/officeDocument/2006/relationships/slideLayout" Target="../slideLayouts/slideLayout8.xml"/><Relationship Id="rId6" Type="http://schemas.openxmlformats.org/officeDocument/2006/relationships/image" Target="../media/image241.png"/><Relationship Id="rId11" Type="http://schemas.openxmlformats.org/officeDocument/2006/relationships/image" Target="../media/image246.png"/><Relationship Id="rId5" Type="http://schemas.openxmlformats.org/officeDocument/2006/relationships/image" Target="../media/image240.png"/><Relationship Id="rId10" Type="http://schemas.openxmlformats.org/officeDocument/2006/relationships/image" Target="../media/image245.jpeg"/><Relationship Id="rId4" Type="http://schemas.openxmlformats.org/officeDocument/2006/relationships/image" Target="../media/image239.png"/><Relationship Id="rId9" Type="http://schemas.openxmlformats.org/officeDocument/2006/relationships/image" Target="../media/image244.jpeg"/></Relationships>
</file>

<file path=ppt/slides/_rels/slide74.xml.rels><?xml version="1.0" encoding="UTF-8" standalone="yes"?>
<Relationships xmlns="http://schemas.openxmlformats.org/package/2006/relationships"><Relationship Id="rId3" Type="http://schemas.openxmlformats.org/officeDocument/2006/relationships/tags" Target="../tags/tag27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7.png"/><Relationship Id="rId5" Type="http://schemas.openxmlformats.org/officeDocument/2006/relationships/notesSlide" Target="../notesSlides/notesSlide73.xml"/><Relationship Id="rId4"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48.png"/><Relationship Id="rId4"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6.xml"/><Relationship Id="rId1" Type="http://schemas.openxmlformats.org/officeDocument/2006/relationships/tags" Target="../tags/tag275.xml"/><Relationship Id="rId6" Type="http://schemas.openxmlformats.org/officeDocument/2006/relationships/image" Target="../media/image5.jpeg"/><Relationship Id="rId5" Type="http://schemas.openxmlformats.org/officeDocument/2006/relationships/image" Target="../media/image250.png"/><Relationship Id="rId4" Type="http://schemas.openxmlformats.org/officeDocument/2006/relationships/image" Target="../media/image249.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77.xml"/><Relationship Id="rId1" Type="http://schemas.openxmlformats.org/officeDocument/2006/relationships/slideLayout" Target="../slideLayouts/slideLayout8.xml"/><Relationship Id="rId4" Type="http://schemas.openxmlformats.org/officeDocument/2006/relationships/image" Target="../media/image252.png"/></Relationships>
</file>

<file path=ppt/slides/_rels/slide79.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78.xml"/><Relationship Id="rId1" Type="http://schemas.openxmlformats.org/officeDocument/2006/relationships/slideLayout" Target="../slideLayouts/slideLayout8.xml"/><Relationship Id="rId4" Type="http://schemas.openxmlformats.org/officeDocument/2006/relationships/image" Target="../media/image254.png"/></Relationships>
</file>

<file path=ppt/slides/_rels/slide80.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notesSlide" Target="../notesSlides/notesSlide79.xml"/><Relationship Id="rId1" Type="http://schemas.openxmlformats.org/officeDocument/2006/relationships/slideLayout" Target="../slideLayouts/slideLayout8.xml"/><Relationship Id="rId4" Type="http://schemas.openxmlformats.org/officeDocument/2006/relationships/image" Target="../media/image256.png"/></Relationships>
</file>

<file path=ppt/slides/_rels/slide81.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80.xml"/><Relationship Id="rId1" Type="http://schemas.openxmlformats.org/officeDocument/2006/relationships/slideLayout" Target="../slideLayouts/slideLayout8.xml"/><Relationship Id="rId4" Type="http://schemas.openxmlformats.org/officeDocument/2006/relationships/image" Target="../media/image258.png"/></Relationships>
</file>

<file path=ppt/slides/_rels/slide82.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81.xml"/><Relationship Id="rId1" Type="http://schemas.openxmlformats.org/officeDocument/2006/relationships/slideLayout" Target="../slideLayouts/slideLayout8.xml"/><Relationship Id="rId4" Type="http://schemas.openxmlformats.org/officeDocument/2006/relationships/image" Target="../media/image260.png"/></Relationships>
</file>

<file path=ppt/slides/_rels/slide83.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82.xml"/><Relationship Id="rId1" Type="http://schemas.openxmlformats.org/officeDocument/2006/relationships/slideLayout" Target="../slideLayouts/slideLayout8.xml"/><Relationship Id="rId4" Type="http://schemas.openxmlformats.org/officeDocument/2006/relationships/image" Target="../media/image262.png"/></Relationships>
</file>

<file path=ppt/slides/_rels/slide84.xml.rels><?xml version="1.0" encoding="UTF-8" standalone="yes"?>
<Relationships xmlns="http://schemas.openxmlformats.org/package/2006/relationships"><Relationship Id="rId8" Type="http://schemas.openxmlformats.org/officeDocument/2006/relationships/image" Target="../media/image268.png"/><Relationship Id="rId3" Type="http://schemas.openxmlformats.org/officeDocument/2006/relationships/image" Target="../media/image263.jpeg"/><Relationship Id="rId7" Type="http://schemas.openxmlformats.org/officeDocument/2006/relationships/image" Target="../media/image267.png"/><Relationship Id="rId2" Type="http://schemas.openxmlformats.org/officeDocument/2006/relationships/notesSlide" Target="../notesSlides/notesSlide83.xml"/><Relationship Id="rId1" Type="http://schemas.openxmlformats.org/officeDocument/2006/relationships/slideLayout" Target="../slideLayouts/slideLayout8.xml"/><Relationship Id="rId6" Type="http://schemas.openxmlformats.org/officeDocument/2006/relationships/image" Target="../media/image266.png"/><Relationship Id="rId5" Type="http://schemas.openxmlformats.org/officeDocument/2006/relationships/image" Target="../media/image265.png"/><Relationship Id="rId4" Type="http://schemas.openxmlformats.org/officeDocument/2006/relationships/image" Target="../media/image264.png"/></Relationships>
</file>

<file path=ppt/slides/_rels/slide85.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84.xml"/><Relationship Id="rId1" Type="http://schemas.openxmlformats.org/officeDocument/2006/relationships/slideLayout" Target="../slideLayouts/slideLayout8.xml"/><Relationship Id="rId4" Type="http://schemas.openxmlformats.org/officeDocument/2006/relationships/image" Target="../media/image270.png"/></Relationships>
</file>

<file path=ppt/slides/_rels/slide86.xml.rels><?xml version="1.0" encoding="UTF-8" standalone="yes"?>
<Relationships xmlns="http://schemas.openxmlformats.org/package/2006/relationships"><Relationship Id="rId8" Type="http://schemas.openxmlformats.org/officeDocument/2006/relationships/image" Target="../media/image276.jpeg"/><Relationship Id="rId13" Type="http://schemas.openxmlformats.org/officeDocument/2006/relationships/image" Target="../media/image281.jpeg"/><Relationship Id="rId18" Type="http://schemas.openxmlformats.org/officeDocument/2006/relationships/image" Target="../media/image286.jpeg"/><Relationship Id="rId3" Type="http://schemas.openxmlformats.org/officeDocument/2006/relationships/image" Target="../media/image271.jpeg"/><Relationship Id="rId7" Type="http://schemas.openxmlformats.org/officeDocument/2006/relationships/image" Target="../media/image275.jpeg"/><Relationship Id="rId12" Type="http://schemas.openxmlformats.org/officeDocument/2006/relationships/image" Target="../media/image280.jpeg"/><Relationship Id="rId17" Type="http://schemas.openxmlformats.org/officeDocument/2006/relationships/image" Target="../media/image285.png"/><Relationship Id="rId2" Type="http://schemas.openxmlformats.org/officeDocument/2006/relationships/notesSlide" Target="../notesSlides/notesSlide85.xml"/><Relationship Id="rId16" Type="http://schemas.openxmlformats.org/officeDocument/2006/relationships/image" Target="../media/image284.jpeg"/><Relationship Id="rId1" Type="http://schemas.openxmlformats.org/officeDocument/2006/relationships/slideLayout" Target="../slideLayouts/slideLayout8.xml"/><Relationship Id="rId6" Type="http://schemas.openxmlformats.org/officeDocument/2006/relationships/image" Target="../media/image274.jpeg"/><Relationship Id="rId11" Type="http://schemas.openxmlformats.org/officeDocument/2006/relationships/image" Target="../media/image279.jpeg"/><Relationship Id="rId5" Type="http://schemas.openxmlformats.org/officeDocument/2006/relationships/image" Target="../media/image273.jpeg"/><Relationship Id="rId15" Type="http://schemas.openxmlformats.org/officeDocument/2006/relationships/image" Target="../media/image283.jpeg"/><Relationship Id="rId10" Type="http://schemas.openxmlformats.org/officeDocument/2006/relationships/image" Target="../media/image278.jpeg"/><Relationship Id="rId4" Type="http://schemas.openxmlformats.org/officeDocument/2006/relationships/image" Target="../media/image272.jpeg"/><Relationship Id="rId9" Type="http://schemas.openxmlformats.org/officeDocument/2006/relationships/image" Target="../media/image277.jpeg"/><Relationship Id="rId14" Type="http://schemas.openxmlformats.org/officeDocument/2006/relationships/image" Target="../media/image282.jpe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notesSlide" Target="../notesSlides/notesSlide87.xml"/><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notesSlide" Target="../notesSlides/notesSlide88.xml"/><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3" Type="http://schemas.openxmlformats.org/officeDocument/2006/relationships/image" Target="../media/image289.png"/><Relationship Id="rId7" Type="http://schemas.openxmlformats.org/officeDocument/2006/relationships/image" Target="../media/image293.png"/><Relationship Id="rId2" Type="http://schemas.openxmlformats.org/officeDocument/2006/relationships/notesSlide" Target="../notesSlides/notesSlide90.xml"/><Relationship Id="rId1" Type="http://schemas.openxmlformats.org/officeDocument/2006/relationships/slideLayout" Target="../slideLayouts/slideLayout8.xml"/><Relationship Id="rId6" Type="http://schemas.openxmlformats.org/officeDocument/2006/relationships/image" Target="../media/image292.png"/><Relationship Id="rId5" Type="http://schemas.openxmlformats.org/officeDocument/2006/relationships/image" Target="../media/image291.png"/><Relationship Id="rId4" Type="http://schemas.openxmlformats.org/officeDocument/2006/relationships/image" Target="../media/image290.png"/></Relationships>
</file>

<file path=ppt/slides/_rels/slide92.xml.rels><?xml version="1.0" encoding="UTF-8" standalone="yes"?>
<Relationships xmlns="http://schemas.openxmlformats.org/package/2006/relationships"><Relationship Id="rId3" Type="http://schemas.openxmlformats.org/officeDocument/2006/relationships/image" Target="../media/image294.png"/><Relationship Id="rId7" Type="http://schemas.openxmlformats.org/officeDocument/2006/relationships/image" Target="../media/image298.png"/><Relationship Id="rId2" Type="http://schemas.openxmlformats.org/officeDocument/2006/relationships/notesSlide" Target="../notesSlides/notesSlide91.xml"/><Relationship Id="rId1" Type="http://schemas.openxmlformats.org/officeDocument/2006/relationships/slideLayout" Target="../slideLayouts/slideLayout8.xml"/><Relationship Id="rId6" Type="http://schemas.openxmlformats.org/officeDocument/2006/relationships/image" Target="../media/image297.png"/><Relationship Id="rId5" Type="http://schemas.openxmlformats.org/officeDocument/2006/relationships/image" Target="../media/image296.png"/><Relationship Id="rId4" Type="http://schemas.openxmlformats.org/officeDocument/2006/relationships/image" Target="../media/image295.png"/></Relationships>
</file>

<file path=ppt/slides/_rels/slide93.xml.rels><?xml version="1.0" encoding="UTF-8" standalone="yes"?>
<Relationships xmlns="http://schemas.openxmlformats.org/package/2006/relationships"><Relationship Id="rId3" Type="http://schemas.openxmlformats.org/officeDocument/2006/relationships/image" Target="../media/image299.jpeg"/><Relationship Id="rId2" Type="http://schemas.openxmlformats.org/officeDocument/2006/relationships/notesSlide" Target="../notesSlides/notesSlide92.xml"/><Relationship Id="rId1" Type="http://schemas.openxmlformats.org/officeDocument/2006/relationships/slideLayout" Target="../slideLayouts/slideLayout8.xml"/><Relationship Id="rId6" Type="http://schemas.openxmlformats.org/officeDocument/2006/relationships/image" Target="../media/image302.png"/><Relationship Id="rId5" Type="http://schemas.openxmlformats.org/officeDocument/2006/relationships/image" Target="../media/image301.png"/><Relationship Id="rId4" Type="http://schemas.openxmlformats.org/officeDocument/2006/relationships/image" Target="../media/image300.png"/></Relationships>
</file>

<file path=ppt/slides/_rels/slide94.xml.rels><?xml version="1.0" encoding="UTF-8" standalone="yes"?>
<Relationships xmlns="http://schemas.openxmlformats.org/package/2006/relationships"><Relationship Id="rId3" Type="http://schemas.openxmlformats.org/officeDocument/2006/relationships/image" Target="../media/image303.png"/><Relationship Id="rId7" Type="http://schemas.openxmlformats.org/officeDocument/2006/relationships/image" Target="../media/image307.png"/><Relationship Id="rId2" Type="http://schemas.openxmlformats.org/officeDocument/2006/relationships/notesSlide" Target="../notesSlides/notesSlide93.xml"/><Relationship Id="rId1" Type="http://schemas.openxmlformats.org/officeDocument/2006/relationships/slideLayout" Target="../slideLayouts/slideLayout8.xml"/><Relationship Id="rId6" Type="http://schemas.openxmlformats.org/officeDocument/2006/relationships/image" Target="../media/image306.png"/><Relationship Id="rId5" Type="http://schemas.openxmlformats.org/officeDocument/2006/relationships/image" Target="../media/image305.png"/><Relationship Id="rId4" Type="http://schemas.openxmlformats.org/officeDocument/2006/relationships/image" Target="../media/image304.png"/></Relationships>
</file>

<file path=ppt/slides/_rels/slide95.xml.rels><?xml version="1.0" encoding="UTF-8" standalone="yes"?>
<Relationships xmlns="http://schemas.openxmlformats.org/package/2006/relationships"><Relationship Id="rId3" Type="http://schemas.openxmlformats.org/officeDocument/2006/relationships/image" Target="../media/image308.png"/><Relationship Id="rId7" Type="http://schemas.openxmlformats.org/officeDocument/2006/relationships/image" Target="../media/image312.png"/><Relationship Id="rId2" Type="http://schemas.openxmlformats.org/officeDocument/2006/relationships/notesSlide" Target="../notesSlides/notesSlide94.xml"/><Relationship Id="rId1" Type="http://schemas.openxmlformats.org/officeDocument/2006/relationships/slideLayout" Target="../slideLayouts/slideLayout8.xml"/><Relationship Id="rId6" Type="http://schemas.openxmlformats.org/officeDocument/2006/relationships/image" Target="../media/image311.png"/><Relationship Id="rId5" Type="http://schemas.openxmlformats.org/officeDocument/2006/relationships/image" Target="../media/image310.png"/><Relationship Id="rId4" Type="http://schemas.openxmlformats.org/officeDocument/2006/relationships/image" Target="../media/image309.png"/></Relationships>
</file>

<file path=ppt/slides/_rels/slide96.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notesSlide" Target="../notesSlides/notesSlide95.xml"/><Relationship Id="rId1" Type="http://schemas.openxmlformats.org/officeDocument/2006/relationships/slideLayout" Target="../slideLayouts/slideLayout8.xml"/><Relationship Id="rId4" Type="http://schemas.openxmlformats.org/officeDocument/2006/relationships/image" Target="../media/image314.jpeg"/></Relationships>
</file>

<file path=ppt/slides/_rels/slide97.xml.rels><?xml version="1.0" encoding="UTF-8" standalone="yes"?>
<Relationships xmlns="http://schemas.openxmlformats.org/package/2006/relationships"><Relationship Id="rId3" Type="http://schemas.openxmlformats.org/officeDocument/2006/relationships/image" Target="../media/image315.jpeg"/><Relationship Id="rId2" Type="http://schemas.openxmlformats.org/officeDocument/2006/relationships/notesSlide" Target="../notesSlides/notesSlide96.xml"/><Relationship Id="rId1" Type="http://schemas.openxmlformats.org/officeDocument/2006/relationships/slideLayout" Target="../slideLayouts/slideLayout8.xml"/><Relationship Id="rId4" Type="http://schemas.openxmlformats.org/officeDocument/2006/relationships/image" Target="../media/image316.png"/></Relationships>
</file>

<file path=ppt/slides/_rels/slide98.xml.rels><?xml version="1.0" encoding="UTF-8" standalone="yes"?>
<Relationships xmlns="http://schemas.openxmlformats.org/package/2006/relationships"><Relationship Id="rId3" Type="http://schemas.openxmlformats.org/officeDocument/2006/relationships/image" Target="../media/image317.jpeg"/><Relationship Id="rId2" Type="http://schemas.openxmlformats.org/officeDocument/2006/relationships/notesSlide" Target="../notesSlides/notesSlide97.xml"/><Relationship Id="rId1" Type="http://schemas.openxmlformats.org/officeDocument/2006/relationships/slideLayout" Target="../slideLayouts/slideLayout8.xml"/><Relationship Id="rId4" Type="http://schemas.openxmlformats.org/officeDocument/2006/relationships/image" Target="../media/image318.jpeg"/></Relationships>
</file>

<file path=ppt/slides/_rels/slide99.xml.rels><?xml version="1.0" encoding="UTF-8" standalone="yes"?>
<Relationships xmlns="http://schemas.openxmlformats.org/package/2006/relationships"><Relationship Id="rId3" Type="http://schemas.openxmlformats.org/officeDocument/2006/relationships/image" Target="../media/image319.jpeg"/><Relationship Id="rId2" Type="http://schemas.openxmlformats.org/officeDocument/2006/relationships/notesSlide" Target="../notesSlides/notesSlide98.xml"/><Relationship Id="rId1" Type="http://schemas.openxmlformats.org/officeDocument/2006/relationships/slideLayout" Target="../slideLayouts/slideLayout8.xml"/><Relationship Id="rId4" Type="http://schemas.openxmlformats.org/officeDocument/2006/relationships/image" Target="../media/image320.jpeg"/></Relationships>
</file>

<file path=ppt/slides/_rels/slide100.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notesSlide" Target="../notesSlides/notesSlide99.xml"/><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notesSlide" Target="../notesSlides/notesSlide101.xml"/><Relationship Id="rId1" Type="http://schemas.openxmlformats.org/officeDocument/2006/relationships/slideLayout" Target="../slideLayouts/slideLayout8.xml"/><Relationship Id="rId4" Type="http://schemas.openxmlformats.org/officeDocument/2006/relationships/image" Target="../media/image323.png"/></Relationships>
</file>

<file path=ppt/slides/_rels/slide103.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notesSlide" Target="../notesSlides/notesSlide102.xml"/><Relationship Id="rId1" Type="http://schemas.openxmlformats.org/officeDocument/2006/relationships/slideLayout" Target="../slideLayouts/slideLayout8.xml"/><Relationship Id="rId4" Type="http://schemas.openxmlformats.org/officeDocument/2006/relationships/image" Target="../media/image323.png"/></Relationships>
</file>

<file path=ppt/slides/_rels/slide104.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notesSlide" Target="../notesSlides/notesSlide103.xml"/><Relationship Id="rId1" Type="http://schemas.openxmlformats.org/officeDocument/2006/relationships/slideLayout" Target="../slideLayouts/slideLayout8.xml"/><Relationship Id="rId4" Type="http://schemas.openxmlformats.org/officeDocument/2006/relationships/image" Target="../media/image326.png"/></Relationships>
</file>

<file path=ppt/slides/_rels/slide105.xml.rels><?xml version="1.0" encoding="UTF-8" standalone="yes"?>
<Relationships xmlns="http://schemas.openxmlformats.org/package/2006/relationships"><Relationship Id="rId3" Type="http://schemas.openxmlformats.org/officeDocument/2006/relationships/image" Target="../media/image327.png"/><Relationship Id="rId2" Type="http://schemas.openxmlformats.org/officeDocument/2006/relationships/notesSlide" Target="../notesSlides/notesSlide104.xml"/><Relationship Id="rId1" Type="http://schemas.openxmlformats.org/officeDocument/2006/relationships/slideLayout" Target="../slideLayouts/slideLayout8.xml"/><Relationship Id="rId4" Type="http://schemas.openxmlformats.org/officeDocument/2006/relationships/image" Target="../media/image328.png"/></Relationships>
</file>

<file path=ppt/slides/_rels/slide106.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notesSlide" Target="../notesSlides/notesSlide105.xml"/><Relationship Id="rId1" Type="http://schemas.openxmlformats.org/officeDocument/2006/relationships/slideLayout" Target="../slideLayouts/slideLayout8.xml"/><Relationship Id="rId4" Type="http://schemas.openxmlformats.org/officeDocument/2006/relationships/image" Target="../media/image330.png"/></Relationships>
</file>

<file path=ppt/slides/_rels/slide107.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106.xml"/><Relationship Id="rId1" Type="http://schemas.openxmlformats.org/officeDocument/2006/relationships/slideLayout" Target="../slideLayouts/slideLayout8.xml"/><Relationship Id="rId4" Type="http://schemas.openxmlformats.org/officeDocument/2006/relationships/image" Target="../media/image332.png"/></Relationships>
</file>

<file path=ppt/slides/_rels/slide108.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107.xml"/><Relationship Id="rId1" Type="http://schemas.openxmlformats.org/officeDocument/2006/relationships/slideLayout" Target="../slideLayouts/slideLayout8.xml"/><Relationship Id="rId4" Type="http://schemas.openxmlformats.org/officeDocument/2006/relationships/image" Target="../media/image334.png"/></Relationships>
</file>

<file path=ppt/slides/_rels/slide109.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notesSlide" Target="../notesSlides/notesSlide108.xml"/><Relationship Id="rId1" Type="http://schemas.openxmlformats.org/officeDocument/2006/relationships/slideLayout" Target="../slideLayouts/slideLayout8.xml"/><Relationship Id="rId4" Type="http://schemas.openxmlformats.org/officeDocument/2006/relationships/image" Target="../media/image336.png"/></Relationships>
</file>

<file path=ppt/slides/_rels/slide110.x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notesSlide" Target="../notesSlides/notesSlide109.xml"/><Relationship Id="rId1" Type="http://schemas.openxmlformats.org/officeDocument/2006/relationships/slideLayout" Target="../slideLayouts/slideLayout8.xml"/><Relationship Id="rId4" Type="http://schemas.openxmlformats.org/officeDocument/2006/relationships/image" Target="../media/image338.png"/></Relationships>
</file>

<file path=ppt/slides/_rels/slide111.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notesSlide" Target="../notesSlides/notesSlide110.xml"/><Relationship Id="rId1" Type="http://schemas.openxmlformats.org/officeDocument/2006/relationships/slideLayout" Target="../slideLayouts/slideLayout8.xml"/><Relationship Id="rId4" Type="http://schemas.openxmlformats.org/officeDocument/2006/relationships/image" Target="../media/image338.png"/></Relationships>
</file>

<file path=ppt/slides/_rels/slide112.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111.xml"/><Relationship Id="rId1" Type="http://schemas.openxmlformats.org/officeDocument/2006/relationships/slideLayout" Target="../slideLayouts/slideLayout8.xml"/><Relationship Id="rId4" Type="http://schemas.openxmlformats.org/officeDocument/2006/relationships/image" Target="../media/image341.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image" Target="../media/image342.jpeg"/><Relationship Id="rId2" Type="http://schemas.openxmlformats.org/officeDocument/2006/relationships/notesSlide" Target="../notesSlides/notesSlide113.xml"/><Relationship Id="rId1" Type="http://schemas.openxmlformats.org/officeDocument/2006/relationships/slideLayout" Target="../slideLayouts/slideLayout8.xml"/><Relationship Id="rId4" Type="http://schemas.openxmlformats.org/officeDocument/2006/relationships/image" Target="../media/image343.png"/></Relationships>
</file>

<file path=ppt/slides/_rels/slide115.xml.rels><?xml version="1.0" encoding="UTF-8" standalone="yes"?>
<Relationships xmlns="http://schemas.openxmlformats.org/package/2006/relationships"><Relationship Id="rId3" Type="http://schemas.openxmlformats.org/officeDocument/2006/relationships/image" Target="../media/image344.png"/><Relationship Id="rId7" Type="http://schemas.openxmlformats.org/officeDocument/2006/relationships/image" Target="../media/image348.png"/><Relationship Id="rId2" Type="http://schemas.openxmlformats.org/officeDocument/2006/relationships/notesSlide" Target="../notesSlides/notesSlide114.xml"/><Relationship Id="rId1" Type="http://schemas.openxmlformats.org/officeDocument/2006/relationships/slideLayout" Target="../slideLayouts/slideLayout8.xml"/><Relationship Id="rId6" Type="http://schemas.openxmlformats.org/officeDocument/2006/relationships/image" Target="../media/image347.png"/><Relationship Id="rId5" Type="http://schemas.openxmlformats.org/officeDocument/2006/relationships/image" Target="../media/image346.png"/><Relationship Id="rId4" Type="http://schemas.openxmlformats.org/officeDocument/2006/relationships/image" Target="../media/image345.png"/></Relationships>
</file>

<file path=ppt/slides/_rels/slide116.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notesSlide" Target="../notesSlides/notesSlide115.xml"/><Relationship Id="rId1" Type="http://schemas.openxmlformats.org/officeDocument/2006/relationships/slideLayout" Target="../slideLayouts/slideLayout8.xml"/><Relationship Id="rId4" Type="http://schemas.openxmlformats.org/officeDocument/2006/relationships/image" Target="../media/image350.jpeg"/></Relationships>
</file>

<file path=ppt/slides/_rels/slide117.xml.rels><?xml version="1.0" encoding="UTF-8" standalone="yes"?>
<Relationships xmlns="http://schemas.openxmlformats.org/package/2006/relationships"><Relationship Id="rId3" Type="http://schemas.openxmlformats.org/officeDocument/2006/relationships/image" Target="../media/image351.jpeg"/><Relationship Id="rId7" Type="http://schemas.openxmlformats.org/officeDocument/2006/relationships/image" Target="../media/image355.jpeg"/><Relationship Id="rId2" Type="http://schemas.openxmlformats.org/officeDocument/2006/relationships/notesSlide" Target="../notesSlides/notesSlide116.xml"/><Relationship Id="rId1" Type="http://schemas.openxmlformats.org/officeDocument/2006/relationships/slideLayout" Target="../slideLayouts/slideLayout8.xml"/><Relationship Id="rId6" Type="http://schemas.openxmlformats.org/officeDocument/2006/relationships/image" Target="../media/image354.jpeg"/><Relationship Id="rId5" Type="http://schemas.openxmlformats.org/officeDocument/2006/relationships/image" Target="../media/image353.jpeg"/><Relationship Id="rId4" Type="http://schemas.openxmlformats.org/officeDocument/2006/relationships/image" Target="../media/image352.jpeg"/></Relationships>
</file>

<file path=ppt/slides/_rels/slide118.xml.rels><?xml version="1.0" encoding="UTF-8" standalone="yes"?>
<Relationships xmlns="http://schemas.openxmlformats.org/package/2006/relationships"><Relationship Id="rId3" Type="http://schemas.openxmlformats.org/officeDocument/2006/relationships/image" Target="../media/image356.png"/><Relationship Id="rId2" Type="http://schemas.openxmlformats.org/officeDocument/2006/relationships/notesSlide" Target="../notesSlides/notesSlide117.xml"/><Relationship Id="rId1" Type="http://schemas.openxmlformats.org/officeDocument/2006/relationships/slideLayout" Target="../slideLayouts/slideLayout8.xml"/><Relationship Id="rId5" Type="http://schemas.openxmlformats.org/officeDocument/2006/relationships/image" Target="../media/image358.png"/><Relationship Id="rId4" Type="http://schemas.openxmlformats.org/officeDocument/2006/relationships/image" Target="../media/image357.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8" Type="http://schemas.openxmlformats.org/officeDocument/2006/relationships/notesSlide" Target="../notesSlides/notesSlide119.xml"/><Relationship Id="rId13" Type="http://schemas.openxmlformats.org/officeDocument/2006/relationships/image" Target="../media/image363.png"/><Relationship Id="rId3" Type="http://schemas.openxmlformats.org/officeDocument/2006/relationships/tags" Target="../tags/tag278.xml"/><Relationship Id="rId7" Type="http://schemas.openxmlformats.org/officeDocument/2006/relationships/slideLayout" Target="../slideLayouts/slideLayout8.xml"/><Relationship Id="rId12" Type="http://schemas.openxmlformats.org/officeDocument/2006/relationships/image" Target="../media/image362.png"/><Relationship Id="rId2" Type="http://schemas.openxmlformats.org/officeDocument/2006/relationships/tags" Target="../tags/tag277.xml"/><Relationship Id="rId1" Type="http://schemas.openxmlformats.org/officeDocument/2006/relationships/tags" Target="../tags/tag276.xml"/><Relationship Id="rId6" Type="http://schemas.openxmlformats.org/officeDocument/2006/relationships/tags" Target="../tags/tag281.xml"/><Relationship Id="rId11" Type="http://schemas.openxmlformats.org/officeDocument/2006/relationships/image" Target="../media/image361.png"/><Relationship Id="rId5" Type="http://schemas.openxmlformats.org/officeDocument/2006/relationships/tags" Target="../tags/tag280.xml"/><Relationship Id="rId10" Type="http://schemas.openxmlformats.org/officeDocument/2006/relationships/image" Target="../media/image360.png"/><Relationship Id="rId4" Type="http://schemas.openxmlformats.org/officeDocument/2006/relationships/tags" Target="../tags/tag279.xml"/><Relationship Id="rId9" Type="http://schemas.openxmlformats.org/officeDocument/2006/relationships/image" Target="../media/image359.png"/></Relationships>
</file>

<file path=ppt/slides/_rels/slide121.xml.rels><?xml version="1.0" encoding="UTF-8" standalone="yes"?>
<Relationships xmlns="http://schemas.openxmlformats.org/package/2006/relationships"><Relationship Id="rId8" Type="http://schemas.openxmlformats.org/officeDocument/2006/relationships/image" Target="../media/image365.png"/><Relationship Id="rId3" Type="http://schemas.openxmlformats.org/officeDocument/2006/relationships/tags" Target="../tags/tag284.xml"/><Relationship Id="rId7" Type="http://schemas.openxmlformats.org/officeDocument/2006/relationships/image" Target="../media/image364.png"/><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notesSlide" Target="../notesSlides/notesSlide120.xml"/><Relationship Id="rId5" Type="http://schemas.openxmlformats.org/officeDocument/2006/relationships/slideLayout" Target="../slideLayouts/slideLayout8.xml"/><Relationship Id="rId10" Type="http://schemas.openxmlformats.org/officeDocument/2006/relationships/image" Target="../media/image367.png"/><Relationship Id="rId4" Type="http://schemas.openxmlformats.org/officeDocument/2006/relationships/tags" Target="../tags/tag285.xml"/><Relationship Id="rId9" Type="http://schemas.openxmlformats.org/officeDocument/2006/relationships/image" Target="../media/image366.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3" Type="http://schemas.openxmlformats.org/officeDocument/2006/relationships/image" Target="../media/image368.jpeg"/><Relationship Id="rId2" Type="http://schemas.openxmlformats.org/officeDocument/2006/relationships/notesSlide" Target="../notesSlides/notesSlide122.xml"/><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3" Type="http://schemas.openxmlformats.org/officeDocument/2006/relationships/image" Target="../media/image369.jpeg"/><Relationship Id="rId2" Type="http://schemas.openxmlformats.org/officeDocument/2006/relationships/notesSlide" Target="../notesSlides/notesSlide123.xml"/><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3" Type="http://schemas.openxmlformats.org/officeDocument/2006/relationships/image" Target="../media/image370.jpeg"/><Relationship Id="rId2" Type="http://schemas.openxmlformats.org/officeDocument/2006/relationships/notesSlide" Target="../notesSlides/notesSlide124.xml"/><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0FFA18C-6D71-F220-4B6C-21C69B0300B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矩形 1"/>
          <p:cNvSpPr/>
          <p:nvPr/>
        </p:nvSpPr>
        <p:spPr>
          <a:xfrm>
            <a:off x="0" y="1227778"/>
            <a:ext cx="6511636" cy="774760"/>
          </a:xfrm>
          <a:prstGeom prst="rect">
            <a:avLst/>
          </a:prstGeom>
        </p:spPr>
        <p:txBody>
          <a:bodyPr wrap="square" lIns="121917" tIns="60958" rIns="121917" bIns="60958">
            <a:spAutoFit/>
          </a:bodyPr>
          <a:lstStyle/>
          <a:p>
            <a:pPr algn="ctr">
              <a:lnSpc>
                <a:spcPct val="150000"/>
              </a:lnSpc>
            </a:pPr>
            <a:r>
              <a:rPr lang="zh-CN" altLang="en-US" sz="3200" b="1" dirty="0">
                <a:solidFill>
                  <a:schemeClr val="bg1"/>
                </a:solidFill>
                <a:latin typeface="微软雅黑" panose="020B0503020204020204" charset="-122"/>
                <a:ea typeface="微软雅黑" panose="020B0503020204020204" charset="-122"/>
              </a:rPr>
              <a:t>倍加信智慧通行解决方案</a:t>
            </a:r>
          </a:p>
        </p:txBody>
      </p:sp>
      <p:sp>
        <p:nvSpPr>
          <p:cNvPr id="5" name="矩形 4">
            <a:extLst>
              <a:ext uri="{FF2B5EF4-FFF2-40B4-BE49-F238E27FC236}">
                <a16:creationId xmlns:a16="http://schemas.microsoft.com/office/drawing/2014/main" id="{0FF2FCC8-F92C-41B6-AEFC-662EFF29A4B9}"/>
              </a:ext>
            </a:extLst>
          </p:cNvPr>
          <p:cNvSpPr/>
          <p:nvPr/>
        </p:nvSpPr>
        <p:spPr>
          <a:xfrm>
            <a:off x="1215735" y="3168780"/>
            <a:ext cx="4080164" cy="448965"/>
          </a:xfrm>
          <a:prstGeom prst="rect">
            <a:avLst/>
          </a:prstGeom>
        </p:spPr>
        <p:txBody>
          <a:bodyPr wrap="square" lIns="121917" tIns="60958" rIns="121917" bIns="60958">
            <a:spAutoFit/>
          </a:bodyPr>
          <a:lstStyle/>
          <a:p>
            <a:pPr algn="ctr">
              <a:lnSpc>
                <a:spcPct val="150000"/>
              </a:lnSpc>
            </a:pPr>
            <a:r>
              <a:rPr lang="zh-CN" altLang="en-US" sz="1600" b="1" dirty="0">
                <a:solidFill>
                  <a:schemeClr val="bg1"/>
                </a:solidFill>
                <a:latin typeface="微软雅黑" panose="020B0503020204020204" charset="-122"/>
                <a:ea typeface="微软雅黑" panose="020B0503020204020204" charset="-122"/>
              </a:rPr>
              <a:t>深圳市倍加信科技有限公司</a:t>
            </a:r>
          </a:p>
        </p:txBody>
      </p:sp>
      <p:sp>
        <p:nvSpPr>
          <p:cNvPr id="3" name="矩形 2">
            <a:extLst>
              <a:ext uri="{FF2B5EF4-FFF2-40B4-BE49-F238E27FC236}">
                <a16:creationId xmlns:a16="http://schemas.microsoft.com/office/drawing/2014/main" id="{92AC5545-0351-2789-F012-91A322F0DBE7}"/>
              </a:ext>
            </a:extLst>
          </p:cNvPr>
          <p:cNvSpPr/>
          <p:nvPr/>
        </p:nvSpPr>
        <p:spPr>
          <a:xfrm>
            <a:off x="1962148" y="3617745"/>
            <a:ext cx="2587338" cy="448965"/>
          </a:xfrm>
          <a:prstGeom prst="rect">
            <a:avLst/>
          </a:prstGeom>
        </p:spPr>
        <p:txBody>
          <a:bodyPr wrap="square" lIns="121917" tIns="60958" rIns="121917" bIns="60958">
            <a:spAutoFit/>
          </a:bodyPr>
          <a:lstStyle/>
          <a:p>
            <a:pPr algn="ctr">
              <a:lnSpc>
                <a:spcPct val="150000"/>
              </a:lnSpc>
            </a:pPr>
            <a:r>
              <a:rPr lang="zh-CN" altLang="en-US" sz="1600" b="1" dirty="0">
                <a:solidFill>
                  <a:schemeClr val="bg1"/>
                </a:solidFill>
                <a:latin typeface="微软雅黑" panose="020B0503020204020204" charset="-122"/>
                <a:ea typeface="微软雅黑" panose="020B0503020204020204" charset="-122"/>
              </a:rPr>
              <a:t>姜汉文 </a:t>
            </a:r>
            <a:r>
              <a:rPr lang="en-US" altLang="zh-CN" sz="1600" b="1" dirty="0">
                <a:solidFill>
                  <a:schemeClr val="bg1"/>
                </a:solidFill>
                <a:latin typeface="微软雅黑" panose="020B0503020204020204" charset="-122"/>
                <a:ea typeface="微软雅黑" panose="020B0503020204020204" charset="-122"/>
              </a:rPr>
              <a:t>137 9849 8030</a:t>
            </a:r>
            <a:endParaRPr lang="zh-CN" altLang="en-US" sz="1600" b="1" dirty="0">
              <a:solidFill>
                <a:schemeClr val="bg1"/>
              </a:solidFill>
              <a:latin typeface="微软雅黑" panose="020B0503020204020204" charset="-122"/>
              <a:ea typeface="微软雅黑" panose="020B0503020204020204" charset="-122"/>
            </a:endParaRPr>
          </a:p>
        </p:txBody>
      </p:sp>
      <p:pic>
        <p:nvPicPr>
          <p:cNvPr id="7" name="图片 6">
            <a:extLst>
              <a:ext uri="{FF2B5EF4-FFF2-40B4-BE49-F238E27FC236}">
                <a16:creationId xmlns:a16="http://schemas.microsoft.com/office/drawing/2014/main" id="{F7DE3D73-ABFA-BE49-4237-9BEE7314C3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42776" y="4285027"/>
            <a:ext cx="1804411" cy="1806795"/>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方案概述</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5096236" y="2397281"/>
            <a:ext cx="1985160"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方案概述</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275500" y="3255784"/>
            <a:ext cx="3626634"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人、车、机器人无感智慧通行解决方案</a:t>
            </a:r>
          </a:p>
        </p:txBody>
      </p:sp>
    </p:spTree>
    <p:extLst>
      <p:ext uri="{BB962C8B-B14F-4D97-AF65-F5344CB8AC3E}">
        <p14:creationId xmlns:p14="http://schemas.microsoft.com/office/powerpoint/2010/main" val="3657366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建设目标</a:t>
            </a:r>
          </a:p>
        </p:txBody>
      </p:sp>
      <p:sp>
        <p:nvSpPr>
          <p:cNvPr id="3" name="TextBox 4"/>
          <p:cNvSpPr txBox="1">
            <a:spLocks noChangeArrowheads="1"/>
          </p:cNvSpPr>
          <p:nvPr/>
        </p:nvSpPr>
        <p:spPr bwMode="auto">
          <a:xfrm>
            <a:off x="7671341" y="3775140"/>
            <a:ext cx="3967591" cy="1674495"/>
          </a:xfrm>
          <a:prstGeom prst="rect">
            <a:avLst/>
          </a:prstGeom>
          <a:noFill/>
          <a:ln w="9525">
            <a:noFill/>
            <a:miter lim="800000"/>
          </a:ln>
        </p:spPr>
        <p:txBody>
          <a:bodyPr wrap="square" lIns="92135" tIns="46067" rIns="92135" bIns="46067">
            <a:spAutoFit/>
          </a:bodyPr>
          <a:lstStyle/>
          <a:p>
            <a:pPr algn="l">
              <a:lnSpc>
                <a:spcPct val="150000"/>
              </a:lnSpc>
              <a:buClrTx/>
              <a:buSzTx/>
              <a:buFontTx/>
            </a:pPr>
            <a:r>
              <a:rPr lang="zh-CN" altLang="en-US" sz="2000" b="1" dirty="0">
                <a:solidFill>
                  <a:srgbClr val="FF9900"/>
                </a:solidFill>
                <a:latin typeface="思源黑体 CN Medium" panose="020B0600000000000000" charset="-122"/>
                <a:ea typeface="思源黑体 CN Medium" panose="020B0600000000000000" charset="-122"/>
                <a:cs typeface="+mn-ea"/>
              </a:rPr>
              <a:t>统一平台管理</a:t>
            </a:r>
          </a:p>
          <a:p>
            <a:pPr algn="l">
              <a:lnSpc>
                <a:spcPct val="150000"/>
              </a:lnSpc>
            </a:pP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统一人员管理平台，一次授权，查询通行记录，为物业管理和决策者提供大数据分析支撑。</a:t>
            </a:r>
          </a:p>
        </p:txBody>
      </p:sp>
      <p:sp>
        <p:nvSpPr>
          <p:cNvPr id="4" name="TextBox 4"/>
          <p:cNvSpPr txBox="1">
            <a:spLocks noChangeArrowheads="1"/>
          </p:cNvSpPr>
          <p:nvPr/>
        </p:nvSpPr>
        <p:spPr bwMode="auto">
          <a:xfrm>
            <a:off x="721908" y="3961831"/>
            <a:ext cx="3629012" cy="1629160"/>
          </a:xfrm>
          <a:prstGeom prst="rect">
            <a:avLst/>
          </a:prstGeom>
          <a:noFill/>
          <a:ln w="9525">
            <a:noFill/>
            <a:miter lim="800000"/>
          </a:ln>
        </p:spPr>
        <p:txBody>
          <a:bodyPr wrap="square" lIns="92135" tIns="46067" rIns="92135" bIns="46067">
            <a:spAutoFit/>
          </a:bodyPr>
          <a:lstStyle/>
          <a:p>
            <a:pPr algn="l">
              <a:lnSpc>
                <a:spcPct val="150000"/>
              </a:lnSpc>
              <a:buClrTx/>
              <a:buSzTx/>
              <a:buFontTx/>
            </a:pPr>
            <a:r>
              <a:rPr lang="zh-CN" altLang="en-US" sz="2000" b="1" dirty="0">
                <a:solidFill>
                  <a:srgbClr val="FF9900"/>
                </a:solidFill>
                <a:latin typeface="思源黑体 CN Medium" panose="020B0600000000000000" charset="-122"/>
                <a:ea typeface="思源黑体 CN Medium" panose="020B0600000000000000" charset="-122"/>
                <a:cs typeface="+mn-ea"/>
              </a:rPr>
              <a:t>机器人通行</a:t>
            </a:r>
            <a:endParaRPr lang="en-US" altLang="zh-CN" sz="2000" b="1" dirty="0">
              <a:solidFill>
                <a:srgbClr val="FF9900"/>
              </a:solidFill>
              <a:latin typeface="思源黑体 CN Medium" panose="020B0600000000000000" charset="-122"/>
              <a:ea typeface="思源黑体 CN Medium" panose="020B0600000000000000" charset="-122"/>
              <a:cs typeface="+mn-ea"/>
            </a:endParaRPr>
          </a:p>
          <a:p>
            <a:pPr algn="l">
              <a:lnSpc>
                <a:spcPct val="150000"/>
              </a:lnSpc>
              <a:buClrTx/>
              <a:buSzTx/>
              <a:buFontTx/>
            </a:pP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机器人通过</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WIFI</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通讯、</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4G</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通讯、</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Lora</a:t>
            </a:r>
          </a:p>
          <a:p>
            <a:pPr algn="l">
              <a:lnSpc>
                <a:spcPct val="150000"/>
              </a:lnSpc>
              <a:buClrTx/>
              <a:buSzTx/>
              <a:buFontTx/>
            </a:pPr>
            <a:r>
              <a:rPr lang="zh-CN" altLang="en-US" sz="1615" dirty="0">
                <a:latin typeface="微软雅黑" panose="020B0503020204020204" charset="-122"/>
                <a:ea typeface="微软雅黑" panose="020B0503020204020204" charset="-122"/>
                <a:sym typeface="宋体" panose="02010600030101010101" pitchFamily="2" charset="-122"/>
              </a:rPr>
              <a:t>通讯等，发送指令开门、过闸机、招梯、乘梯等。</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5" name="TextBox 4"/>
          <p:cNvSpPr txBox="1">
            <a:spLocks noChangeArrowheads="1"/>
          </p:cNvSpPr>
          <p:nvPr/>
        </p:nvSpPr>
        <p:spPr bwMode="auto">
          <a:xfrm>
            <a:off x="7723603" y="1179589"/>
            <a:ext cx="4190324" cy="1997466"/>
          </a:xfrm>
          <a:prstGeom prst="rect">
            <a:avLst/>
          </a:prstGeom>
          <a:noFill/>
          <a:ln>
            <a:noFill/>
          </a:ln>
        </p:spPr>
        <p:txBody>
          <a:bodyPr wrap="square" lIns="92135" tIns="46067" rIns="92135" bIns="46067">
            <a:spAutoFit/>
          </a:bodyPr>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l">
              <a:lnSpc>
                <a:spcPct val="150000"/>
              </a:lnSpc>
              <a:defRPr/>
            </a:pPr>
            <a:r>
              <a:rPr kumimoji="0" lang="zh-CN" altLang="en-US" sz="2000" b="1" dirty="0">
                <a:solidFill>
                  <a:srgbClr val="FF9900"/>
                </a:solidFill>
                <a:latin typeface="思源黑体 CN Medium" panose="020B0600000000000000" charset="-122"/>
                <a:ea typeface="思源黑体 CN Medium" panose="020B0600000000000000" charset="-122"/>
                <a:cs typeface="+mn-ea"/>
                <a:sym typeface="宋体" panose="02010600030101010101" pitchFamily="2" charset="-122"/>
              </a:rPr>
              <a:t>来访人员通行</a:t>
            </a:r>
            <a:endParaRPr kumimoji="0" lang="zh-CN" altLang="en-US" sz="2000" b="1" dirty="0">
              <a:solidFill>
                <a:srgbClr val="FF9900"/>
              </a:solidFill>
              <a:latin typeface="思源黑体 CN Medium" panose="020B0600000000000000" charset="-122"/>
              <a:ea typeface="思源黑体 CN Medium" panose="020B0600000000000000" charset="-122"/>
              <a:cs typeface="+mn-ea"/>
            </a:endParaRPr>
          </a:p>
          <a:p>
            <a:pPr algn="l">
              <a:lnSpc>
                <a:spcPct val="150000"/>
              </a:lnSpc>
              <a:defRPr/>
            </a:pPr>
            <a:r>
              <a:rPr lang="zh-CN" altLang="en-US" sz="1610" dirty="0">
                <a:latin typeface="微软雅黑" panose="020B0503020204020204" charset="-122"/>
                <a:ea typeface="微软雅黑" panose="020B0503020204020204" charset="-122"/>
                <a:sym typeface="宋体" panose="02010600030101010101" pitchFamily="2" charset="-122"/>
              </a:rPr>
              <a:t>访客拜访、快递、外卖等通过分享访客二维码、可视对讲联动、访客机登记授权、</a:t>
            </a:r>
            <a:r>
              <a:rPr lang="en-US" altLang="zh-CN" sz="1610" dirty="0">
                <a:latin typeface="微软雅黑" panose="020B0503020204020204" charset="-122"/>
                <a:ea typeface="微软雅黑" panose="020B0503020204020204" charset="-122"/>
                <a:sym typeface="宋体" panose="02010600030101010101" pitchFamily="2" charset="-122"/>
              </a:rPr>
              <a:t>APP</a:t>
            </a:r>
            <a:r>
              <a:rPr lang="zh-CN" altLang="en-US" sz="1610" dirty="0">
                <a:latin typeface="微软雅黑" panose="020B0503020204020204" charset="-122"/>
                <a:ea typeface="微软雅黑" panose="020B0503020204020204" charset="-122"/>
                <a:sym typeface="宋体" panose="02010600030101010101" pitchFamily="2" charset="-122"/>
              </a:rPr>
              <a:t>访客在线申请等多种方式，实现外来人员便捷、高效、安全通行门禁、梯控、通道闸等。</a:t>
            </a:r>
            <a:endParaRPr kumimoji="0" lang="zh-CN" altLang="en-US" sz="1615"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cxnSp>
        <p:nvCxnSpPr>
          <p:cNvPr id="6" name="直线连接符 34"/>
          <p:cNvCxnSpPr>
            <a:cxnSpLocks noChangeShapeType="1"/>
          </p:cNvCxnSpPr>
          <p:nvPr/>
        </p:nvCxnSpPr>
        <p:spPr bwMode="auto">
          <a:xfrm>
            <a:off x="1113949" y="1179589"/>
            <a:ext cx="2641434" cy="0"/>
          </a:xfrm>
          <a:prstGeom prst="line">
            <a:avLst/>
          </a:prstGeom>
          <a:noFill/>
          <a:ln w="9525" algn="ctr">
            <a:solidFill>
              <a:srgbClr val="33CCFF"/>
            </a:solidFill>
            <a:round/>
          </a:ln>
        </p:spPr>
      </p:cxnSp>
      <p:cxnSp>
        <p:nvCxnSpPr>
          <p:cNvPr id="17" name="直线箭头连接符 36"/>
          <p:cNvCxnSpPr>
            <a:cxnSpLocks noChangeShapeType="1"/>
          </p:cNvCxnSpPr>
          <p:nvPr/>
        </p:nvCxnSpPr>
        <p:spPr bwMode="auto">
          <a:xfrm>
            <a:off x="3773305" y="1179589"/>
            <a:ext cx="963256" cy="951736"/>
          </a:xfrm>
          <a:prstGeom prst="straightConnector1">
            <a:avLst/>
          </a:prstGeom>
          <a:noFill/>
          <a:ln w="9525" algn="ctr">
            <a:solidFill>
              <a:srgbClr val="33CCFF"/>
            </a:solidFill>
            <a:round/>
            <a:tailEnd type="arrow" w="med" len="med"/>
          </a:ln>
        </p:spPr>
      </p:cxnSp>
      <p:cxnSp>
        <p:nvCxnSpPr>
          <p:cNvPr id="18" name="直线连接符 52"/>
          <p:cNvCxnSpPr>
            <a:cxnSpLocks noChangeShapeType="1"/>
          </p:cNvCxnSpPr>
          <p:nvPr/>
        </p:nvCxnSpPr>
        <p:spPr bwMode="auto">
          <a:xfrm>
            <a:off x="7838182" y="1251273"/>
            <a:ext cx="2743200" cy="0"/>
          </a:xfrm>
          <a:prstGeom prst="line">
            <a:avLst/>
          </a:prstGeom>
          <a:noFill/>
          <a:ln w="9525" algn="ctr">
            <a:solidFill>
              <a:srgbClr val="33CCFF"/>
            </a:solidFill>
            <a:round/>
          </a:ln>
        </p:spPr>
      </p:cxnSp>
      <p:cxnSp>
        <p:nvCxnSpPr>
          <p:cNvPr id="19" name="直线箭头连接符 53"/>
          <p:cNvCxnSpPr>
            <a:cxnSpLocks noChangeShapeType="1"/>
          </p:cNvCxnSpPr>
          <p:nvPr/>
        </p:nvCxnSpPr>
        <p:spPr bwMode="auto">
          <a:xfrm flipH="1">
            <a:off x="6573468" y="1251913"/>
            <a:ext cx="1264714" cy="861490"/>
          </a:xfrm>
          <a:prstGeom prst="straightConnector1">
            <a:avLst/>
          </a:prstGeom>
          <a:noFill/>
          <a:ln w="9525" algn="ctr">
            <a:solidFill>
              <a:srgbClr val="33CCFF"/>
            </a:solidFill>
            <a:round/>
            <a:tailEnd type="arrow" w="med" len="med"/>
          </a:ln>
        </p:spPr>
      </p:cxnSp>
      <p:grpSp>
        <p:nvGrpSpPr>
          <p:cNvPr id="21" name="组合 116"/>
          <p:cNvGrpSpPr/>
          <p:nvPr/>
        </p:nvGrpSpPr>
        <p:grpSpPr bwMode="auto">
          <a:xfrm>
            <a:off x="681355" y="3997325"/>
            <a:ext cx="4411345" cy="1768475"/>
            <a:chOff x="366743" y="4195182"/>
            <a:chExt cx="2609903" cy="505610"/>
          </a:xfrm>
        </p:grpSpPr>
        <p:cxnSp>
          <p:nvCxnSpPr>
            <p:cNvPr id="22" name="直线连接符 57"/>
            <p:cNvCxnSpPr>
              <a:cxnSpLocks noChangeShapeType="1"/>
            </p:cNvCxnSpPr>
            <p:nvPr/>
          </p:nvCxnSpPr>
          <p:spPr bwMode="auto">
            <a:xfrm>
              <a:off x="366743" y="4700475"/>
              <a:ext cx="1745014" cy="0"/>
            </a:xfrm>
            <a:prstGeom prst="line">
              <a:avLst/>
            </a:prstGeom>
            <a:noFill/>
            <a:ln w="9525" algn="ctr">
              <a:solidFill>
                <a:srgbClr val="33CCFF"/>
              </a:solidFill>
              <a:round/>
            </a:ln>
          </p:spPr>
        </p:cxnSp>
        <p:cxnSp>
          <p:nvCxnSpPr>
            <p:cNvPr id="23" name="直线箭头连接符 58"/>
            <p:cNvCxnSpPr>
              <a:cxnSpLocks noChangeShapeType="1"/>
            </p:cNvCxnSpPr>
            <p:nvPr/>
          </p:nvCxnSpPr>
          <p:spPr bwMode="auto">
            <a:xfrm flipV="1">
              <a:off x="2120190" y="4195182"/>
              <a:ext cx="856456" cy="505610"/>
            </a:xfrm>
            <a:prstGeom prst="straightConnector1">
              <a:avLst/>
            </a:prstGeom>
            <a:noFill/>
            <a:ln w="9525" algn="ctr">
              <a:solidFill>
                <a:srgbClr val="33CCFF"/>
              </a:solidFill>
              <a:round/>
              <a:tailEnd type="arrow" w="med" len="med"/>
            </a:ln>
          </p:spPr>
        </p:cxnSp>
      </p:grpSp>
      <p:sp>
        <p:nvSpPr>
          <p:cNvPr id="38" name="Shape 1343"/>
          <p:cNvSpPr/>
          <p:nvPr/>
        </p:nvSpPr>
        <p:spPr>
          <a:xfrm>
            <a:off x="4604087" y="1866239"/>
            <a:ext cx="1033850" cy="1034119"/>
          </a:xfrm>
          <a:custGeom>
            <a:avLst/>
            <a:gdLst/>
            <a:ahLst/>
            <a:cxnLst/>
            <a:rect l="0" t="0" r="0" b="0"/>
            <a:pathLst>
              <a:path w="120000" h="120000" extrusionOk="0">
                <a:moveTo>
                  <a:pt x="0" y="120000"/>
                </a:moveTo>
                <a:lnTo>
                  <a:pt x="0" y="120000"/>
                </a:lnTo>
                <a:cubicBezTo>
                  <a:pt x="0" y="53725"/>
                  <a:pt x="53725" y="0"/>
                  <a:pt x="119999" y="0"/>
                </a:cubicBezTo>
                <a:lnTo>
                  <a:pt x="120000" y="120000"/>
                </a:lnTo>
                <a:close/>
              </a:path>
            </a:pathLst>
          </a:custGeom>
          <a:solidFill>
            <a:schemeClr val="accent3">
              <a:lumMod val="20000"/>
              <a:lumOff val="80000"/>
            </a:schemeClr>
          </a:solidFill>
          <a:ln>
            <a:noFill/>
          </a:ln>
          <a:effectLst>
            <a:innerShdw blurRad="63500" dist="50800" dir="13500000">
              <a:schemeClr val="bg1">
                <a:alpha val="22000"/>
              </a:schemeClr>
            </a:innerShdw>
          </a:effectLst>
        </p:spPr>
        <p:txBody>
          <a:bodyPr lIns="121094" tIns="121094" rIns="121094" bIns="121094" anchor="ctr"/>
          <a:lstStyle/>
          <a:p>
            <a:pPr>
              <a:defRPr/>
            </a:pPr>
            <a:endParaRPr sz="1795">
              <a:latin typeface="思源黑体 CN Medium" panose="020B0600000000000000" charset="-122"/>
              <a:ea typeface="思源黑体 CN Medium" panose="020B0600000000000000" charset="-122"/>
            </a:endParaRPr>
          </a:p>
        </p:txBody>
      </p:sp>
      <p:sp>
        <p:nvSpPr>
          <p:cNvPr id="39" name="Shape 1345"/>
          <p:cNvSpPr/>
          <p:nvPr/>
        </p:nvSpPr>
        <p:spPr>
          <a:xfrm rot="5400000">
            <a:off x="5682762" y="1859627"/>
            <a:ext cx="1034119" cy="1033850"/>
          </a:xfrm>
          <a:custGeom>
            <a:avLst/>
            <a:gdLst/>
            <a:ahLst/>
            <a:cxnLst/>
            <a:rect l="0" t="0" r="0" b="0"/>
            <a:pathLst>
              <a:path w="120000" h="120000" extrusionOk="0">
                <a:moveTo>
                  <a:pt x="0" y="120000"/>
                </a:moveTo>
                <a:lnTo>
                  <a:pt x="0" y="120000"/>
                </a:lnTo>
                <a:cubicBezTo>
                  <a:pt x="0" y="53725"/>
                  <a:pt x="53725" y="0"/>
                  <a:pt x="119999" y="0"/>
                </a:cubicBezTo>
                <a:lnTo>
                  <a:pt x="120000" y="120000"/>
                </a:lnTo>
                <a:close/>
              </a:path>
            </a:pathLst>
          </a:custGeom>
          <a:solidFill>
            <a:schemeClr val="accent3">
              <a:lumMod val="40000"/>
              <a:lumOff val="60000"/>
            </a:schemeClr>
          </a:solidFill>
          <a:ln>
            <a:noFill/>
          </a:ln>
          <a:effectLst>
            <a:innerShdw blurRad="63500" dist="50800" dir="13500000">
              <a:schemeClr val="bg1">
                <a:alpha val="22000"/>
              </a:schemeClr>
            </a:innerShdw>
          </a:effectLst>
        </p:spPr>
        <p:txBody>
          <a:bodyPr lIns="121094" tIns="121094" rIns="121094" bIns="121094" anchor="ctr"/>
          <a:lstStyle/>
          <a:p>
            <a:pPr>
              <a:defRPr/>
            </a:pPr>
            <a:endParaRPr sz="1795">
              <a:latin typeface="思源黑体 CN Medium" panose="020B0600000000000000" charset="-122"/>
              <a:ea typeface="思源黑体 CN Medium" panose="020B0600000000000000" charset="-122"/>
            </a:endParaRPr>
          </a:p>
        </p:txBody>
      </p:sp>
      <p:sp>
        <p:nvSpPr>
          <p:cNvPr id="42" name="Shape 1347"/>
          <p:cNvSpPr/>
          <p:nvPr/>
        </p:nvSpPr>
        <p:spPr>
          <a:xfrm rot="16200000">
            <a:off x="4603953" y="2931561"/>
            <a:ext cx="1034119" cy="1033850"/>
          </a:xfrm>
          <a:custGeom>
            <a:avLst/>
            <a:gdLst/>
            <a:ahLst/>
            <a:cxnLst/>
            <a:rect l="0" t="0" r="0" b="0"/>
            <a:pathLst>
              <a:path w="120000" h="120000" extrusionOk="0">
                <a:moveTo>
                  <a:pt x="0" y="120000"/>
                </a:moveTo>
                <a:lnTo>
                  <a:pt x="0" y="120000"/>
                </a:lnTo>
                <a:cubicBezTo>
                  <a:pt x="0" y="53725"/>
                  <a:pt x="53725" y="0"/>
                  <a:pt x="119999" y="0"/>
                </a:cubicBezTo>
                <a:lnTo>
                  <a:pt x="120000" y="120000"/>
                </a:lnTo>
                <a:close/>
              </a:path>
            </a:pathLst>
          </a:custGeom>
          <a:solidFill>
            <a:schemeClr val="accent3">
              <a:lumMod val="75000"/>
            </a:schemeClr>
          </a:solidFill>
          <a:ln>
            <a:noFill/>
          </a:ln>
          <a:effectLst>
            <a:innerShdw blurRad="63500" dist="50800" dir="13500000">
              <a:schemeClr val="bg1">
                <a:alpha val="22000"/>
              </a:schemeClr>
            </a:innerShdw>
          </a:effectLst>
        </p:spPr>
        <p:txBody>
          <a:bodyPr lIns="121094" tIns="121094" rIns="121094" bIns="121094" anchor="ctr"/>
          <a:lstStyle/>
          <a:p>
            <a:pPr>
              <a:defRPr/>
            </a:pPr>
            <a:endParaRPr sz="1795">
              <a:latin typeface="思源黑体 CN Medium" panose="020B0600000000000000" charset="-122"/>
              <a:ea typeface="思源黑体 CN Medium" panose="020B0600000000000000" charset="-122"/>
            </a:endParaRPr>
          </a:p>
        </p:txBody>
      </p:sp>
      <p:sp>
        <p:nvSpPr>
          <p:cNvPr id="44" name="Shape 1349"/>
          <p:cNvSpPr/>
          <p:nvPr/>
        </p:nvSpPr>
        <p:spPr>
          <a:xfrm rot="10800000">
            <a:off x="5682897" y="2927478"/>
            <a:ext cx="1033850" cy="1034119"/>
          </a:xfrm>
          <a:custGeom>
            <a:avLst/>
            <a:gdLst/>
            <a:ahLst/>
            <a:cxnLst/>
            <a:rect l="0" t="0" r="0" b="0"/>
            <a:pathLst>
              <a:path w="120000" h="120000" extrusionOk="0">
                <a:moveTo>
                  <a:pt x="0" y="120000"/>
                </a:moveTo>
                <a:lnTo>
                  <a:pt x="0" y="120000"/>
                </a:lnTo>
                <a:cubicBezTo>
                  <a:pt x="0" y="53725"/>
                  <a:pt x="53725" y="0"/>
                  <a:pt x="119999" y="0"/>
                </a:cubicBezTo>
                <a:lnTo>
                  <a:pt x="120000" y="120000"/>
                </a:lnTo>
                <a:close/>
              </a:path>
            </a:pathLst>
          </a:custGeom>
          <a:gradFill flip="none" rotWithShape="1">
            <a:gsLst>
              <a:gs pos="100000">
                <a:srgbClr val="028AE2"/>
              </a:gs>
              <a:gs pos="0">
                <a:srgbClr val="00479D"/>
              </a:gs>
            </a:gsLst>
            <a:lin ang="2700000" scaled="1"/>
            <a:tileRect/>
          </a:gradFill>
          <a:ln>
            <a:noFill/>
          </a:ln>
          <a:effectLst>
            <a:innerShdw blurRad="63500" dist="50800" dir="13500000">
              <a:schemeClr val="bg1">
                <a:alpha val="22000"/>
              </a:schemeClr>
            </a:innerShdw>
          </a:effectLst>
        </p:spPr>
        <p:txBody>
          <a:bodyPr lIns="121094" tIns="121094" rIns="121094" bIns="121094" anchor="ctr"/>
          <a:lstStyle/>
          <a:p>
            <a:pPr>
              <a:defRPr/>
            </a:pPr>
            <a:endParaRPr sz="1795">
              <a:latin typeface="思源黑体 CN Medium" panose="020B0600000000000000" charset="-122"/>
              <a:ea typeface="思源黑体 CN Medium" panose="020B0600000000000000" charset="-122"/>
            </a:endParaRPr>
          </a:p>
        </p:txBody>
      </p:sp>
      <p:sp>
        <p:nvSpPr>
          <p:cNvPr id="46" name="Shape 1351"/>
          <p:cNvSpPr/>
          <p:nvPr/>
        </p:nvSpPr>
        <p:spPr>
          <a:xfrm>
            <a:off x="5480605" y="2695837"/>
            <a:ext cx="356820" cy="310418"/>
          </a:xfrm>
          <a:custGeom>
            <a:avLst/>
            <a:gdLst/>
            <a:ahLst/>
            <a:cxnLst/>
            <a:rect l="0" t="0" r="0" b="0"/>
            <a:pathLst>
              <a:path w="120000" h="120000" extrusionOk="0">
                <a:moveTo>
                  <a:pt x="6523" y="60000"/>
                </a:moveTo>
                <a:lnTo>
                  <a:pt x="6523" y="60000"/>
                </a:lnTo>
                <a:cubicBezTo>
                  <a:pt x="6523" y="34372"/>
                  <a:pt x="25369" y="12490"/>
                  <a:pt x="51110" y="8230"/>
                </a:cubicBezTo>
                <a:cubicBezTo>
                  <a:pt x="76850" y="3970"/>
                  <a:pt x="101963" y="18577"/>
                  <a:pt x="110521" y="42788"/>
                </a:cubicBezTo>
                <a:lnTo>
                  <a:pt x="116429" y="42788"/>
                </a:lnTo>
                <a:lnTo>
                  <a:pt x="106953" y="59999"/>
                </a:lnTo>
                <a:lnTo>
                  <a:pt x="90336" y="42788"/>
                </a:lnTo>
                <a:lnTo>
                  <a:pt x="95919" y="42788"/>
                </a:lnTo>
                <a:cubicBezTo>
                  <a:pt x="87359" y="27418"/>
                  <a:pt x="68574" y="19475"/>
                  <a:pt x="50451" y="23560"/>
                </a:cubicBezTo>
                <a:cubicBezTo>
                  <a:pt x="32328" y="27646"/>
                  <a:pt x="19570" y="42700"/>
                  <a:pt x="19570" y="60000"/>
                </a:cubicBezTo>
                <a:close/>
              </a:path>
            </a:pathLst>
          </a:custGeom>
          <a:solidFill>
            <a:schemeClr val="lt1"/>
          </a:solidFill>
          <a:ln>
            <a:noFill/>
          </a:ln>
        </p:spPr>
        <p:txBody>
          <a:bodyPr lIns="121094" tIns="121094" rIns="121094" bIns="121094" anchor="ctr"/>
          <a:lstStyle/>
          <a:p>
            <a:pPr>
              <a:defRPr/>
            </a:pPr>
            <a:endParaRPr sz="1795">
              <a:latin typeface="思源黑体 CN Medium" panose="020B0600000000000000" charset="-122"/>
              <a:ea typeface="思源黑体 CN Medium" panose="020B0600000000000000" charset="-122"/>
            </a:endParaRPr>
          </a:p>
        </p:txBody>
      </p:sp>
      <p:sp>
        <p:nvSpPr>
          <p:cNvPr id="47" name="Shape 1352"/>
          <p:cNvSpPr/>
          <p:nvPr/>
        </p:nvSpPr>
        <p:spPr>
          <a:xfrm rot="10800000">
            <a:off x="5480605" y="2814244"/>
            <a:ext cx="356820" cy="310418"/>
          </a:xfrm>
          <a:custGeom>
            <a:avLst/>
            <a:gdLst/>
            <a:ahLst/>
            <a:cxnLst/>
            <a:rect l="0" t="0" r="0" b="0"/>
            <a:pathLst>
              <a:path w="120000" h="120000" extrusionOk="0">
                <a:moveTo>
                  <a:pt x="6523" y="60000"/>
                </a:moveTo>
                <a:lnTo>
                  <a:pt x="6523" y="60000"/>
                </a:lnTo>
                <a:cubicBezTo>
                  <a:pt x="6523" y="34372"/>
                  <a:pt x="25369" y="12490"/>
                  <a:pt x="51110" y="8230"/>
                </a:cubicBezTo>
                <a:cubicBezTo>
                  <a:pt x="76850" y="3970"/>
                  <a:pt x="101963" y="18577"/>
                  <a:pt x="110521" y="42788"/>
                </a:cubicBezTo>
                <a:lnTo>
                  <a:pt x="116429" y="42788"/>
                </a:lnTo>
                <a:lnTo>
                  <a:pt x="106953" y="59999"/>
                </a:lnTo>
                <a:lnTo>
                  <a:pt x="90336" y="42788"/>
                </a:lnTo>
                <a:lnTo>
                  <a:pt x="95919" y="42788"/>
                </a:lnTo>
                <a:cubicBezTo>
                  <a:pt x="87359" y="27418"/>
                  <a:pt x="68574" y="19475"/>
                  <a:pt x="50451" y="23560"/>
                </a:cubicBezTo>
                <a:cubicBezTo>
                  <a:pt x="32328" y="27646"/>
                  <a:pt x="19570" y="42700"/>
                  <a:pt x="19570" y="60000"/>
                </a:cubicBezTo>
                <a:close/>
              </a:path>
            </a:pathLst>
          </a:custGeom>
          <a:solidFill>
            <a:schemeClr val="lt1"/>
          </a:solidFill>
          <a:ln>
            <a:noFill/>
          </a:ln>
        </p:spPr>
        <p:txBody>
          <a:bodyPr lIns="121094" tIns="121094" rIns="121094" bIns="121094" anchor="ctr"/>
          <a:lstStyle/>
          <a:p>
            <a:pPr>
              <a:defRPr/>
            </a:pPr>
            <a:endParaRPr sz="1795">
              <a:latin typeface="思源黑体 CN Medium" panose="020B0600000000000000" charset="-122"/>
              <a:ea typeface="思源黑体 CN Medium" panose="020B0600000000000000" charset="-122"/>
            </a:endParaRPr>
          </a:p>
        </p:txBody>
      </p:sp>
      <p:sp>
        <p:nvSpPr>
          <p:cNvPr id="48" name="椭圆 47"/>
          <p:cNvSpPr/>
          <p:nvPr/>
        </p:nvSpPr>
        <p:spPr>
          <a:xfrm>
            <a:off x="4469346" y="1703779"/>
            <a:ext cx="2377739" cy="2379339"/>
          </a:xfrm>
          <a:prstGeom prst="ellipse">
            <a:avLst/>
          </a:prstGeom>
          <a:noFill/>
          <a:ln>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95">
              <a:latin typeface="思源黑体 CN Medium" panose="020B0600000000000000" charset="-122"/>
              <a:ea typeface="思源黑体 CN Medium" panose="020B0600000000000000" charset="-122"/>
            </a:endParaRPr>
          </a:p>
        </p:txBody>
      </p:sp>
      <p:grpSp>
        <p:nvGrpSpPr>
          <p:cNvPr id="49" name="组合 128"/>
          <p:cNvGrpSpPr/>
          <p:nvPr/>
        </p:nvGrpSpPr>
        <p:grpSpPr bwMode="auto">
          <a:xfrm>
            <a:off x="4789364" y="4227127"/>
            <a:ext cx="1769703" cy="768045"/>
            <a:chOff x="4904607" y="1924362"/>
            <a:chExt cx="6217182" cy="2699775"/>
          </a:xfrm>
        </p:grpSpPr>
      </p:grpSp>
      <p:sp>
        <p:nvSpPr>
          <p:cNvPr id="50" name="TextBox 4"/>
          <p:cNvSpPr txBox="1">
            <a:spLocks noChangeArrowheads="1"/>
          </p:cNvSpPr>
          <p:nvPr/>
        </p:nvSpPr>
        <p:spPr bwMode="auto">
          <a:xfrm>
            <a:off x="943058" y="1251913"/>
            <a:ext cx="2957429" cy="2001954"/>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固定人员通行</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固定人员在门禁系统、梯控系统、通道闸系统、停车场系统、广告门等系统，实现一码通行、一卡通行、一脸通行</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p>
        </p:txBody>
      </p:sp>
      <p:grpSp>
        <p:nvGrpSpPr>
          <p:cNvPr id="51" name="组合 116"/>
          <p:cNvGrpSpPr/>
          <p:nvPr/>
        </p:nvGrpSpPr>
        <p:grpSpPr bwMode="auto">
          <a:xfrm flipH="1">
            <a:off x="6252210" y="4024630"/>
            <a:ext cx="5481320" cy="1739900"/>
            <a:chOff x="-319154" y="4195182"/>
            <a:chExt cx="3295800" cy="505610"/>
          </a:xfrm>
        </p:grpSpPr>
        <p:cxnSp>
          <p:nvCxnSpPr>
            <p:cNvPr id="52" name="直线连接符 57"/>
            <p:cNvCxnSpPr>
              <a:cxnSpLocks noChangeShapeType="1"/>
            </p:cNvCxnSpPr>
            <p:nvPr/>
          </p:nvCxnSpPr>
          <p:spPr bwMode="auto">
            <a:xfrm>
              <a:off x="-319154" y="4700158"/>
              <a:ext cx="2431207" cy="0"/>
            </a:xfrm>
            <a:prstGeom prst="line">
              <a:avLst/>
            </a:prstGeom>
            <a:noFill/>
            <a:ln w="9525" algn="ctr">
              <a:solidFill>
                <a:srgbClr val="33CCFF"/>
              </a:solidFill>
              <a:round/>
            </a:ln>
          </p:spPr>
        </p:cxnSp>
        <p:cxnSp>
          <p:nvCxnSpPr>
            <p:cNvPr id="54" name="直线箭头连接符 58"/>
            <p:cNvCxnSpPr>
              <a:cxnSpLocks noChangeShapeType="1"/>
            </p:cNvCxnSpPr>
            <p:nvPr/>
          </p:nvCxnSpPr>
          <p:spPr bwMode="auto">
            <a:xfrm flipV="1">
              <a:off x="2120190" y="4195182"/>
              <a:ext cx="856456" cy="505610"/>
            </a:xfrm>
            <a:prstGeom prst="straightConnector1">
              <a:avLst/>
            </a:prstGeom>
            <a:noFill/>
            <a:ln w="9525" algn="ctr">
              <a:solidFill>
                <a:srgbClr val="33CCFF"/>
              </a:solidFill>
              <a:round/>
              <a:tailEnd type="arrow" w="med" len="med"/>
            </a:ln>
          </p:spPr>
        </p:cxnSp>
      </p:grpSp>
      <p:grpSp>
        <p:nvGrpSpPr>
          <p:cNvPr id="1025" name="组合 128"/>
          <p:cNvGrpSpPr/>
          <p:nvPr/>
        </p:nvGrpSpPr>
        <p:grpSpPr>
          <a:xfrm>
            <a:off x="4916364" y="4354127"/>
            <a:ext cx="1769703" cy="768045"/>
            <a:chOff x="4904607" y="1924362"/>
            <a:chExt cx="6217182" cy="2699775"/>
          </a:xfrm>
        </p:grpSpPr>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图片 68">
            <a:extLst>
              <a:ext uri="{FF2B5EF4-FFF2-40B4-BE49-F238E27FC236}">
                <a16:creationId xmlns:a16="http://schemas.microsoft.com/office/drawing/2014/main" id="{E2823333-4B25-50C3-522F-7A94E57BF7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13705" y="1021996"/>
            <a:ext cx="1136974" cy="559604"/>
          </a:xfrm>
          <a:prstGeom prst="rect">
            <a:avLst/>
          </a:prstGeom>
        </p:spPr>
      </p:pic>
      <p:sp>
        <p:nvSpPr>
          <p:cNvPr id="16" name="文本框 15"/>
          <p:cNvSpPr txBox="1"/>
          <p:nvPr/>
        </p:nvSpPr>
        <p:spPr>
          <a:xfrm>
            <a:off x="689988" y="260228"/>
            <a:ext cx="1899641"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系统拓扑图</a:t>
            </a:r>
          </a:p>
        </p:txBody>
      </p:sp>
      <p:cxnSp>
        <p:nvCxnSpPr>
          <p:cNvPr id="34" name="直接连接符 33"/>
          <p:cNvCxnSpPr/>
          <p:nvPr/>
        </p:nvCxnSpPr>
        <p:spPr>
          <a:xfrm flipH="1" flipV="1">
            <a:off x="11234670" y="3235389"/>
            <a:ext cx="0" cy="90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a:cxnSpLocks/>
          </p:cNvCxnSpPr>
          <p:nvPr/>
        </p:nvCxnSpPr>
        <p:spPr>
          <a:xfrm flipH="1" flipV="1">
            <a:off x="1167443" y="3259577"/>
            <a:ext cx="0" cy="518795"/>
          </a:xfrm>
          <a:prstGeom prst="line">
            <a:avLst/>
          </a:prstGeom>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a:off x="168498" y="3494523"/>
            <a:ext cx="2045921" cy="2169799"/>
          </a:xfrm>
          <a:prstGeom prst="roundRect">
            <a:avLst>
              <a:gd name="adj" fmla="val 2971"/>
            </a:avLst>
          </a:prstGeom>
          <a:noFill/>
          <a:ln>
            <a:solidFill>
              <a:srgbClr val="9EA4A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spc="100">
              <a:solidFill>
                <a:srgbClr val="FFFFFF"/>
              </a:solidFill>
              <a:latin typeface="微软雅黑" panose="020B0503020204020204" charset="-122"/>
              <a:ea typeface="微软雅黑" panose="020B0503020204020204" charset="-122"/>
            </a:endParaRPr>
          </a:p>
        </p:txBody>
      </p:sp>
      <p:sp>
        <p:nvSpPr>
          <p:cNvPr id="66" name="矩形 65"/>
          <p:cNvSpPr/>
          <p:nvPr/>
        </p:nvSpPr>
        <p:spPr>
          <a:xfrm>
            <a:off x="3013840" y="5701662"/>
            <a:ext cx="761747" cy="307777"/>
          </a:xfrm>
          <a:prstGeom prst="rect">
            <a:avLst/>
          </a:prstGeom>
        </p:spPr>
        <p:txBody>
          <a:bodyPr wrap="none">
            <a:spAutoFit/>
          </a:bodyPr>
          <a:lstStyle/>
          <a:p>
            <a:r>
              <a:rPr lang="zh-CN" altLang="en-US" sz="1400" b="1" spc="100" dirty="0">
                <a:solidFill>
                  <a:srgbClr val="005DA2"/>
                </a:solidFill>
                <a:latin typeface="微软雅黑" panose="020B0503020204020204" charset="-122"/>
                <a:ea typeface="微软雅黑" panose="020B0503020204020204" charset="-122"/>
              </a:rPr>
              <a:t>通道闸</a:t>
            </a:r>
          </a:p>
        </p:txBody>
      </p:sp>
      <p:sp>
        <p:nvSpPr>
          <p:cNvPr id="93" name="矩形 92"/>
          <p:cNvSpPr/>
          <p:nvPr/>
        </p:nvSpPr>
        <p:spPr>
          <a:xfrm>
            <a:off x="2737948" y="4123771"/>
            <a:ext cx="877163" cy="215444"/>
          </a:xfrm>
          <a:prstGeom prst="rect">
            <a:avLst/>
          </a:prstGeom>
        </p:spPr>
        <p:txBody>
          <a:bodyPr wrap="none">
            <a:spAutoFit/>
          </a:bodyPr>
          <a:lstStyle/>
          <a:p>
            <a:pPr algn="ctr"/>
            <a:r>
              <a:rPr lang="zh-CN" altLang="en-US" sz="800" spc="100" dirty="0">
                <a:solidFill>
                  <a:prstClr val="black"/>
                </a:solidFill>
                <a:latin typeface="微软雅黑" panose="020B0503020204020204" charset="-122"/>
                <a:ea typeface="微软雅黑" panose="020B0503020204020204" charset="-122"/>
              </a:rPr>
              <a:t>通道闸控制器</a:t>
            </a:r>
          </a:p>
        </p:txBody>
      </p:sp>
      <p:cxnSp>
        <p:nvCxnSpPr>
          <p:cNvPr id="99" name="直接连接符 98"/>
          <p:cNvCxnSpPr/>
          <p:nvPr/>
        </p:nvCxnSpPr>
        <p:spPr>
          <a:xfrm flipV="1">
            <a:off x="3209561" y="4354455"/>
            <a:ext cx="0" cy="2025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a:cxnSpLocks/>
          </p:cNvCxnSpPr>
          <p:nvPr/>
        </p:nvCxnSpPr>
        <p:spPr>
          <a:xfrm flipH="1">
            <a:off x="1167442" y="3239892"/>
            <a:ext cx="10080000" cy="11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V="1">
            <a:off x="3215087" y="3259577"/>
            <a:ext cx="0" cy="5324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直接连接符 111"/>
          <p:cNvCxnSpPr>
            <a:cxnSpLocks/>
          </p:cNvCxnSpPr>
          <p:nvPr/>
        </p:nvCxnSpPr>
        <p:spPr>
          <a:xfrm>
            <a:off x="1321345" y="3976724"/>
            <a:ext cx="360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1248148" y="3777521"/>
            <a:ext cx="530915"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开关量</a:t>
            </a:r>
          </a:p>
        </p:txBody>
      </p:sp>
      <p:sp>
        <p:nvSpPr>
          <p:cNvPr id="140" name="矩形 139"/>
          <p:cNvSpPr/>
          <p:nvPr/>
        </p:nvSpPr>
        <p:spPr>
          <a:xfrm>
            <a:off x="10992804" y="5698412"/>
            <a:ext cx="563880" cy="306705"/>
          </a:xfrm>
          <a:prstGeom prst="rect">
            <a:avLst/>
          </a:prstGeom>
        </p:spPr>
        <p:txBody>
          <a:bodyPr wrap="none">
            <a:spAutoFit/>
          </a:bodyPr>
          <a:lstStyle/>
          <a:p>
            <a:r>
              <a:rPr lang="zh-CN" altLang="en-US" sz="1400" b="1" spc="100" dirty="0">
                <a:solidFill>
                  <a:srgbClr val="0070C0"/>
                </a:solidFill>
                <a:latin typeface="微软雅黑" panose="020B0503020204020204" charset="-122"/>
                <a:ea typeface="微软雅黑" panose="020B0503020204020204" charset="-122"/>
                <a:sym typeface="+mn-ea"/>
              </a:rPr>
              <a:t>访客</a:t>
            </a:r>
          </a:p>
        </p:txBody>
      </p:sp>
      <p:sp>
        <p:nvSpPr>
          <p:cNvPr id="147" name="圆角矩形 146"/>
          <p:cNvSpPr/>
          <p:nvPr/>
        </p:nvSpPr>
        <p:spPr>
          <a:xfrm>
            <a:off x="10487447" y="3479922"/>
            <a:ext cx="1562738" cy="2184400"/>
          </a:xfrm>
          <a:prstGeom prst="roundRect">
            <a:avLst>
              <a:gd name="adj" fmla="val 2971"/>
            </a:avLst>
          </a:prstGeom>
          <a:noFill/>
          <a:ln>
            <a:solidFill>
              <a:srgbClr val="9EA4A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solidFill>
                <a:schemeClr val="tx1">
                  <a:lumMod val="75000"/>
                  <a:lumOff val="25000"/>
                </a:schemeClr>
              </a:solidFill>
              <a:latin typeface="微软雅黑" panose="020B0503020204020204" charset="-122"/>
              <a:ea typeface="微软雅黑" panose="020B0503020204020204" charset="-122"/>
            </a:endParaRPr>
          </a:p>
        </p:txBody>
      </p:sp>
      <p:pic>
        <p:nvPicPr>
          <p:cNvPr id="149" name="图片 14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55005" y="2054347"/>
            <a:ext cx="364490" cy="364490"/>
          </a:xfrm>
          <a:prstGeom prst="rect">
            <a:avLst/>
          </a:prstGeom>
        </p:spPr>
      </p:pic>
      <p:pic>
        <p:nvPicPr>
          <p:cNvPr id="151" name="图片 15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59985" y="817367"/>
            <a:ext cx="1953895" cy="967740"/>
          </a:xfrm>
          <a:prstGeom prst="rect">
            <a:avLst/>
          </a:prstGeom>
        </p:spPr>
      </p:pic>
      <p:sp>
        <p:nvSpPr>
          <p:cNvPr id="152" name="矩形 151"/>
          <p:cNvSpPr/>
          <p:nvPr/>
        </p:nvSpPr>
        <p:spPr>
          <a:xfrm>
            <a:off x="2973320" y="1263772"/>
            <a:ext cx="1964055" cy="337185"/>
          </a:xfrm>
          <a:prstGeom prst="rect">
            <a:avLst/>
          </a:prstGeom>
        </p:spPr>
        <p:txBody>
          <a:bodyPr wrap="square">
            <a:spAutoFit/>
          </a:bodyPr>
          <a:lstStyle/>
          <a:p>
            <a:pPr algn="ctr"/>
            <a:r>
              <a:rPr lang="zh-CN" altLang="en-US" sz="1600" b="1" spc="100" dirty="0">
                <a:solidFill>
                  <a:srgbClr val="FFFFFF"/>
                </a:solidFill>
                <a:latin typeface="微软雅黑" panose="020B0503020204020204" charset="-122"/>
                <a:ea typeface="微软雅黑" panose="020B0503020204020204" charset="-122"/>
              </a:rPr>
              <a:t>云平台</a:t>
            </a:r>
          </a:p>
        </p:txBody>
      </p:sp>
      <p:cxnSp>
        <p:nvCxnSpPr>
          <p:cNvPr id="153" name="直接连接符 152"/>
          <p:cNvCxnSpPr>
            <a:stCxn id="151" idx="2"/>
          </p:cNvCxnSpPr>
          <p:nvPr/>
        </p:nvCxnSpPr>
        <p:spPr>
          <a:xfrm flipH="1">
            <a:off x="3927725" y="1785107"/>
            <a:ext cx="9525" cy="269240"/>
          </a:xfrm>
          <a:prstGeom prst="line">
            <a:avLst/>
          </a:prstGeom>
          <a:noFill/>
          <a:ln w="9525" cap="flat" cmpd="sng" algn="ctr">
            <a:solidFill>
              <a:srgbClr val="4F81BD"/>
            </a:solidFill>
            <a:prstDash val="solid"/>
          </a:ln>
          <a:effectLst/>
        </p:spPr>
      </p:cxnSp>
      <p:pic>
        <p:nvPicPr>
          <p:cNvPr id="159" name="图片 158"/>
          <p:cNvPicPr>
            <a:picLocks noChangeAspect="1"/>
          </p:cNvPicPr>
          <p:nvPr/>
        </p:nvPicPr>
        <p:blipFill>
          <a:blip r:embed="rId6" cstate="email">
            <a:clrChange>
              <a:clrFrom>
                <a:srgbClr val="FFFFFF">
                  <a:alpha val="100000"/>
                </a:srgbClr>
              </a:clrFrom>
              <a:clrTo>
                <a:srgbClr val="FFFFFF">
                  <a:alpha val="100000"/>
                  <a:alpha val="0"/>
                </a:srgbClr>
              </a:clrTo>
            </a:clrChange>
            <a:extLst>
              <a:ext uri="{28A0092B-C50C-407E-A947-70E740481C1C}">
                <a14:useLocalDpi xmlns:a14="http://schemas.microsoft.com/office/drawing/2010/main"/>
              </a:ext>
            </a:extLst>
          </a:blip>
          <a:srcRect/>
          <a:stretch>
            <a:fillRect/>
          </a:stretch>
        </p:blipFill>
        <p:spPr>
          <a:xfrm>
            <a:off x="2600575" y="2803647"/>
            <a:ext cx="332105" cy="357505"/>
          </a:xfrm>
          <a:prstGeom prst="rect">
            <a:avLst/>
          </a:prstGeom>
        </p:spPr>
      </p:pic>
      <p:sp>
        <p:nvSpPr>
          <p:cNvPr id="162" name="圆角矩形 161"/>
          <p:cNvSpPr/>
          <p:nvPr/>
        </p:nvSpPr>
        <p:spPr>
          <a:xfrm>
            <a:off x="5011035" y="2846192"/>
            <a:ext cx="561340" cy="237490"/>
          </a:xfrm>
          <a:prstGeom prst="roundRect">
            <a:avLst/>
          </a:prstGeom>
          <a:solidFill>
            <a:srgbClr val="008ED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spc="100" dirty="0">
                <a:latin typeface="微软雅黑" panose="020B0503020204020204" charset="-122"/>
                <a:ea typeface="微软雅黑" panose="020B0503020204020204" charset="-122"/>
              </a:rPr>
              <a:t>有线</a:t>
            </a:r>
          </a:p>
        </p:txBody>
      </p:sp>
      <p:cxnSp>
        <p:nvCxnSpPr>
          <p:cNvPr id="167" name="肘形连接符 166"/>
          <p:cNvCxnSpPr>
            <a:stCxn id="159" idx="0"/>
            <a:endCxn id="162" idx="0"/>
          </p:cNvCxnSpPr>
          <p:nvPr/>
        </p:nvCxnSpPr>
        <p:spPr>
          <a:xfrm rot="16200000" flipH="1">
            <a:off x="4007735" y="1562222"/>
            <a:ext cx="42545" cy="2524760"/>
          </a:xfrm>
          <a:prstGeom prst="bentConnector3">
            <a:avLst>
              <a:gd name="adj1" fmla="val -358955"/>
            </a:avLst>
          </a:prstGeom>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3927725" y="2418837"/>
            <a:ext cx="0" cy="2298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5303135" y="3072887"/>
            <a:ext cx="4445" cy="1784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2748069" y="3085587"/>
            <a:ext cx="1905" cy="165735"/>
          </a:xfrm>
          <a:prstGeom prst="line">
            <a:avLst/>
          </a:prstGeom>
        </p:spPr>
        <p:style>
          <a:lnRef idx="1">
            <a:schemeClr val="accent1"/>
          </a:lnRef>
          <a:fillRef idx="0">
            <a:schemeClr val="accent1"/>
          </a:fillRef>
          <a:effectRef idx="0">
            <a:schemeClr val="accent1"/>
          </a:effectRef>
          <a:fontRef idx="minor">
            <a:schemeClr val="tx1"/>
          </a:fontRef>
        </p:style>
      </p:cxnSp>
      <p:sp>
        <p:nvSpPr>
          <p:cNvPr id="177" name="矩形 176"/>
          <p:cNvSpPr/>
          <p:nvPr/>
        </p:nvSpPr>
        <p:spPr>
          <a:xfrm>
            <a:off x="2239957" y="5148815"/>
            <a:ext cx="761747" cy="215444"/>
          </a:xfrm>
          <a:prstGeom prst="rect">
            <a:avLst/>
          </a:prstGeom>
        </p:spPr>
        <p:txBody>
          <a:bodyPr wrap="none">
            <a:spAutoFit/>
          </a:bodyPr>
          <a:lstStyle/>
          <a:p>
            <a:pPr algn="ctr"/>
            <a:r>
              <a:rPr lang="zh-CN" altLang="en-US" sz="800" spc="100" dirty="0">
                <a:solidFill>
                  <a:prstClr val="black"/>
                </a:solidFill>
                <a:latin typeface="微软雅黑" panose="020B0503020204020204" charset="-122"/>
                <a:ea typeface="微软雅黑" panose="020B0503020204020204" charset="-122"/>
              </a:rPr>
              <a:t>人脸识别机</a:t>
            </a:r>
          </a:p>
        </p:txBody>
      </p:sp>
      <p:sp>
        <p:nvSpPr>
          <p:cNvPr id="178" name="矩形 177"/>
          <p:cNvSpPr/>
          <p:nvPr/>
        </p:nvSpPr>
        <p:spPr>
          <a:xfrm>
            <a:off x="2861827" y="5148815"/>
            <a:ext cx="817853" cy="215444"/>
          </a:xfrm>
          <a:prstGeom prst="rect">
            <a:avLst/>
          </a:prstGeom>
        </p:spPr>
        <p:txBody>
          <a:bodyPr wrap="none">
            <a:spAutoFit/>
          </a:bodyPr>
          <a:lstStyle/>
          <a:p>
            <a:pPr algn="ctr"/>
            <a:r>
              <a:rPr lang="zh-CN" altLang="en-US" sz="800" spc="100" dirty="0">
                <a:solidFill>
                  <a:prstClr val="black"/>
                </a:solidFill>
                <a:latin typeface="微软雅黑" panose="020B0503020204020204" charset="-122"/>
                <a:ea typeface="微软雅黑" panose="020B0503020204020204" charset="-122"/>
              </a:rPr>
              <a:t>二维码</a:t>
            </a:r>
            <a:r>
              <a:rPr lang="en-US" altLang="zh-CN" sz="800" spc="100" dirty="0">
                <a:solidFill>
                  <a:prstClr val="black"/>
                </a:solidFill>
                <a:latin typeface="微软雅黑" panose="020B0503020204020204" charset="-122"/>
                <a:ea typeface="微软雅黑" panose="020B0503020204020204" charset="-122"/>
              </a:rPr>
              <a:t>/</a:t>
            </a:r>
            <a:r>
              <a:rPr lang="zh-CN" altLang="en-US" sz="800" spc="100" dirty="0">
                <a:solidFill>
                  <a:prstClr val="black"/>
                </a:solidFill>
                <a:latin typeface="微软雅黑" panose="020B0503020204020204" charset="-122"/>
                <a:ea typeface="微软雅黑" panose="020B0503020204020204" charset="-122"/>
              </a:rPr>
              <a:t>刷卡</a:t>
            </a:r>
          </a:p>
        </p:txBody>
      </p:sp>
      <p:sp>
        <p:nvSpPr>
          <p:cNvPr id="180" name="矩形 179"/>
          <p:cNvSpPr/>
          <p:nvPr/>
        </p:nvSpPr>
        <p:spPr>
          <a:xfrm>
            <a:off x="153710" y="5148815"/>
            <a:ext cx="761747" cy="215444"/>
          </a:xfrm>
          <a:prstGeom prst="rect">
            <a:avLst/>
          </a:prstGeom>
        </p:spPr>
        <p:txBody>
          <a:bodyPr wrap="none">
            <a:spAutoFit/>
          </a:bodyPr>
          <a:lstStyle/>
          <a:p>
            <a:pPr algn="ctr"/>
            <a:r>
              <a:rPr lang="zh-CN" altLang="en-US" sz="800" spc="100" dirty="0">
                <a:solidFill>
                  <a:prstClr val="black"/>
                </a:solidFill>
                <a:latin typeface="微软雅黑" panose="020B0503020204020204" charset="-122"/>
                <a:ea typeface="微软雅黑" panose="020B0503020204020204" charset="-122"/>
              </a:rPr>
              <a:t>人脸识别机</a:t>
            </a:r>
          </a:p>
        </p:txBody>
      </p:sp>
      <p:sp>
        <p:nvSpPr>
          <p:cNvPr id="181" name="矩形 180"/>
          <p:cNvSpPr/>
          <p:nvPr/>
        </p:nvSpPr>
        <p:spPr>
          <a:xfrm>
            <a:off x="772970" y="5148815"/>
            <a:ext cx="817853" cy="215444"/>
          </a:xfrm>
          <a:prstGeom prst="rect">
            <a:avLst/>
          </a:prstGeom>
        </p:spPr>
        <p:txBody>
          <a:bodyPr wrap="none">
            <a:spAutoFit/>
          </a:bodyPr>
          <a:lstStyle/>
          <a:p>
            <a:pPr algn="ctr"/>
            <a:r>
              <a:rPr lang="zh-CN" altLang="en-US" sz="800" spc="100" dirty="0">
                <a:solidFill>
                  <a:prstClr val="black"/>
                </a:solidFill>
                <a:latin typeface="微软雅黑" panose="020B0503020204020204" charset="-122"/>
                <a:ea typeface="微软雅黑" panose="020B0503020204020204" charset="-122"/>
              </a:rPr>
              <a:t>二维码</a:t>
            </a:r>
            <a:r>
              <a:rPr lang="en-US" altLang="zh-CN" sz="800" spc="100" dirty="0">
                <a:solidFill>
                  <a:prstClr val="black"/>
                </a:solidFill>
                <a:latin typeface="微软雅黑" panose="020B0503020204020204" charset="-122"/>
                <a:ea typeface="微软雅黑" panose="020B0503020204020204" charset="-122"/>
              </a:rPr>
              <a:t>/</a:t>
            </a:r>
            <a:r>
              <a:rPr lang="zh-CN" altLang="en-US" sz="800" spc="100" dirty="0">
                <a:solidFill>
                  <a:prstClr val="black"/>
                </a:solidFill>
                <a:latin typeface="微软雅黑" panose="020B0503020204020204" charset="-122"/>
                <a:ea typeface="微软雅黑" panose="020B0503020204020204" charset="-122"/>
              </a:rPr>
              <a:t>刷卡</a:t>
            </a:r>
          </a:p>
        </p:txBody>
      </p:sp>
      <p:sp>
        <p:nvSpPr>
          <p:cNvPr id="2" name="椭圆 1"/>
          <p:cNvSpPr/>
          <p:nvPr/>
        </p:nvSpPr>
        <p:spPr>
          <a:xfrm>
            <a:off x="5549690" y="3063362"/>
            <a:ext cx="878205" cy="288290"/>
          </a:xfrm>
          <a:prstGeom prst="ellipse">
            <a:avLst/>
          </a:prstGeom>
          <a:solidFill>
            <a:srgbClr val="008ED6"/>
          </a:solidFill>
          <a:ln w="25400" cap="flat" cmpd="sng" algn="ctr">
            <a:noFill/>
            <a:prstDash val="solid"/>
          </a:ln>
          <a:effectLst/>
        </p:spPr>
        <p:txBody>
          <a:bodyPr rtlCol="0" anchor="ctr"/>
          <a:lstStyle/>
          <a:p>
            <a:pPr algn="ctr"/>
            <a:r>
              <a:rPr lang="zh-CN" altLang="en-US" sz="1000" spc="100" dirty="0">
                <a:solidFill>
                  <a:sysClr val="window" lastClr="FFFFFF"/>
                </a:solidFill>
                <a:latin typeface="微软雅黑" panose="020B0503020204020204" charset="-122"/>
                <a:ea typeface="微软雅黑" panose="020B0503020204020204" charset="-122"/>
              </a:rPr>
              <a:t>局域网</a:t>
            </a:r>
          </a:p>
        </p:txBody>
      </p:sp>
      <p:sp>
        <p:nvSpPr>
          <p:cNvPr id="9" name="矩形 8"/>
          <p:cNvSpPr/>
          <p:nvPr/>
        </p:nvSpPr>
        <p:spPr>
          <a:xfrm>
            <a:off x="837217" y="4152788"/>
            <a:ext cx="761747" cy="215444"/>
          </a:xfrm>
          <a:prstGeom prst="rect">
            <a:avLst/>
          </a:prstGeom>
        </p:spPr>
        <p:txBody>
          <a:bodyPr wrap="none">
            <a:spAutoFit/>
          </a:bodyPr>
          <a:lstStyle/>
          <a:p>
            <a:pPr algn="ctr"/>
            <a:r>
              <a:rPr lang="zh-CN" altLang="en-US" sz="800" spc="100" dirty="0">
                <a:solidFill>
                  <a:prstClr val="black"/>
                </a:solidFill>
                <a:latin typeface="微软雅黑" panose="020B0503020204020204" charset="-122"/>
                <a:ea typeface="微软雅黑" panose="020B0503020204020204" charset="-122"/>
              </a:rPr>
              <a:t>门禁控制器</a:t>
            </a:r>
          </a:p>
        </p:txBody>
      </p:sp>
      <p:cxnSp>
        <p:nvCxnSpPr>
          <p:cNvPr id="10" name="直接连接符 9"/>
          <p:cNvCxnSpPr>
            <a:cxnSpLocks/>
          </p:cNvCxnSpPr>
          <p:nvPr/>
        </p:nvCxnSpPr>
        <p:spPr>
          <a:xfrm flipH="1" flipV="1">
            <a:off x="3418239" y="3963389"/>
            <a:ext cx="720000" cy="635"/>
          </a:xfrm>
          <a:prstGeom prst="line">
            <a:avLst/>
          </a:prstGeom>
        </p:spPr>
        <p:style>
          <a:lnRef idx="1">
            <a:schemeClr val="accent1"/>
          </a:lnRef>
          <a:fillRef idx="0">
            <a:schemeClr val="accent1"/>
          </a:fillRef>
          <a:effectRef idx="0">
            <a:schemeClr val="accent1"/>
          </a:effectRef>
          <a:fontRef idx="minor">
            <a:schemeClr val="tx1"/>
          </a:fontRef>
        </p:style>
      </p:cxnSp>
      <p:sp>
        <p:nvSpPr>
          <p:cNvPr id="113" name="矩形 112"/>
          <p:cNvSpPr/>
          <p:nvPr/>
        </p:nvSpPr>
        <p:spPr>
          <a:xfrm>
            <a:off x="3169339" y="3565383"/>
            <a:ext cx="530915"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开关量</a:t>
            </a:r>
          </a:p>
        </p:txBody>
      </p:sp>
      <p:cxnSp>
        <p:nvCxnSpPr>
          <p:cNvPr id="24" name="直接连接符 23"/>
          <p:cNvCxnSpPr/>
          <p:nvPr/>
        </p:nvCxnSpPr>
        <p:spPr>
          <a:xfrm flipV="1">
            <a:off x="1190044" y="4369695"/>
            <a:ext cx="0" cy="202565"/>
          </a:xfrm>
          <a:prstGeom prst="line">
            <a:avLst/>
          </a:prstGeom>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5768547" y="5697341"/>
            <a:ext cx="569387" cy="307777"/>
          </a:xfrm>
          <a:prstGeom prst="rect">
            <a:avLst/>
          </a:prstGeom>
        </p:spPr>
        <p:txBody>
          <a:bodyPr wrap="none">
            <a:spAutoFit/>
          </a:bodyPr>
          <a:lstStyle/>
          <a:p>
            <a:r>
              <a:rPr lang="zh-CN" altLang="en-US" sz="1400" b="1" spc="100" dirty="0">
                <a:solidFill>
                  <a:srgbClr val="0070C0"/>
                </a:solidFill>
                <a:latin typeface="微软雅黑" panose="020B0503020204020204" charset="-122"/>
                <a:ea typeface="微软雅黑" panose="020B0503020204020204" charset="-122"/>
                <a:sym typeface="+mn-ea"/>
              </a:rPr>
              <a:t>电梯</a:t>
            </a:r>
          </a:p>
        </p:txBody>
      </p:sp>
      <p:sp>
        <p:nvSpPr>
          <p:cNvPr id="100" name="矩形 99"/>
          <p:cNvSpPr/>
          <p:nvPr/>
        </p:nvSpPr>
        <p:spPr>
          <a:xfrm>
            <a:off x="6606515" y="3557857"/>
            <a:ext cx="300082" cy="707886"/>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梯</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控</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主</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制</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器</a:t>
            </a:r>
          </a:p>
        </p:txBody>
      </p:sp>
      <p:sp>
        <p:nvSpPr>
          <p:cNvPr id="103" name="圆角矩形 102"/>
          <p:cNvSpPr/>
          <p:nvPr/>
        </p:nvSpPr>
        <p:spPr>
          <a:xfrm>
            <a:off x="4657495" y="3479922"/>
            <a:ext cx="3100560" cy="2184400"/>
          </a:xfrm>
          <a:prstGeom prst="roundRect">
            <a:avLst>
              <a:gd name="adj" fmla="val 2971"/>
            </a:avLst>
          </a:prstGeom>
          <a:noFill/>
          <a:ln>
            <a:solidFill>
              <a:srgbClr val="9EA4A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solidFill>
                <a:schemeClr val="tx1">
                  <a:lumMod val="75000"/>
                  <a:lumOff val="25000"/>
                </a:schemeClr>
              </a:solidFill>
              <a:latin typeface="微软雅黑" panose="020B0503020204020204" charset="-122"/>
              <a:ea typeface="微软雅黑" panose="020B0503020204020204" charset="-122"/>
            </a:endParaRPr>
          </a:p>
        </p:txBody>
      </p:sp>
      <p:sp>
        <p:nvSpPr>
          <p:cNvPr id="135" name="矩形 134"/>
          <p:cNvSpPr/>
          <p:nvPr/>
        </p:nvSpPr>
        <p:spPr>
          <a:xfrm>
            <a:off x="5995746" y="5188915"/>
            <a:ext cx="457474" cy="215444"/>
          </a:xfrm>
          <a:prstGeom prst="rect">
            <a:avLst/>
          </a:prstGeom>
        </p:spPr>
        <p:txBody>
          <a:bodyPr wrap="square">
            <a:spAutoFit/>
          </a:bodyPr>
          <a:lstStyle/>
          <a:p>
            <a:pPr algn="ctr"/>
            <a:r>
              <a:rPr lang="zh-CN" altLang="en-US" sz="800" spc="100" dirty="0">
                <a:solidFill>
                  <a:prstClr val="black"/>
                </a:solidFill>
                <a:latin typeface="微软雅黑" panose="020B0503020204020204" charset="-122"/>
                <a:ea typeface="微软雅黑" panose="020B0503020204020204" charset="-122"/>
              </a:rPr>
              <a:t>语音</a:t>
            </a:r>
            <a:endParaRPr lang="zh-CN" altLang="en-US" sz="900" spc="100" dirty="0">
              <a:solidFill>
                <a:prstClr val="black"/>
              </a:solidFill>
              <a:latin typeface="微软雅黑" panose="020B0503020204020204" charset="-122"/>
              <a:ea typeface="微软雅黑" panose="020B0503020204020204" charset="-122"/>
            </a:endParaRPr>
          </a:p>
        </p:txBody>
      </p:sp>
      <p:cxnSp>
        <p:nvCxnSpPr>
          <p:cNvPr id="190" name="直接连接符 189"/>
          <p:cNvCxnSpPr>
            <a:cxnSpLocks/>
          </p:cNvCxnSpPr>
          <p:nvPr/>
        </p:nvCxnSpPr>
        <p:spPr>
          <a:xfrm flipH="1" flipV="1">
            <a:off x="4971677" y="4524429"/>
            <a:ext cx="0" cy="180000"/>
          </a:xfrm>
          <a:prstGeom prst="line">
            <a:avLst/>
          </a:prstGeom>
        </p:spPr>
        <p:style>
          <a:lnRef idx="1">
            <a:schemeClr val="accent1"/>
          </a:lnRef>
          <a:fillRef idx="0">
            <a:schemeClr val="accent1"/>
          </a:fillRef>
          <a:effectRef idx="0">
            <a:schemeClr val="accent1"/>
          </a:effectRef>
          <a:fontRef idx="minor">
            <a:schemeClr val="tx1"/>
          </a:fontRef>
        </p:style>
      </p:cxnSp>
      <p:sp>
        <p:nvSpPr>
          <p:cNvPr id="193" name="矩形 192"/>
          <p:cNvSpPr/>
          <p:nvPr/>
        </p:nvSpPr>
        <p:spPr>
          <a:xfrm>
            <a:off x="5235361" y="5165537"/>
            <a:ext cx="817880" cy="215444"/>
          </a:xfrm>
          <a:prstGeom prst="rect">
            <a:avLst/>
          </a:prstGeom>
        </p:spPr>
        <p:txBody>
          <a:bodyPr wrap="square">
            <a:spAutoFit/>
          </a:bodyPr>
          <a:lstStyle/>
          <a:p>
            <a:pPr algn="ctr"/>
            <a:r>
              <a:rPr lang="zh-CN" altLang="en-US" sz="800" spc="100" dirty="0">
                <a:solidFill>
                  <a:prstClr val="black"/>
                </a:solidFill>
                <a:latin typeface="微软雅黑" panose="020B0503020204020204" charset="-122"/>
                <a:ea typeface="微软雅黑" panose="020B0503020204020204" charset="-122"/>
              </a:rPr>
              <a:t>二维码</a:t>
            </a:r>
            <a:r>
              <a:rPr lang="en-US" altLang="zh-CN" sz="800" spc="100" dirty="0">
                <a:solidFill>
                  <a:prstClr val="black"/>
                </a:solidFill>
                <a:latin typeface="微软雅黑" panose="020B0503020204020204" charset="-122"/>
                <a:ea typeface="微软雅黑" panose="020B0503020204020204" charset="-122"/>
              </a:rPr>
              <a:t>/</a:t>
            </a:r>
            <a:r>
              <a:rPr lang="zh-CN" altLang="en-US" sz="800" spc="100" dirty="0">
                <a:solidFill>
                  <a:prstClr val="black"/>
                </a:solidFill>
                <a:latin typeface="微软雅黑" panose="020B0503020204020204" charset="-122"/>
                <a:ea typeface="微软雅黑" panose="020B0503020204020204" charset="-122"/>
              </a:rPr>
              <a:t>刷卡</a:t>
            </a:r>
          </a:p>
        </p:txBody>
      </p:sp>
      <p:sp>
        <p:nvSpPr>
          <p:cNvPr id="197" name="矩形 196"/>
          <p:cNvSpPr/>
          <p:nvPr/>
        </p:nvSpPr>
        <p:spPr>
          <a:xfrm>
            <a:off x="5424597" y="3629675"/>
            <a:ext cx="270880" cy="584775"/>
          </a:xfrm>
          <a:prstGeom prst="rect">
            <a:avLst/>
          </a:prstGeom>
        </p:spPr>
        <p:txBody>
          <a:bodyPr wrap="squar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外</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呼</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面</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板</a:t>
            </a:r>
          </a:p>
        </p:txBody>
      </p:sp>
      <p:pic>
        <p:nvPicPr>
          <p:cNvPr id="4" name="图片 3">
            <a:extLst>
              <a:ext uri="{FF2B5EF4-FFF2-40B4-BE49-F238E27FC236}">
                <a16:creationId xmlns:a16="http://schemas.microsoft.com/office/drawing/2014/main" id="{96096AA1-33DF-ECE7-0D05-7F553F2120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08437" y="4719598"/>
            <a:ext cx="253663" cy="449267"/>
          </a:xfrm>
          <a:prstGeom prst="rect">
            <a:avLst/>
          </a:prstGeom>
        </p:spPr>
      </p:pic>
      <p:pic>
        <p:nvPicPr>
          <p:cNvPr id="6" name="图片 5">
            <a:extLst>
              <a:ext uri="{FF2B5EF4-FFF2-40B4-BE49-F238E27FC236}">
                <a16:creationId xmlns:a16="http://schemas.microsoft.com/office/drawing/2014/main" id="{2279FA0E-517D-9591-7B8D-95B8C85E749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42001" y="4776592"/>
            <a:ext cx="325933" cy="322804"/>
          </a:xfrm>
          <a:prstGeom prst="rect">
            <a:avLst/>
          </a:prstGeom>
        </p:spPr>
      </p:pic>
      <p:pic>
        <p:nvPicPr>
          <p:cNvPr id="38" name="图片 37">
            <a:extLst>
              <a:ext uri="{FF2B5EF4-FFF2-40B4-BE49-F238E27FC236}">
                <a16:creationId xmlns:a16="http://schemas.microsoft.com/office/drawing/2014/main" id="{56FFBD79-5617-073F-298F-960707D069F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79022" y="3834218"/>
            <a:ext cx="325768" cy="311423"/>
          </a:xfrm>
          <a:prstGeom prst="rect">
            <a:avLst/>
          </a:prstGeom>
        </p:spPr>
      </p:pic>
      <p:sp>
        <p:nvSpPr>
          <p:cNvPr id="124" name="矩形 123">
            <a:extLst>
              <a:ext uri="{FF2B5EF4-FFF2-40B4-BE49-F238E27FC236}">
                <a16:creationId xmlns:a16="http://schemas.microsoft.com/office/drawing/2014/main" id="{40C224AA-DBD0-E670-CA06-B19A75A9E6B3}"/>
              </a:ext>
            </a:extLst>
          </p:cNvPr>
          <p:cNvSpPr/>
          <p:nvPr/>
        </p:nvSpPr>
        <p:spPr>
          <a:xfrm>
            <a:off x="897202" y="5697342"/>
            <a:ext cx="569387" cy="307777"/>
          </a:xfrm>
          <a:prstGeom prst="rect">
            <a:avLst/>
          </a:prstGeom>
        </p:spPr>
        <p:txBody>
          <a:bodyPr wrap="none">
            <a:spAutoFit/>
          </a:bodyPr>
          <a:lstStyle/>
          <a:p>
            <a:r>
              <a:rPr lang="zh-CN" altLang="en-US" sz="1400" b="1" spc="100" dirty="0">
                <a:solidFill>
                  <a:srgbClr val="0070C0"/>
                </a:solidFill>
                <a:latin typeface="微软雅黑" panose="020B0503020204020204" charset="-122"/>
                <a:ea typeface="微软雅黑" panose="020B0503020204020204" charset="-122"/>
                <a:sym typeface="+mn-ea"/>
              </a:rPr>
              <a:t>门禁</a:t>
            </a:r>
          </a:p>
        </p:txBody>
      </p:sp>
      <p:pic>
        <p:nvPicPr>
          <p:cNvPr id="126" name="图片 125">
            <a:extLst>
              <a:ext uri="{FF2B5EF4-FFF2-40B4-BE49-F238E27FC236}">
                <a16:creationId xmlns:a16="http://schemas.microsoft.com/office/drawing/2014/main" id="{5ADF031E-0111-FDB9-1FD3-E1133FB212D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550521" y="4339215"/>
            <a:ext cx="982358" cy="836823"/>
          </a:xfrm>
          <a:prstGeom prst="rect">
            <a:avLst/>
          </a:prstGeom>
        </p:spPr>
      </p:pic>
      <p:sp>
        <p:nvSpPr>
          <p:cNvPr id="127" name="矩形 126">
            <a:extLst>
              <a:ext uri="{FF2B5EF4-FFF2-40B4-BE49-F238E27FC236}">
                <a16:creationId xmlns:a16="http://schemas.microsoft.com/office/drawing/2014/main" id="{11A207B3-EFFD-C108-F080-11C942E487BF}"/>
              </a:ext>
            </a:extLst>
          </p:cNvPr>
          <p:cNvSpPr/>
          <p:nvPr/>
        </p:nvSpPr>
        <p:spPr>
          <a:xfrm>
            <a:off x="10641019" y="5181221"/>
            <a:ext cx="651354" cy="230832"/>
          </a:xfrm>
          <a:prstGeom prst="rect">
            <a:avLst/>
          </a:prstGeom>
        </p:spPr>
        <p:txBody>
          <a:bodyPr wrap="square">
            <a:spAutoFit/>
          </a:bodyPr>
          <a:lstStyle/>
          <a:p>
            <a:pPr algn="ctr"/>
            <a:r>
              <a:rPr lang="zh-CN" altLang="en-US" sz="900" spc="100" dirty="0">
                <a:solidFill>
                  <a:prstClr val="black"/>
                </a:solidFill>
                <a:latin typeface="微软雅黑" panose="020B0503020204020204" charset="-122"/>
                <a:ea typeface="微软雅黑" panose="020B0503020204020204" charset="-122"/>
              </a:rPr>
              <a:t>访客机</a:t>
            </a:r>
          </a:p>
        </p:txBody>
      </p:sp>
      <p:pic>
        <p:nvPicPr>
          <p:cNvPr id="42" name="图片 41">
            <a:extLst>
              <a:ext uri="{FF2B5EF4-FFF2-40B4-BE49-F238E27FC236}">
                <a16:creationId xmlns:a16="http://schemas.microsoft.com/office/drawing/2014/main" id="{AC81C8A2-306F-16DD-EDB3-5297F9757AD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025884" y="3814945"/>
            <a:ext cx="341979" cy="244491"/>
          </a:xfrm>
          <a:prstGeom prst="rect">
            <a:avLst/>
          </a:prstGeom>
        </p:spPr>
      </p:pic>
      <p:pic>
        <p:nvPicPr>
          <p:cNvPr id="46" name="图片 45">
            <a:extLst>
              <a:ext uri="{FF2B5EF4-FFF2-40B4-BE49-F238E27FC236}">
                <a16:creationId xmlns:a16="http://schemas.microsoft.com/office/drawing/2014/main" id="{9A8FAEB9-5511-4162-6528-57BF763580D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414927" y="4690352"/>
            <a:ext cx="312055" cy="468083"/>
          </a:xfrm>
          <a:prstGeom prst="rect">
            <a:avLst/>
          </a:prstGeom>
        </p:spPr>
      </p:pic>
      <p:pic>
        <p:nvPicPr>
          <p:cNvPr id="48" name="图片 47">
            <a:extLst>
              <a:ext uri="{FF2B5EF4-FFF2-40B4-BE49-F238E27FC236}">
                <a16:creationId xmlns:a16="http://schemas.microsoft.com/office/drawing/2014/main" id="{E0952B4E-C160-3746-37A4-73506758DE5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074668" y="4785404"/>
            <a:ext cx="352923" cy="266411"/>
          </a:xfrm>
          <a:prstGeom prst="rect">
            <a:avLst/>
          </a:prstGeom>
        </p:spPr>
      </p:pic>
      <p:sp>
        <p:nvSpPr>
          <p:cNvPr id="129" name="圆角矩形 36">
            <a:extLst>
              <a:ext uri="{FF2B5EF4-FFF2-40B4-BE49-F238E27FC236}">
                <a16:creationId xmlns:a16="http://schemas.microsoft.com/office/drawing/2014/main" id="{E16EC06F-149B-B828-F49A-47F95C1B34E9}"/>
              </a:ext>
            </a:extLst>
          </p:cNvPr>
          <p:cNvSpPr/>
          <p:nvPr/>
        </p:nvSpPr>
        <p:spPr>
          <a:xfrm>
            <a:off x="2291453" y="3494523"/>
            <a:ext cx="2271981" cy="2169799"/>
          </a:xfrm>
          <a:prstGeom prst="roundRect">
            <a:avLst>
              <a:gd name="adj" fmla="val 2971"/>
            </a:avLst>
          </a:prstGeom>
          <a:noFill/>
          <a:ln>
            <a:solidFill>
              <a:srgbClr val="9EA4A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spc="100">
              <a:solidFill>
                <a:srgbClr val="FFFFFF"/>
              </a:solidFill>
              <a:latin typeface="微软雅黑" panose="020B0503020204020204" charset="-122"/>
              <a:ea typeface="微软雅黑" panose="020B0503020204020204" charset="-122"/>
            </a:endParaRPr>
          </a:p>
        </p:txBody>
      </p:sp>
      <p:pic>
        <p:nvPicPr>
          <p:cNvPr id="50" name="图片 49">
            <a:extLst>
              <a:ext uri="{FF2B5EF4-FFF2-40B4-BE49-F238E27FC236}">
                <a16:creationId xmlns:a16="http://schemas.microsoft.com/office/drawing/2014/main" id="{684764D2-9044-E6FD-5AAC-13D42C48135D}"/>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1746467" y="3987023"/>
            <a:ext cx="428692" cy="512328"/>
          </a:xfrm>
          <a:prstGeom prst="rect">
            <a:avLst/>
          </a:prstGeom>
        </p:spPr>
      </p:pic>
      <p:pic>
        <p:nvPicPr>
          <p:cNvPr id="52" name="图片 51">
            <a:extLst>
              <a:ext uri="{FF2B5EF4-FFF2-40B4-BE49-F238E27FC236}">
                <a16:creationId xmlns:a16="http://schemas.microsoft.com/office/drawing/2014/main" id="{FB373965-8D60-BE0E-6BF6-57A0C9F11994}"/>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010344" y="3746852"/>
            <a:ext cx="464058" cy="405936"/>
          </a:xfrm>
          <a:prstGeom prst="rect">
            <a:avLst/>
          </a:prstGeom>
        </p:spPr>
      </p:pic>
      <p:pic>
        <p:nvPicPr>
          <p:cNvPr id="55" name="图片 54">
            <a:extLst>
              <a:ext uri="{FF2B5EF4-FFF2-40B4-BE49-F238E27FC236}">
                <a16:creationId xmlns:a16="http://schemas.microsoft.com/office/drawing/2014/main" id="{56DE9C4D-B74C-7E13-9F13-FB0049ED115E}"/>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999114" y="4194337"/>
            <a:ext cx="522799" cy="522799"/>
          </a:xfrm>
          <a:prstGeom prst="rect">
            <a:avLst/>
          </a:prstGeom>
        </p:spPr>
      </p:pic>
      <p:pic>
        <p:nvPicPr>
          <p:cNvPr id="57" name="图片 56">
            <a:extLst>
              <a:ext uri="{FF2B5EF4-FFF2-40B4-BE49-F238E27FC236}">
                <a16:creationId xmlns:a16="http://schemas.microsoft.com/office/drawing/2014/main" id="{6D2B6727-7A36-044B-9A55-3185F1C7004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4058153" y="4752438"/>
            <a:ext cx="299635" cy="409778"/>
          </a:xfrm>
          <a:prstGeom prst="rect">
            <a:avLst/>
          </a:prstGeom>
        </p:spPr>
      </p:pic>
      <p:pic>
        <p:nvPicPr>
          <p:cNvPr id="59" name="图片 58">
            <a:extLst>
              <a:ext uri="{FF2B5EF4-FFF2-40B4-BE49-F238E27FC236}">
                <a16:creationId xmlns:a16="http://schemas.microsoft.com/office/drawing/2014/main" id="{DC8C3A1D-A42D-EC73-682D-A6345A29D1A4}"/>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329095" y="3639579"/>
            <a:ext cx="341404" cy="471157"/>
          </a:xfrm>
          <a:prstGeom prst="rect">
            <a:avLst/>
          </a:prstGeom>
        </p:spPr>
      </p:pic>
      <p:pic>
        <p:nvPicPr>
          <p:cNvPr id="144" name="图片 143">
            <a:extLst>
              <a:ext uri="{FF2B5EF4-FFF2-40B4-BE49-F238E27FC236}">
                <a16:creationId xmlns:a16="http://schemas.microsoft.com/office/drawing/2014/main" id="{30BF1424-576D-628C-2BCF-E869EE4B156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67269" y="4713359"/>
            <a:ext cx="253663" cy="449267"/>
          </a:xfrm>
          <a:prstGeom prst="rect">
            <a:avLst/>
          </a:prstGeom>
        </p:spPr>
      </p:pic>
      <p:sp>
        <p:nvSpPr>
          <p:cNvPr id="148" name="矩形 147">
            <a:extLst>
              <a:ext uri="{FF2B5EF4-FFF2-40B4-BE49-F238E27FC236}">
                <a16:creationId xmlns:a16="http://schemas.microsoft.com/office/drawing/2014/main" id="{581D9A2D-8A61-D3D6-254E-0CE968A49003}"/>
              </a:ext>
            </a:extLst>
          </p:cNvPr>
          <p:cNvSpPr/>
          <p:nvPr/>
        </p:nvSpPr>
        <p:spPr>
          <a:xfrm>
            <a:off x="4603663" y="5162626"/>
            <a:ext cx="761747" cy="215444"/>
          </a:xfrm>
          <a:prstGeom prst="rect">
            <a:avLst/>
          </a:prstGeom>
        </p:spPr>
        <p:txBody>
          <a:bodyPr wrap="none">
            <a:spAutoFit/>
          </a:bodyPr>
          <a:lstStyle/>
          <a:p>
            <a:pPr algn="ctr"/>
            <a:r>
              <a:rPr lang="zh-CN" altLang="en-US" sz="800" spc="100" dirty="0">
                <a:solidFill>
                  <a:prstClr val="black"/>
                </a:solidFill>
                <a:latin typeface="微软雅黑" panose="020B0503020204020204" charset="-122"/>
                <a:ea typeface="微软雅黑" panose="020B0503020204020204" charset="-122"/>
              </a:rPr>
              <a:t>人脸识别机</a:t>
            </a:r>
          </a:p>
        </p:txBody>
      </p:sp>
      <p:pic>
        <p:nvPicPr>
          <p:cNvPr id="61" name="图片 60">
            <a:extLst>
              <a:ext uri="{FF2B5EF4-FFF2-40B4-BE49-F238E27FC236}">
                <a16:creationId xmlns:a16="http://schemas.microsoft.com/office/drawing/2014/main" id="{90C2BBBD-C12D-225B-A758-15929A8F86F9}"/>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439253" y="4827074"/>
            <a:ext cx="411423" cy="411423"/>
          </a:xfrm>
          <a:prstGeom prst="rect">
            <a:avLst/>
          </a:prstGeom>
        </p:spPr>
      </p:pic>
      <p:pic>
        <p:nvPicPr>
          <p:cNvPr id="70" name="图片 69">
            <a:extLst>
              <a:ext uri="{FF2B5EF4-FFF2-40B4-BE49-F238E27FC236}">
                <a16:creationId xmlns:a16="http://schemas.microsoft.com/office/drawing/2014/main" id="{07C34849-2F3E-F392-6917-0408AB9BCA28}"/>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6029083" y="4915216"/>
            <a:ext cx="401868" cy="229180"/>
          </a:xfrm>
          <a:prstGeom prst="rect">
            <a:avLst/>
          </a:prstGeom>
        </p:spPr>
      </p:pic>
      <p:pic>
        <p:nvPicPr>
          <p:cNvPr id="72" name="图片 71">
            <a:extLst>
              <a:ext uri="{FF2B5EF4-FFF2-40B4-BE49-F238E27FC236}">
                <a16:creationId xmlns:a16="http://schemas.microsoft.com/office/drawing/2014/main" id="{44C55D6C-7605-5C60-FD2D-8D1BCC071941}"/>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5873137" y="3502945"/>
            <a:ext cx="373520" cy="948003"/>
          </a:xfrm>
          <a:prstGeom prst="rect">
            <a:avLst/>
          </a:prstGeom>
        </p:spPr>
      </p:pic>
      <p:pic>
        <p:nvPicPr>
          <p:cNvPr id="75" name="图片 74">
            <a:extLst>
              <a:ext uri="{FF2B5EF4-FFF2-40B4-BE49-F238E27FC236}">
                <a16:creationId xmlns:a16="http://schemas.microsoft.com/office/drawing/2014/main" id="{85764494-6E60-7E3C-E285-5154D3A0697A}"/>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5255533" y="3569139"/>
            <a:ext cx="192024" cy="617472"/>
          </a:xfrm>
          <a:prstGeom prst="rect">
            <a:avLst/>
          </a:prstGeom>
        </p:spPr>
      </p:pic>
      <p:sp>
        <p:nvSpPr>
          <p:cNvPr id="156" name="矩形 155">
            <a:extLst>
              <a:ext uri="{FF2B5EF4-FFF2-40B4-BE49-F238E27FC236}">
                <a16:creationId xmlns:a16="http://schemas.microsoft.com/office/drawing/2014/main" id="{ED83111C-E60F-4BB2-5572-F15A6A907E11}"/>
              </a:ext>
            </a:extLst>
          </p:cNvPr>
          <p:cNvSpPr/>
          <p:nvPr/>
        </p:nvSpPr>
        <p:spPr>
          <a:xfrm>
            <a:off x="5652812" y="3614765"/>
            <a:ext cx="270880" cy="584775"/>
          </a:xfrm>
          <a:prstGeom prst="rect">
            <a:avLst/>
          </a:prstGeom>
        </p:spPr>
        <p:txBody>
          <a:bodyPr wrap="squar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内呼</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面</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板</a:t>
            </a:r>
          </a:p>
        </p:txBody>
      </p:sp>
      <p:cxnSp>
        <p:nvCxnSpPr>
          <p:cNvPr id="163" name="直接连接符 162">
            <a:extLst>
              <a:ext uri="{FF2B5EF4-FFF2-40B4-BE49-F238E27FC236}">
                <a16:creationId xmlns:a16="http://schemas.microsoft.com/office/drawing/2014/main" id="{3E37A48B-FB90-059A-08B7-EE7C9DACCE4C}"/>
              </a:ext>
            </a:extLst>
          </p:cNvPr>
          <p:cNvCxnSpPr>
            <a:cxnSpLocks/>
          </p:cNvCxnSpPr>
          <p:nvPr/>
        </p:nvCxnSpPr>
        <p:spPr>
          <a:xfrm flipH="1" flipV="1">
            <a:off x="4971677" y="4524429"/>
            <a:ext cx="1728000" cy="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直接连接符 163">
            <a:extLst>
              <a:ext uri="{FF2B5EF4-FFF2-40B4-BE49-F238E27FC236}">
                <a16:creationId xmlns:a16="http://schemas.microsoft.com/office/drawing/2014/main" id="{8BB315BB-B179-8E98-DDA3-AA5D443D0A7B}"/>
              </a:ext>
            </a:extLst>
          </p:cNvPr>
          <p:cNvCxnSpPr>
            <a:cxnSpLocks/>
          </p:cNvCxnSpPr>
          <p:nvPr/>
        </p:nvCxnSpPr>
        <p:spPr>
          <a:xfrm flipH="1" flipV="1">
            <a:off x="5091481" y="4016429"/>
            <a:ext cx="0" cy="50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5" name="直接连接符 164">
            <a:extLst>
              <a:ext uri="{FF2B5EF4-FFF2-40B4-BE49-F238E27FC236}">
                <a16:creationId xmlns:a16="http://schemas.microsoft.com/office/drawing/2014/main" id="{4AA65C76-D603-DDAA-DC1E-A66E2A85E4C4}"/>
              </a:ext>
            </a:extLst>
          </p:cNvPr>
          <p:cNvCxnSpPr>
            <a:cxnSpLocks/>
          </p:cNvCxnSpPr>
          <p:nvPr/>
        </p:nvCxnSpPr>
        <p:spPr>
          <a:xfrm flipH="1" flipV="1">
            <a:off x="5664304" y="4533359"/>
            <a:ext cx="0" cy="1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6" name="直接连接符 165">
            <a:extLst>
              <a:ext uri="{FF2B5EF4-FFF2-40B4-BE49-F238E27FC236}">
                <a16:creationId xmlns:a16="http://schemas.microsoft.com/office/drawing/2014/main" id="{87EA1D97-B5C1-F57B-4403-5FCDA837C109}"/>
              </a:ext>
            </a:extLst>
          </p:cNvPr>
          <p:cNvCxnSpPr>
            <a:cxnSpLocks/>
          </p:cNvCxnSpPr>
          <p:nvPr/>
        </p:nvCxnSpPr>
        <p:spPr>
          <a:xfrm flipH="1" flipV="1">
            <a:off x="6231677" y="4533359"/>
            <a:ext cx="0" cy="180000"/>
          </a:xfrm>
          <a:prstGeom prst="line">
            <a:avLst/>
          </a:prstGeom>
        </p:spPr>
        <p:style>
          <a:lnRef idx="1">
            <a:schemeClr val="accent1"/>
          </a:lnRef>
          <a:fillRef idx="0">
            <a:schemeClr val="accent1"/>
          </a:fillRef>
          <a:effectRef idx="0">
            <a:schemeClr val="accent1"/>
          </a:effectRef>
          <a:fontRef idx="minor">
            <a:schemeClr val="tx1"/>
          </a:fontRef>
        </p:style>
      </p:cxnSp>
      <p:pic>
        <p:nvPicPr>
          <p:cNvPr id="78" name="图片 77">
            <a:extLst>
              <a:ext uri="{FF2B5EF4-FFF2-40B4-BE49-F238E27FC236}">
                <a16:creationId xmlns:a16="http://schemas.microsoft.com/office/drawing/2014/main" id="{A1FDF3C8-306F-F5CA-1282-49DD47681AF3}"/>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4931014" y="3724619"/>
            <a:ext cx="303799" cy="218099"/>
          </a:xfrm>
          <a:prstGeom prst="rect">
            <a:avLst/>
          </a:prstGeom>
        </p:spPr>
      </p:pic>
      <p:sp>
        <p:nvSpPr>
          <p:cNvPr id="172" name="矩形 171">
            <a:extLst>
              <a:ext uri="{FF2B5EF4-FFF2-40B4-BE49-F238E27FC236}">
                <a16:creationId xmlns:a16="http://schemas.microsoft.com/office/drawing/2014/main" id="{F229869B-8F07-FAE9-60C1-BCE009B7C067}"/>
              </a:ext>
            </a:extLst>
          </p:cNvPr>
          <p:cNvSpPr/>
          <p:nvPr/>
        </p:nvSpPr>
        <p:spPr>
          <a:xfrm>
            <a:off x="4687204" y="3614765"/>
            <a:ext cx="300082" cy="707886"/>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外</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呼</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控</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制</a:t>
            </a:r>
            <a:endParaRPr lang="en-US" altLang="zh-CN" sz="800" spc="1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器</a:t>
            </a:r>
          </a:p>
        </p:txBody>
      </p:sp>
      <p:cxnSp>
        <p:nvCxnSpPr>
          <p:cNvPr id="173" name="直接连接符 172">
            <a:extLst>
              <a:ext uri="{FF2B5EF4-FFF2-40B4-BE49-F238E27FC236}">
                <a16:creationId xmlns:a16="http://schemas.microsoft.com/office/drawing/2014/main" id="{A551D1E3-38C2-383C-BDA6-6E0B9CE4C155}"/>
              </a:ext>
            </a:extLst>
          </p:cNvPr>
          <p:cNvCxnSpPr>
            <a:cxnSpLocks/>
          </p:cNvCxnSpPr>
          <p:nvPr/>
        </p:nvCxnSpPr>
        <p:spPr>
          <a:xfrm flipH="1" flipV="1">
            <a:off x="6517620" y="4043483"/>
            <a:ext cx="0" cy="468000"/>
          </a:xfrm>
          <a:prstGeom prst="line">
            <a:avLst/>
          </a:prstGeom>
        </p:spPr>
        <p:style>
          <a:lnRef idx="1">
            <a:schemeClr val="accent1"/>
          </a:lnRef>
          <a:fillRef idx="0">
            <a:schemeClr val="accent1"/>
          </a:fillRef>
          <a:effectRef idx="0">
            <a:schemeClr val="accent1"/>
          </a:effectRef>
          <a:fontRef idx="minor">
            <a:schemeClr val="tx1"/>
          </a:fontRef>
        </p:style>
      </p:cxnSp>
      <p:sp>
        <p:nvSpPr>
          <p:cNvPr id="174" name="矩形 173">
            <a:extLst>
              <a:ext uri="{FF2B5EF4-FFF2-40B4-BE49-F238E27FC236}">
                <a16:creationId xmlns:a16="http://schemas.microsoft.com/office/drawing/2014/main" id="{CA452BF4-1272-583A-2B46-F34778EB5A90}"/>
              </a:ext>
            </a:extLst>
          </p:cNvPr>
          <p:cNvSpPr/>
          <p:nvPr/>
        </p:nvSpPr>
        <p:spPr>
          <a:xfrm>
            <a:off x="6478620" y="4924393"/>
            <a:ext cx="457474" cy="215444"/>
          </a:xfrm>
          <a:prstGeom prst="rect">
            <a:avLst/>
          </a:prstGeom>
        </p:spPr>
        <p:txBody>
          <a:bodyPr wrap="square">
            <a:spAutoFit/>
          </a:bodyPr>
          <a:lstStyle/>
          <a:p>
            <a:pPr algn="ctr"/>
            <a:r>
              <a:rPr lang="zh-CN" altLang="en-US" sz="800" spc="100" dirty="0">
                <a:solidFill>
                  <a:prstClr val="black"/>
                </a:solidFill>
                <a:latin typeface="微软雅黑" panose="020B0503020204020204" charset="-122"/>
                <a:ea typeface="微软雅黑" panose="020B0503020204020204" charset="-122"/>
              </a:rPr>
              <a:t>●●●</a:t>
            </a:r>
            <a:endParaRPr lang="zh-CN" altLang="en-US" sz="900" spc="100" dirty="0">
              <a:solidFill>
                <a:prstClr val="black"/>
              </a:solidFill>
              <a:latin typeface="微软雅黑" panose="020B0503020204020204" charset="-122"/>
              <a:ea typeface="微软雅黑" panose="020B0503020204020204" charset="-122"/>
            </a:endParaRPr>
          </a:p>
        </p:txBody>
      </p:sp>
      <p:sp>
        <p:nvSpPr>
          <p:cNvPr id="175" name="矩形 174">
            <a:extLst>
              <a:ext uri="{FF2B5EF4-FFF2-40B4-BE49-F238E27FC236}">
                <a16:creationId xmlns:a16="http://schemas.microsoft.com/office/drawing/2014/main" id="{1AA78EFB-65EC-640E-4430-A8BF2B358E80}"/>
              </a:ext>
            </a:extLst>
          </p:cNvPr>
          <p:cNvSpPr/>
          <p:nvPr/>
        </p:nvSpPr>
        <p:spPr>
          <a:xfrm>
            <a:off x="6469659" y="5188915"/>
            <a:ext cx="457474" cy="338554"/>
          </a:xfrm>
          <a:prstGeom prst="rect">
            <a:avLst/>
          </a:prstGeom>
        </p:spPr>
        <p:txBody>
          <a:bodyPr wrap="square">
            <a:spAutoFit/>
          </a:bodyPr>
          <a:lstStyle/>
          <a:p>
            <a:pPr algn="ctr"/>
            <a:r>
              <a:rPr lang="zh-CN" altLang="en-US" sz="800" spc="100" dirty="0">
                <a:solidFill>
                  <a:prstClr val="black"/>
                </a:solidFill>
                <a:latin typeface="微软雅黑" panose="020B0503020204020204" charset="-122"/>
                <a:ea typeface="微软雅黑" panose="020B0503020204020204" charset="-122"/>
              </a:rPr>
              <a:t>其他</a:t>
            </a:r>
            <a:endParaRPr lang="en-US" altLang="zh-CN" sz="800" spc="100" dirty="0">
              <a:solidFill>
                <a:prstClr val="black"/>
              </a:solidFill>
              <a:latin typeface="微软雅黑" panose="020B0503020204020204" charset="-122"/>
              <a:ea typeface="微软雅黑" panose="020B0503020204020204" charset="-122"/>
            </a:endParaRPr>
          </a:p>
          <a:p>
            <a:pPr algn="ctr"/>
            <a:r>
              <a:rPr lang="zh-CN" altLang="en-US" sz="800" spc="100" dirty="0">
                <a:solidFill>
                  <a:prstClr val="black"/>
                </a:solidFill>
                <a:latin typeface="微软雅黑" panose="020B0503020204020204" charset="-122"/>
                <a:ea typeface="微软雅黑" panose="020B0503020204020204" charset="-122"/>
              </a:rPr>
              <a:t>读头</a:t>
            </a:r>
            <a:endParaRPr lang="zh-CN" altLang="en-US" sz="900" spc="100" dirty="0">
              <a:solidFill>
                <a:prstClr val="black"/>
              </a:solidFill>
              <a:latin typeface="微软雅黑" panose="020B0503020204020204" charset="-122"/>
              <a:ea typeface="微软雅黑" panose="020B0503020204020204" charset="-122"/>
            </a:endParaRPr>
          </a:p>
        </p:txBody>
      </p:sp>
      <p:cxnSp>
        <p:nvCxnSpPr>
          <p:cNvPr id="176" name="直接连接符 175">
            <a:extLst>
              <a:ext uri="{FF2B5EF4-FFF2-40B4-BE49-F238E27FC236}">
                <a16:creationId xmlns:a16="http://schemas.microsoft.com/office/drawing/2014/main" id="{90E5BDB4-E874-FBC0-9E0C-3B723F594C65}"/>
              </a:ext>
            </a:extLst>
          </p:cNvPr>
          <p:cNvCxnSpPr>
            <a:cxnSpLocks/>
          </p:cNvCxnSpPr>
          <p:nvPr/>
        </p:nvCxnSpPr>
        <p:spPr>
          <a:xfrm flipH="1" flipV="1">
            <a:off x="6711803" y="4526136"/>
            <a:ext cx="0" cy="1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2" name="直接连接符 181">
            <a:extLst>
              <a:ext uri="{FF2B5EF4-FFF2-40B4-BE49-F238E27FC236}">
                <a16:creationId xmlns:a16="http://schemas.microsoft.com/office/drawing/2014/main" id="{56FA76B0-B9AA-9EA9-E804-833E388EBEB2}"/>
              </a:ext>
            </a:extLst>
          </p:cNvPr>
          <p:cNvCxnSpPr/>
          <p:nvPr/>
        </p:nvCxnSpPr>
        <p:spPr>
          <a:xfrm flipH="1" flipV="1">
            <a:off x="6486827" y="3250686"/>
            <a:ext cx="0" cy="339090"/>
          </a:xfrm>
          <a:prstGeom prst="line">
            <a:avLst/>
          </a:prstGeom>
        </p:spPr>
        <p:style>
          <a:lnRef idx="1">
            <a:schemeClr val="accent1"/>
          </a:lnRef>
          <a:fillRef idx="0">
            <a:schemeClr val="accent1"/>
          </a:fillRef>
          <a:effectRef idx="0">
            <a:schemeClr val="accent1"/>
          </a:effectRef>
          <a:fontRef idx="minor">
            <a:schemeClr val="tx1"/>
          </a:fontRef>
        </p:style>
      </p:cxnSp>
      <p:sp>
        <p:nvSpPr>
          <p:cNvPr id="184" name="矩形 183">
            <a:extLst>
              <a:ext uri="{FF2B5EF4-FFF2-40B4-BE49-F238E27FC236}">
                <a16:creationId xmlns:a16="http://schemas.microsoft.com/office/drawing/2014/main" id="{662DE253-47FB-7F81-8879-31BD1E83D25D}"/>
              </a:ext>
            </a:extLst>
          </p:cNvPr>
          <p:cNvSpPr/>
          <p:nvPr/>
        </p:nvSpPr>
        <p:spPr>
          <a:xfrm>
            <a:off x="3561656" y="5154225"/>
            <a:ext cx="546301" cy="215444"/>
          </a:xfrm>
          <a:prstGeom prst="rect">
            <a:avLst/>
          </a:prstGeom>
        </p:spPr>
        <p:txBody>
          <a:bodyPr wrap="square">
            <a:spAutoFit/>
          </a:bodyPr>
          <a:lstStyle/>
          <a:p>
            <a:pPr algn="ctr"/>
            <a:r>
              <a:rPr lang="zh-CN" altLang="en-US" sz="800" spc="100" dirty="0">
                <a:solidFill>
                  <a:prstClr val="black"/>
                </a:solidFill>
                <a:latin typeface="微软雅黑" panose="020B0503020204020204" charset="-122"/>
                <a:ea typeface="微软雅黑" panose="020B0503020204020204" charset="-122"/>
              </a:rPr>
              <a:t>云对讲</a:t>
            </a:r>
            <a:endParaRPr lang="zh-CN" altLang="en-US" sz="900" spc="100" dirty="0">
              <a:solidFill>
                <a:prstClr val="black"/>
              </a:solidFill>
              <a:latin typeface="微软雅黑" panose="020B0503020204020204" charset="-122"/>
              <a:ea typeface="微软雅黑" panose="020B0503020204020204" charset="-122"/>
            </a:endParaRPr>
          </a:p>
        </p:txBody>
      </p:sp>
      <p:cxnSp>
        <p:nvCxnSpPr>
          <p:cNvPr id="185" name="直接连接符 184">
            <a:extLst>
              <a:ext uri="{FF2B5EF4-FFF2-40B4-BE49-F238E27FC236}">
                <a16:creationId xmlns:a16="http://schemas.microsoft.com/office/drawing/2014/main" id="{1738B5DD-E971-05AC-9BAE-5A3DEFC8A97C}"/>
              </a:ext>
            </a:extLst>
          </p:cNvPr>
          <p:cNvCxnSpPr>
            <a:cxnSpLocks/>
          </p:cNvCxnSpPr>
          <p:nvPr/>
        </p:nvCxnSpPr>
        <p:spPr>
          <a:xfrm flipH="1" flipV="1">
            <a:off x="2584053" y="4567612"/>
            <a:ext cx="1260000" cy="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直接连接符 185">
            <a:extLst>
              <a:ext uri="{FF2B5EF4-FFF2-40B4-BE49-F238E27FC236}">
                <a16:creationId xmlns:a16="http://schemas.microsoft.com/office/drawing/2014/main" id="{69625018-EA51-C089-D6DE-20625A413F80}"/>
              </a:ext>
            </a:extLst>
          </p:cNvPr>
          <p:cNvCxnSpPr>
            <a:cxnSpLocks/>
          </p:cNvCxnSpPr>
          <p:nvPr/>
        </p:nvCxnSpPr>
        <p:spPr>
          <a:xfrm flipH="1" flipV="1">
            <a:off x="2584053" y="4567180"/>
            <a:ext cx="0" cy="1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7" name="直接连接符 186">
            <a:extLst>
              <a:ext uri="{FF2B5EF4-FFF2-40B4-BE49-F238E27FC236}">
                <a16:creationId xmlns:a16="http://schemas.microsoft.com/office/drawing/2014/main" id="{7ABCCFD1-07BC-3100-F94A-704AFA84D1E9}"/>
              </a:ext>
            </a:extLst>
          </p:cNvPr>
          <p:cNvCxnSpPr>
            <a:cxnSpLocks/>
          </p:cNvCxnSpPr>
          <p:nvPr/>
        </p:nvCxnSpPr>
        <p:spPr>
          <a:xfrm flipH="1" flipV="1">
            <a:off x="3220802" y="4567612"/>
            <a:ext cx="0" cy="1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直接连接符 187">
            <a:extLst>
              <a:ext uri="{FF2B5EF4-FFF2-40B4-BE49-F238E27FC236}">
                <a16:creationId xmlns:a16="http://schemas.microsoft.com/office/drawing/2014/main" id="{8A1DACD6-9193-081A-CEA8-AC3D5DEA8A27}"/>
              </a:ext>
            </a:extLst>
          </p:cNvPr>
          <p:cNvCxnSpPr>
            <a:cxnSpLocks/>
          </p:cNvCxnSpPr>
          <p:nvPr/>
        </p:nvCxnSpPr>
        <p:spPr>
          <a:xfrm flipH="1" flipV="1">
            <a:off x="3844053" y="4565054"/>
            <a:ext cx="0" cy="180000"/>
          </a:xfrm>
          <a:prstGeom prst="line">
            <a:avLst/>
          </a:prstGeom>
        </p:spPr>
        <p:style>
          <a:lnRef idx="1">
            <a:schemeClr val="accent1"/>
          </a:lnRef>
          <a:fillRef idx="0">
            <a:schemeClr val="accent1"/>
          </a:fillRef>
          <a:effectRef idx="0">
            <a:schemeClr val="accent1"/>
          </a:effectRef>
          <a:fontRef idx="minor">
            <a:schemeClr val="tx1"/>
          </a:fontRef>
        </p:style>
      </p:cxnSp>
      <p:sp>
        <p:nvSpPr>
          <p:cNvPr id="201" name="矩形 200">
            <a:extLst>
              <a:ext uri="{FF2B5EF4-FFF2-40B4-BE49-F238E27FC236}">
                <a16:creationId xmlns:a16="http://schemas.microsoft.com/office/drawing/2014/main" id="{096F98B5-52AB-2953-BB3B-7B2BEF66BB00}"/>
              </a:ext>
            </a:extLst>
          </p:cNvPr>
          <p:cNvSpPr/>
          <p:nvPr/>
        </p:nvSpPr>
        <p:spPr>
          <a:xfrm>
            <a:off x="1537298" y="5154225"/>
            <a:ext cx="536414" cy="215444"/>
          </a:xfrm>
          <a:prstGeom prst="rect">
            <a:avLst/>
          </a:prstGeom>
        </p:spPr>
        <p:txBody>
          <a:bodyPr wrap="square">
            <a:spAutoFit/>
          </a:bodyPr>
          <a:lstStyle/>
          <a:p>
            <a:pPr algn="ctr"/>
            <a:r>
              <a:rPr lang="zh-CN" altLang="en-US" sz="800" spc="100" dirty="0">
                <a:solidFill>
                  <a:prstClr val="black"/>
                </a:solidFill>
                <a:latin typeface="微软雅黑" panose="020B0503020204020204" charset="-122"/>
                <a:ea typeface="微软雅黑" panose="020B0503020204020204" charset="-122"/>
              </a:rPr>
              <a:t>云对讲</a:t>
            </a:r>
            <a:endParaRPr lang="zh-CN" altLang="en-US" sz="900" spc="100" dirty="0">
              <a:solidFill>
                <a:prstClr val="black"/>
              </a:solidFill>
              <a:latin typeface="微软雅黑" panose="020B0503020204020204" charset="-122"/>
              <a:ea typeface="微软雅黑" panose="020B0503020204020204" charset="-122"/>
            </a:endParaRPr>
          </a:p>
        </p:txBody>
      </p:sp>
      <p:cxnSp>
        <p:nvCxnSpPr>
          <p:cNvPr id="202" name="直接连接符 201">
            <a:extLst>
              <a:ext uri="{FF2B5EF4-FFF2-40B4-BE49-F238E27FC236}">
                <a16:creationId xmlns:a16="http://schemas.microsoft.com/office/drawing/2014/main" id="{0670EABF-9745-CF39-633F-1DB74DFA236C}"/>
              </a:ext>
            </a:extLst>
          </p:cNvPr>
          <p:cNvCxnSpPr>
            <a:cxnSpLocks/>
            <a:stCxn id="26" idx="2"/>
          </p:cNvCxnSpPr>
          <p:nvPr/>
        </p:nvCxnSpPr>
        <p:spPr>
          <a:xfrm flipH="1" flipV="1">
            <a:off x="535196" y="4572989"/>
            <a:ext cx="1414833" cy="266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03" name="直接连接符 202">
            <a:extLst>
              <a:ext uri="{FF2B5EF4-FFF2-40B4-BE49-F238E27FC236}">
                <a16:creationId xmlns:a16="http://schemas.microsoft.com/office/drawing/2014/main" id="{AFE67E4A-0742-8EA8-5525-9A64B5F46C63}"/>
              </a:ext>
            </a:extLst>
          </p:cNvPr>
          <p:cNvCxnSpPr>
            <a:cxnSpLocks/>
          </p:cNvCxnSpPr>
          <p:nvPr/>
        </p:nvCxnSpPr>
        <p:spPr>
          <a:xfrm flipH="1" flipV="1">
            <a:off x="534249" y="4572122"/>
            <a:ext cx="0" cy="1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4" name="直接连接符 203">
            <a:extLst>
              <a:ext uri="{FF2B5EF4-FFF2-40B4-BE49-F238E27FC236}">
                <a16:creationId xmlns:a16="http://schemas.microsoft.com/office/drawing/2014/main" id="{609007A1-7F2F-7100-546A-9B3ECEB6238D}"/>
              </a:ext>
            </a:extLst>
          </p:cNvPr>
          <p:cNvCxnSpPr>
            <a:cxnSpLocks/>
          </p:cNvCxnSpPr>
          <p:nvPr/>
        </p:nvCxnSpPr>
        <p:spPr>
          <a:xfrm flipH="1" flipV="1">
            <a:off x="1104967" y="4579572"/>
            <a:ext cx="0" cy="1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 name="直接连接符 204">
            <a:extLst>
              <a:ext uri="{FF2B5EF4-FFF2-40B4-BE49-F238E27FC236}">
                <a16:creationId xmlns:a16="http://schemas.microsoft.com/office/drawing/2014/main" id="{6D1F3EED-3CA3-9641-996C-A521CFD16E53}"/>
              </a:ext>
            </a:extLst>
          </p:cNvPr>
          <p:cNvCxnSpPr>
            <a:cxnSpLocks/>
          </p:cNvCxnSpPr>
          <p:nvPr/>
        </p:nvCxnSpPr>
        <p:spPr>
          <a:xfrm flipH="1" flipV="1">
            <a:off x="1681345" y="4590659"/>
            <a:ext cx="0" cy="180000"/>
          </a:xfrm>
          <a:prstGeom prst="line">
            <a:avLst/>
          </a:prstGeom>
        </p:spPr>
        <p:style>
          <a:lnRef idx="1">
            <a:schemeClr val="accent1"/>
          </a:lnRef>
          <a:fillRef idx="0">
            <a:schemeClr val="accent1"/>
          </a:fillRef>
          <a:effectRef idx="0">
            <a:schemeClr val="accent1"/>
          </a:effectRef>
          <a:fontRef idx="minor">
            <a:schemeClr val="tx1"/>
          </a:fontRef>
        </p:style>
      </p:cxnSp>
      <p:pic>
        <p:nvPicPr>
          <p:cNvPr id="85" name="图片 84">
            <a:extLst>
              <a:ext uri="{FF2B5EF4-FFF2-40B4-BE49-F238E27FC236}">
                <a16:creationId xmlns:a16="http://schemas.microsoft.com/office/drawing/2014/main" id="{3618E7DB-0E58-D299-0335-1A5816B088F8}"/>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1595952" y="4446747"/>
            <a:ext cx="272281" cy="605068"/>
          </a:xfrm>
          <a:prstGeom prst="rect">
            <a:avLst/>
          </a:prstGeom>
        </p:spPr>
      </p:pic>
      <p:sp>
        <p:nvSpPr>
          <p:cNvPr id="206" name="矩形 205">
            <a:extLst>
              <a:ext uri="{FF2B5EF4-FFF2-40B4-BE49-F238E27FC236}">
                <a16:creationId xmlns:a16="http://schemas.microsoft.com/office/drawing/2014/main" id="{EF8FAE59-8A5A-7672-4221-AB2A752610A4}"/>
              </a:ext>
            </a:extLst>
          </p:cNvPr>
          <p:cNvSpPr/>
          <p:nvPr/>
        </p:nvSpPr>
        <p:spPr>
          <a:xfrm>
            <a:off x="11371160" y="5168983"/>
            <a:ext cx="769523" cy="215444"/>
          </a:xfrm>
          <a:prstGeom prst="rect">
            <a:avLst/>
          </a:prstGeom>
        </p:spPr>
        <p:txBody>
          <a:bodyPr wrap="square">
            <a:spAutoFit/>
          </a:bodyPr>
          <a:lstStyle/>
          <a:p>
            <a:pPr algn="ctr"/>
            <a:r>
              <a:rPr lang="zh-CN" altLang="en-US" sz="800" spc="100" dirty="0">
                <a:solidFill>
                  <a:prstClr val="black"/>
                </a:solidFill>
                <a:latin typeface="微软雅黑" panose="020B0503020204020204" charset="-122"/>
                <a:ea typeface="微软雅黑" panose="020B0503020204020204" charset="-122"/>
              </a:rPr>
              <a:t>手机预约</a:t>
            </a:r>
          </a:p>
        </p:txBody>
      </p:sp>
      <p:pic>
        <p:nvPicPr>
          <p:cNvPr id="8" name="图片 7">
            <a:extLst>
              <a:ext uri="{FF2B5EF4-FFF2-40B4-BE49-F238E27FC236}">
                <a16:creationId xmlns:a16="http://schemas.microsoft.com/office/drawing/2014/main" id="{CAC8CFE9-3EE4-AD4D-AFB8-19B0ACAC26F7}"/>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1776760" y="3577870"/>
            <a:ext cx="372546" cy="474149"/>
          </a:xfrm>
          <a:prstGeom prst="rect">
            <a:avLst/>
          </a:prstGeom>
        </p:spPr>
      </p:pic>
      <p:sp>
        <p:nvSpPr>
          <p:cNvPr id="3" name="圆角矩形 146">
            <a:extLst>
              <a:ext uri="{FF2B5EF4-FFF2-40B4-BE49-F238E27FC236}">
                <a16:creationId xmlns:a16="http://schemas.microsoft.com/office/drawing/2014/main" id="{34E1B296-EDA2-69DC-3915-71ABAC8A129D}"/>
              </a:ext>
            </a:extLst>
          </p:cNvPr>
          <p:cNvSpPr/>
          <p:nvPr/>
        </p:nvSpPr>
        <p:spPr>
          <a:xfrm>
            <a:off x="9299615" y="955156"/>
            <a:ext cx="1846032" cy="1392367"/>
          </a:xfrm>
          <a:prstGeom prst="roundRect">
            <a:avLst>
              <a:gd name="adj" fmla="val 2971"/>
            </a:avLst>
          </a:prstGeom>
          <a:noFill/>
          <a:ln>
            <a:solidFill>
              <a:srgbClr val="9EA4A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solidFill>
                <a:schemeClr val="tx1">
                  <a:lumMod val="75000"/>
                  <a:lumOff val="25000"/>
                </a:schemeClr>
              </a:solidFill>
              <a:latin typeface="微软雅黑" panose="020B0503020204020204" charset="-122"/>
              <a:ea typeface="微软雅黑" panose="020B0503020204020204" charset="-122"/>
            </a:endParaRPr>
          </a:p>
        </p:txBody>
      </p:sp>
      <p:pic>
        <p:nvPicPr>
          <p:cNvPr id="5" name="图片 4" descr="图片包含 侧面, 电脑, 巴士, 卡车&#10;&#10;描述已自动生成">
            <a:extLst>
              <a:ext uri="{FF2B5EF4-FFF2-40B4-BE49-F238E27FC236}">
                <a16:creationId xmlns:a16="http://schemas.microsoft.com/office/drawing/2014/main" id="{2C6B93A6-DC76-5C6E-980D-2C3D75D7821D}"/>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flipH="1">
            <a:off x="9742896" y="1218405"/>
            <a:ext cx="840533" cy="966367"/>
          </a:xfrm>
          <a:prstGeom prst="rect">
            <a:avLst/>
          </a:prstGeom>
          <a:effectLst>
            <a:softEdge rad="0"/>
          </a:effectLst>
        </p:spPr>
      </p:pic>
      <p:sp>
        <p:nvSpPr>
          <p:cNvPr id="7" name="矩形 6">
            <a:extLst>
              <a:ext uri="{FF2B5EF4-FFF2-40B4-BE49-F238E27FC236}">
                <a16:creationId xmlns:a16="http://schemas.microsoft.com/office/drawing/2014/main" id="{47D0C1DB-1D3B-4B52-F805-1955125FFCD3}"/>
              </a:ext>
            </a:extLst>
          </p:cNvPr>
          <p:cNvSpPr/>
          <p:nvPr/>
        </p:nvSpPr>
        <p:spPr>
          <a:xfrm>
            <a:off x="9470450" y="2413746"/>
            <a:ext cx="1531188" cy="307777"/>
          </a:xfrm>
          <a:prstGeom prst="rect">
            <a:avLst/>
          </a:prstGeom>
        </p:spPr>
        <p:txBody>
          <a:bodyPr wrap="none">
            <a:spAutoFit/>
          </a:bodyPr>
          <a:lstStyle/>
          <a:p>
            <a:r>
              <a:rPr lang="zh-CN" altLang="en-US" sz="1400" b="1" spc="100" dirty="0">
                <a:solidFill>
                  <a:srgbClr val="0070C0"/>
                </a:solidFill>
                <a:latin typeface="微软雅黑" panose="020B0503020204020204" charset="-122"/>
                <a:ea typeface="微软雅黑" panose="020B0503020204020204" charset="-122"/>
                <a:sym typeface="+mn-ea"/>
              </a:rPr>
              <a:t>机器人开门乘梯</a:t>
            </a:r>
          </a:p>
        </p:txBody>
      </p:sp>
      <p:cxnSp>
        <p:nvCxnSpPr>
          <p:cNvPr id="11" name="直接连接符 10">
            <a:extLst>
              <a:ext uri="{FF2B5EF4-FFF2-40B4-BE49-F238E27FC236}">
                <a16:creationId xmlns:a16="http://schemas.microsoft.com/office/drawing/2014/main" id="{2977E890-A541-F249-0708-209987604269}"/>
              </a:ext>
            </a:extLst>
          </p:cNvPr>
          <p:cNvCxnSpPr>
            <a:cxnSpLocks/>
            <a:stCxn id="96" idx="0"/>
          </p:cNvCxnSpPr>
          <p:nvPr/>
        </p:nvCxnSpPr>
        <p:spPr>
          <a:xfrm flipV="1">
            <a:off x="8262314" y="1760066"/>
            <a:ext cx="4282" cy="5267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19C84412-AF42-EB7D-EC6D-9B37BB8F6060}"/>
              </a:ext>
            </a:extLst>
          </p:cNvPr>
          <p:cNvCxnSpPr>
            <a:cxnSpLocks/>
          </p:cNvCxnSpPr>
          <p:nvPr/>
        </p:nvCxnSpPr>
        <p:spPr>
          <a:xfrm flipH="1">
            <a:off x="8270428" y="1768695"/>
            <a:ext cx="12789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9C94AF61-C369-0928-48B7-8340CC4D32A2}"/>
              </a:ext>
            </a:extLst>
          </p:cNvPr>
          <p:cNvCxnSpPr>
            <a:cxnSpLocks/>
          </p:cNvCxnSpPr>
          <p:nvPr/>
        </p:nvCxnSpPr>
        <p:spPr>
          <a:xfrm flipV="1">
            <a:off x="8266597" y="2548873"/>
            <a:ext cx="0" cy="696141"/>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图片 20">
            <a:extLst>
              <a:ext uri="{FF2B5EF4-FFF2-40B4-BE49-F238E27FC236}">
                <a16:creationId xmlns:a16="http://schemas.microsoft.com/office/drawing/2014/main" id="{5945F4B8-85B0-C713-7D53-4DF51EACA0C1}"/>
              </a:ext>
            </a:extLst>
          </p:cNvPr>
          <p:cNvPicPr>
            <a:picLocks noChangeAspect="1"/>
          </p:cNvPicPr>
          <p:nvPr/>
        </p:nvPicPr>
        <p:blipFill>
          <a:blip r:embed="rId6" cstate="email">
            <a:clrChange>
              <a:clrFrom>
                <a:srgbClr val="FFFFFF">
                  <a:alpha val="100000"/>
                </a:srgbClr>
              </a:clrFrom>
              <a:clrTo>
                <a:srgbClr val="FFFFFF">
                  <a:alpha val="100000"/>
                  <a:alpha val="0"/>
                </a:srgbClr>
              </a:clrTo>
            </a:clrChange>
            <a:extLst>
              <a:ext uri="{28A0092B-C50C-407E-A947-70E740481C1C}">
                <a14:useLocalDpi xmlns:a14="http://schemas.microsoft.com/office/drawing/2010/main"/>
              </a:ext>
            </a:extLst>
          </a:blip>
          <a:srcRect/>
          <a:stretch>
            <a:fillRect/>
          </a:stretch>
        </p:blipFill>
        <p:spPr>
          <a:xfrm>
            <a:off x="8439624" y="1235333"/>
            <a:ext cx="332105" cy="357505"/>
          </a:xfrm>
          <a:prstGeom prst="rect">
            <a:avLst/>
          </a:prstGeom>
        </p:spPr>
      </p:pic>
      <p:cxnSp>
        <p:nvCxnSpPr>
          <p:cNvPr id="29" name="直接连接符 28">
            <a:extLst>
              <a:ext uri="{FF2B5EF4-FFF2-40B4-BE49-F238E27FC236}">
                <a16:creationId xmlns:a16="http://schemas.microsoft.com/office/drawing/2014/main" id="{755A9FAF-A6A3-F655-F7F5-CF5B4B033271}"/>
              </a:ext>
            </a:extLst>
          </p:cNvPr>
          <p:cNvCxnSpPr>
            <a:cxnSpLocks/>
            <a:endCxn id="21" idx="3"/>
          </p:cNvCxnSpPr>
          <p:nvPr/>
        </p:nvCxnSpPr>
        <p:spPr>
          <a:xfrm flipH="1">
            <a:off x="8771729" y="1408858"/>
            <a:ext cx="777642" cy="5228"/>
          </a:xfrm>
          <a:prstGeom prst="line">
            <a:avLst/>
          </a:prstGeom>
        </p:spPr>
        <p:style>
          <a:lnRef idx="1">
            <a:schemeClr val="accent1"/>
          </a:lnRef>
          <a:fillRef idx="0">
            <a:schemeClr val="accent1"/>
          </a:fillRef>
          <a:effectRef idx="0">
            <a:schemeClr val="accent1"/>
          </a:effectRef>
          <a:fontRef idx="minor">
            <a:schemeClr val="tx1"/>
          </a:fontRef>
        </p:style>
      </p:cxnSp>
      <p:sp>
        <p:nvSpPr>
          <p:cNvPr id="44" name="矩形 43">
            <a:extLst>
              <a:ext uri="{FF2B5EF4-FFF2-40B4-BE49-F238E27FC236}">
                <a16:creationId xmlns:a16="http://schemas.microsoft.com/office/drawing/2014/main" id="{A8E572B7-67B3-B089-486F-481073A63F4C}"/>
              </a:ext>
            </a:extLst>
          </p:cNvPr>
          <p:cNvSpPr/>
          <p:nvPr/>
        </p:nvSpPr>
        <p:spPr>
          <a:xfrm>
            <a:off x="7001251" y="1273822"/>
            <a:ext cx="1116640" cy="261610"/>
          </a:xfrm>
          <a:prstGeom prst="rect">
            <a:avLst/>
          </a:prstGeom>
        </p:spPr>
        <p:txBody>
          <a:bodyPr wrap="square">
            <a:spAutoFit/>
          </a:bodyPr>
          <a:lstStyle/>
          <a:p>
            <a:pPr algn="ctr"/>
            <a:r>
              <a:rPr lang="zh-CN" altLang="en-US" sz="1100" b="1" spc="100" dirty="0">
                <a:solidFill>
                  <a:srgbClr val="FFFFFF"/>
                </a:solidFill>
                <a:latin typeface="微软雅黑" panose="020B0503020204020204" charset="-122"/>
                <a:ea typeface="微软雅黑" panose="020B0503020204020204" charset="-122"/>
              </a:rPr>
              <a:t>机器人云平台</a:t>
            </a:r>
          </a:p>
        </p:txBody>
      </p:sp>
      <p:cxnSp>
        <p:nvCxnSpPr>
          <p:cNvPr id="54" name="直接连接符 53">
            <a:extLst>
              <a:ext uri="{FF2B5EF4-FFF2-40B4-BE49-F238E27FC236}">
                <a16:creationId xmlns:a16="http://schemas.microsoft.com/office/drawing/2014/main" id="{DCAC2CA9-6AEB-5CF5-6B08-65DFC987F0DC}"/>
              </a:ext>
            </a:extLst>
          </p:cNvPr>
          <p:cNvCxnSpPr>
            <a:cxnSpLocks/>
          </p:cNvCxnSpPr>
          <p:nvPr/>
        </p:nvCxnSpPr>
        <p:spPr>
          <a:xfrm flipH="1">
            <a:off x="8116524" y="1414868"/>
            <a:ext cx="351991" cy="2150"/>
          </a:xfrm>
          <a:prstGeom prst="line">
            <a:avLst/>
          </a:prstGeom>
        </p:spPr>
        <p:style>
          <a:lnRef idx="1">
            <a:schemeClr val="accent1"/>
          </a:lnRef>
          <a:fillRef idx="0">
            <a:schemeClr val="accent1"/>
          </a:fillRef>
          <a:effectRef idx="0">
            <a:schemeClr val="accent1"/>
          </a:effectRef>
          <a:fontRef idx="minor">
            <a:schemeClr val="tx1"/>
          </a:fontRef>
        </p:style>
      </p:cxnSp>
      <p:pic>
        <p:nvPicPr>
          <p:cNvPr id="58" name="图片 57">
            <a:extLst>
              <a:ext uri="{FF2B5EF4-FFF2-40B4-BE49-F238E27FC236}">
                <a16:creationId xmlns:a16="http://schemas.microsoft.com/office/drawing/2014/main" id="{C77D75B4-8CAC-14FF-ECB3-E12D2843131E}"/>
              </a:ext>
            </a:extLst>
          </p:cNvPr>
          <p:cNvPicPr>
            <a:picLocks noChangeAspect="1"/>
          </p:cNvPicPr>
          <p:nvPr/>
        </p:nvPicPr>
        <p:blipFill>
          <a:blip r:embed="rId6" cstate="email">
            <a:clrChange>
              <a:clrFrom>
                <a:srgbClr val="FFFFFF">
                  <a:alpha val="100000"/>
                </a:srgbClr>
              </a:clrFrom>
              <a:clrTo>
                <a:srgbClr val="FFFFFF">
                  <a:alpha val="100000"/>
                  <a:alpha val="0"/>
                </a:srgbClr>
              </a:clrTo>
            </a:clrChange>
            <a:extLst>
              <a:ext uri="{28A0092B-C50C-407E-A947-70E740481C1C}">
                <a14:useLocalDpi xmlns:a14="http://schemas.microsoft.com/office/drawing/2010/main"/>
              </a:ext>
            </a:extLst>
          </a:blip>
          <a:srcRect/>
          <a:stretch>
            <a:fillRect/>
          </a:stretch>
        </p:blipFill>
        <p:spPr>
          <a:xfrm>
            <a:off x="7389497" y="2109358"/>
            <a:ext cx="332105" cy="357505"/>
          </a:xfrm>
          <a:prstGeom prst="rect">
            <a:avLst/>
          </a:prstGeom>
        </p:spPr>
      </p:pic>
      <p:cxnSp>
        <p:nvCxnSpPr>
          <p:cNvPr id="73" name="直接连接符 72">
            <a:extLst>
              <a:ext uri="{FF2B5EF4-FFF2-40B4-BE49-F238E27FC236}">
                <a16:creationId xmlns:a16="http://schemas.microsoft.com/office/drawing/2014/main" id="{C05E61A0-7B34-D92B-35A9-B56E7C2AE67B}"/>
              </a:ext>
            </a:extLst>
          </p:cNvPr>
          <p:cNvCxnSpPr>
            <a:cxnSpLocks/>
          </p:cNvCxnSpPr>
          <p:nvPr/>
        </p:nvCxnSpPr>
        <p:spPr>
          <a:xfrm flipH="1">
            <a:off x="8953248" y="2091680"/>
            <a:ext cx="59612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FC06DE77-A0CD-7690-7CF8-6ACB750E87F9}"/>
              </a:ext>
            </a:extLst>
          </p:cNvPr>
          <p:cNvCxnSpPr>
            <a:cxnSpLocks/>
          </p:cNvCxnSpPr>
          <p:nvPr/>
        </p:nvCxnSpPr>
        <p:spPr>
          <a:xfrm flipH="1" flipV="1">
            <a:off x="8952760" y="2106658"/>
            <a:ext cx="7548" cy="499899"/>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a16="http://schemas.microsoft.com/office/drawing/2014/main" id="{B0F5C437-C5E8-6222-C6D0-544CDFBE627C}"/>
              </a:ext>
            </a:extLst>
          </p:cNvPr>
          <p:cNvCxnSpPr>
            <a:cxnSpLocks/>
          </p:cNvCxnSpPr>
          <p:nvPr/>
        </p:nvCxnSpPr>
        <p:spPr>
          <a:xfrm flipH="1" flipV="1">
            <a:off x="8959931" y="2866072"/>
            <a:ext cx="3774" cy="353457"/>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a16="http://schemas.microsoft.com/office/drawing/2014/main" id="{20D4EA8C-A741-8DBF-4C04-CB3543F88D01}"/>
              </a:ext>
            </a:extLst>
          </p:cNvPr>
          <p:cNvCxnSpPr>
            <a:cxnSpLocks/>
          </p:cNvCxnSpPr>
          <p:nvPr/>
        </p:nvCxnSpPr>
        <p:spPr>
          <a:xfrm flipH="1" flipV="1">
            <a:off x="7558466" y="1569956"/>
            <a:ext cx="1" cy="561945"/>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FE658A9C-67E3-E6F7-39A6-70AFF387C02E}"/>
              </a:ext>
            </a:extLst>
          </p:cNvPr>
          <p:cNvCxnSpPr>
            <a:cxnSpLocks/>
          </p:cNvCxnSpPr>
          <p:nvPr/>
        </p:nvCxnSpPr>
        <p:spPr>
          <a:xfrm flipV="1">
            <a:off x="7555549" y="2436048"/>
            <a:ext cx="0" cy="789874"/>
          </a:xfrm>
          <a:prstGeom prst="line">
            <a:avLst/>
          </a:prstGeom>
        </p:spPr>
        <p:style>
          <a:lnRef idx="1">
            <a:schemeClr val="accent1"/>
          </a:lnRef>
          <a:fillRef idx="0">
            <a:schemeClr val="accent1"/>
          </a:fillRef>
          <a:effectRef idx="0">
            <a:schemeClr val="accent1"/>
          </a:effectRef>
          <a:fontRef idx="minor">
            <a:schemeClr val="tx1"/>
          </a:fontRef>
        </p:style>
      </p:cxnSp>
      <p:pic>
        <p:nvPicPr>
          <p:cNvPr id="96" name="图片 95">
            <a:extLst>
              <a:ext uri="{FF2B5EF4-FFF2-40B4-BE49-F238E27FC236}">
                <a16:creationId xmlns:a16="http://schemas.microsoft.com/office/drawing/2014/main" id="{A7D333C9-5095-2046-A26F-3FB84772B872}"/>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8132071" y="2286849"/>
            <a:ext cx="260485" cy="273675"/>
          </a:xfrm>
          <a:prstGeom prst="rect">
            <a:avLst/>
          </a:prstGeom>
        </p:spPr>
      </p:pic>
      <p:pic>
        <p:nvPicPr>
          <p:cNvPr id="118" name="图片 117">
            <a:extLst>
              <a:ext uri="{FF2B5EF4-FFF2-40B4-BE49-F238E27FC236}">
                <a16:creationId xmlns:a16="http://schemas.microsoft.com/office/drawing/2014/main" id="{3B4024E7-A4B3-C8E9-B6AE-F10898A27477}"/>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8787830" y="2627426"/>
            <a:ext cx="344201" cy="220289"/>
          </a:xfrm>
          <a:prstGeom prst="rect">
            <a:avLst/>
          </a:prstGeom>
        </p:spPr>
      </p:pic>
      <p:cxnSp>
        <p:nvCxnSpPr>
          <p:cNvPr id="13" name="直接连接符 12">
            <a:extLst>
              <a:ext uri="{FF2B5EF4-FFF2-40B4-BE49-F238E27FC236}">
                <a16:creationId xmlns:a16="http://schemas.microsoft.com/office/drawing/2014/main" id="{BACCF2B6-8556-BD94-6B65-7EABD3E94009}"/>
              </a:ext>
            </a:extLst>
          </p:cNvPr>
          <p:cNvCxnSpPr/>
          <p:nvPr/>
        </p:nvCxnSpPr>
        <p:spPr>
          <a:xfrm flipH="1" flipV="1">
            <a:off x="5091481" y="3250686"/>
            <a:ext cx="0" cy="339090"/>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图片 13">
            <a:extLst>
              <a:ext uri="{FF2B5EF4-FFF2-40B4-BE49-F238E27FC236}">
                <a16:creationId xmlns:a16="http://schemas.microsoft.com/office/drawing/2014/main" id="{B81C13AF-1F13-4B64-BD60-1AA10E407394}"/>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1510607" y="4679910"/>
            <a:ext cx="273870" cy="497421"/>
          </a:xfrm>
          <a:prstGeom prst="rect">
            <a:avLst/>
          </a:prstGeom>
        </p:spPr>
      </p:pic>
      <p:pic>
        <p:nvPicPr>
          <p:cNvPr id="15" name="图片 14">
            <a:extLst>
              <a:ext uri="{FF2B5EF4-FFF2-40B4-BE49-F238E27FC236}">
                <a16:creationId xmlns:a16="http://schemas.microsoft.com/office/drawing/2014/main" id="{4F77452B-4E64-F653-6EB9-12130FDFB840}"/>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3702422" y="4669572"/>
            <a:ext cx="283261" cy="514478"/>
          </a:xfrm>
          <a:prstGeom prst="rect">
            <a:avLst/>
          </a:prstGeom>
        </p:spPr>
      </p:pic>
      <p:sp>
        <p:nvSpPr>
          <p:cNvPr id="17" name="圆角矩形 102">
            <a:extLst>
              <a:ext uri="{FF2B5EF4-FFF2-40B4-BE49-F238E27FC236}">
                <a16:creationId xmlns:a16="http://schemas.microsoft.com/office/drawing/2014/main" id="{FD74FCB9-D072-B1C6-6B5D-27CB7B9FD0E0}"/>
              </a:ext>
            </a:extLst>
          </p:cNvPr>
          <p:cNvSpPr/>
          <p:nvPr/>
        </p:nvSpPr>
        <p:spPr>
          <a:xfrm>
            <a:off x="7839828" y="3484940"/>
            <a:ext cx="2549498" cy="2184400"/>
          </a:xfrm>
          <a:prstGeom prst="roundRect">
            <a:avLst>
              <a:gd name="adj" fmla="val 2971"/>
            </a:avLst>
          </a:prstGeom>
          <a:noFill/>
          <a:ln>
            <a:solidFill>
              <a:srgbClr val="9EA4A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solidFill>
                <a:schemeClr val="tx1">
                  <a:lumMod val="75000"/>
                  <a:lumOff val="25000"/>
                </a:schemeClr>
              </a:solidFill>
              <a:latin typeface="微软雅黑" panose="020B0503020204020204" charset="-122"/>
              <a:ea typeface="微软雅黑" panose="020B0503020204020204" charset="-122"/>
            </a:endParaRPr>
          </a:p>
        </p:txBody>
      </p:sp>
      <p:sp>
        <p:nvSpPr>
          <p:cNvPr id="18" name="矩形 17">
            <a:extLst>
              <a:ext uri="{FF2B5EF4-FFF2-40B4-BE49-F238E27FC236}">
                <a16:creationId xmlns:a16="http://schemas.microsoft.com/office/drawing/2014/main" id="{3D0295E6-C81C-B9DF-FD33-701EC0A6B342}"/>
              </a:ext>
            </a:extLst>
          </p:cNvPr>
          <p:cNvSpPr/>
          <p:nvPr/>
        </p:nvSpPr>
        <p:spPr>
          <a:xfrm>
            <a:off x="8751157" y="5697340"/>
            <a:ext cx="761747" cy="307777"/>
          </a:xfrm>
          <a:prstGeom prst="rect">
            <a:avLst/>
          </a:prstGeom>
        </p:spPr>
        <p:txBody>
          <a:bodyPr wrap="none">
            <a:spAutoFit/>
          </a:bodyPr>
          <a:lstStyle/>
          <a:p>
            <a:r>
              <a:rPr lang="zh-CN" altLang="en-US" sz="1400" b="1" spc="100" dirty="0">
                <a:solidFill>
                  <a:srgbClr val="0070C0"/>
                </a:solidFill>
                <a:latin typeface="微软雅黑" panose="020B0503020204020204" charset="-122"/>
                <a:ea typeface="微软雅黑" panose="020B0503020204020204" charset="-122"/>
                <a:sym typeface="+mn-ea"/>
              </a:rPr>
              <a:t>停车场</a:t>
            </a:r>
          </a:p>
        </p:txBody>
      </p:sp>
      <p:pic>
        <p:nvPicPr>
          <p:cNvPr id="20" name="图片 19">
            <a:extLst>
              <a:ext uri="{FF2B5EF4-FFF2-40B4-BE49-F238E27FC236}">
                <a16:creationId xmlns:a16="http://schemas.microsoft.com/office/drawing/2014/main" id="{F992E7DD-D087-71DB-395B-9CCF577830FC}"/>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6852109" y="3574429"/>
            <a:ext cx="811526" cy="606891"/>
          </a:xfrm>
          <a:prstGeom prst="rect">
            <a:avLst/>
          </a:prstGeom>
        </p:spPr>
      </p:pic>
      <p:cxnSp>
        <p:nvCxnSpPr>
          <p:cNvPr id="22" name="直接连接符 21">
            <a:extLst>
              <a:ext uri="{FF2B5EF4-FFF2-40B4-BE49-F238E27FC236}">
                <a16:creationId xmlns:a16="http://schemas.microsoft.com/office/drawing/2014/main" id="{C3EDF1A8-E7A7-6E63-C88B-DEB207375A90}"/>
              </a:ext>
            </a:extLst>
          </p:cNvPr>
          <p:cNvCxnSpPr/>
          <p:nvPr/>
        </p:nvCxnSpPr>
        <p:spPr>
          <a:xfrm flipH="1" flipV="1">
            <a:off x="7332171" y="3254865"/>
            <a:ext cx="0" cy="339090"/>
          </a:xfrm>
          <a:prstGeom prst="line">
            <a:avLst/>
          </a:prstGeom>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D2BED7E-5205-7FB0-10C6-9C4E2BACCE0D}"/>
              </a:ext>
            </a:extLst>
          </p:cNvPr>
          <p:cNvSpPr/>
          <p:nvPr/>
        </p:nvSpPr>
        <p:spPr>
          <a:xfrm>
            <a:off x="6893342" y="4138115"/>
            <a:ext cx="877163"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五方对讲主机</a:t>
            </a:r>
          </a:p>
        </p:txBody>
      </p:sp>
      <p:sp>
        <p:nvSpPr>
          <p:cNvPr id="26" name="矩形 25">
            <a:extLst>
              <a:ext uri="{FF2B5EF4-FFF2-40B4-BE49-F238E27FC236}">
                <a16:creationId xmlns:a16="http://schemas.microsoft.com/office/drawing/2014/main" id="{B0F1E29C-CA35-CD06-8F72-CEFCF9CBF2E9}"/>
              </a:ext>
            </a:extLst>
          </p:cNvPr>
          <p:cNvSpPr/>
          <p:nvPr/>
        </p:nvSpPr>
        <p:spPr>
          <a:xfrm>
            <a:off x="1681822" y="4384226"/>
            <a:ext cx="536414" cy="215444"/>
          </a:xfrm>
          <a:prstGeom prst="rect">
            <a:avLst/>
          </a:prstGeom>
        </p:spPr>
        <p:txBody>
          <a:bodyPr wrap="square">
            <a:spAutoFit/>
          </a:bodyPr>
          <a:lstStyle/>
          <a:p>
            <a:pPr algn="ctr"/>
            <a:r>
              <a:rPr lang="zh-CN" altLang="en-US" sz="800" spc="100" dirty="0">
                <a:solidFill>
                  <a:prstClr val="black"/>
                </a:solidFill>
                <a:latin typeface="微软雅黑" panose="020B0503020204020204" charset="-122"/>
                <a:ea typeface="微软雅黑" panose="020B0503020204020204" charset="-122"/>
              </a:rPr>
              <a:t>广告门</a:t>
            </a:r>
            <a:endParaRPr lang="zh-CN" altLang="en-US" sz="900" spc="100" dirty="0">
              <a:solidFill>
                <a:prstClr val="black"/>
              </a:solidFill>
              <a:latin typeface="微软雅黑" panose="020B0503020204020204" charset="-122"/>
              <a:ea typeface="微软雅黑" panose="020B0503020204020204" charset="-122"/>
            </a:endParaRPr>
          </a:p>
        </p:txBody>
      </p:sp>
      <p:cxnSp>
        <p:nvCxnSpPr>
          <p:cNvPr id="30" name="直接连接符 29">
            <a:extLst>
              <a:ext uri="{FF2B5EF4-FFF2-40B4-BE49-F238E27FC236}">
                <a16:creationId xmlns:a16="http://schemas.microsoft.com/office/drawing/2014/main" id="{FE9E3F34-8CF7-912D-2C13-86DD1036B832}"/>
              </a:ext>
            </a:extLst>
          </p:cNvPr>
          <p:cNvCxnSpPr>
            <a:cxnSpLocks/>
          </p:cNvCxnSpPr>
          <p:nvPr/>
        </p:nvCxnSpPr>
        <p:spPr>
          <a:xfrm flipH="1" flipV="1">
            <a:off x="1950029" y="4594074"/>
            <a:ext cx="0" cy="180000"/>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图片 26" descr="10.1寸视频门禁">
            <a:extLst>
              <a:ext uri="{FF2B5EF4-FFF2-40B4-BE49-F238E27FC236}">
                <a16:creationId xmlns:a16="http://schemas.microsoft.com/office/drawing/2014/main" id="{7936ABA4-03DF-A9FC-6D28-13B919B905AC}"/>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1800242" y="4692802"/>
            <a:ext cx="363182" cy="456014"/>
          </a:xfrm>
          <a:prstGeom prst="rect">
            <a:avLst/>
          </a:prstGeom>
        </p:spPr>
      </p:pic>
      <p:pic>
        <p:nvPicPr>
          <p:cNvPr id="31" name="图片 30">
            <a:extLst>
              <a:ext uri="{FF2B5EF4-FFF2-40B4-BE49-F238E27FC236}">
                <a16:creationId xmlns:a16="http://schemas.microsoft.com/office/drawing/2014/main" id="{173DA692-4DBB-30C7-7319-4FAD22F2F566}"/>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7090581" y="4311463"/>
            <a:ext cx="482684" cy="360970"/>
          </a:xfrm>
          <a:prstGeom prst="rect">
            <a:avLst/>
          </a:prstGeom>
        </p:spPr>
      </p:pic>
      <p:pic>
        <p:nvPicPr>
          <p:cNvPr id="32" name="图片 31">
            <a:extLst>
              <a:ext uri="{FF2B5EF4-FFF2-40B4-BE49-F238E27FC236}">
                <a16:creationId xmlns:a16="http://schemas.microsoft.com/office/drawing/2014/main" id="{E596CF83-D821-39BB-DE23-A71EAB2FCF8E}"/>
              </a:ext>
            </a:extLst>
          </p:cNvPr>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7191091" y="4817122"/>
            <a:ext cx="309022" cy="219377"/>
          </a:xfrm>
          <a:prstGeom prst="rect">
            <a:avLst/>
          </a:prstGeom>
        </p:spPr>
      </p:pic>
      <p:pic>
        <p:nvPicPr>
          <p:cNvPr id="33" name="图片 32">
            <a:extLst>
              <a:ext uri="{FF2B5EF4-FFF2-40B4-BE49-F238E27FC236}">
                <a16:creationId xmlns:a16="http://schemas.microsoft.com/office/drawing/2014/main" id="{7A86A280-4B63-C48E-AAE0-F653972AE3C1}"/>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7165982" y="5129411"/>
            <a:ext cx="397258" cy="244784"/>
          </a:xfrm>
          <a:prstGeom prst="rect">
            <a:avLst/>
          </a:prstGeom>
        </p:spPr>
      </p:pic>
      <p:sp>
        <p:nvSpPr>
          <p:cNvPr id="35" name="矩形 34">
            <a:extLst>
              <a:ext uri="{FF2B5EF4-FFF2-40B4-BE49-F238E27FC236}">
                <a16:creationId xmlns:a16="http://schemas.microsoft.com/office/drawing/2014/main" id="{B473687A-5F26-8A5F-2AFA-422F6F4F1257}"/>
              </a:ext>
            </a:extLst>
          </p:cNvPr>
          <p:cNvSpPr/>
          <p:nvPr/>
        </p:nvSpPr>
        <p:spPr>
          <a:xfrm>
            <a:off x="7047212" y="4594074"/>
            <a:ext cx="646331"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对讲分机</a:t>
            </a:r>
          </a:p>
        </p:txBody>
      </p:sp>
      <p:sp>
        <p:nvSpPr>
          <p:cNvPr id="39" name="矩形 38">
            <a:extLst>
              <a:ext uri="{FF2B5EF4-FFF2-40B4-BE49-F238E27FC236}">
                <a16:creationId xmlns:a16="http://schemas.microsoft.com/office/drawing/2014/main" id="{FF115EE8-D10A-C62A-D8E8-1CA513DDC9EB}"/>
              </a:ext>
            </a:extLst>
          </p:cNvPr>
          <p:cNvSpPr/>
          <p:nvPr/>
        </p:nvSpPr>
        <p:spPr>
          <a:xfrm>
            <a:off x="7029138" y="5406340"/>
            <a:ext cx="646331"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对讲话机</a:t>
            </a:r>
          </a:p>
        </p:txBody>
      </p:sp>
      <p:pic>
        <p:nvPicPr>
          <p:cNvPr id="40" name="图片 39">
            <a:extLst>
              <a:ext uri="{FF2B5EF4-FFF2-40B4-BE49-F238E27FC236}">
                <a16:creationId xmlns:a16="http://schemas.microsoft.com/office/drawing/2014/main" id="{D3A1ED0E-22A1-486F-AB78-EFA826A72447}"/>
              </a:ext>
            </a:extLst>
          </p:cNvPr>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7951093" y="3560153"/>
            <a:ext cx="231992" cy="1021066"/>
          </a:xfrm>
          <a:prstGeom prst="rect">
            <a:avLst/>
          </a:prstGeom>
        </p:spPr>
      </p:pic>
      <p:pic>
        <p:nvPicPr>
          <p:cNvPr id="41" name="图片 40" descr="12b5cf48b0831eb5921201b657fdd56">
            <a:extLst>
              <a:ext uri="{FF2B5EF4-FFF2-40B4-BE49-F238E27FC236}">
                <a16:creationId xmlns:a16="http://schemas.microsoft.com/office/drawing/2014/main" id="{1306CDA0-46F6-4F58-AEA7-CBB551B31AF4}"/>
              </a:ext>
            </a:extLst>
          </p:cNvPr>
          <p:cNvPicPr>
            <a:picLocks noChangeAspect="1"/>
          </p:cNvPicPr>
          <p:nvPr/>
        </p:nvPicPr>
        <p:blipFill rotWithShape="1">
          <a:blip r:embed="rId37" cstate="email">
            <a:extLst>
              <a:ext uri="{28A0092B-C50C-407E-A947-70E740481C1C}">
                <a14:useLocalDpi xmlns:a14="http://schemas.microsoft.com/office/drawing/2010/main"/>
              </a:ext>
            </a:extLst>
          </a:blip>
          <a:srcRect/>
          <a:stretch/>
        </p:blipFill>
        <p:spPr>
          <a:xfrm>
            <a:off x="8252408" y="3574429"/>
            <a:ext cx="299141" cy="1021066"/>
          </a:xfrm>
          <a:prstGeom prst="rect">
            <a:avLst/>
          </a:prstGeom>
        </p:spPr>
      </p:pic>
      <p:pic>
        <p:nvPicPr>
          <p:cNvPr id="43" name="图片 42">
            <a:extLst>
              <a:ext uri="{FF2B5EF4-FFF2-40B4-BE49-F238E27FC236}">
                <a16:creationId xmlns:a16="http://schemas.microsoft.com/office/drawing/2014/main" id="{7F15823A-5B66-4D8D-BDB5-C091647551F1}"/>
              </a:ext>
            </a:extLst>
          </p:cNvPr>
          <p:cNvPicPr>
            <a:picLocks noChangeAspect="1"/>
          </p:cNvPicPr>
          <p:nvPr/>
        </p:nvPicPr>
        <p:blipFill rotWithShape="1">
          <a:blip r:embed="rId38" cstate="email">
            <a:extLst>
              <a:ext uri="{28A0092B-C50C-407E-A947-70E740481C1C}">
                <a14:useLocalDpi xmlns:a14="http://schemas.microsoft.com/office/drawing/2010/main"/>
              </a:ext>
            </a:extLst>
          </a:blip>
          <a:srcRect/>
          <a:stretch/>
        </p:blipFill>
        <p:spPr>
          <a:xfrm>
            <a:off x="7963100" y="4777399"/>
            <a:ext cx="522449" cy="652481"/>
          </a:xfrm>
          <a:prstGeom prst="rect">
            <a:avLst/>
          </a:prstGeom>
          <a:noFill/>
          <a:ln w="9525">
            <a:noFill/>
          </a:ln>
        </p:spPr>
      </p:pic>
      <p:pic>
        <p:nvPicPr>
          <p:cNvPr id="49" name="图片 48">
            <a:extLst>
              <a:ext uri="{FF2B5EF4-FFF2-40B4-BE49-F238E27FC236}">
                <a16:creationId xmlns:a16="http://schemas.microsoft.com/office/drawing/2014/main" id="{9DF36033-EAF9-26D3-56A6-E2F1A3D892F7}"/>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8998802" y="3823412"/>
            <a:ext cx="574138" cy="300359"/>
          </a:xfrm>
          <a:prstGeom prst="rect">
            <a:avLst/>
          </a:prstGeom>
        </p:spPr>
      </p:pic>
      <p:sp>
        <p:nvSpPr>
          <p:cNvPr id="51" name="矩形 50">
            <a:extLst>
              <a:ext uri="{FF2B5EF4-FFF2-40B4-BE49-F238E27FC236}">
                <a16:creationId xmlns:a16="http://schemas.microsoft.com/office/drawing/2014/main" id="{06981A76-7B6C-BB39-8755-7F761BBAA648}"/>
              </a:ext>
            </a:extLst>
          </p:cNvPr>
          <p:cNvSpPr/>
          <p:nvPr/>
        </p:nvSpPr>
        <p:spPr>
          <a:xfrm>
            <a:off x="7875829" y="4570538"/>
            <a:ext cx="992579"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车牌识别一体机</a:t>
            </a:r>
          </a:p>
        </p:txBody>
      </p:sp>
      <p:sp>
        <p:nvSpPr>
          <p:cNvPr id="53" name="矩形 52">
            <a:extLst>
              <a:ext uri="{FF2B5EF4-FFF2-40B4-BE49-F238E27FC236}">
                <a16:creationId xmlns:a16="http://schemas.microsoft.com/office/drawing/2014/main" id="{30DBD0A5-176A-5817-DD77-F550A54DBA97}"/>
              </a:ext>
            </a:extLst>
          </p:cNvPr>
          <p:cNvSpPr/>
          <p:nvPr/>
        </p:nvSpPr>
        <p:spPr>
          <a:xfrm>
            <a:off x="8025238" y="5382513"/>
            <a:ext cx="646332"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电动道闸</a:t>
            </a:r>
          </a:p>
        </p:txBody>
      </p:sp>
      <p:pic>
        <p:nvPicPr>
          <p:cNvPr id="56" name="图片 55">
            <a:extLst>
              <a:ext uri="{FF2B5EF4-FFF2-40B4-BE49-F238E27FC236}">
                <a16:creationId xmlns:a16="http://schemas.microsoft.com/office/drawing/2014/main" id="{773EECD1-DA1B-4459-8C7E-F8A7893DC7A0}"/>
              </a:ext>
            </a:extLst>
          </p:cNvPr>
          <p:cNvPicPr>
            <a:picLocks noChangeAspect="1"/>
          </p:cNvPicPr>
          <p:nvPr/>
        </p:nvPicPr>
        <p:blipFill rotWithShape="1">
          <a:blip r:embed="rId40" cstate="email">
            <a:extLst>
              <a:ext uri="{28A0092B-C50C-407E-A947-70E740481C1C}">
                <a14:useLocalDpi xmlns:a14="http://schemas.microsoft.com/office/drawing/2010/main"/>
              </a:ext>
            </a:extLst>
          </a:blip>
          <a:srcRect/>
          <a:stretch/>
        </p:blipFill>
        <p:spPr>
          <a:xfrm>
            <a:off x="8312197" y="4967886"/>
            <a:ext cx="741175" cy="470993"/>
          </a:xfrm>
          <a:prstGeom prst="rect">
            <a:avLst/>
          </a:prstGeom>
          <a:noFill/>
          <a:ln w="9525">
            <a:noFill/>
          </a:ln>
        </p:spPr>
      </p:pic>
      <p:sp>
        <p:nvSpPr>
          <p:cNvPr id="60" name="矩形 59">
            <a:extLst>
              <a:ext uri="{FF2B5EF4-FFF2-40B4-BE49-F238E27FC236}">
                <a16:creationId xmlns:a16="http://schemas.microsoft.com/office/drawing/2014/main" id="{37BD10A1-622C-F3FD-6DEE-2989B07DF924}"/>
              </a:ext>
            </a:extLst>
          </p:cNvPr>
          <p:cNvSpPr/>
          <p:nvPr/>
        </p:nvSpPr>
        <p:spPr>
          <a:xfrm>
            <a:off x="8922540" y="4115217"/>
            <a:ext cx="761747"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两轮车充电</a:t>
            </a:r>
          </a:p>
        </p:txBody>
      </p:sp>
      <p:sp>
        <p:nvSpPr>
          <p:cNvPr id="62" name="矩形 61">
            <a:extLst>
              <a:ext uri="{FF2B5EF4-FFF2-40B4-BE49-F238E27FC236}">
                <a16:creationId xmlns:a16="http://schemas.microsoft.com/office/drawing/2014/main" id="{ECB21C0C-0E92-17CA-876C-5D583D1A486E}"/>
              </a:ext>
            </a:extLst>
          </p:cNvPr>
          <p:cNvSpPr/>
          <p:nvPr/>
        </p:nvSpPr>
        <p:spPr>
          <a:xfrm>
            <a:off x="8857132" y="5352308"/>
            <a:ext cx="761747"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四轮车充电</a:t>
            </a:r>
          </a:p>
        </p:txBody>
      </p:sp>
      <p:pic>
        <p:nvPicPr>
          <p:cNvPr id="67" name="图片 66">
            <a:extLst>
              <a:ext uri="{FF2B5EF4-FFF2-40B4-BE49-F238E27FC236}">
                <a16:creationId xmlns:a16="http://schemas.microsoft.com/office/drawing/2014/main" id="{FDDB7913-199B-FED8-CDDB-714D741EA0A6}"/>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8935367" y="4439498"/>
            <a:ext cx="348336" cy="854825"/>
          </a:xfrm>
          <a:prstGeom prst="rect">
            <a:avLst/>
          </a:prstGeom>
        </p:spPr>
      </p:pic>
      <p:pic>
        <p:nvPicPr>
          <p:cNvPr id="71" name="图片 70" descr="图片2">
            <a:extLst>
              <a:ext uri="{FF2B5EF4-FFF2-40B4-BE49-F238E27FC236}">
                <a16:creationId xmlns:a16="http://schemas.microsoft.com/office/drawing/2014/main" id="{00000000-0008-0000-0000-000003000000}"/>
              </a:ext>
            </a:extLst>
          </p:cNvPr>
          <p:cNvPicPr>
            <a:picLocks noChangeAspect="1"/>
          </p:cNvPicPr>
          <p:nvPr/>
        </p:nvPicPr>
        <p:blipFill rotWithShape="1">
          <a:blip r:embed="rId42" cstate="email">
            <a:extLst>
              <a:ext uri="{28A0092B-C50C-407E-A947-70E740481C1C}">
                <a14:useLocalDpi xmlns:a14="http://schemas.microsoft.com/office/drawing/2010/main"/>
              </a:ext>
            </a:extLst>
          </a:blip>
          <a:srcRect/>
          <a:stretch/>
        </p:blipFill>
        <p:spPr>
          <a:xfrm>
            <a:off x="9261685" y="4306759"/>
            <a:ext cx="535919" cy="986790"/>
          </a:xfrm>
          <a:prstGeom prst="rect">
            <a:avLst/>
          </a:prstGeom>
        </p:spPr>
      </p:pic>
      <p:pic>
        <p:nvPicPr>
          <p:cNvPr id="77" name="图片 76">
            <a:extLst>
              <a:ext uri="{FF2B5EF4-FFF2-40B4-BE49-F238E27FC236}">
                <a16:creationId xmlns:a16="http://schemas.microsoft.com/office/drawing/2014/main" id="{DA23CA81-8058-4551-BB29-4968DF3D4BD8}"/>
              </a:ext>
            </a:extLst>
          </p:cNvPr>
          <p:cNvPicPr>
            <a:picLocks noChangeAspect="1"/>
          </p:cNvPicPr>
          <p:nvPr/>
        </p:nvPicPr>
        <p:blipFill rotWithShape="1">
          <a:blip r:embed="rId43" cstate="email">
            <a:extLst>
              <a:ext uri="{28A0092B-C50C-407E-A947-70E740481C1C}">
                <a14:useLocalDpi xmlns:a14="http://schemas.microsoft.com/office/drawing/2010/main"/>
              </a:ext>
            </a:extLst>
          </a:blip>
          <a:srcRect/>
          <a:stretch/>
        </p:blipFill>
        <p:spPr>
          <a:xfrm>
            <a:off x="8605904" y="3565383"/>
            <a:ext cx="204930" cy="1025660"/>
          </a:xfrm>
          <a:prstGeom prst="rect">
            <a:avLst/>
          </a:prstGeom>
          <a:noFill/>
          <a:ln w="9525">
            <a:noFill/>
          </a:ln>
        </p:spPr>
      </p:pic>
      <p:pic>
        <p:nvPicPr>
          <p:cNvPr id="80" name="图片 79">
            <a:extLst>
              <a:ext uri="{FF2B5EF4-FFF2-40B4-BE49-F238E27FC236}">
                <a16:creationId xmlns:a16="http://schemas.microsoft.com/office/drawing/2014/main" id="{00000000-0008-0000-0000-00000E000000}"/>
              </a:ext>
            </a:extLst>
          </p:cNvPr>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9913030" y="3541397"/>
            <a:ext cx="373063" cy="446406"/>
          </a:xfrm>
          <a:prstGeom prst="rect">
            <a:avLst/>
          </a:prstGeom>
          <a:noFill/>
          <a:ln w="9525">
            <a:noFill/>
          </a:ln>
        </p:spPr>
      </p:pic>
      <p:pic>
        <p:nvPicPr>
          <p:cNvPr id="81" name="Picture 30">
            <a:extLst>
              <a:ext uri="{FF2B5EF4-FFF2-40B4-BE49-F238E27FC236}">
                <a16:creationId xmlns:a16="http://schemas.microsoft.com/office/drawing/2014/main" id="{00000000-0008-0000-0000-000004000000}"/>
              </a:ext>
            </a:extLst>
          </p:cNvPr>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9955374" y="4149855"/>
            <a:ext cx="315681" cy="313048"/>
          </a:xfrm>
          <a:prstGeom prst="rect">
            <a:avLst/>
          </a:prstGeom>
          <a:noFill/>
          <a:ln w="9525">
            <a:noFill/>
          </a:ln>
        </p:spPr>
      </p:pic>
      <p:sp>
        <p:nvSpPr>
          <p:cNvPr id="82" name="矩形 81">
            <a:extLst>
              <a:ext uri="{FF2B5EF4-FFF2-40B4-BE49-F238E27FC236}">
                <a16:creationId xmlns:a16="http://schemas.microsoft.com/office/drawing/2014/main" id="{B7421C0A-8108-316C-050C-32B5A9EC1C0C}"/>
              </a:ext>
            </a:extLst>
          </p:cNvPr>
          <p:cNvSpPr/>
          <p:nvPr/>
        </p:nvSpPr>
        <p:spPr>
          <a:xfrm>
            <a:off x="9574474" y="3981728"/>
            <a:ext cx="877163"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视频车位引导</a:t>
            </a:r>
          </a:p>
        </p:txBody>
      </p:sp>
      <p:sp>
        <p:nvSpPr>
          <p:cNvPr id="83" name="矩形 82">
            <a:extLst>
              <a:ext uri="{FF2B5EF4-FFF2-40B4-BE49-F238E27FC236}">
                <a16:creationId xmlns:a16="http://schemas.microsoft.com/office/drawing/2014/main" id="{26BB7D94-81E3-3C2D-D72D-260E10C641E8}"/>
              </a:ext>
            </a:extLst>
          </p:cNvPr>
          <p:cNvSpPr/>
          <p:nvPr/>
        </p:nvSpPr>
        <p:spPr>
          <a:xfrm>
            <a:off x="9478519" y="4469063"/>
            <a:ext cx="992580"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超声波车位引导</a:t>
            </a:r>
          </a:p>
        </p:txBody>
      </p:sp>
      <p:pic>
        <p:nvPicPr>
          <p:cNvPr id="86" name="图片 85">
            <a:extLst>
              <a:ext uri="{FF2B5EF4-FFF2-40B4-BE49-F238E27FC236}">
                <a16:creationId xmlns:a16="http://schemas.microsoft.com/office/drawing/2014/main" id="{00000000-0008-0000-0000-000003000000}"/>
              </a:ext>
            </a:extLst>
          </p:cNvPr>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9860366" y="4987825"/>
            <a:ext cx="487386" cy="120602"/>
          </a:xfrm>
          <a:prstGeom prst="rect">
            <a:avLst/>
          </a:prstGeom>
          <a:noFill/>
          <a:ln w="9525">
            <a:noFill/>
          </a:ln>
        </p:spPr>
      </p:pic>
      <p:pic>
        <p:nvPicPr>
          <p:cNvPr id="90" name="图片 89">
            <a:extLst>
              <a:ext uri="{FF2B5EF4-FFF2-40B4-BE49-F238E27FC236}">
                <a16:creationId xmlns:a16="http://schemas.microsoft.com/office/drawing/2014/main" id="{00000000-0008-0000-0000-000008000000}"/>
              </a:ext>
            </a:extLst>
          </p:cNvPr>
          <p:cNvPicPr>
            <a:picLocks noChangeAspect="1"/>
          </p:cNvPicPr>
          <p:nvPr/>
        </p:nvPicPr>
        <p:blipFill>
          <a:blip r:embed="rId47" cstate="email">
            <a:extLst>
              <a:ext uri="{28A0092B-C50C-407E-A947-70E740481C1C}">
                <a14:useLocalDpi xmlns:a14="http://schemas.microsoft.com/office/drawing/2010/main"/>
              </a:ext>
            </a:extLst>
          </a:blip>
          <a:stretch>
            <a:fillRect/>
          </a:stretch>
        </p:blipFill>
        <p:spPr>
          <a:xfrm>
            <a:off x="9909467" y="4686068"/>
            <a:ext cx="438285" cy="144587"/>
          </a:xfrm>
          <a:prstGeom prst="rect">
            <a:avLst/>
          </a:prstGeom>
          <a:noFill/>
          <a:ln w="9525">
            <a:noFill/>
          </a:ln>
        </p:spPr>
      </p:pic>
      <p:pic>
        <p:nvPicPr>
          <p:cNvPr id="91" name="图片 90">
            <a:extLst>
              <a:ext uri="{FF2B5EF4-FFF2-40B4-BE49-F238E27FC236}">
                <a16:creationId xmlns:a16="http://schemas.microsoft.com/office/drawing/2014/main" id="{00000000-0008-0000-0000-000009000000}"/>
              </a:ext>
            </a:extLst>
          </p:cNvPr>
          <p:cNvPicPr>
            <a:picLocks noChangeAspect="1"/>
          </p:cNvPicPr>
          <p:nvPr/>
        </p:nvPicPr>
        <p:blipFill>
          <a:blip r:embed="rId48" cstate="email">
            <a:extLst>
              <a:ext uri="{28A0092B-C50C-407E-A947-70E740481C1C}">
                <a14:useLocalDpi xmlns:a14="http://schemas.microsoft.com/office/drawing/2010/main"/>
              </a:ext>
            </a:extLst>
          </a:blip>
          <a:stretch>
            <a:fillRect/>
          </a:stretch>
        </p:blipFill>
        <p:spPr>
          <a:xfrm>
            <a:off x="9740358" y="5284199"/>
            <a:ext cx="612883" cy="120602"/>
          </a:xfrm>
          <a:prstGeom prst="rect">
            <a:avLst/>
          </a:prstGeom>
          <a:noFill/>
          <a:ln w="9525">
            <a:noFill/>
          </a:ln>
        </p:spPr>
      </p:pic>
      <p:pic>
        <p:nvPicPr>
          <p:cNvPr id="92" name="图片 91">
            <a:extLst>
              <a:ext uri="{FF2B5EF4-FFF2-40B4-BE49-F238E27FC236}">
                <a16:creationId xmlns:a16="http://schemas.microsoft.com/office/drawing/2014/main" id="{00000000-0008-0000-0000-000005000000}"/>
              </a:ext>
            </a:extLst>
          </p:cNvPr>
          <p:cNvPicPr>
            <a:picLocks noChangeAspect="1"/>
          </p:cNvPicPr>
          <p:nvPr/>
        </p:nvPicPr>
        <p:blipFill>
          <a:blip r:embed="rId49" cstate="email">
            <a:extLst>
              <a:ext uri="{28A0092B-C50C-407E-A947-70E740481C1C}">
                <a14:useLocalDpi xmlns:a14="http://schemas.microsoft.com/office/drawing/2010/main"/>
              </a:ext>
            </a:extLst>
          </a:blip>
          <a:stretch>
            <a:fillRect/>
          </a:stretch>
        </p:blipFill>
        <p:spPr>
          <a:xfrm>
            <a:off x="9626878" y="4660854"/>
            <a:ext cx="219583" cy="613510"/>
          </a:xfrm>
          <a:prstGeom prst="rect">
            <a:avLst/>
          </a:prstGeom>
          <a:noFill/>
          <a:ln w="9525">
            <a:noFill/>
          </a:ln>
        </p:spPr>
      </p:pic>
      <p:sp>
        <p:nvSpPr>
          <p:cNvPr id="94" name="矩形 93">
            <a:extLst>
              <a:ext uri="{FF2B5EF4-FFF2-40B4-BE49-F238E27FC236}">
                <a16:creationId xmlns:a16="http://schemas.microsoft.com/office/drawing/2014/main" id="{193EB64D-7AE2-AC9A-B373-91F0D7B73BF4}"/>
              </a:ext>
            </a:extLst>
          </p:cNvPr>
          <p:cNvSpPr/>
          <p:nvPr/>
        </p:nvSpPr>
        <p:spPr>
          <a:xfrm>
            <a:off x="9666237" y="5382513"/>
            <a:ext cx="761748" cy="215444"/>
          </a:xfrm>
          <a:prstGeom prst="rect">
            <a:avLst/>
          </a:prstGeom>
        </p:spPr>
        <p:txBody>
          <a:bodyPr wrap="none">
            <a:spAutoFit/>
          </a:bodyPr>
          <a:lstStyle/>
          <a:p>
            <a:pPr algn="ctr"/>
            <a:r>
              <a:rPr lang="zh-CN" altLang="en-US" sz="800" spc="100" dirty="0">
                <a:solidFill>
                  <a:schemeClr val="tx1">
                    <a:lumMod val="75000"/>
                    <a:lumOff val="25000"/>
                  </a:schemeClr>
                </a:solidFill>
                <a:latin typeface="微软雅黑" panose="020B0503020204020204" charset="-122"/>
                <a:ea typeface="微软雅黑" panose="020B0503020204020204" charset="-122"/>
              </a:rPr>
              <a:t>车位引导屏</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统一云平台</a:t>
            </a:r>
          </a:p>
        </p:txBody>
      </p:sp>
      <p:pic>
        <p:nvPicPr>
          <p:cNvPr id="7" name="图片 6">
            <a:extLst>
              <a:ext uri="{FF2B5EF4-FFF2-40B4-BE49-F238E27FC236}">
                <a16:creationId xmlns:a16="http://schemas.microsoft.com/office/drawing/2014/main" id="{D62C2163-DBE9-79BE-B528-EEE9186EC1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9876" y="1270967"/>
            <a:ext cx="4736307" cy="2585234"/>
          </a:xfrm>
          <a:prstGeom prst="rect">
            <a:avLst/>
          </a:prstGeom>
        </p:spPr>
      </p:pic>
      <p:pic>
        <p:nvPicPr>
          <p:cNvPr id="9" name="图片 8">
            <a:extLst>
              <a:ext uri="{FF2B5EF4-FFF2-40B4-BE49-F238E27FC236}">
                <a16:creationId xmlns:a16="http://schemas.microsoft.com/office/drawing/2014/main" id="{6EE9095A-BFC3-EC7E-29B5-A1CEE01CBB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27299" y="3086687"/>
            <a:ext cx="4736307" cy="2664172"/>
          </a:xfrm>
          <a:prstGeom prst="rect">
            <a:avLst/>
          </a:prstGeom>
        </p:spPr>
      </p:pic>
      <p:grpSp>
        <p:nvGrpSpPr>
          <p:cNvPr id="45" name="Group 3">
            <a:extLst>
              <a:ext uri="{FF2B5EF4-FFF2-40B4-BE49-F238E27FC236}">
                <a16:creationId xmlns:a16="http://schemas.microsoft.com/office/drawing/2014/main" id="{461918D0-3D79-D9F7-90AF-31C9F0D5A23E}"/>
              </a:ext>
            </a:extLst>
          </p:cNvPr>
          <p:cNvGrpSpPr>
            <a:grpSpLocks/>
          </p:cNvGrpSpPr>
          <p:nvPr/>
        </p:nvGrpSpPr>
        <p:grpSpPr bwMode="auto">
          <a:xfrm>
            <a:off x="6799265" y="1732011"/>
            <a:ext cx="1724025" cy="482600"/>
            <a:chOff x="0" y="0"/>
            <a:chExt cx="1440" cy="448"/>
          </a:xfrm>
        </p:grpSpPr>
        <p:sp>
          <p:nvSpPr>
            <p:cNvPr id="53" name="Freeform 4">
              <a:extLst>
                <a:ext uri="{FF2B5EF4-FFF2-40B4-BE49-F238E27FC236}">
                  <a16:creationId xmlns:a16="http://schemas.microsoft.com/office/drawing/2014/main" id="{0E03F29B-C216-1184-4A6F-F6D38FD17E02}"/>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Rectangle 5">
              <a:extLst>
                <a:ext uri="{FF2B5EF4-FFF2-40B4-BE49-F238E27FC236}">
                  <a16:creationId xmlns:a16="http://schemas.microsoft.com/office/drawing/2014/main" id="{6563DC36-55E1-537C-EA54-038A186B8A2F}"/>
                </a:ext>
              </a:extLst>
            </p:cNvPr>
            <p:cNvSpPr>
              <a:spLocks noChangeArrowheads="1"/>
            </p:cNvSpPr>
            <p:nvPr/>
          </p:nvSpPr>
          <p:spPr bwMode="auto">
            <a:xfrm>
              <a:off x="0" y="0"/>
              <a:ext cx="1440" cy="393"/>
            </a:xfrm>
            <a:prstGeom prst="rect">
              <a:avLst/>
            </a:prstGeom>
            <a:gradFill rotWithShape="1">
              <a:gsLst>
                <a:gs pos="0">
                  <a:srgbClr val="00B050"/>
                </a:gs>
                <a:gs pos="100000">
                  <a:srgbClr val="92D05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门禁系统</a:t>
              </a:r>
              <a:endParaRPr lang="zh-CN" altLang="en-US" dirty="0"/>
            </a:p>
          </p:txBody>
        </p:sp>
      </p:grpSp>
      <p:grpSp>
        <p:nvGrpSpPr>
          <p:cNvPr id="56" name="Group 6">
            <a:extLst>
              <a:ext uri="{FF2B5EF4-FFF2-40B4-BE49-F238E27FC236}">
                <a16:creationId xmlns:a16="http://schemas.microsoft.com/office/drawing/2014/main" id="{87F5528C-867D-3BB9-73AC-9D201706D9E2}"/>
              </a:ext>
            </a:extLst>
          </p:cNvPr>
          <p:cNvGrpSpPr>
            <a:grpSpLocks/>
          </p:cNvGrpSpPr>
          <p:nvPr/>
        </p:nvGrpSpPr>
        <p:grpSpPr bwMode="auto">
          <a:xfrm>
            <a:off x="6799265" y="2875011"/>
            <a:ext cx="1724025" cy="482600"/>
            <a:chOff x="0" y="0"/>
            <a:chExt cx="1440" cy="448"/>
          </a:xfrm>
        </p:grpSpPr>
        <p:sp>
          <p:nvSpPr>
            <p:cNvPr id="57" name="Freeform 7">
              <a:extLst>
                <a:ext uri="{FF2B5EF4-FFF2-40B4-BE49-F238E27FC236}">
                  <a16:creationId xmlns:a16="http://schemas.microsoft.com/office/drawing/2014/main" id="{0C1DC88D-65DF-ECFE-A413-7A7E548764C5}"/>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Rectangle 8">
              <a:extLst>
                <a:ext uri="{FF2B5EF4-FFF2-40B4-BE49-F238E27FC236}">
                  <a16:creationId xmlns:a16="http://schemas.microsoft.com/office/drawing/2014/main" id="{4B3BF049-9EC4-0C31-8584-8F58F6828E39}"/>
                </a:ext>
              </a:extLst>
            </p:cNvPr>
            <p:cNvSpPr>
              <a:spLocks noChangeArrowheads="1"/>
            </p:cNvSpPr>
            <p:nvPr/>
          </p:nvSpPr>
          <p:spPr bwMode="auto">
            <a:xfrm>
              <a:off x="0" y="0"/>
              <a:ext cx="1440" cy="393"/>
            </a:xfrm>
            <a:prstGeom prst="rect">
              <a:avLst/>
            </a:prstGeom>
            <a:gradFill rotWithShape="1">
              <a:gsLst>
                <a:gs pos="0">
                  <a:srgbClr val="FB9E13"/>
                </a:gs>
                <a:gs pos="100000">
                  <a:srgbClr val="CFCFCF"/>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停车系统</a:t>
              </a:r>
              <a:endParaRPr lang="zh-CN" altLang="en-US" dirty="0"/>
            </a:p>
          </p:txBody>
        </p:sp>
      </p:grpSp>
      <p:grpSp>
        <p:nvGrpSpPr>
          <p:cNvPr id="59" name="Group 9">
            <a:extLst>
              <a:ext uri="{FF2B5EF4-FFF2-40B4-BE49-F238E27FC236}">
                <a16:creationId xmlns:a16="http://schemas.microsoft.com/office/drawing/2014/main" id="{44A3DE35-4B39-E57E-E2FD-A13F9B36EA1F}"/>
              </a:ext>
            </a:extLst>
          </p:cNvPr>
          <p:cNvGrpSpPr>
            <a:grpSpLocks/>
          </p:cNvGrpSpPr>
          <p:nvPr/>
        </p:nvGrpSpPr>
        <p:grpSpPr bwMode="auto">
          <a:xfrm>
            <a:off x="6799265" y="4018011"/>
            <a:ext cx="1724025" cy="482600"/>
            <a:chOff x="0" y="0"/>
            <a:chExt cx="1440" cy="448"/>
          </a:xfrm>
        </p:grpSpPr>
        <p:sp>
          <p:nvSpPr>
            <p:cNvPr id="60" name="Freeform 10">
              <a:extLst>
                <a:ext uri="{FF2B5EF4-FFF2-40B4-BE49-F238E27FC236}">
                  <a16:creationId xmlns:a16="http://schemas.microsoft.com/office/drawing/2014/main" id="{A125D66E-596E-A0DD-4FEF-1A813EE69023}"/>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Rectangle 11">
              <a:extLst>
                <a:ext uri="{FF2B5EF4-FFF2-40B4-BE49-F238E27FC236}">
                  <a16:creationId xmlns:a16="http://schemas.microsoft.com/office/drawing/2014/main" id="{896C1895-7FA3-A88A-642F-7FB6C8223C86}"/>
                </a:ext>
              </a:extLst>
            </p:cNvPr>
            <p:cNvSpPr>
              <a:spLocks noChangeArrowheads="1"/>
            </p:cNvSpPr>
            <p:nvPr/>
          </p:nvSpPr>
          <p:spPr bwMode="auto">
            <a:xfrm>
              <a:off x="0" y="0"/>
              <a:ext cx="1440" cy="393"/>
            </a:xfrm>
            <a:prstGeom prst="rect">
              <a:avLst/>
            </a:prstGeom>
            <a:gradFill rotWithShape="1">
              <a:gsLst>
                <a:gs pos="0">
                  <a:srgbClr val="45AB7D"/>
                </a:gs>
                <a:gs pos="100000">
                  <a:srgbClr val="90CDB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云对讲</a:t>
              </a:r>
              <a:endParaRPr lang="zh-CN" altLang="en-US" dirty="0"/>
            </a:p>
          </p:txBody>
        </p:sp>
      </p:grpSp>
      <p:grpSp>
        <p:nvGrpSpPr>
          <p:cNvPr id="62" name="Group 12">
            <a:extLst>
              <a:ext uri="{FF2B5EF4-FFF2-40B4-BE49-F238E27FC236}">
                <a16:creationId xmlns:a16="http://schemas.microsoft.com/office/drawing/2014/main" id="{F0E56ED0-C387-04A0-AB27-407DB37DAF83}"/>
              </a:ext>
            </a:extLst>
          </p:cNvPr>
          <p:cNvGrpSpPr>
            <a:grpSpLocks/>
          </p:cNvGrpSpPr>
          <p:nvPr/>
        </p:nvGrpSpPr>
        <p:grpSpPr bwMode="auto">
          <a:xfrm>
            <a:off x="6799265" y="5161011"/>
            <a:ext cx="1724025" cy="482600"/>
            <a:chOff x="0" y="0"/>
            <a:chExt cx="1440" cy="448"/>
          </a:xfrm>
        </p:grpSpPr>
        <p:sp>
          <p:nvSpPr>
            <p:cNvPr id="63" name="Freeform 13">
              <a:extLst>
                <a:ext uri="{FF2B5EF4-FFF2-40B4-BE49-F238E27FC236}">
                  <a16:creationId xmlns:a16="http://schemas.microsoft.com/office/drawing/2014/main" id="{F7FE3CA0-B5D8-AF5B-1958-3F84CF900E99}"/>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 name="Rectangle 14">
              <a:extLst>
                <a:ext uri="{FF2B5EF4-FFF2-40B4-BE49-F238E27FC236}">
                  <a16:creationId xmlns:a16="http://schemas.microsoft.com/office/drawing/2014/main" id="{16696208-81F3-1923-95BF-B8C72F4F03C6}"/>
                </a:ext>
              </a:extLst>
            </p:cNvPr>
            <p:cNvSpPr>
              <a:spLocks noChangeArrowheads="1"/>
            </p:cNvSpPr>
            <p:nvPr/>
          </p:nvSpPr>
          <p:spPr bwMode="auto">
            <a:xfrm>
              <a:off x="0" y="0"/>
              <a:ext cx="1440" cy="393"/>
            </a:xfrm>
            <a:prstGeom prst="rect">
              <a:avLst/>
            </a:prstGeom>
            <a:gradFill rotWithShape="1">
              <a:gsLst>
                <a:gs pos="0">
                  <a:srgbClr val="00B0F0"/>
                </a:gs>
                <a:gs pos="100000">
                  <a:srgbClr val="A9D3F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机器人乘梯</a:t>
              </a:r>
              <a:endParaRPr lang="zh-CN" altLang="en-US" dirty="0"/>
            </a:p>
          </p:txBody>
        </p:sp>
      </p:grpSp>
      <p:grpSp>
        <p:nvGrpSpPr>
          <p:cNvPr id="1026" name="Group 3">
            <a:extLst>
              <a:ext uri="{FF2B5EF4-FFF2-40B4-BE49-F238E27FC236}">
                <a16:creationId xmlns:a16="http://schemas.microsoft.com/office/drawing/2014/main" id="{103E683C-498C-6075-E7CF-1DC29D4820A5}"/>
              </a:ext>
            </a:extLst>
          </p:cNvPr>
          <p:cNvGrpSpPr>
            <a:grpSpLocks/>
          </p:cNvGrpSpPr>
          <p:nvPr/>
        </p:nvGrpSpPr>
        <p:grpSpPr bwMode="auto">
          <a:xfrm>
            <a:off x="9464365" y="1732011"/>
            <a:ext cx="1724025" cy="482600"/>
            <a:chOff x="0" y="0"/>
            <a:chExt cx="1440" cy="448"/>
          </a:xfrm>
        </p:grpSpPr>
        <p:sp>
          <p:nvSpPr>
            <p:cNvPr id="1027" name="Freeform 4">
              <a:extLst>
                <a:ext uri="{FF2B5EF4-FFF2-40B4-BE49-F238E27FC236}">
                  <a16:creationId xmlns:a16="http://schemas.microsoft.com/office/drawing/2014/main" id="{668E0D62-F6CB-8EB2-F169-064DD2C31A65}"/>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 name="Rectangle 5">
              <a:extLst>
                <a:ext uri="{FF2B5EF4-FFF2-40B4-BE49-F238E27FC236}">
                  <a16:creationId xmlns:a16="http://schemas.microsoft.com/office/drawing/2014/main" id="{EE64B8E8-85A7-A669-3C28-92716767F855}"/>
                </a:ext>
              </a:extLst>
            </p:cNvPr>
            <p:cNvSpPr>
              <a:spLocks noChangeArrowheads="1"/>
            </p:cNvSpPr>
            <p:nvPr/>
          </p:nvSpPr>
          <p:spPr bwMode="auto">
            <a:xfrm>
              <a:off x="0" y="0"/>
              <a:ext cx="1440" cy="393"/>
            </a:xfrm>
            <a:prstGeom prst="rect">
              <a:avLst/>
            </a:prstGeom>
            <a:gradFill rotWithShape="1">
              <a:gsLst>
                <a:gs pos="0">
                  <a:srgbClr val="9999FF"/>
                </a:gs>
                <a:gs pos="100000">
                  <a:srgbClr val="BFBFFF"/>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梯控系统</a:t>
              </a:r>
              <a:endParaRPr lang="zh-CN" altLang="en-US" dirty="0"/>
            </a:p>
          </p:txBody>
        </p:sp>
      </p:grpSp>
      <p:grpSp>
        <p:nvGrpSpPr>
          <p:cNvPr id="1029" name="Group 6">
            <a:extLst>
              <a:ext uri="{FF2B5EF4-FFF2-40B4-BE49-F238E27FC236}">
                <a16:creationId xmlns:a16="http://schemas.microsoft.com/office/drawing/2014/main" id="{8AD01823-87F1-CB4C-A697-3385A7E57176}"/>
              </a:ext>
            </a:extLst>
          </p:cNvPr>
          <p:cNvGrpSpPr>
            <a:grpSpLocks/>
          </p:cNvGrpSpPr>
          <p:nvPr/>
        </p:nvGrpSpPr>
        <p:grpSpPr bwMode="auto">
          <a:xfrm>
            <a:off x="9464365" y="2875011"/>
            <a:ext cx="1724025" cy="482600"/>
            <a:chOff x="0" y="0"/>
            <a:chExt cx="1440" cy="448"/>
          </a:xfrm>
        </p:grpSpPr>
        <p:sp>
          <p:nvSpPr>
            <p:cNvPr id="1030" name="Freeform 7">
              <a:extLst>
                <a:ext uri="{FF2B5EF4-FFF2-40B4-BE49-F238E27FC236}">
                  <a16:creationId xmlns:a16="http://schemas.microsoft.com/office/drawing/2014/main" id="{6DC5F4F0-D078-371D-2E78-A4B9B8F7880F}"/>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1" name="Rectangle 8">
              <a:extLst>
                <a:ext uri="{FF2B5EF4-FFF2-40B4-BE49-F238E27FC236}">
                  <a16:creationId xmlns:a16="http://schemas.microsoft.com/office/drawing/2014/main" id="{42F0F6A6-A5A2-FA58-7538-9F104A86ABCC}"/>
                </a:ext>
              </a:extLst>
            </p:cNvPr>
            <p:cNvSpPr>
              <a:spLocks noChangeArrowheads="1"/>
            </p:cNvSpPr>
            <p:nvPr/>
          </p:nvSpPr>
          <p:spPr bwMode="auto">
            <a:xfrm>
              <a:off x="0" y="0"/>
              <a:ext cx="1440" cy="393"/>
            </a:xfrm>
            <a:prstGeom prst="rect">
              <a:avLst/>
            </a:prstGeom>
            <a:gradFill rotWithShape="1">
              <a:gsLst>
                <a:gs pos="0">
                  <a:srgbClr val="0099DA"/>
                </a:gs>
                <a:gs pos="100000">
                  <a:srgbClr val="CFCFCF"/>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充电桩</a:t>
              </a:r>
              <a:endParaRPr lang="zh-CN" altLang="en-US" dirty="0"/>
            </a:p>
          </p:txBody>
        </p:sp>
      </p:grpSp>
      <p:grpSp>
        <p:nvGrpSpPr>
          <p:cNvPr id="1032" name="Group 9">
            <a:extLst>
              <a:ext uri="{FF2B5EF4-FFF2-40B4-BE49-F238E27FC236}">
                <a16:creationId xmlns:a16="http://schemas.microsoft.com/office/drawing/2014/main" id="{E0E1D9B4-4461-F313-2DA2-736412E9B141}"/>
              </a:ext>
            </a:extLst>
          </p:cNvPr>
          <p:cNvGrpSpPr>
            <a:grpSpLocks/>
          </p:cNvGrpSpPr>
          <p:nvPr/>
        </p:nvGrpSpPr>
        <p:grpSpPr bwMode="auto">
          <a:xfrm>
            <a:off x="9464365" y="4018011"/>
            <a:ext cx="1724025" cy="482600"/>
            <a:chOff x="0" y="0"/>
            <a:chExt cx="1440" cy="448"/>
          </a:xfrm>
        </p:grpSpPr>
        <p:sp>
          <p:nvSpPr>
            <p:cNvPr id="1033" name="Freeform 10">
              <a:extLst>
                <a:ext uri="{FF2B5EF4-FFF2-40B4-BE49-F238E27FC236}">
                  <a16:creationId xmlns:a16="http://schemas.microsoft.com/office/drawing/2014/main" id="{C8CA5184-F565-FDB6-3566-9A54A2C3AC5E}"/>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4" name="Rectangle 11">
              <a:extLst>
                <a:ext uri="{FF2B5EF4-FFF2-40B4-BE49-F238E27FC236}">
                  <a16:creationId xmlns:a16="http://schemas.microsoft.com/office/drawing/2014/main" id="{C5050824-22C6-24A5-CFA4-DC2B1909BBDA}"/>
                </a:ext>
              </a:extLst>
            </p:cNvPr>
            <p:cNvSpPr>
              <a:spLocks noChangeArrowheads="1"/>
            </p:cNvSpPr>
            <p:nvPr/>
          </p:nvSpPr>
          <p:spPr bwMode="auto">
            <a:xfrm>
              <a:off x="0" y="0"/>
              <a:ext cx="1440" cy="393"/>
            </a:xfrm>
            <a:prstGeom prst="rect">
              <a:avLst/>
            </a:prstGeom>
            <a:gradFill rotWithShape="1">
              <a:gsLst>
                <a:gs pos="0">
                  <a:srgbClr val="FFC000"/>
                </a:gs>
                <a:gs pos="100000">
                  <a:srgbClr val="90CDB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人脸考勤</a:t>
              </a:r>
              <a:endParaRPr lang="zh-CN" altLang="en-US" dirty="0"/>
            </a:p>
          </p:txBody>
        </p:sp>
      </p:grpSp>
      <p:grpSp>
        <p:nvGrpSpPr>
          <p:cNvPr id="1035" name="Group 12">
            <a:extLst>
              <a:ext uri="{FF2B5EF4-FFF2-40B4-BE49-F238E27FC236}">
                <a16:creationId xmlns:a16="http://schemas.microsoft.com/office/drawing/2014/main" id="{9567A02A-002A-B8A8-6F11-3603158A4632}"/>
              </a:ext>
            </a:extLst>
          </p:cNvPr>
          <p:cNvGrpSpPr>
            <a:grpSpLocks/>
          </p:cNvGrpSpPr>
          <p:nvPr/>
        </p:nvGrpSpPr>
        <p:grpSpPr bwMode="auto">
          <a:xfrm>
            <a:off x="9464365" y="5161011"/>
            <a:ext cx="1724025" cy="482600"/>
            <a:chOff x="0" y="0"/>
            <a:chExt cx="1440" cy="448"/>
          </a:xfrm>
        </p:grpSpPr>
        <p:sp>
          <p:nvSpPr>
            <p:cNvPr id="1036" name="Freeform 13">
              <a:extLst>
                <a:ext uri="{FF2B5EF4-FFF2-40B4-BE49-F238E27FC236}">
                  <a16:creationId xmlns:a16="http://schemas.microsoft.com/office/drawing/2014/main" id="{C4E2B497-9F4E-F7FE-7750-00CD371F9863}"/>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7" name="Rectangle 14">
              <a:extLst>
                <a:ext uri="{FF2B5EF4-FFF2-40B4-BE49-F238E27FC236}">
                  <a16:creationId xmlns:a16="http://schemas.microsoft.com/office/drawing/2014/main" id="{EADAEC66-BDEA-31D1-DA43-49C820ABF612}"/>
                </a:ext>
              </a:extLst>
            </p:cNvPr>
            <p:cNvSpPr>
              <a:spLocks noChangeArrowheads="1"/>
            </p:cNvSpPr>
            <p:nvPr/>
          </p:nvSpPr>
          <p:spPr bwMode="auto">
            <a:xfrm>
              <a:off x="0" y="0"/>
              <a:ext cx="1440" cy="393"/>
            </a:xfrm>
            <a:prstGeom prst="rect">
              <a:avLst/>
            </a:prstGeom>
            <a:gradFill rotWithShape="1">
              <a:gsLst>
                <a:gs pos="0">
                  <a:schemeClr val="bg1">
                    <a:lumMod val="75000"/>
                  </a:schemeClr>
                </a:gs>
                <a:gs pos="100000">
                  <a:schemeClr val="bg1">
                    <a:lumMod val="65000"/>
                  </a:schemeClr>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其他</a:t>
              </a:r>
              <a:endParaRPr lang="zh-CN" altLang="en-US" dirty="0"/>
            </a:p>
          </p:txBody>
        </p:sp>
      </p:grpSp>
      <p:sp>
        <p:nvSpPr>
          <p:cNvPr id="1038" name="自选图形 4">
            <a:extLst>
              <a:ext uri="{FF2B5EF4-FFF2-40B4-BE49-F238E27FC236}">
                <a16:creationId xmlns:a16="http://schemas.microsoft.com/office/drawing/2014/main" id="{BEF3995F-7B2B-E50B-3D82-2D8DA02212FD}"/>
              </a:ext>
            </a:extLst>
          </p:cNvPr>
          <p:cNvSpPr>
            <a:spLocks noChangeArrowheads="1"/>
          </p:cNvSpPr>
          <p:nvPr/>
        </p:nvSpPr>
        <p:spPr bwMode="auto">
          <a:xfrm>
            <a:off x="6465095" y="575846"/>
            <a:ext cx="5036918" cy="574675"/>
          </a:xfrm>
          <a:prstGeom prst="roundRect">
            <a:avLst>
              <a:gd name="adj" fmla="val 50000"/>
            </a:avLst>
          </a:prstGeom>
          <a:gradFill rotWithShape="1">
            <a:gsLst>
              <a:gs pos="0">
                <a:schemeClr val="accent3">
                  <a:lumMod val="60000"/>
                  <a:lumOff val="40000"/>
                </a:schemeClr>
              </a:gs>
              <a:gs pos="50000">
                <a:srgbClr val="BDBDFF"/>
              </a:gs>
              <a:gs pos="100000">
                <a:schemeClr val="accent3">
                  <a:lumMod val="60000"/>
                  <a:lumOff val="40000"/>
                </a:schemeClr>
              </a:gs>
            </a:gsLst>
            <a:lin ang="0" scaled="1"/>
          </a:gradFill>
          <a:ln w="38100">
            <a:solidFill>
              <a:srgbClr val="FFFFFF"/>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Arial" panose="020B0604020202020204" pitchFamily="34" charset="0"/>
              </a:rPr>
              <a:t>统一云平台</a:t>
            </a:r>
            <a:endParaRPr lang="zh-CN" altLang="en-US"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p:txBody>
      </p:sp>
    </p:spTree>
    <p:extLst>
      <p:ext uri="{BB962C8B-B14F-4D97-AF65-F5344CB8AC3E}">
        <p14:creationId xmlns:p14="http://schemas.microsoft.com/office/powerpoint/2010/main" val="525130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统一小程序</a:t>
            </a:r>
          </a:p>
        </p:txBody>
      </p:sp>
      <p:grpSp>
        <p:nvGrpSpPr>
          <p:cNvPr id="45" name="Group 3">
            <a:extLst>
              <a:ext uri="{FF2B5EF4-FFF2-40B4-BE49-F238E27FC236}">
                <a16:creationId xmlns:a16="http://schemas.microsoft.com/office/drawing/2014/main" id="{461918D0-3D79-D9F7-90AF-31C9F0D5A23E}"/>
              </a:ext>
            </a:extLst>
          </p:cNvPr>
          <p:cNvGrpSpPr>
            <a:grpSpLocks/>
          </p:cNvGrpSpPr>
          <p:nvPr/>
        </p:nvGrpSpPr>
        <p:grpSpPr bwMode="auto">
          <a:xfrm>
            <a:off x="6799265" y="1732011"/>
            <a:ext cx="1724025" cy="482600"/>
            <a:chOff x="0" y="0"/>
            <a:chExt cx="1440" cy="448"/>
          </a:xfrm>
        </p:grpSpPr>
        <p:sp>
          <p:nvSpPr>
            <p:cNvPr id="53" name="Freeform 4">
              <a:extLst>
                <a:ext uri="{FF2B5EF4-FFF2-40B4-BE49-F238E27FC236}">
                  <a16:creationId xmlns:a16="http://schemas.microsoft.com/office/drawing/2014/main" id="{0E03F29B-C216-1184-4A6F-F6D38FD17E02}"/>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Rectangle 5">
              <a:extLst>
                <a:ext uri="{FF2B5EF4-FFF2-40B4-BE49-F238E27FC236}">
                  <a16:creationId xmlns:a16="http://schemas.microsoft.com/office/drawing/2014/main" id="{6563DC36-55E1-537C-EA54-038A186B8A2F}"/>
                </a:ext>
              </a:extLst>
            </p:cNvPr>
            <p:cNvSpPr>
              <a:spLocks noChangeArrowheads="1"/>
            </p:cNvSpPr>
            <p:nvPr/>
          </p:nvSpPr>
          <p:spPr bwMode="auto">
            <a:xfrm>
              <a:off x="0" y="0"/>
              <a:ext cx="1440" cy="393"/>
            </a:xfrm>
            <a:prstGeom prst="rect">
              <a:avLst/>
            </a:prstGeom>
            <a:gradFill rotWithShape="1">
              <a:gsLst>
                <a:gs pos="0">
                  <a:srgbClr val="00B050"/>
                </a:gs>
                <a:gs pos="100000">
                  <a:srgbClr val="92D05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二维码开门乘梯</a:t>
              </a:r>
              <a:endParaRPr lang="zh-CN" altLang="en-US" dirty="0"/>
            </a:p>
          </p:txBody>
        </p:sp>
      </p:grpSp>
      <p:grpSp>
        <p:nvGrpSpPr>
          <p:cNvPr id="56" name="Group 6">
            <a:extLst>
              <a:ext uri="{FF2B5EF4-FFF2-40B4-BE49-F238E27FC236}">
                <a16:creationId xmlns:a16="http://schemas.microsoft.com/office/drawing/2014/main" id="{87F5528C-867D-3BB9-73AC-9D201706D9E2}"/>
              </a:ext>
            </a:extLst>
          </p:cNvPr>
          <p:cNvGrpSpPr>
            <a:grpSpLocks/>
          </p:cNvGrpSpPr>
          <p:nvPr/>
        </p:nvGrpSpPr>
        <p:grpSpPr bwMode="auto">
          <a:xfrm>
            <a:off x="6799265" y="2875011"/>
            <a:ext cx="1724025" cy="482600"/>
            <a:chOff x="0" y="0"/>
            <a:chExt cx="1440" cy="448"/>
          </a:xfrm>
        </p:grpSpPr>
        <p:sp>
          <p:nvSpPr>
            <p:cNvPr id="57" name="Freeform 7">
              <a:extLst>
                <a:ext uri="{FF2B5EF4-FFF2-40B4-BE49-F238E27FC236}">
                  <a16:creationId xmlns:a16="http://schemas.microsoft.com/office/drawing/2014/main" id="{0C1DC88D-65DF-ECFE-A413-7A7E548764C5}"/>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Rectangle 8">
              <a:extLst>
                <a:ext uri="{FF2B5EF4-FFF2-40B4-BE49-F238E27FC236}">
                  <a16:creationId xmlns:a16="http://schemas.microsoft.com/office/drawing/2014/main" id="{4B3BF049-9EC4-0C31-8584-8F58F6828E39}"/>
                </a:ext>
              </a:extLst>
            </p:cNvPr>
            <p:cNvSpPr>
              <a:spLocks noChangeArrowheads="1"/>
            </p:cNvSpPr>
            <p:nvPr/>
          </p:nvSpPr>
          <p:spPr bwMode="auto">
            <a:xfrm>
              <a:off x="0" y="0"/>
              <a:ext cx="1440" cy="393"/>
            </a:xfrm>
            <a:prstGeom prst="rect">
              <a:avLst/>
            </a:prstGeom>
            <a:gradFill rotWithShape="1">
              <a:gsLst>
                <a:gs pos="0">
                  <a:srgbClr val="FB9E13"/>
                </a:gs>
                <a:gs pos="100000">
                  <a:srgbClr val="CFCFCF"/>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一键开门乘梯</a:t>
              </a:r>
              <a:endParaRPr lang="zh-CN" altLang="en-US" dirty="0"/>
            </a:p>
          </p:txBody>
        </p:sp>
      </p:grpSp>
      <p:grpSp>
        <p:nvGrpSpPr>
          <p:cNvPr id="59" name="Group 9">
            <a:extLst>
              <a:ext uri="{FF2B5EF4-FFF2-40B4-BE49-F238E27FC236}">
                <a16:creationId xmlns:a16="http://schemas.microsoft.com/office/drawing/2014/main" id="{44A3DE35-4B39-E57E-E2FD-A13F9B36EA1F}"/>
              </a:ext>
            </a:extLst>
          </p:cNvPr>
          <p:cNvGrpSpPr>
            <a:grpSpLocks/>
          </p:cNvGrpSpPr>
          <p:nvPr/>
        </p:nvGrpSpPr>
        <p:grpSpPr bwMode="auto">
          <a:xfrm>
            <a:off x="6799265" y="4018011"/>
            <a:ext cx="1724025" cy="482600"/>
            <a:chOff x="0" y="0"/>
            <a:chExt cx="1440" cy="448"/>
          </a:xfrm>
        </p:grpSpPr>
        <p:sp>
          <p:nvSpPr>
            <p:cNvPr id="60" name="Freeform 10">
              <a:extLst>
                <a:ext uri="{FF2B5EF4-FFF2-40B4-BE49-F238E27FC236}">
                  <a16:creationId xmlns:a16="http://schemas.microsoft.com/office/drawing/2014/main" id="{A125D66E-596E-A0DD-4FEF-1A813EE69023}"/>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Rectangle 11">
              <a:extLst>
                <a:ext uri="{FF2B5EF4-FFF2-40B4-BE49-F238E27FC236}">
                  <a16:creationId xmlns:a16="http://schemas.microsoft.com/office/drawing/2014/main" id="{896C1895-7FA3-A88A-642F-7FB6C8223C86}"/>
                </a:ext>
              </a:extLst>
            </p:cNvPr>
            <p:cNvSpPr>
              <a:spLocks noChangeArrowheads="1"/>
            </p:cNvSpPr>
            <p:nvPr/>
          </p:nvSpPr>
          <p:spPr bwMode="auto">
            <a:xfrm>
              <a:off x="0" y="0"/>
              <a:ext cx="1440" cy="393"/>
            </a:xfrm>
            <a:prstGeom prst="rect">
              <a:avLst/>
            </a:prstGeom>
            <a:gradFill rotWithShape="1">
              <a:gsLst>
                <a:gs pos="0">
                  <a:srgbClr val="45AB7D"/>
                </a:gs>
                <a:gs pos="100000">
                  <a:srgbClr val="90CDB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停车缴费</a:t>
              </a:r>
              <a:endParaRPr lang="zh-CN" altLang="en-US" dirty="0"/>
            </a:p>
          </p:txBody>
        </p:sp>
      </p:grpSp>
      <p:grpSp>
        <p:nvGrpSpPr>
          <p:cNvPr id="62" name="Group 12">
            <a:extLst>
              <a:ext uri="{FF2B5EF4-FFF2-40B4-BE49-F238E27FC236}">
                <a16:creationId xmlns:a16="http://schemas.microsoft.com/office/drawing/2014/main" id="{F0E56ED0-C387-04A0-AB27-407DB37DAF83}"/>
              </a:ext>
            </a:extLst>
          </p:cNvPr>
          <p:cNvGrpSpPr>
            <a:grpSpLocks/>
          </p:cNvGrpSpPr>
          <p:nvPr/>
        </p:nvGrpSpPr>
        <p:grpSpPr bwMode="auto">
          <a:xfrm>
            <a:off x="6799265" y="5161011"/>
            <a:ext cx="1724025" cy="482600"/>
            <a:chOff x="0" y="0"/>
            <a:chExt cx="1440" cy="448"/>
          </a:xfrm>
        </p:grpSpPr>
        <p:sp>
          <p:nvSpPr>
            <p:cNvPr id="63" name="Freeform 13">
              <a:extLst>
                <a:ext uri="{FF2B5EF4-FFF2-40B4-BE49-F238E27FC236}">
                  <a16:creationId xmlns:a16="http://schemas.microsoft.com/office/drawing/2014/main" id="{F7FE3CA0-B5D8-AF5B-1958-3F84CF900E99}"/>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 name="Rectangle 14">
              <a:extLst>
                <a:ext uri="{FF2B5EF4-FFF2-40B4-BE49-F238E27FC236}">
                  <a16:creationId xmlns:a16="http://schemas.microsoft.com/office/drawing/2014/main" id="{16696208-81F3-1923-95BF-B8C72F4F03C6}"/>
                </a:ext>
              </a:extLst>
            </p:cNvPr>
            <p:cNvSpPr>
              <a:spLocks noChangeArrowheads="1"/>
            </p:cNvSpPr>
            <p:nvPr/>
          </p:nvSpPr>
          <p:spPr bwMode="auto">
            <a:xfrm>
              <a:off x="0" y="0"/>
              <a:ext cx="1440" cy="393"/>
            </a:xfrm>
            <a:prstGeom prst="rect">
              <a:avLst/>
            </a:prstGeom>
            <a:gradFill rotWithShape="1">
              <a:gsLst>
                <a:gs pos="0">
                  <a:srgbClr val="00B0F0"/>
                </a:gs>
                <a:gs pos="100000">
                  <a:srgbClr val="A9D3F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访客预约通行</a:t>
              </a:r>
              <a:endParaRPr lang="zh-CN" altLang="en-US" dirty="0"/>
            </a:p>
          </p:txBody>
        </p:sp>
      </p:grpSp>
      <p:grpSp>
        <p:nvGrpSpPr>
          <p:cNvPr id="1026" name="Group 3">
            <a:extLst>
              <a:ext uri="{FF2B5EF4-FFF2-40B4-BE49-F238E27FC236}">
                <a16:creationId xmlns:a16="http://schemas.microsoft.com/office/drawing/2014/main" id="{103E683C-498C-6075-E7CF-1DC29D4820A5}"/>
              </a:ext>
            </a:extLst>
          </p:cNvPr>
          <p:cNvGrpSpPr>
            <a:grpSpLocks/>
          </p:cNvGrpSpPr>
          <p:nvPr/>
        </p:nvGrpSpPr>
        <p:grpSpPr bwMode="auto">
          <a:xfrm>
            <a:off x="9464365" y="1732011"/>
            <a:ext cx="1724025" cy="482600"/>
            <a:chOff x="0" y="0"/>
            <a:chExt cx="1440" cy="448"/>
          </a:xfrm>
        </p:grpSpPr>
        <p:sp>
          <p:nvSpPr>
            <p:cNvPr id="1027" name="Freeform 4">
              <a:extLst>
                <a:ext uri="{FF2B5EF4-FFF2-40B4-BE49-F238E27FC236}">
                  <a16:creationId xmlns:a16="http://schemas.microsoft.com/office/drawing/2014/main" id="{668E0D62-F6CB-8EB2-F169-064DD2C31A65}"/>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 name="Rectangle 5">
              <a:extLst>
                <a:ext uri="{FF2B5EF4-FFF2-40B4-BE49-F238E27FC236}">
                  <a16:creationId xmlns:a16="http://schemas.microsoft.com/office/drawing/2014/main" id="{EE64B8E8-85A7-A669-3C28-92716767F855}"/>
                </a:ext>
              </a:extLst>
            </p:cNvPr>
            <p:cNvSpPr>
              <a:spLocks noChangeArrowheads="1"/>
            </p:cNvSpPr>
            <p:nvPr/>
          </p:nvSpPr>
          <p:spPr bwMode="auto">
            <a:xfrm>
              <a:off x="0" y="0"/>
              <a:ext cx="1440" cy="393"/>
            </a:xfrm>
            <a:prstGeom prst="rect">
              <a:avLst/>
            </a:prstGeom>
            <a:gradFill rotWithShape="1">
              <a:gsLst>
                <a:gs pos="0">
                  <a:srgbClr val="9999FF"/>
                </a:gs>
                <a:gs pos="100000">
                  <a:srgbClr val="BFBFFF"/>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人脸开门乘梯</a:t>
              </a:r>
              <a:endParaRPr lang="zh-CN" altLang="en-US" dirty="0"/>
            </a:p>
          </p:txBody>
        </p:sp>
      </p:grpSp>
      <p:grpSp>
        <p:nvGrpSpPr>
          <p:cNvPr id="1029" name="Group 6">
            <a:extLst>
              <a:ext uri="{FF2B5EF4-FFF2-40B4-BE49-F238E27FC236}">
                <a16:creationId xmlns:a16="http://schemas.microsoft.com/office/drawing/2014/main" id="{8AD01823-87F1-CB4C-A697-3385A7E57176}"/>
              </a:ext>
            </a:extLst>
          </p:cNvPr>
          <p:cNvGrpSpPr>
            <a:grpSpLocks/>
          </p:cNvGrpSpPr>
          <p:nvPr/>
        </p:nvGrpSpPr>
        <p:grpSpPr bwMode="auto">
          <a:xfrm>
            <a:off x="9464365" y="2875011"/>
            <a:ext cx="1724025" cy="482600"/>
            <a:chOff x="0" y="0"/>
            <a:chExt cx="1440" cy="448"/>
          </a:xfrm>
        </p:grpSpPr>
        <p:sp>
          <p:nvSpPr>
            <p:cNvPr id="1030" name="Freeform 7">
              <a:extLst>
                <a:ext uri="{FF2B5EF4-FFF2-40B4-BE49-F238E27FC236}">
                  <a16:creationId xmlns:a16="http://schemas.microsoft.com/office/drawing/2014/main" id="{6DC5F4F0-D078-371D-2E78-A4B9B8F7880F}"/>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1" name="Rectangle 8">
              <a:extLst>
                <a:ext uri="{FF2B5EF4-FFF2-40B4-BE49-F238E27FC236}">
                  <a16:creationId xmlns:a16="http://schemas.microsoft.com/office/drawing/2014/main" id="{42F0F6A6-A5A2-FA58-7538-9F104A86ABCC}"/>
                </a:ext>
              </a:extLst>
            </p:cNvPr>
            <p:cNvSpPr>
              <a:spLocks noChangeArrowheads="1"/>
            </p:cNvSpPr>
            <p:nvPr/>
          </p:nvSpPr>
          <p:spPr bwMode="auto">
            <a:xfrm>
              <a:off x="0" y="0"/>
              <a:ext cx="1440" cy="393"/>
            </a:xfrm>
            <a:prstGeom prst="rect">
              <a:avLst/>
            </a:prstGeom>
            <a:gradFill rotWithShape="1">
              <a:gsLst>
                <a:gs pos="0">
                  <a:srgbClr val="0099DA"/>
                </a:gs>
                <a:gs pos="100000">
                  <a:srgbClr val="CFCFCF"/>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机器人开门乘梯</a:t>
              </a:r>
              <a:endParaRPr lang="zh-CN" altLang="en-US" dirty="0"/>
            </a:p>
          </p:txBody>
        </p:sp>
      </p:grpSp>
      <p:grpSp>
        <p:nvGrpSpPr>
          <p:cNvPr id="1032" name="Group 9">
            <a:extLst>
              <a:ext uri="{FF2B5EF4-FFF2-40B4-BE49-F238E27FC236}">
                <a16:creationId xmlns:a16="http://schemas.microsoft.com/office/drawing/2014/main" id="{E0E1D9B4-4461-F313-2DA2-736412E9B141}"/>
              </a:ext>
            </a:extLst>
          </p:cNvPr>
          <p:cNvGrpSpPr>
            <a:grpSpLocks/>
          </p:cNvGrpSpPr>
          <p:nvPr/>
        </p:nvGrpSpPr>
        <p:grpSpPr bwMode="auto">
          <a:xfrm>
            <a:off x="9464365" y="4018011"/>
            <a:ext cx="1724025" cy="482600"/>
            <a:chOff x="0" y="0"/>
            <a:chExt cx="1440" cy="448"/>
          </a:xfrm>
        </p:grpSpPr>
        <p:sp>
          <p:nvSpPr>
            <p:cNvPr id="1033" name="Freeform 10">
              <a:extLst>
                <a:ext uri="{FF2B5EF4-FFF2-40B4-BE49-F238E27FC236}">
                  <a16:creationId xmlns:a16="http://schemas.microsoft.com/office/drawing/2014/main" id="{C8CA5184-F565-FDB6-3566-9A54A2C3AC5E}"/>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4" name="Rectangle 11">
              <a:extLst>
                <a:ext uri="{FF2B5EF4-FFF2-40B4-BE49-F238E27FC236}">
                  <a16:creationId xmlns:a16="http://schemas.microsoft.com/office/drawing/2014/main" id="{C5050824-22C6-24A5-CFA4-DC2B1909BBDA}"/>
                </a:ext>
              </a:extLst>
            </p:cNvPr>
            <p:cNvSpPr>
              <a:spLocks noChangeArrowheads="1"/>
            </p:cNvSpPr>
            <p:nvPr/>
          </p:nvSpPr>
          <p:spPr bwMode="auto">
            <a:xfrm>
              <a:off x="0" y="0"/>
              <a:ext cx="1440" cy="393"/>
            </a:xfrm>
            <a:prstGeom prst="rect">
              <a:avLst/>
            </a:prstGeom>
            <a:gradFill rotWithShape="1">
              <a:gsLst>
                <a:gs pos="0">
                  <a:srgbClr val="FFC000"/>
                </a:gs>
                <a:gs pos="100000">
                  <a:srgbClr val="90CDB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扫码充电</a:t>
              </a:r>
              <a:endParaRPr lang="zh-CN" altLang="en-US" dirty="0"/>
            </a:p>
          </p:txBody>
        </p:sp>
      </p:grpSp>
      <p:grpSp>
        <p:nvGrpSpPr>
          <p:cNvPr id="1035" name="Group 12">
            <a:extLst>
              <a:ext uri="{FF2B5EF4-FFF2-40B4-BE49-F238E27FC236}">
                <a16:creationId xmlns:a16="http://schemas.microsoft.com/office/drawing/2014/main" id="{9567A02A-002A-B8A8-6F11-3603158A4632}"/>
              </a:ext>
            </a:extLst>
          </p:cNvPr>
          <p:cNvGrpSpPr>
            <a:grpSpLocks/>
          </p:cNvGrpSpPr>
          <p:nvPr/>
        </p:nvGrpSpPr>
        <p:grpSpPr bwMode="auto">
          <a:xfrm>
            <a:off x="9464365" y="5161011"/>
            <a:ext cx="1724025" cy="482600"/>
            <a:chOff x="0" y="0"/>
            <a:chExt cx="1440" cy="448"/>
          </a:xfrm>
        </p:grpSpPr>
        <p:sp>
          <p:nvSpPr>
            <p:cNvPr id="1036" name="Freeform 13">
              <a:extLst>
                <a:ext uri="{FF2B5EF4-FFF2-40B4-BE49-F238E27FC236}">
                  <a16:creationId xmlns:a16="http://schemas.microsoft.com/office/drawing/2014/main" id="{C4E2B497-9F4E-F7FE-7750-00CD371F9863}"/>
                </a:ext>
              </a:extLst>
            </p:cNvPr>
            <p:cNvSpPr>
              <a:spLocks noChangeArrowheads="1"/>
            </p:cNvSpPr>
            <p:nvPr/>
          </p:nvSpPr>
          <p:spPr bwMode="auto">
            <a:xfrm>
              <a:off x="85" y="258"/>
              <a:ext cx="1270" cy="190"/>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7" name="Rectangle 14">
              <a:extLst>
                <a:ext uri="{FF2B5EF4-FFF2-40B4-BE49-F238E27FC236}">
                  <a16:creationId xmlns:a16="http://schemas.microsoft.com/office/drawing/2014/main" id="{EADAEC66-BDEA-31D1-DA43-49C820ABF612}"/>
                </a:ext>
              </a:extLst>
            </p:cNvPr>
            <p:cNvSpPr>
              <a:spLocks noChangeArrowheads="1"/>
            </p:cNvSpPr>
            <p:nvPr/>
          </p:nvSpPr>
          <p:spPr bwMode="auto">
            <a:xfrm>
              <a:off x="0" y="0"/>
              <a:ext cx="1440" cy="393"/>
            </a:xfrm>
            <a:prstGeom prst="rect">
              <a:avLst/>
            </a:prstGeom>
            <a:gradFill rotWithShape="1">
              <a:gsLst>
                <a:gs pos="0">
                  <a:schemeClr val="bg1">
                    <a:lumMod val="75000"/>
                  </a:schemeClr>
                </a:gs>
                <a:gs pos="100000">
                  <a:schemeClr val="bg1">
                    <a:lumMod val="65000"/>
                  </a:schemeClr>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Calibri" panose="020F0502020204030204" pitchFamily="34" charset="0"/>
                  <a:sym typeface="Arial" panose="020B0604020202020204" pitchFamily="34" charset="0"/>
                </a:rPr>
                <a:t>其他</a:t>
              </a:r>
              <a:endParaRPr lang="zh-CN" altLang="en-US" dirty="0"/>
            </a:p>
          </p:txBody>
        </p:sp>
      </p:grpSp>
      <p:sp>
        <p:nvSpPr>
          <p:cNvPr id="1038" name="自选图形 4">
            <a:extLst>
              <a:ext uri="{FF2B5EF4-FFF2-40B4-BE49-F238E27FC236}">
                <a16:creationId xmlns:a16="http://schemas.microsoft.com/office/drawing/2014/main" id="{BEF3995F-7B2B-E50B-3D82-2D8DA02212FD}"/>
              </a:ext>
            </a:extLst>
          </p:cNvPr>
          <p:cNvSpPr>
            <a:spLocks noChangeArrowheads="1"/>
          </p:cNvSpPr>
          <p:nvPr/>
        </p:nvSpPr>
        <p:spPr bwMode="auto">
          <a:xfrm>
            <a:off x="6465095" y="575846"/>
            <a:ext cx="5036918" cy="574675"/>
          </a:xfrm>
          <a:prstGeom prst="roundRect">
            <a:avLst>
              <a:gd name="adj" fmla="val 50000"/>
            </a:avLst>
          </a:prstGeom>
          <a:gradFill rotWithShape="1">
            <a:gsLst>
              <a:gs pos="0">
                <a:schemeClr val="accent3">
                  <a:lumMod val="60000"/>
                  <a:lumOff val="40000"/>
                </a:schemeClr>
              </a:gs>
              <a:gs pos="50000">
                <a:srgbClr val="BDBDFF"/>
              </a:gs>
              <a:gs pos="100000">
                <a:schemeClr val="accent3">
                  <a:lumMod val="60000"/>
                  <a:lumOff val="40000"/>
                </a:schemeClr>
              </a:gs>
            </a:gsLst>
            <a:lin ang="0" scaled="1"/>
          </a:gradFill>
          <a:ln w="38100">
            <a:solidFill>
              <a:srgbClr val="FFFFFF"/>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Arial" panose="020B0604020202020204" pitchFamily="34" charset="0"/>
              </a:rPr>
              <a:t>统一小程序</a:t>
            </a:r>
            <a:endParaRPr lang="zh-CN" altLang="en-US"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p:txBody>
      </p:sp>
      <p:pic>
        <p:nvPicPr>
          <p:cNvPr id="3" name="图片 2">
            <a:extLst>
              <a:ext uri="{FF2B5EF4-FFF2-40B4-BE49-F238E27FC236}">
                <a16:creationId xmlns:a16="http://schemas.microsoft.com/office/drawing/2014/main" id="{EB90F103-A9B2-1D5D-E412-BCF4B92A02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1515" y="908008"/>
            <a:ext cx="1807344" cy="4018011"/>
          </a:xfrm>
          <a:prstGeom prst="rect">
            <a:avLst/>
          </a:prstGeom>
        </p:spPr>
      </p:pic>
      <p:pic>
        <p:nvPicPr>
          <p:cNvPr id="5" name="图片 4">
            <a:extLst>
              <a:ext uri="{FF2B5EF4-FFF2-40B4-BE49-F238E27FC236}">
                <a16:creationId xmlns:a16="http://schemas.microsoft.com/office/drawing/2014/main" id="{87AD139B-A5AA-8FC6-7B8F-9D5A5BB4BA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61046" y="1291093"/>
            <a:ext cx="1807344" cy="4018011"/>
          </a:xfrm>
          <a:prstGeom prst="rect">
            <a:avLst/>
          </a:prstGeom>
        </p:spPr>
      </p:pic>
      <p:pic>
        <p:nvPicPr>
          <p:cNvPr id="8" name="图片 7">
            <a:extLst>
              <a:ext uri="{FF2B5EF4-FFF2-40B4-BE49-F238E27FC236}">
                <a16:creationId xmlns:a16="http://schemas.microsoft.com/office/drawing/2014/main" id="{030AE10E-56E7-F5AA-3C2F-7628400A58F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40578" y="1849301"/>
            <a:ext cx="1807344" cy="4018011"/>
          </a:xfrm>
          <a:prstGeom prst="rect">
            <a:avLst/>
          </a:prstGeom>
        </p:spPr>
      </p:pic>
    </p:spTree>
    <p:extLst>
      <p:ext uri="{BB962C8B-B14F-4D97-AF65-F5344CB8AC3E}">
        <p14:creationId xmlns:p14="http://schemas.microsoft.com/office/powerpoint/2010/main" val="842697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2845204"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应用场景</a:t>
            </a:r>
          </a:p>
        </p:txBody>
      </p:sp>
      <p:pic>
        <p:nvPicPr>
          <p:cNvPr id="8" name="图片 7">
            <a:extLst>
              <a:ext uri="{FF2B5EF4-FFF2-40B4-BE49-F238E27FC236}">
                <a16:creationId xmlns:a16="http://schemas.microsoft.com/office/drawing/2014/main" id="{A7CA7D9B-C984-7030-0D06-CBEB577AC798}"/>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339224" y="1198409"/>
            <a:ext cx="2304000" cy="1620000"/>
          </a:xfrm>
          <a:prstGeom prst="rect">
            <a:avLst/>
          </a:prstGeom>
        </p:spPr>
      </p:pic>
      <p:sp>
        <p:nvSpPr>
          <p:cNvPr id="11" name="矩形 10">
            <a:extLst>
              <a:ext uri="{FF2B5EF4-FFF2-40B4-BE49-F238E27FC236}">
                <a16:creationId xmlns:a16="http://schemas.microsoft.com/office/drawing/2014/main" id="{EC2B6E3D-47F5-8B0E-D32A-3549E75D8845}"/>
              </a:ext>
            </a:extLst>
          </p:cNvPr>
          <p:cNvSpPr/>
          <p:nvPr/>
        </p:nvSpPr>
        <p:spPr>
          <a:xfrm>
            <a:off x="1006028" y="2868140"/>
            <a:ext cx="843821"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住宅小区</a:t>
            </a:r>
          </a:p>
        </p:txBody>
      </p:sp>
      <p:sp>
        <p:nvSpPr>
          <p:cNvPr id="13" name="矩形 12">
            <a:extLst>
              <a:ext uri="{FF2B5EF4-FFF2-40B4-BE49-F238E27FC236}">
                <a16:creationId xmlns:a16="http://schemas.microsoft.com/office/drawing/2014/main" id="{B05CBF07-46FF-F3E6-231E-13B188C6E752}"/>
              </a:ext>
            </a:extLst>
          </p:cNvPr>
          <p:cNvSpPr/>
          <p:nvPr/>
        </p:nvSpPr>
        <p:spPr>
          <a:xfrm>
            <a:off x="3472056" y="2834857"/>
            <a:ext cx="66749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写字楼</a:t>
            </a:r>
          </a:p>
        </p:txBody>
      </p:sp>
      <p:pic>
        <p:nvPicPr>
          <p:cNvPr id="17" name="图片 16">
            <a:extLst>
              <a:ext uri="{FF2B5EF4-FFF2-40B4-BE49-F238E27FC236}">
                <a16:creationId xmlns:a16="http://schemas.microsoft.com/office/drawing/2014/main" id="{5C3739DA-E04A-375D-4A40-837FCEC38766}"/>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a:xfrm>
            <a:off x="4965730" y="3611962"/>
            <a:ext cx="2304000" cy="1620000"/>
          </a:xfrm>
          <a:prstGeom prst="rect">
            <a:avLst/>
          </a:prstGeom>
        </p:spPr>
      </p:pic>
      <p:sp>
        <p:nvSpPr>
          <p:cNvPr id="19" name="矩形 18">
            <a:extLst>
              <a:ext uri="{FF2B5EF4-FFF2-40B4-BE49-F238E27FC236}">
                <a16:creationId xmlns:a16="http://schemas.microsoft.com/office/drawing/2014/main" id="{34A7E602-6F4A-B75C-2DB2-7A9228547465}"/>
              </a:ext>
            </a:extLst>
          </p:cNvPr>
          <p:cNvSpPr/>
          <p:nvPr/>
        </p:nvSpPr>
        <p:spPr>
          <a:xfrm>
            <a:off x="5789391" y="5340322"/>
            <a:ext cx="49116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医院</a:t>
            </a:r>
          </a:p>
        </p:txBody>
      </p:sp>
      <p:pic>
        <p:nvPicPr>
          <p:cNvPr id="22" name="图片 21">
            <a:extLst>
              <a:ext uri="{FF2B5EF4-FFF2-40B4-BE49-F238E27FC236}">
                <a16:creationId xmlns:a16="http://schemas.microsoft.com/office/drawing/2014/main" id="{3533C427-03E6-2AAD-28AA-5AF948387454}"/>
              </a:ext>
            </a:extLst>
          </p:cNvPr>
          <p:cNvPicPr>
            <a:picLocks/>
          </p:cNvPicPr>
          <p:nvPr/>
        </p:nvPicPr>
        <p:blipFill>
          <a:blip r:embed="rId5" cstate="email">
            <a:extLst>
              <a:ext uri="{28A0092B-C50C-407E-A947-70E740481C1C}">
                <a14:useLocalDpi xmlns:a14="http://schemas.microsoft.com/office/drawing/2010/main"/>
              </a:ext>
            </a:extLst>
          </a:blip>
          <a:stretch>
            <a:fillRect/>
          </a:stretch>
        </p:blipFill>
        <p:spPr>
          <a:xfrm>
            <a:off x="339224" y="3611962"/>
            <a:ext cx="2304000" cy="1620000"/>
          </a:xfrm>
          <a:prstGeom prst="rect">
            <a:avLst/>
          </a:prstGeom>
        </p:spPr>
      </p:pic>
      <p:sp>
        <p:nvSpPr>
          <p:cNvPr id="24" name="矩形 23">
            <a:extLst>
              <a:ext uri="{FF2B5EF4-FFF2-40B4-BE49-F238E27FC236}">
                <a16:creationId xmlns:a16="http://schemas.microsoft.com/office/drawing/2014/main" id="{9EE149DB-0495-6E70-879A-FD2A25C75252}"/>
              </a:ext>
            </a:extLst>
          </p:cNvPr>
          <p:cNvSpPr/>
          <p:nvPr/>
        </p:nvSpPr>
        <p:spPr>
          <a:xfrm>
            <a:off x="1036189" y="5329598"/>
            <a:ext cx="843821"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机关单位</a:t>
            </a:r>
          </a:p>
        </p:txBody>
      </p:sp>
      <p:pic>
        <p:nvPicPr>
          <p:cNvPr id="27" name="图片 26">
            <a:extLst>
              <a:ext uri="{FF2B5EF4-FFF2-40B4-BE49-F238E27FC236}">
                <a16:creationId xmlns:a16="http://schemas.microsoft.com/office/drawing/2014/main" id="{367D556E-B137-9288-F4D0-5B0CC4FA049C}"/>
              </a:ext>
            </a:extLst>
          </p:cNvPr>
          <p:cNvPicPr>
            <a:picLocks/>
          </p:cNvPicPr>
          <p:nvPr/>
        </p:nvPicPr>
        <p:blipFill>
          <a:blip r:embed="rId6" cstate="email">
            <a:extLst>
              <a:ext uri="{28A0092B-C50C-407E-A947-70E740481C1C}">
                <a14:useLocalDpi xmlns:a14="http://schemas.microsoft.com/office/drawing/2010/main"/>
              </a:ext>
            </a:extLst>
          </a:blip>
          <a:stretch>
            <a:fillRect/>
          </a:stretch>
        </p:blipFill>
        <p:spPr>
          <a:xfrm>
            <a:off x="7290441" y="3611962"/>
            <a:ext cx="2304000" cy="1620000"/>
          </a:xfrm>
          <a:prstGeom prst="rect">
            <a:avLst/>
          </a:prstGeom>
        </p:spPr>
      </p:pic>
      <p:sp>
        <p:nvSpPr>
          <p:cNvPr id="28" name="矩形 27">
            <a:extLst>
              <a:ext uri="{FF2B5EF4-FFF2-40B4-BE49-F238E27FC236}">
                <a16:creationId xmlns:a16="http://schemas.microsoft.com/office/drawing/2014/main" id="{87CE5081-B370-04A4-66F5-1BB172BE80F3}"/>
              </a:ext>
            </a:extLst>
          </p:cNvPr>
          <p:cNvSpPr/>
          <p:nvPr/>
        </p:nvSpPr>
        <p:spPr>
          <a:xfrm>
            <a:off x="8123192" y="5340321"/>
            <a:ext cx="49116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学校</a:t>
            </a:r>
          </a:p>
        </p:txBody>
      </p:sp>
      <p:pic>
        <p:nvPicPr>
          <p:cNvPr id="5" name="图片 4">
            <a:extLst>
              <a:ext uri="{FF2B5EF4-FFF2-40B4-BE49-F238E27FC236}">
                <a16:creationId xmlns:a16="http://schemas.microsoft.com/office/drawing/2014/main" id="{4DFFA29A-836B-5CBF-29E2-5EF64F196247}"/>
              </a:ext>
            </a:extLst>
          </p:cNvPr>
          <p:cNvPicPr>
            <a:picLocks/>
          </p:cNvPicPr>
          <p:nvPr/>
        </p:nvPicPr>
        <p:blipFill>
          <a:blip r:embed="rId7" cstate="email">
            <a:extLst>
              <a:ext uri="{28A0092B-C50C-407E-A947-70E740481C1C}">
                <a14:useLocalDpi xmlns:a14="http://schemas.microsoft.com/office/drawing/2010/main"/>
              </a:ext>
            </a:extLst>
          </a:blip>
          <a:stretch>
            <a:fillRect/>
          </a:stretch>
        </p:blipFill>
        <p:spPr>
          <a:xfrm>
            <a:off x="2650015" y="3611962"/>
            <a:ext cx="2304000" cy="1620000"/>
          </a:xfrm>
          <a:prstGeom prst="rect">
            <a:avLst/>
          </a:prstGeom>
        </p:spPr>
      </p:pic>
      <p:sp>
        <p:nvSpPr>
          <p:cNvPr id="7" name="矩形 6">
            <a:extLst>
              <a:ext uri="{FF2B5EF4-FFF2-40B4-BE49-F238E27FC236}">
                <a16:creationId xmlns:a16="http://schemas.microsoft.com/office/drawing/2014/main" id="{6989F01D-78FF-3B89-88FF-3ACB1C319A17}"/>
              </a:ext>
            </a:extLst>
          </p:cNvPr>
          <p:cNvSpPr/>
          <p:nvPr/>
        </p:nvSpPr>
        <p:spPr>
          <a:xfrm>
            <a:off x="3400188" y="5335845"/>
            <a:ext cx="49116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酒店</a:t>
            </a:r>
          </a:p>
        </p:txBody>
      </p:sp>
      <p:pic>
        <p:nvPicPr>
          <p:cNvPr id="12" name="图片 11">
            <a:extLst>
              <a:ext uri="{FF2B5EF4-FFF2-40B4-BE49-F238E27FC236}">
                <a16:creationId xmlns:a16="http://schemas.microsoft.com/office/drawing/2014/main" id="{7A1F59A4-AB87-D604-DEDD-A7BC900BE1A6}"/>
              </a:ext>
            </a:extLst>
          </p:cNvPr>
          <p:cNvPicPr>
            <a:picLocks/>
          </p:cNvPicPr>
          <p:nvPr/>
        </p:nvPicPr>
        <p:blipFill>
          <a:blip r:embed="rId8" cstate="email">
            <a:extLst>
              <a:ext uri="{28A0092B-C50C-407E-A947-70E740481C1C}">
                <a14:useLocalDpi xmlns:a14="http://schemas.microsoft.com/office/drawing/2010/main"/>
              </a:ext>
            </a:extLst>
          </a:blip>
          <a:stretch>
            <a:fillRect/>
          </a:stretch>
        </p:blipFill>
        <p:spPr>
          <a:xfrm>
            <a:off x="4958149" y="1214857"/>
            <a:ext cx="2304000" cy="1620000"/>
          </a:xfrm>
          <a:prstGeom prst="rect">
            <a:avLst/>
          </a:prstGeom>
        </p:spPr>
      </p:pic>
      <p:sp>
        <p:nvSpPr>
          <p:cNvPr id="16" name="矩形 15">
            <a:extLst>
              <a:ext uri="{FF2B5EF4-FFF2-40B4-BE49-F238E27FC236}">
                <a16:creationId xmlns:a16="http://schemas.microsoft.com/office/drawing/2014/main" id="{427835BD-7127-BA25-6C65-D6058A008AAD}"/>
              </a:ext>
            </a:extLst>
          </p:cNvPr>
          <p:cNvSpPr/>
          <p:nvPr/>
        </p:nvSpPr>
        <p:spPr>
          <a:xfrm>
            <a:off x="5524896" y="2868140"/>
            <a:ext cx="1020151"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商业综合体</a:t>
            </a:r>
          </a:p>
        </p:txBody>
      </p:sp>
      <p:pic>
        <p:nvPicPr>
          <p:cNvPr id="20" name="图片 19">
            <a:extLst>
              <a:ext uri="{FF2B5EF4-FFF2-40B4-BE49-F238E27FC236}">
                <a16:creationId xmlns:a16="http://schemas.microsoft.com/office/drawing/2014/main" id="{DAEBA235-19C2-EBD0-351F-AADE61790B59}"/>
              </a:ext>
            </a:extLst>
          </p:cNvPr>
          <p:cNvPicPr>
            <a:picLocks/>
          </p:cNvPicPr>
          <p:nvPr/>
        </p:nvPicPr>
        <p:blipFill>
          <a:blip r:embed="rId9" cstate="email">
            <a:extLst>
              <a:ext uri="{28A0092B-C50C-407E-A947-70E740481C1C}">
                <a14:useLocalDpi xmlns:a14="http://schemas.microsoft.com/office/drawing/2010/main"/>
              </a:ext>
            </a:extLst>
          </a:blip>
          <a:stretch>
            <a:fillRect/>
          </a:stretch>
        </p:blipFill>
        <p:spPr>
          <a:xfrm>
            <a:off x="7269730" y="1214857"/>
            <a:ext cx="2304000" cy="1620000"/>
          </a:xfrm>
          <a:prstGeom prst="rect">
            <a:avLst/>
          </a:prstGeom>
        </p:spPr>
      </p:pic>
      <p:sp>
        <p:nvSpPr>
          <p:cNvPr id="21" name="矩形 20">
            <a:extLst>
              <a:ext uri="{FF2B5EF4-FFF2-40B4-BE49-F238E27FC236}">
                <a16:creationId xmlns:a16="http://schemas.microsoft.com/office/drawing/2014/main" id="{C8D259E4-FDB5-0C34-5524-2C5872408F33}"/>
              </a:ext>
            </a:extLst>
          </p:cNvPr>
          <p:cNvSpPr/>
          <p:nvPr/>
        </p:nvSpPr>
        <p:spPr>
          <a:xfrm>
            <a:off x="8123192" y="2868140"/>
            <a:ext cx="49116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园区</a:t>
            </a:r>
          </a:p>
        </p:txBody>
      </p:sp>
      <p:pic>
        <p:nvPicPr>
          <p:cNvPr id="25" name="图片 24">
            <a:extLst>
              <a:ext uri="{FF2B5EF4-FFF2-40B4-BE49-F238E27FC236}">
                <a16:creationId xmlns:a16="http://schemas.microsoft.com/office/drawing/2014/main" id="{85F5CFB3-4B64-D174-3707-E5E9BE0B13EB}"/>
              </a:ext>
            </a:extLst>
          </p:cNvPr>
          <p:cNvPicPr>
            <a:picLocks/>
          </p:cNvPicPr>
          <p:nvPr/>
        </p:nvPicPr>
        <p:blipFill>
          <a:blip r:embed="rId10" cstate="email">
            <a:extLst>
              <a:ext uri="{28A0092B-C50C-407E-A947-70E740481C1C}">
                <a14:useLocalDpi xmlns:a14="http://schemas.microsoft.com/office/drawing/2010/main"/>
              </a:ext>
            </a:extLst>
          </a:blip>
          <a:stretch>
            <a:fillRect/>
          </a:stretch>
        </p:blipFill>
        <p:spPr>
          <a:xfrm>
            <a:off x="9587459" y="3611962"/>
            <a:ext cx="2304000" cy="1620000"/>
          </a:xfrm>
          <a:prstGeom prst="rect">
            <a:avLst/>
          </a:prstGeom>
        </p:spPr>
      </p:pic>
      <p:pic>
        <p:nvPicPr>
          <p:cNvPr id="29" name="图片 28">
            <a:extLst>
              <a:ext uri="{FF2B5EF4-FFF2-40B4-BE49-F238E27FC236}">
                <a16:creationId xmlns:a16="http://schemas.microsoft.com/office/drawing/2014/main" id="{C533077C-87ED-E69E-719A-056A29737403}"/>
              </a:ext>
            </a:extLst>
          </p:cNvPr>
          <p:cNvPicPr>
            <a:picLocks/>
          </p:cNvPicPr>
          <p:nvPr/>
        </p:nvPicPr>
        <p:blipFill>
          <a:blip r:embed="rId11" cstate="email">
            <a:extLst>
              <a:ext uri="{28A0092B-C50C-407E-A947-70E740481C1C}">
                <a14:useLocalDpi xmlns:a14="http://schemas.microsoft.com/office/drawing/2010/main"/>
              </a:ext>
            </a:extLst>
          </a:blip>
          <a:stretch>
            <a:fillRect/>
          </a:stretch>
        </p:blipFill>
        <p:spPr>
          <a:xfrm>
            <a:off x="9594441" y="1214857"/>
            <a:ext cx="2304000" cy="1620000"/>
          </a:xfrm>
          <a:prstGeom prst="rect">
            <a:avLst/>
          </a:prstGeom>
        </p:spPr>
      </p:pic>
      <p:sp>
        <p:nvSpPr>
          <p:cNvPr id="30" name="矩形 29">
            <a:extLst>
              <a:ext uri="{FF2B5EF4-FFF2-40B4-BE49-F238E27FC236}">
                <a16:creationId xmlns:a16="http://schemas.microsoft.com/office/drawing/2014/main" id="{9DFB4F88-8C8B-8CE5-1A3F-5A1CD47C42A1}"/>
              </a:ext>
            </a:extLst>
          </p:cNvPr>
          <p:cNvSpPr/>
          <p:nvPr/>
        </p:nvSpPr>
        <p:spPr>
          <a:xfrm>
            <a:off x="10324530" y="2834857"/>
            <a:ext cx="843821"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机场车站</a:t>
            </a:r>
          </a:p>
        </p:txBody>
      </p:sp>
      <p:sp>
        <p:nvSpPr>
          <p:cNvPr id="31" name="矩形 30">
            <a:extLst>
              <a:ext uri="{FF2B5EF4-FFF2-40B4-BE49-F238E27FC236}">
                <a16:creationId xmlns:a16="http://schemas.microsoft.com/office/drawing/2014/main" id="{8CAE0E9F-F690-48BD-D3B4-47A41F0D9D08}"/>
              </a:ext>
            </a:extLst>
          </p:cNvPr>
          <p:cNvSpPr/>
          <p:nvPr/>
        </p:nvSpPr>
        <p:spPr>
          <a:xfrm>
            <a:off x="10548804" y="5340321"/>
            <a:ext cx="49116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其他</a:t>
            </a:r>
          </a:p>
        </p:txBody>
      </p:sp>
      <p:pic>
        <p:nvPicPr>
          <p:cNvPr id="97" name="图片 96">
            <a:extLst>
              <a:ext uri="{FF2B5EF4-FFF2-40B4-BE49-F238E27FC236}">
                <a16:creationId xmlns:a16="http://schemas.microsoft.com/office/drawing/2014/main" id="{D736123E-EA4D-DF29-2E5B-76DAB054130E}"/>
              </a:ext>
            </a:extLst>
          </p:cNvPr>
          <p:cNvPicPr>
            <a:picLocks/>
          </p:cNvPicPr>
          <p:nvPr/>
        </p:nvPicPr>
        <p:blipFill>
          <a:blip r:embed="rId12" cstate="email">
            <a:extLst>
              <a:ext uri="{28A0092B-C50C-407E-A947-70E740481C1C}">
                <a14:useLocalDpi xmlns:a14="http://schemas.microsoft.com/office/drawing/2010/main"/>
              </a:ext>
            </a:extLst>
          </a:blip>
          <a:stretch>
            <a:fillRect/>
          </a:stretch>
        </p:blipFill>
        <p:spPr>
          <a:xfrm>
            <a:off x="2650015" y="1198409"/>
            <a:ext cx="2304000" cy="1620000"/>
          </a:xfrm>
          <a:prstGeom prst="rect">
            <a:avLst/>
          </a:prstGeom>
        </p:spPr>
      </p:pic>
    </p:spTree>
    <p:extLst>
      <p:ext uri="{BB962C8B-B14F-4D97-AF65-F5344CB8AC3E}">
        <p14:creationId xmlns:p14="http://schemas.microsoft.com/office/powerpoint/2010/main" val="2902663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一码通行解决方案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4172909" y="2397281"/>
            <a:ext cx="3831818"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一码通行解决方案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070323" y="3255784"/>
            <a:ext cx="4037003"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一个二维码通行门禁、通道闸、梯控等系统</a:t>
            </a:r>
          </a:p>
        </p:txBody>
      </p:sp>
    </p:spTree>
    <p:extLst>
      <p:ext uri="{BB962C8B-B14F-4D97-AF65-F5344CB8AC3E}">
        <p14:creationId xmlns:p14="http://schemas.microsoft.com/office/powerpoint/2010/main" val="3802947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2845204"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一码通行方案简介</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629160"/>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在住宅小区、写字楼、园区、医院、学校等场所，固定人员在门禁系统、梯控系统、通道闸系统、广告门等系统，一个二维码实现开门和乘梯等，访客通过访客二维码通行</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。二维码门禁梯控设备可脱机</a:t>
            </a:r>
            <a:r>
              <a:rPr lang="zh-CN" altLang="en-US" sz="1615" dirty="0">
                <a:latin typeface="微软雅黑" panose="020B0503020204020204" charset="-122"/>
                <a:ea typeface="微软雅黑" panose="020B0503020204020204" charset="-122"/>
                <a:sym typeface="宋体" panose="02010600030101010101" pitchFamily="2" charset="-122"/>
              </a:rPr>
              <a:t>、可联网，适合新项目及老旧项目改造，安装简单、维护成本低。</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78267" y="2509756"/>
            <a:ext cx="10686877" cy="349313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、一个二维码通行门禁、梯控、闸机等设备；</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、设备无需联网</a:t>
            </a:r>
            <a:r>
              <a:rPr lang="zh-CN" altLang="en-US" sz="1615" dirty="0">
                <a:latin typeface="微软雅黑" panose="020B0503020204020204" charset="-122"/>
                <a:ea typeface="微软雅黑" panose="020B0503020204020204" charset="-122"/>
                <a:sym typeface="宋体" panose="02010600030101010101" pitchFamily="2" charset="-122"/>
              </a:rPr>
              <a:t>，通电即可使用，权限、有效期都在二维码里面；</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、固定人员二维码动态刷新，访客二维码可设置有效期；</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、可直接分享访客二维码给微信好友，或分享连接给来访人员登记；</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、快递外面则前台扫码登记，审核后生成访客二维码，审核可设置无需审核、前台审核、被访人审核；</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6</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、住宅项目支持户主新建和管理家庭</a:t>
            </a:r>
            <a:r>
              <a:rPr lang="zh-CN" altLang="en-US" sz="1615" dirty="0">
                <a:latin typeface="微软雅黑" panose="020B0503020204020204" charset="-122"/>
                <a:ea typeface="微软雅黑" panose="020B0503020204020204" charset="-122"/>
                <a:sym typeface="宋体" panose="02010600030101010101" pitchFamily="2" charset="-122"/>
              </a:rPr>
              <a:t>成员；办公项目支持单位管理员新建、审核和管理员工；</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、二维码读头均支持刷卡，支持</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IC</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卡</a:t>
            </a:r>
            <a:r>
              <a:rPr lang="zh-CN" altLang="en-US" sz="1615" dirty="0">
                <a:latin typeface="微软雅黑" panose="020B0503020204020204" charset="-122"/>
                <a:ea typeface="微软雅黑" panose="020B0503020204020204" charset="-122"/>
                <a:sym typeface="宋体" panose="02010600030101010101" pitchFamily="2" charset="-122"/>
              </a:rPr>
              <a:t>、</a:t>
            </a:r>
            <a:r>
              <a:rPr lang="en-US" altLang="zh-CN" sz="1615" dirty="0">
                <a:latin typeface="微软雅黑" panose="020B0503020204020204" charset="-122"/>
                <a:ea typeface="微软雅黑" panose="020B0503020204020204" charset="-122"/>
                <a:sym typeface="宋体" panose="02010600030101010101" pitchFamily="2" charset="-122"/>
              </a:rPr>
              <a:t>CPU</a:t>
            </a:r>
            <a:r>
              <a:rPr lang="zh-CN" altLang="en-US" sz="1615" dirty="0">
                <a:latin typeface="微软雅黑" panose="020B0503020204020204" charset="-122"/>
                <a:ea typeface="微软雅黑" panose="020B0503020204020204" charset="-122"/>
                <a:sym typeface="宋体" panose="02010600030101010101" pitchFamily="2" charset="-122"/>
              </a:rPr>
              <a:t>卡等，满足无智能手机人群通行；</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8</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、支持第三方平台</a:t>
            </a:r>
            <a:r>
              <a:rPr lang="zh-CN" altLang="en-US" sz="1615" dirty="0">
                <a:latin typeface="微软雅黑" panose="020B0503020204020204" charset="-122"/>
                <a:ea typeface="微软雅黑" panose="020B0503020204020204" charset="-122"/>
                <a:sym typeface="宋体" panose="02010600030101010101" pitchFamily="2" charset="-122"/>
              </a:rPr>
              <a:t>、小程序、手机</a:t>
            </a:r>
            <a:r>
              <a:rPr lang="en-US" altLang="zh-CN" sz="1615" dirty="0">
                <a:latin typeface="微软雅黑" panose="020B0503020204020204" charset="-122"/>
                <a:ea typeface="微软雅黑" panose="020B0503020204020204" charset="-122"/>
                <a:sym typeface="宋体" panose="02010600030101010101" pitchFamily="2" charset="-122"/>
              </a:rPr>
              <a:t>APP</a:t>
            </a:r>
            <a:r>
              <a:rPr lang="zh-CN" altLang="en-US" sz="1615" dirty="0">
                <a:latin typeface="微软雅黑" panose="020B0503020204020204" charset="-122"/>
                <a:ea typeface="微软雅黑" panose="020B0503020204020204" charset="-122"/>
                <a:sym typeface="宋体" panose="02010600030101010101" pitchFamily="2" charset="-122"/>
              </a:rPr>
              <a:t>、公众号对接，设备联网支持在线开门、招梯和乘梯等。</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2131695"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一码通行</a:t>
            </a:r>
          </a:p>
        </p:txBody>
      </p:sp>
      <p:sp>
        <p:nvSpPr>
          <p:cNvPr id="23" name="PA-矩形 7"/>
          <p:cNvSpPr/>
          <p:nvPr>
            <p:custDataLst>
              <p:tags r:id="rId1"/>
            </p:custDataLst>
          </p:nvPr>
        </p:nvSpPr>
        <p:spPr>
          <a:xfrm>
            <a:off x="1074993" y="2545777"/>
            <a:ext cx="978281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5" name="PA-椭圆 9"/>
          <p:cNvSpPr/>
          <p:nvPr>
            <p:custDataLst>
              <p:tags r:id="rId2"/>
            </p:custDataLst>
          </p:nvPr>
        </p:nvSpPr>
        <p:spPr>
          <a:xfrm>
            <a:off x="940688" y="2495598"/>
            <a:ext cx="134321" cy="133437"/>
          </a:xfrm>
          <a:prstGeom prst="ellipse">
            <a:avLst/>
          </a:prstGeom>
          <a:solidFill>
            <a:srgbClr val="F2F1F0"/>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32" name="PA-椭圆 14"/>
          <p:cNvSpPr/>
          <p:nvPr>
            <p:custDataLst>
              <p:tags r:id="rId3"/>
            </p:custDataLst>
          </p:nvPr>
        </p:nvSpPr>
        <p:spPr>
          <a:xfrm>
            <a:off x="1067719" y="2503112"/>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40" name="PA-椭圆 273"/>
          <p:cNvSpPr/>
          <p:nvPr>
            <p:custDataLst>
              <p:tags r:id="rId4"/>
            </p:custDataLst>
          </p:nvPr>
        </p:nvSpPr>
        <p:spPr>
          <a:xfrm>
            <a:off x="10724103" y="2513534"/>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grpSp>
        <p:nvGrpSpPr>
          <p:cNvPr id="44" name="组合 22"/>
          <p:cNvGrpSpPr/>
          <p:nvPr/>
        </p:nvGrpSpPr>
        <p:grpSpPr>
          <a:xfrm>
            <a:off x="538731" y="2127222"/>
            <a:ext cx="483639" cy="804398"/>
            <a:chOff x="10456863" y="333375"/>
            <a:chExt cx="1503363" cy="2517776"/>
          </a:xfrm>
          <a:effectLst>
            <a:outerShdw blurRad="50800" dist="38100" dir="2700000" algn="tl" rotWithShape="0">
              <a:prstClr val="black">
                <a:alpha val="40000"/>
              </a:prstClr>
            </a:outerShdw>
          </a:effectLst>
        </p:grpSpPr>
        <p:sp>
          <p:nvSpPr>
            <p:cNvPr id="45" name="PA-任意多边形 5"/>
            <p:cNvSpPr/>
            <p:nvPr>
              <p:custDataLst>
                <p:tags r:id="rId25"/>
              </p:custDataLst>
            </p:nvPr>
          </p:nvSpPr>
          <p:spPr>
            <a:xfrm>
              <a:off x="10612438" y="2024063"/>
              <a:ext cx="782638" cy="762000"/>
            </a:xfrm>
            <a:custGeom>
              <a:avLst/>
              <a:gdLst/>
              <a:ahLst/>
              <a:cxnLst>
                <a:cxn ang="0">
                  <a:pos x="1066604" y="27793"/>
                </a:cxn>
                <a:cxn ang="0">
                  <a:pos x="591018" y="0"/>
                </a:cxn>
                <a:cxn ang="0">
                  <a:pos x="591018" y="9264"/>
                </a:cxn>
                <a:cxn ang="0">
                  <a:pos x="547154" y="9264"/>
                </a:cxn>
                <a:cxn ang="0">
                  <a:pos x="547154" y="0"/>
                </a:cxn>
                <a:cxn ang="0">
                  <a:pos x="71568" y="27793"/>
                </a:cxn>
                <a:cxn ang="0">
                  <a:pos x="163915" y="1111732"/>
                </a:cxn>
                <a:cxn ang="0">
                  <a:pos x="445572" y="1111732"/>
                </a:cxn>
                <a:cxn ang="0">
                  <a:pos x="547154" y="384474"/>
                </a:cxn>
                <a:cxn ang="0">
                  <a:pos x="591018" y="384474"/>
                </a:cxn>
                <a:cxn ang="0">
                  <a:pos x="692600" y="1111732"/>
                </a:cxn>
                <a:cxn ang="0">
                  <a:pos x="974257" y="1111732"/>
                </a:cxn>
                <a:cxn ang="0">
                  <a:pos x="1066604" y="27793"/>
                </a:cxn>
              </a:cxnLst>
              <a:rect l="0" t="0" r="0" b="0"/>
              <a:pathLst>
                <a:path w="339" h="329">
                  <a:moveTo>
                    <a:pt x="318" y="8"/>
                  </a:moveTo>
                  <a:cubicBezTo>
                    <a:pt x="176" y="0"/>
                    <a:pt x="176" y="0"/>
                    <a:pt x="176" y="0"/>
                  </a:cubicBezTo>
                  <a:cubicBezTo>
                    <a:pt x="176" y="3"/>
                    <a:pt x="176" y="3"/>
                    <a:pt x="176" y="3"/>
                  </a:cubicBezTo>
                  <a:cubicBezTo>
                    <a:pt x="163" y="3"/>
                    <a:pt x="163" y="3"/>
                    <a:pt x="163" y="3"/>
                  </a:cubicBezTo>
                  <a:cubicBezTo>
                    <a:pt x="163" y="0"/>
                    <a:pt x="163" y="0"/>
                    <a:pt x="163" y="0"/>
                  </a:cubicBezTo>
                  <a:cubicBezTo>
                    <a:pt x="21" y="8"/>
                    <a:pt x="21" y="8"/>
                    <a:pt x="21" y="8"/>
                  </a:cubicBezTo>
                  <a:cubicBezTo>
                    <a:pt x="21" y="8"/>
                    <a:pt x="0" y="185"/>
                    <a:pt x="49" y="329"/>
                  </a:cubicBezTo>
                  <a:cubicBezTo>
                    <a:pt x="133" y="329"/>
                    <a:pt x="133" y="329"/>
                    <a:pt x="133" y="329"/>
                  </a:cubicBezTo>
                  <a:cubicBezTo>
                    <a:pt x="133" y="329"/>
                    <a:pt x="158" y="278"/>
                    <a:pt x="163" y="114"/>
                  </a:cubicBezTo>
                  <a:cubicBezTo>
                    <a:pt x="176" y="114"/>
                    <a:pt x="176" y="114"/>
                    <a:pt x="176" y="114"/>
                  </a:cubicBezTo>
                  <a:cubicBezTo>
                    <a:pt x="181" y="278"/>
                    <a:pt x="206" y="329"/>
                    <a:pt x="206" y="329"/>
                  </a:cubicBezTo>
                  <a:cubicBezTo>
                    <a:pt x="290" y="329"/>
                    <a:pt x="290" y="329"/>
                    <a:pt x="290" y="329"/>
                  </a:cubicBezTo>
                  <a:cubicBezTo>
                    <a:pt x="339" y="185"/>
                    <a:pt x="318" y="8"/>
                    <a:pt x="318" y="8"/>
                  </a:cubicBezTo>
                  <a:close/>
                </a:path>
              </a:pathLst>
            </a:custGeom>
            <a:solidFill>
              <a:srgbClr val="563A28"/>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56" name="PA-任意多边形 6"/>
            <p:cNvSpPr/>
            <p:nvPr>
              <p:custDataLst>
                <p:tags r:id="rId26"/>
              </p:custDataLst>
            </p:nvPr>
          </p:nvSpPr>
          <p:spPr>
            <a:xfrm>
              <a:off x="10693400" y="2697163"/>
              <a:ext cx="257175" cy="153988"/>
            </a:xfrm>
            <a:custGeom>
              <a:avLst/>
              <a:gdLst/>
              <a:ahLst/>
              <a:cxnLst>
                <a:cxn ang="0">
                  <a:pos x="314580" y="226315"/>
                </a:cxn>
                <a:cxn ang="0">
                  <a:pos x="59701" y="226315"/>
                </a:cxn>
                <a:cxn ang="0">
                  <a:pos x="0" y="165653"/>
                </a:cxn>
                <a:cxn ang="0">
                  <a:pos x="0" y="160987"/>
                </a:cxn>
                <a:cxn ang="0">
                  <a:pos x="185992" y="0"/>
                </a:cxn>
                <a:cxn ang="0">
                  <a:pos x="188288" y="0"/>
                </a:cxn>
                <a:cxn ang="0">
                  <a:pos x="371985" y="160987"/>
                </a:cxn>
                <a:cxn ang="0">
                  <a:pos x="371985" y="165653"/>
                </a:cxn>
                <a:cxn ang="0">
                  <a:pos x="314580" y="226315"/>
                </a:cxn>
              </a:cxnLst>
              <a:rect l="0" t="0" r="0" b="0"/>
              <a:pathLst>
                <a:path w="112" h="66">
                  <a:moveTo>
                    <a:pt x="95" y="66"/>
                  </a:moveTo>
                  <a:cubicBezTo>
                    <a:pt x="18" y="66"/>
                    <a:pt x="18" y="66"/>
                    <a:pt x="18" y="66"/>
                  </a:cubicBezTo>
                  <a:cubicBezTo>
                    <a:pt x="8" y="66"/>
                    <a:pt x="0" y="58"/>
                    <a:pt x="0" y="48"/>
                  </a:cubicBezTo>
                  <a:cubicBezTo>
                    <a:pt x="0" y="47"/>
                    <a:pt x="0" y="47"/>
                    <a:pt x="0" y="47"/>
                  </a:cubicBezTo>
                  <a:cubicBezTo>
                    <a:pt x="0" y="16"/>
                    <a:pt x="25" y="0"/>
                    <a:pt x="56" y="0"/>
                  </a:cubicBezTo>
                  <a:cubicBezTo>
                    <a:pt x="57" y="0"/>
                    <a:pt x="57" y="0"/>
                    <a:pt x="57" y="0"/>
                  </a:cubicBezTo>
                  <a:cubicBezTo>
                    <a:pt x="87" y="0"/>
                    <a:pt x="112" y="16"/>
                    <a:pt x="112" y="47"/>
                  </a:cubicBezTo>
                  <a:cubicBezTo>
                    <a:pt x="112" y="48"/>
                    <a:pt x="112" y="48"/>
                    <a:pt x="112" y="48"/>
                  </a:cubicBezTo>
                  <a:cubicBezTo>
                    <a:pt x="112" y="58"/>
                    <a:pt x="104" y="66"/>
                    <a:pt x="95" y="6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57" name="PA-任意多边形 7"/>
            <p:cNvSpPr/>
            <p:nvPr>
              <p:custDataLst>
                <p:tags r:id="rId27"/>
              </p:custDataLst>
            </p:nvPr>
          </p:nvSpPr>
          <p:spPr>
            <a:xfrm>
              <a:off x="11055350" y="2697163"/>
              <a:ext cx="258763" cy="153988"/>
            </a:xfrm>
            <a:custGeom>
              <a:avLst/>
              <a:gdLst/>
              <a:ahLst/>
              <a:cxnLst>
                <a:cxn ang="0">
                  <a:pos x="60069" y="226315"/>
                </a:cxn>
                <a:cxn ang="0">
                  <a:pos x="316522" y="226315"/>
                </a:cxn>
                <a:cxn ang="0">
                  <a:pos x="376592" y="165653"/>
                </a:cxn>
                <a:cxn ang="0">
                  <a:pos x="376592" y="160987"/>
                </a:cxn>
                <a:cxn ang="0">
                  <a:pos x="191761" y="0"/>
                </a:cxn>
                <a:cxn ang="0">
                  <a:pos x="184830" y="0"/>
                </a:cxn>
                <a:cxn ang="0">
                  <a:pos x="0" y="160987"/>
                </a:cxn>
                <a:cxn ang="0">
                  <a:pos x="0" y="165653"/>
                </a:cxn>
                <a:cxn ang="0">
                  <a:pos x="60069" y="226315"/>
                </a:cxn>
              </a:cxnLst>
              <a:rect l="0" t="0" r="0" b="0"/>
              <a:pathLst>
                <a:path w="112" h="66">
                  <a:moveTo>
                    <a:pt x="18" y="66"/>
                  </a:moveTo>
                  <a:cubicBezTo>
                    <a:pt x="94" y="66"/>
                    <a:pt x="94" y="66"/>
                    <a:pt x="94" y="66"/>
                  </a:cubicBezTo>
                  <a:cubicBezTo>
                    <a:pt x="104" y="66"/>
                    <a:pt x="112" y="58"/>
                    <a:pt x="112" y="48"/>
                  </a:cubicBezTo>
                  <a:cubicBezTo>
                    <a:pt x="112" y="47"/>
                    <a:pt x="112" y="47"/>
                    <a:pt x="112" y="47"/>
                  </a:cubicBezTo>
                  <a:cubicBezTo>
                    <a:pt x="112" y="16"/>
                    <a:pt x="87" y="0"/>
                    <a:pt x="57" y="0"/>
                  </a:cubicBezTo>
                  <a:cubicBezTo>
                    <a:pt x="55" y="0"/>
                    <a:pt x="55" y="0"/>
                    <a:pt x="55" y="0"/>
                  </a:cubicBezTo>
                  <a:cubicBezTo>
                    <a:pt x="25" y="0"/>
                    <a:pt x="0" y="16"/>
                    <a:pt x="0" y="47"/>
                  </a:cubicBezTo>
                  <a:cubicBezTo>
                    <a:pt x="0" y="48"/>
                    <a:pt x="0" y="48"/>
                    <a:pt x="0" y="48"/>
                  </a:cubicBezTo>
                  <a:cubicBezTo>
                    <a:pt x="0" y="58"/>
                    <a:pt x="8" y="66"/>
                    <a:pt x="18" y="6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46" name="PA-矩形 8"/>
            <p:cNvSpPr/>
            <p:nvPr>
              <p:custDataLst>
                <p:tags r:id="rId28"/>
              </p:custDataLst>
            </p:nvPr>
          </p:nvSpPr>
          <p:spPr>
            <a:xfrm>
              <a:off x="10777538" y="1363663"/>
              <a:ext cx="419100" cy="679450"/>
            </a:xfrm>
            <a:prstGeom prst="rect">
              <a:avLst/>
            </a:prstGeom>
            <a:solidFill>
              <a:srgbClr val="F4EFED"/>
            </a:solidFill>
            <a:ln w="9525">
              <a:noFill/>
              <a:miter/>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59" name="PA-椭圆 9"/>
            <p:cNvSpPr/>
            <p:nvPr>
              <p:custDataLst>
                <p:tags r:id="rId29"/>
              </p:custDataLst>
            </p:nvPr>
          </p:nvSpPr>
          <p:spPr>
            <a:xfrm>
              <a:off x="11001375" y="1543050"/>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0" name="PA-任意多边形 10"/>
            <p:cNvSpPr/>
            <p:nvPr>
              <p:custDataLst>
                <p:tags r:id="rId30"/>
              </p:custDataLst>
            </p:nvPr>
          </p:nvSpPr>
          <p:spPr>
            <a:xfrm>
              <a:off x="10841038" y="1406525"/>
              <a:ext cx="147638" cy="100013"/>
            </a:xfrm>
            <a:custGeom>
              <a:avLst/>
              <a:gdLst/>
              <a:ahLst/>
              <a:cxnLst>
                <a:cxn ang="0">
                  <a:pos x="214536" y="60472"/>
                </a:cxn>
                <a:cxn ang="0">
                  <a:pos x="214536" y="93035"/>
                </a:cxn>
                <a:cxn ang="0">
                  <a:pos x="39216" y="139553"/>
                </a:cxn>
                <a:cxn ang="0">
                  <a:pos x="0" y="109316"/>
                </a:cxn>
                <a:cxn ang="0">
                  <a:pos x="0" y="37214"/>
                </a:cxn>
                <a:cxn ang="0">
                  <a:pos x="39216" y="6977"/>
                </a:cxn>
                <a:cxn ang="0">
                  <a:pos x="214536" y="60472"/>
                </a:cxn>
              </a:cxnLst>
              <a:rect l="0" t="0" r="0" b="0"/>
              <a:pathLst>
                <a:path w="64" h="43">
                  <a:moveTo>
                    <a:pt x="64" y="18"/>
                  </a:moveTo>
                  <a:cubicBezTo>
                    <a:pt x="64" y="27"/>
                    <a:pt x="64" y="27"/>
                    <a:pt x="64" y="27"/>
                  </a:cubicBezTo>
                  <a:cubicBezTo>
                    <a:pt x="12" y="41"/>
                    <a:pt x="12" y="41"/>
                    <a:pt x="12" y="41"/>
                  </a:cubicBezTo>
                  <a:cubicBezTo>
                    <a:pt x="6" y="43"/>
                    <a:pt x="0" y="38"/>
                    <a:pt x="0" y="32"/>
                  </a:cubicBezTo>
                  <a:cubicBezTo>
                    <a:pt x="0" y="11"/>
                    <a:pt x="0" y="11"/>
                    <a:pt x="0" y="11"/>
                  </a:cubicBezTo>
                  <a:cubicBezTo>
                    <a:pt x="0" y="4"/>
                    <a:pt x="6" y="0"/>
                    <a:pt x="12" y="2"/>
                  </a:cubicBezTo>
                  <a:lnTo>
                    <a:pt x="64" y="18"/>
                  </a:lnTo>
                  <a:close/>
                </a:path>
              </a:pathLst>
            </a:custGeom>
            <a:solidFill>
              <a:srgbClr val="C6504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1" name="PA-任意多边形 11"/>
            <p:cNvSpPr/>
            <p:nvPr>
              <p:custDataLst>
                <p:tags r:id="rId31"/>
              </p:custDataLst>
            </p:nvPr>
          </p:nvSpPr>
          <p:spPr>
            <a:xfrm>
              <a:off x="10988675" y="1406525"/>
              <a:ext cx="149225" cy="100013"/>
            </a:xfrm>
            <a:custGeom>
              <a:avLst/>
              <a:gdLst/>
              <a:ahLst/>
              <a:cxnLst>
                <a:cxn ang="0">
                  <a:pos x="0" y="60472"/>
                </a:cxn>
                <a:cxn ang="0">
                  <a:pos x="0" y="93035"/>
                </a:cxn>
                <a:cxn ang="0">
                  <a:pos x="176774" y="139553"/>
                </a:cxn>
                <a:cxn ang="0">
                  <a:pos x="215802" y="109316"/>
                </a:cxn>
                <a:cxn ang="0">
                  <a:pos x="215802" y="37214"/>
                </a:cxn>
                <a:cxn ang="0">
                  <a:pos x="176774" y="6977"/>
                </a:cxn>
                <a:cxn ang="0">
                  <a:pos x="0" y="60472"/>
                </a:cxn>
              </a:cxnLst>
              <a:rect l="0" t="0" r="0" b="0"/>
              <a:pathLst>
                <a:path w="65" h="43">
                  <a:moveTo>
                    <a:pt x="0" y="18"/>
                  </a:moveTo>
                  <a:cubicBezTo>
                    <a:pt x="0" y="27"/>
                    <a:pt x="0" y="27"/>
                    <a:pt x="0" y="27"/>
                  </a:cubicBezTo>
                  <a:cubicBezTo>
                    <a:pt x="53" y="41"/>
                    <a:pt x="53" y="41"/>
                    <a:pt x="53" y="41"/>
                  </a:cubicBezTo>
                  <a:cubicBezTo>
                    <a:pt x="59" y="43"/>
                    <a:pt x="65" y="38"/>
                    <a:pt x="65" y="32"/>
                  </a:cubicBezTo>
                  <a:cubicBezTo>
                    <a:pt x="65" y="11"/>
                    <a:pt x="65" y="11"/>
                    <a:pt x="65" y="11"/>
                  </a:cubicBezTo>
                  <a:cubicBezTo>
                    <a:pt x="65" y="4"/>
                    <a:pt x="59" y="0"/>
                    <a:pt x="53" y="2"/>
                  </a:cubicBezTo>
                  <a:lnTo>
                    <a:pt x="0" y="18"/>
                  </a:lnTo>
                  <a:close/>
                </a:path>
              </a:pathLst>
            </a:custGeom>
            <a:solidFill>
              <a:srgbClr val="C6504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2" name="PA-任意多边形 12"/>
            <p:cNvSpPr/>
            <p:nvPr>
              <p:custDataLst>
                <p:tags r:id="rId32"/>
              </p:custDataLst>
            </p:nvPr>
          </p:nvSpPr>
          <p:spPr>
            <a:xfrm>
              <a:off x="10950575" y="1425575"/>
              <a:ext cx="76200" cy="69850"/>
            </a:xfrm>
            <a:custGeom>
              <a:avLst/>
              <a:gdLst/>
              <a:ahLst/>
              <a:cxnLst>
                <a:cxn ang="0">
                  <a:pos x="76200" y="102446"/>
                </a:cxn>
                <a:cxn ang="0">
                  <a:pos x="34636" y="102446"/>
                </a:cxn>
                <a:cxn ang="0">
                  <a:pos x="0" y="65193"/>
                </a:cxn>
                <a:cxn ang="0">
                  <a:pos x="0" y="34925"/>
                </a:cxn>
                <a:cxn ang="0">
                  <a:pos x="34636" y="0"/>
                </a:cxn>
                <a:cxn ang="0">
                  <a:pos x="76200" y="0"/>
                </a:cxn>
                <a:cxn ang="0">
                  <a:pos x="110836" y="34925"/>
                </a:cxn>
                <a:cxn ang="0">
                  <a:pos x="110836" y="65193"/>
                </a:cxn>
                <a:cxn ang="0">
                  <a:pos x="76200" y="102446"/>
                </a:cxn>
              </a:cxnLst>
              <a:rect l="0" t="0" r="0" b="0"/>
              <a:pathLst>
                <a:path w="33" h="30">
                  <a:moveTo>
                    <a:pt x="23" y="30"/>
                  </a:moveTo>
                  <a:cubicBezTo>
                    <a:pt x="10" y="30"/>
                    <a:pt x="10" y="30"/>
                    <a:pt x="10" y="30"/>
                  </a:cubicBezTo>
                  <a:cubicBezTo>
                    <a:pt x="4" y="30"/>
                    <a:pt x="0" y="25"/>
                    <a:pt x="0" y="19"/>
                  </a:cubicBezTo>
                  <a:cubicBezTo>
                    <a:pt x="0" y="10"/>
                    <a:pt x="0" y="10"/>
                    <a:pt x="0" y="10"/>
                  </a:cubicBezTo>
                  <a:cubicBezTo>
                    <a:pt x="0" y="4"/>
                    <a:pt x="4" y="0"/>
                    <a:pt x="10" y="0"/>
                  </a:cubicBezTo>
                  <a:cubicBezTo>
                    <a:pt x="23" y="0"/>
                    <a:pt x="23" y="0"/>
                    <a:pt x="23" y="0"/>
                  </a:cubicBezTo>
                  <a:cubicBezTo>
                    <a:pt x="28" y="0"/>
                    <a:pt x="33" y="4"/>
                    <a:pt x="33" y="10"/>
                  </a:cubicBezTo>
                  <a:cubicBezTo>
                    <a:pt x="33" y="19"/>
                    <a:pt x="33" y="19"/>
                    <a:pt x="33" y="19"/>
                  </a:cubicBezTo>
                  <a:cubicBezTo>
                    <a:pt x="33" y="25"/>
                    <a:pt x="28" y="30"/>
                    <a:pt x="23" y="30"/>
                  </a:cubicBezTo>
                  <a:close/>
                </a:path>
              </a:pathLst>
            </a:custGeom>
            <a:solidFill>
              <a:srgbClr val="AD3E3B"/>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3" name="PA-任意多边形 13"/>
            <p:cNvSpPr/>
            <p:nvPr>
              <p:custDataLst>
                <p:tags r:id="rId33"/>
              </p:custDataLst>
            </p:nvPr>
          </p:nvSpPr>
          <p:spPr>
            <a:xfrm>
              <a:off x="10939463" y="1495425"/>
              <a:ext cx="49213" cy="542925"/>
            </a:xfrm>
            <a:custGeom>
              <a:avLst/>
              <a:gdLst/>
              <a:ahLst/>
              <a:cxnLst>
                <a:cxn ang="0">
                  <a:pos x="72647" y="0"/>
                </a:cxn>
                <a:cxn ang="0">
                  <a:pos x="72647" y="790129"/>
                </a:cxn>
                <a:cxn ang="0">
                  <a:pos x="72647" y="0"/>
                </a:cxn>
              </a:cxnLst>
              <a:rect l="0" t="0" r="0" b="0"/>
              <a:pathLst>
                <a:path w="21" h="235">
                  <a:moveTo>
                    <a:pt x="21" y="0"/>
                  </a:moveTo>
                  <a:cubicBezTo>
                    <a:pt x="21" y="235"/>
                    <a:pt x="21" y="235"/>
                    <a:pt x="21" y="235"/>
                  </a:cubicBezTo>
                  <a:cubicBezTo>
                    <a:pt x="21" y="235"/>
                    <a:pt x="0" y="92"/>
                    <a:pt x="21" y="0"/>
                  </a:cubicBezTo>
                  <a:close/>
                </a:path>
              </a:pathLst>
            </a:cu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4" name="PA-椭圆 14"/>
            <p:cNvSpPr/>
            <p:nvPr>
              <p:custDataLst>
                <p:tags r:id="rId34"/>
              </p:custDataLst>
            </p:nvPr>
          </p:nvSpPr>
          <p:spPr>
            <a:xfrm>
              <a:off x="11001375" y="1703388"/>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5" name="PA-椭圆 15"/>
            <p:cNvSpPr/>
            <p:nvPr>
              <p:custDataLst>
                <p:tags r:id="rId35"/>
              </p:custDataLst>
            </p:nvPr>
          </p:nvSpPr>
          <p:spPr>
            <a:xfrm>
              <a:off x="11001375" y="1862138"/>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6" name="PA-任意多边形 16"/>
            <p:cNvSpPr/>
            <p:nvPr>
              <p:custDataLst>
                <p:tags r:id="rId36"/>
              </p:custDataLst>
            </p:nvPr>
          </p:nvSpPr>
          <p:spPr>
            <a:xfrm>
              <a:off x="11501438" y="1257300"/>
              <a:ext cx="458788" cy="531813"/>
            </a:xfrm>
            <a:custGeom>
              <a:avLst/>
              <a:gdLst/>
              <a:ahLst/>
              <a:cxnLst>
                <a:cxn ang="0">
                  <a:pos x="650141" y="591930"/>
                </a:cxn>
                <a:cxn ang="0">
                  <a:pos x="331987" y="767660"/>
                </a:cxn>
                <a:cxn ang="0">
                  <a:pos x="304321" y="760723"/>
                </a:cxn>
                <a:cxn ang="0">
                  <a:pos x="2305" y="212725"/>
                </a:cxn>
                <a:cxn ang="0">
                  <a:pos x="13832" y="182666"/>
                </a:cxn>
                <a:cxn ang="0">
                  <a:pos x="331987" y="6936"/>
                </a:cxn>
                <a:cxn ang="0">
                  <a:pos x="357347" y="13873"/>
                </a:cxn>
                <a:cxn ang="0">
                  <a:pos x="659363" y="561871"/>
                </a:cxn>
                <a:cxn ang="0">
                  <a:pos x="650141" y="591930"/>
                </a:cxn>
              </a:cxnLst>
              <a:rect l="0" t="0" r="0" b="0"/>
              <a:pathLst>
                <a:path w="199" h="230">
                  <a:moveTo>
                    <a:pt x="194" y="176"/>
                  </a:moveTo>
                  <a:cubicBezTo>
                    <a:pt x="99" y="228"/>
                    <a:pt x="99" y="228"/>
                    <a:pt x="99" y="228"/>
                  </a:cubicBezTo>
                  <a:cubicBezTo>
                    <a:pt x="96" y="230"/>
                    <a:pt x="92" y="229"/>
                    <a:pt x="91" y="226"/>
                  </a:cubicBezTo>
                  <a:cubicBezTo>
                    <a:pt x="1" y="63"/>
                    <a:pt x="1" y="63"/>
                    <a:pt x="1" y="63"/>
                  </a:cubicBezTo>
                  <a:cubicBezTo>
                    <a:pt x="0" y="60"/>
                    <a:pt x="1" y="56"/>
                    <a:pt x="4" y="54"/>
                  </a:cubicBezTo>
                  <a:cubicBezTo>
                    <a:pt x="99" y="2"/>
                    <a:pt x="99" y="2"/>
                    <a:pt x="99" y="2"/>
                  </a:cubicBezTo>
                  <a:cubicBezTo>
                    <a:pt x="102" y="0"/>
                    <a:pt x="106" y="1"/>
                    <a:pt x="107" y="4"/>
                  </a:cubicBezTo>
                  <a:cubicBezTo>
                    <a:pt x="197" y="167"/>
                    <a:pt x="197" y="167"/>
                    <a:pt x="197" y="167"/>
                  </a:cubicBezTo>
                  <a:cubicBezTo>
                    <a:pt x="199" y="170"/>
                    <a:pt x="197" y="174"/>
                    <a:pt x="194" y="176"/>
                  </a:cubicBez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7" name="PA-任意多边形 17"/>
            <p:cNvSpPr/>
            <p:nvPr>
              <p:custDataLst>
                <p:tags r:id="rId37"/>
              </p:custDataLst>
            </p:nvPr>
          </p:nvSpPr>
          <p:spPr>
            <a:xfrm>
              <a:off x="11542713" y="1303338"/>
              <a:ext cx="371475" cy="430213"/>
            </a:xfrm>
            <a:custGeom>
              <a:avLst/>
              <a:gdLst/>
              <a:ahLst/>
              <a:cxnLst>
                <a:cxn ang="0">
                  <a:pos x="523756" y="485724"/>
                </a:cxn>
                <a:cxn ang="0">
                  <a:pos x="274568" y="624502"/>
                </a:cxn>
                <a:cxn ang="0">
                  <a:pos x="244573" y="612937"/>
                </a:cxn>
                <a:cxn ang="0">
                  <a:pos x="2307" y="171160"/>
                </a:cxn>
                <a:cxn ang="0">
                  <a:pos x="13843" y="145717"/>
                </a:cxn>
                <a:cxn ang="0">
                  <a:pos x="260724" y="6938"/>
                </a:cxn>
                <a:cxn ang="0">
                  <a:pos x="290719" y="13877"/>
                </a:cxn>
                <a:cxn ang="0">
                  <a:pos x="532985" y="455655"/>
                </a:cxn>
                <a:cxn ang="0">
                  <a:pos x="523756" y="485724"/>
                </a:cxn>
              </a:cxnLst>
              <a:rect l="0" t="0" r="0" b="0"/>
              <a:pathLst>
                <a:path w="161" h="186">
                  <a:moveTo>
                    <a:pt x="156" y="144"/>
                  </a:moveTo>
                  <a:cubicBezTo>
                    <a:pt x="82" y="185"/>
                    <a:pt x="82" y="185"/>
                    <a:pt x="82" y="185"/>
                  </a:cubicBezTo>
                  <a:cubicBezTo>
                    <a:pt x="79" y="186"/>
                    <a:pt x="75" y="185"/>
                    <a:pt x="73" y="182"/>
                  </a:cubicBezTo>
                  <a:cubicBezTo>
                    <a:pt x="1" y="51"/>
                    <a:pt x="1" y="51"/>
                    <a:pt x="1" y="51"/>
                  </a:cubicBezTo>
                  <a:cubicBezTo>
                    <a:pt x="0" y="48"/>
                    <a:pt x="1" y="44"/>
                    <a:pt x="4" y="43"/>
                  </a:cubicBezTo>
                  <a:cubicBezTo>
                    <a:pt x="78" y="2"/>
                    <a:pt x="78" y="2"/>
                    <a:pt x="78" y="2"/>
                  </a:cubicBezTo>
                  <a:cubicBezTo>
                    <a:pt x="81" y="0"/>
                    <a:pt x="85" y="1"/>
                    <a:pt x="87" y="4"/>
                  </a:cubicBezTo>
                  <a:cubicBezTo>
                    <a:pt x="159" y="135"/>
                    <a:pt x="159" y="135"/>
                    <a:pt x="159" y="135"/>
                  </a:cubicBezTo>
                  <a:cubicBezTo>
                    <a:pt x="161" y="138"/>
                    <a:pt x="159" y="142"/>
                    <a:pt x="156" y="144"/>
                  </a:cubicBezTo>
                  <a:close/>
                </a:path>
              </a:pathLst>
            </a:custGeom>
            <a:solidFill>
              <a:srgbClr val="F4EFE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8" name="PA-任意多边形 18"/>
            <p:cNvSpPr/>
            <p:nvPr>
              <p:custDataLst>
                <p:tags r:id="rId38"/>
              </p:custDataLst>
            </p:nvPr>
          </p:nvSpPr>
          <p:spPr>
            <a:xfrm>
              <a:off x="11796713" y="1677988"/>
              <a:ext cx="61913" cy="50800"/>
            </a:xfrm>
            <a:custGeom>
              <a:avLst/>
              <a:gdLst/>
              <a:ahLst/>
              <a:cxnLst>
                <a:cxn ang="0">
                  <a:pos x="75671" y="43872"/>
                </a:cxn>
                <a:cxn ang="0">
                  <a:pos x="36689" y="66963"/>
                </a:cxn>
                <a:cxn ang="0">
                  <a:pos x="6879" y="57727"/>
                </a:cxn>
                <a:cxn ang="0">
                  <a:pos x="6879" y="57727"/>
                </a:cxn>
                <a:cxn ang="0">
                  <a:pos x="16051" y="27709"/>
                </a:cxn>
                <a:cxn ang="0">
                  <a:pos x="57326" y="6927"/>
                </a:cxn>
                <a:cxn ang="0">
                  <a:pos x="82550" y="16163"/>
                </a:cxn>
                <a:cxn ang="0">
                  <a:pos x="82550" y="16163"/>
                </a:cxn>
                <a:cxn ang="0">
                  <a:pos x="75671" y="43872"/>
                </a:cxn>
              </a:cxnLst>
              <a:rect l="0" t="0" r="0" b="0"/>
              <a:pathLst>
                <a:path w="27" h="22">
                  <a:moveTo>
                    <a:pt x="23" y="13"/>
                  </a:moveTo>
                  <a:cubicBezTo>
                    <a:pt x="11" y="20"/>
                    <a:pt x="11" y="20"/>
                    <a:pt x="11" y="20"/>
                  </a:cubicBezTo>
                  <a:cubicBezTo>
                    <a:pt x="8" y="22"/>
                    <a:pt x="4" y="20"/>
                    <a:pt x="2" y="17"/>
                  </a:cubicBezTo>
                  <a:cubicBezTo>
                    <a:pt x="2" y="17"/>
                    <a:pt x="2" y="17"/>
                    <a:pt x="2" y="17"/>
                  </a:cubicBezTo>
                  <a:cubicBezTo>
                    <a:pt x="0" y="14"/>
                    <a:pt x="2" y="10"/>
                    <a:pt x="5" y="8"/>
                  </a:cubicBezTo>
                  <a:cubicBezTo>
                    <a:pt x="17" y="2"/>
                    <a:pt x="17" y="2"/>
                    <a:pt x="17" y="2"/>
                  </a:cubicBezTo>
                  <a:cubicBezTo>
                    <a:pt x="20" y="0"/>
                    <a:pt x="24" y="1"/>
                    <a:pt x="25" y="5"/>
                  </a:cubicBezTo>
                  <a:cubicBezTo>
                    <a:pt x="25" y="5"/>
                    <a:pt x="25" y="5"/>
                    <a:pt x="25" y="5"/>
                  </a:cubicBezTo>
                  <a:cubicBezTo>
                    <a:pt x="27" y="8"/>
                    <a:pt x="26" y="12"/>
                    <a:pt x="23" y="13"/>
                  </a:cubicBezTo>
                  <a:close/>
                </a:path>
              </a:pathLst>
            </a:custGeom>
            <a:solidFill>
              <a:srgbClr val="F4EFE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9" name="PA-任意多边形 19"/>
            <p:cNvSpPr/>
            <p:nvPr>
              <p:custDataLst>
                <p:tags r:id="rId39"/>
              </p:custDataLst>
            </p:nvPr>
          </p:nvSpPr>
          <p:spPr>
            <a:xfrm>
              <a:off x="11509375" y="1409700"/>
              <a:ext cx="211138" cy="379413"/>
            </a:xfrm>
            <a:custGeom>
              <a:avLst/>
              <a:gdLst/>
              <a:ahLst/>
              <a:cxnLst>
                <a:cxn ang="0">
                  <a:pos x="13921" y="272992"/>
                </a:cxn>
                <a:cxn ang="0">
                  <a:pos x="30162" y="182766"/>
                </a:cxn>
                <a:cxn ang="0">
                  <a:pos x="220418" y="53210"/>
                </a:cxn>
                <a:cxn ang="0">
                  <a:pos x="139211" y="256797"/>
                </a:cxn>
                <a:cxn ang="0">
                  <a:pos x="273783" y="502028"/>
                </a:cxn>
                <a:cxn ang="0">
                  <a:pos x="139211" y="552925"/>
                </a:cxn>
                <a:cxn ang="0">
                  <a:pos x="0" y="307694"/>
                </a:cxn>
                <a:cxn ang="0">
                  <a:pos x="13921" y="272992"/>
                </a:cxn>
              </a:cxnLst>
              <a:rect l="0" t="0" r="0" b="0"/>
              <a:pathLst>
                <a:path w="91" h="164">
                  <a:moveTo>
                    <a:pt x="4" y="81"/>
                  </a:moveTo>
                  <a:cubicBezTo>
                    <a:pt x="4" y="81"/>
                    <a:pt x="4" y="68"/>
                    <a:pt x="9" y="54"/>
                  </a:cubicBezTo>
                  <a:cubicBezTo>
                    <a:pt x="18" y="29"/>
                    <a:pt x="41" y="0"/>
                    <a:pt x="65" y="16"/>
                  </a:cubicBezTo>
                  <a:cubicBezTo>
                    <a:pt x="91" y="35"/>
                    <a:pt x="41" y="76"/>
                    <a:pt x="41" y="76"/>
                  </a:cubicBezTo>
                  <a:cubicBezTo>
                    <a:pt x="81" y="149"/>
                    <a:pt x="81" y="149"/>
                    <a:pt x="81" y="149"/>
                  </a:cubicBezTo>
                  <a:cubicBezTo>
                    <a:pt x="81" y="149"/>
                    <a:pt x="62" y="160"/>
                    <a:pt x="41" y="164"/>
                  </a:cubicBezTo>
                  <a:cubicBezTo>
                    <a:pt x="0" y="91"/>
                    <a:pt x="0" y="91"/>
                    <a:pt x="0" y="91"/>
                  </a:cubicBezTo>
                  <a:lnTo>
                    <a:pt x="4" y="81"/>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0" name="PA-任意多边形 20"/>
            <p:cNvSpPr/>
            <p:nvPr>
              <p:custDataLst>
                <p:tags r:id="rId40"/>
              </p:custDataLst>
            </p:nvPr>
          </p:nvSpPr>
          <p:spPr>
            <a:xfrm>
              <a:off x="11761788" y="1457325"/>
              <a:ext cx="187325" cy="146050"/>
            </a:xfrm>
            <a:custGeom>
              <a:avLst/>
              <a:gdLst/>
              <a:ahLst/>
              <a:cxnLst>
                <a:cxn ang="0">
                  <a:pos x="148009" y="0"/>
                </a:cxn>
                <a:cxn ang="0">
                  <a:pos x="168823" y="146050"/>
                </a:cxn>
                <a:cxn ang="0">
                  <a:pos x="23126" y="162277"/>
                </a:cxn>
                <a:cxn ang="0">
                  <a:pos x="39315" y="81138"/>
                </a:cxn>
                <a:cxn ang="0">
                  <a:pos x="148009" y="0"/>
                </a:cxn>
              </a:cxnLst>
              <a:rect l="0" t="0" r="0" b="0"/>
              <a:pathLst>
                <a:path w="81" h="63">
                  <a:moveTo>
                    <a:pt x="44" y="0"/>
                  </a:moveTo>
                  <a:cubicBezTo>
                    <a:pt x="48" y="2"/>
                    <a:pt x="81" y="19"/>
                    <a:pt x="50" y="43"/>
                  </a:cubicBezTo>
                  <a:cubicBezTo>
                    <a:pt x="27" y="63"/>
                    <a:pt x="11" y="57"/>
                    <a:pt x="7" y="48"/>
                  </a:cubicBezTo>
                  <a:cubicBezTo>
                    <a:pt x="0" y="33"/>
                    <a:pt x="12" y="24"/>
                    <a:pt x="12" y="24"/>
                  </a:cubicBezTo>
                  <a:lnTo>
                    <a:pt x="44"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1" name="PA-任意多边形 21"/>
            <p:cNvSpPr/>
            <p:nvPr>
              <p:custDataLst>
                <p:tags r:id="rId41"/>
              </p:custDataLst>
            </p:nvPr>
          </p:nvSpPr>
          <p:spPr>
            <a:xfrm>
              <a:off x="11772900" y="1462088"/>
              <a:ext cx="107950" cy="106363"/>
            </a:xfrm>
            <a:custGeom>
              <a:avLst/>
              <a:gdLst/>
              <a:ahLst/>
              <a:cxnLst>
                <a:cxn ang="0">
                  <a:pos x="0" y="97114"/>
                </a:cxn>
                <a:cxn ang="0">
                  <a:pos x="0" y="115611"/>
                </a:cxn>
                <a:cxn ang="0">
                  <a:pos x="156182" y="16185"/>
                </a:cxn>
                <a:cxn ang="0">
                  <a:pos x="156182" y="13873"/>
                </a:cxn>
                <a:cxn ang="0">
                  <a:pos x="140105" y="0"/>
                </a:cxn>
                <a:cxn ang="0">
                  <a:pos x="0" y="97114"/>
                </a:cxn>
              </a:cxnLst>
              <a:rect l="0" t="0" r="0" b="0"/>
              <a:pathLst>
                <a:path w="47" h="46">
                  <a:moveTo>
                    <a:pt x="0" y="29"/>
                  </a:moveTo>
                  <a:cubicBezTo>
                    <a:pt x="0" y="34"/>
                    <a:pt x="0" y="34"/>
                    <a:pt x="0" y="34"/>
                  </a:cubicBezTo>
                  <a:cubicBezTo>
                    <a:pt x="0" y="34"/>
                    <a:pt x="23" y="46"/>
                    <a:pt x="47" y="5"/>
                  </a:cubicBezTo>
                  <a:cubicBezTo>
                    <a:pt x="47" y="4"/>
                    <a:pt x="47" y="4"/>
                    <a:pt x="47" y="4"/>
                  </a:cubicBezTo>
                  <a:cubicBezTo>
                    <a:pt x="46" y="3"/>
                    <a:pt x="44" y="1"/>
                    <a:pt x="42" y="0"/>
                  </a:cubicBezTo>
                  <a:lnTo>
                    <a:pt x="0" y="29"/>
                  </a:ln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2" name="PA-任意多边形 22"/>
            <p:cNvSpPr/>
            <p:nvPr>
              <p:custDataLst>
                <p:tags r:id="rId42"/>
              </p:custDataLst>
            </p:nvPr>
          </p:nvSpPr>
          <p:spPr>
            <a:xfrm>
              <a:off x="11726863" y="1393825"/>
              <a:ext cx="174625" cy="163513"/>
            </a:xfrm>
            <a:custGeom>
              <a:avLst/>
              <a:gdLst/>
              <a:ahLst/>
              <a:cxnLst>
                <a:cxn ang="0">
                  <a:pos x="149350" y="0"/>
                </a:cxn>
                <a:cxn ang="0">
                  <a:pos x="186113" y="140483"/>
                </a:cxn>
                <a:cxn ang="0">
                  <a:pos x="29870" y="193452"/>
                </a:cxn>
                <a:cxn ang="0">
                  <a:pos x="50549" y="94423"/>
                </a:cxn>
                <a:cxn ang="0">
                  <a:pos x="149350" y="0"/>
                </a:cxn>
              </a:cxnLst>
              <a:rect l="0" t="0" r="0" b="0"/>
              <a:pathLst>
                <a:path w="76" h="71">
                  <a:moveTo>
                    <a:pt x="45" y="0"/>
                  </a:moveTo>
                  <a:cubicBezTo>
                    <a:pt x="45" y="0"/>
                    <a:pt x="76" y="14"/>
                    <a:pt x="56" y="42"/>
                  </a:cubicBezTo>
                  <a:cubicBezTo>
                    <a:pt x="37" y="71"/>
                    <a:pt x="14" y="66"/>
                    <a:pt x="9" y="58"/>
                  </a:cubicBezTo>
                  <a:cubicBezTo>
                    <a:pt x="0" y="43"/>
                    <a:pt x="15" y="28"/>
                    <a:pt x="15" y="28"/>
                  </a:cubicBezTo>
                  <a:lnTo>
                    <a:pt x="45"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3" name="PA-任意多边形 23"/>
            <p:cNvSpPr/>
            <p:nvPr>
              <p:custDataLst>
                <p:tags r:id="rId43"/>
              </p:custDataLst>
            </p:nvPr>
          </p:nvSpPr>
          <p:spPr>
            <a:xfrm>
              <a:off x="11750675" y="1397000"/>
              <a:ext cx="98425" cy="95250"/>
            </a:xfrm>
            <a:custGeom>
              <a:avLst/>
              <a:gdLst/>
              <a:ahLst/>
              <a:cxnLst>
                <a:cxn ang="0">
                  <a:pos x="0" y="111512"/>
                </a:cxn>
                <a:cxn ang="0">
                  <a:pos x="0" y="111512"/>
                </a:cxn>
                <a:cxn ang="0">
                  <a:pos x="141915" y="9292"/>
                </a:cxn>
                <a:cxn ang="0">
                  <a:pos x="141915" y="9292"/>
                </a:cxn>
                <a:cxn ang="0">
                  <a:pos x="125892" y="0"/>
                </a:cxn>
                <a:cxn ang="0">
                  <a:pos x="0" y="111512"/>
                </a:cxn>
              </a:cxnLst>
              <a:rect l="0" t="0" r="0" b="0"/>
              <a:pathLst>
                <a:path w="43" h="41">
                  <a:moveTo>
                    <a:pt x="0" y="33"/>
                  </a:moveTo>
                  <a:cubicBezTo>
                    <a:pt x="0" y="33"/>
                    <a:pt x="0" y="33"/>
                    <a:pt x="0" y="33"/>
                  </a:cubicBezTo>
                  <a:cubicBezTo>
                    <a:pt x="0" y="33"/>
                    <a:pt x="23" y="41"/>
                    <a:pt x="43" y="3"/>
                  </a:cubicBezTo>
                  <a:cubicBezTo>
                    <a:pt x="43" y="3"/>
                    <a:pt x="43" y="3"/>
                    <a:pt x="43" y="3"/>
                  </a:cubicBezTo>
                  <a:cubicBezTo>
                    <a:pt x="42" y="2"/>
                    <a:pt x="40" y="1"/>
                    <a:pt x="38" y="0"/>
                  </a:cubicBezTo>
                  <a:lnTo>
                    <a:pt x="0" y="33"/>
                  </a:ln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4" name="PA-任意多边形 24"/>
            <p:cNvSpPr/>
            <p:nvPr>
              <p:custDataLst>
                <p:tags r:id="rId44"/>
              </p:custDataLst>
            </p:nvPr>
          </p:nvSpPr>
          <p:spPr>
            <a:xfrm>
              <a:off x="11685588" y="1320800"/>
              <a:ext cx="174625" cy="171450"/>
            </a:xfrm>
            <a:custGeom>
              <a:avLst/>
              <a:gdLst/>
              <a:ahLst/>
              <a:cxnLst>
                <a:cxn ang="0">
                  <a:pos x="80419" y="67189"/>
                </a:cxn>
                <a:cxn ang="0">
                  <a:pos x="39060" y="203886"/>
                </a:cxn>
                <a:cxn ang="0">
                  <a:pos x="172327" y="178400"/>
                </a:cxn>
                <a:cxn ang="0">
                  <a:pos x="209090" y="41704"/>
                </a:cxn>
                <a:cxn ang="0">
                  <a:pos x="80419" y="67189"/>
                </a:cxn>
              </a:cxnLst>
              <a:rect l="0" t="0" r="0" b="0"/>
              <a:pathLst>
                <a:path w="76" h="74">
                  <a:moveTo>
                    <a:pt x="24" y="20"/>
                  </a:moveTo>
                  <a:cubicBezTo>
                    <a:pt x="18" y="25"/>
                    <a:pt x="0" y="46"/>
                    <a:pt x="12" y="60"/>
                  </a:cubicBezTo>
                  <a:cubicBezTo>
                    <a:pt x="24" y="74"/>
                    <a:pt x="42" y="63"/>
                    <a:pt x="52" y="53"/>
                  </a:cubicBezTo>
                  <a:cubicBezTo>
                    <a:pt x="62" y="43"/>
                    <a:pt x="76" y="24"/>
                    <a:pt x="63" y="12"/>
                  </a:cubicBezTo>
                  <a:cubicBezTo>
                    <a:pt x="49" y="0"/>
                    <a:pt x="29" y="14"/>
                    <a:pt x="24" y="20"/>
                  </a:cubicBez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5" name="PA-任意多边形 25"/>
            <p:cNvSpPr/>
            <p:nvPr>
              <p:custDataLst>
                <p:tags r:id="rId45"/>
              </p:custDataLst>
            </p:nvPr>
          </p:nvSpPr>
          <p:spPr>
            <a:xfrm>
              <a:off x="10494963" y="2100263"/>
              <a:ext cx="220663" cy="307975"/>
            </a:xfrm>
            <a:custGeom>
              <a:avLst/>
              <a:gdLst/>
              <a:ahLst/>
              <a:cxnLst>
                <a:cxn ang="0">
                  <a:pos x="27582" y="0"/>
                </a:cxn>
                <a:cxn ang="0">
                  <a:pos x="66658" y="277872"/>
                </a:cxn>
                <a:cxn ang="0">
                  <a:pos x="259738" y="419123"/>
                </a:cxn>
                <a:cxn ang="0">
                  <a:pos x="195378" y="270925"/>
                </a:cxn>
                <a:cxn ang="0">
                  <a:pos x="236753" y="250084"/>
                </a:cxn>
                <a:cxn ang="0">
                  <a:pos x="213767" y="20840"/>
                </a:cxn>
                <a:cxn ang="0">
                  <a:pos x="27582" y="0"/>
                </a:cxn>
              </a:cxnLst>
              <a:rect l="0" t="0" r="0" b="0"/>
              <a:pathLst>
                <a:path w="96" h="133">
                  <a:moveTo>
                    <a:pt x="8" y="0"/>
                  </a:moveTo>
                  <a:cubicBezTo>
                    <a:pt x="8" y="0"/>
                    <a:pt x="0" y="49"/>
                    <a:pt x="20" y="82"/>
                  </a:cubicBezTo>
                  <a:cubicBezTo>
                    <a:pt x="41" y="115"/>
                    <a:pt x="60" y="133"/>
                    <a:pt x="78" y="124"/>
                  </a:cubicBezTo>
                  <a:cubicBezTo>
                    <a:pt x="96" y="115"/>
                    <a:pt x="61" y="82"/>
                    <a:pt x="59" y="80"/>
                  </a:cubicBezTo>
                  <a:cubicBezTo>
                    <a:pt x="59" y="80"/>
                    <a:pt x="69" y="80"/>
                    <a:pt x="71" y="74"/>
                  </a:cubicBezTo>
                  <a:cubicBezTo>
                    <a:pt x="73" y="67"/>
                    <a:pt x="76" y="33"/>
                    <a:pt x="64" y="6"/>
                  </a:cubicBezTo>
                  <a:lnTo>
                    <a:pt x="8"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6" name="PA-任意多边形 26"/>
            <p:cNvSpPr/>
            <p:nvPr>
              <p:custDataLst>
                <p:tags r:id="rId46"/>
              </p:custDataLst>
            </p:nvPr>
          </p:nvSpPr>
          <p:spPr>
            <a:xfrm>
              <a:off x="10588625" y="2241550"/>
              <a:ext cx="60325" cy="63500"/>
            </a:xfrm>
            <a:custGeom>
              <a:avLst/>
              <a:gdLst/>
              <a:ahLst/>
              <a:cxnLst>
                <a:cxn ang="0">
                  <a:pos x="88167" y="94074"/>
                </a:cxn>
                <a:cxn ang="0">
                  <a:pos x="60325" y="65851"/>
                </a:cxn>
                <a:cxn ang="0">
                  <a:pos x="6960" y="0"/>
                </a:cxn>
                <a:cxn ang="0">
                  <a:pos x="88167" y="94074"/>
                </a:cxn>
              </a:cxnLst>
              <a:rect l="0" t="0" r="0" b="0"/>
              <a:pathLst>
                <a:path w="26" h="27">
                  <a:moveTo>
                    <a:pt x="26" y="27"/>
                  </a:moveTo>
                  <a:cubicBezTo>
                    <a:pt x="22" y="23"/>
                    <a:pt x="18" y="19"/>
                    <a:pt x="18" y="19"/>
                  </a:cubicBezTo>
                  <a:cubicBezTo>
                    <a:pt x="18" y="19"/>
                    <a:pt x="8" y="17"/>
                    <a:pt x="2" y="0"/>
                  </a:cubicBezTo>
                  <a:cubicBezTo>
                    <a:pt x="2" y="0"/>
                    <a:pt x="0" y="27"/>
                    <a:pt x="26" y="27"/>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7" name="PA-任意多边形 27"/>
            <p:cNvSpPr/>
            <p:nvPr>
              <p:custDataLst>
                <p:tags r:id="rId47"/>
              </p:custDataLst>
            </p:nvPr>
          </p:nvSpPr>
          <p:spPr>
            <a:xfrm>
              <a:off x="10490200" y="1370013"/>
              <a:ext cx="295275" cy="784225"/>
            </a:xfrm>
            <a:custGeom>
              <a:avLst/>
              <a:gdLst/>
              <a:ahLst/>
              <a:cxnLst>
                <a:cxn ang="0">
                  <a:pos x="429071" y="0"/>
                </a:cxn>
                <a:cxn ang="0">
                  <a:pos x="0" y="1084960"/>
                </a:cxn>
                <a:cxn ang="0">
                  <a:pos x="244524" y="1084960"/>
                </a:cxn>
                <a:cxn ang="0">
                  <a:pos x="249138" y="980859"/>
                </a:cxn>
                <a:cxn ang="0">
                  <a:pos x="429071" y="980859"/>
                </a:cxn>
                <a:cxn ang="0">
                  <a:pos x="429071" y="0"/>
                </a:cxn>
              </a:cxnLst>
              <a:rect l="0" t="0" r="0" b="0"/>
              <a:pathLst>
                <a:path w="128" h="339">
                  <a:moveTo>
                    <a:pt x="128" y="0"/>
                  </a:moveTo>
                  <a:cubicBezTo>
                    <a:pt x="97" y="10"/>
                    <a:pt x="5" y="59"/>
                    <a:pt x="0" y="322"/>
                  </a:cubicBezTo>
                  <a:cubicBezTo>
                    <a:pt x="0" y="322"/>
                    <a:pt x="39" y="339"/>
                    <a:pt x="73" y="322"/>
                  </a:cubicBezTo>
                  <a:cubicBezTo>
                    <a:pt x="74" y="291"/>
                    <a:pt x="74" y="291"/>
                    <a:pt x="74" y="291"/>
                  </a:cubicBezTo>
                  <a:cubicBezTo>
                    <a:pt x="128" y="291"/>
                    <a:pt x="128" y="291"/>
                    <a:pt x="128" y="291"/>
                  </a:cubicBezTo>
                  <a:lnTo>
                    <a:pt x="128" y="0"/>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8" name="PA-任意多边形 28"/>
            <p:cNvSpPr/>
            <p:nvPr>
              <p:custDataLst>
                <p:tags r:id="rId48"/>
              </p:custDataLst>
            </p:nvPr>
          </p:nvSpPr>
          <p:spPr>
            <a:xfrm>
              <a:off x="11191875" y="1370013"/>
              <a:ext cx="431800" cy="793750"/>
            </a:xfrm>
            <a:custGeom>
              <a:avLst/>
              <a:gdLst/>
              <a:ahLst/>
              <a:cxnLst>
                <a:cxn ang="0">
                  <a:pos x="477981" y="330922"/>
                </a:cxn>
                <a:cxn ang="0">
                  <a:pos x="332509" y="481341"/>
                </a:cxn>
                <a:cxn ang="0">
                  <a:pos x="0" y="0"/>
                </a:cxn>
                <a:cxn ang="0">
                  <a:pos x="0" y="981195"/>
                </a:cxn>
                <a:cxn ang="0">
                  <a:pos x="223981" y="981195"/>
                </a:cxn>
                <a:cxn ang="0">
                  <a:pos x="628072" y="620189"/>
                </a:cxn>
                <a:cxn ang="0">
                  <a:pos x="477981" y="330922"/>
                </a:cxn>
              </a:cxnLst>
              <a:rect l="0" t="0" r="0" b="0"/>
              <a:pathLst>
                <a:path w="187" h="343">
                  <a:moveTo>
                    <a:pt x="142" y="98"/>
                  </a:moveTo>
                  <a:cubicBezTo>
                    <a:pt x="142" y="98"/>
                    <a:pt x="113" y="118"/>
                    <a:pt x="99" y="143"/>
                  </a:cubicBezTo>
                  <a:cubicBezTo>
                    <a:pt x="99" y="143"/>
                    <a:pt x="76" y="26"/>
                    <a:pt x="0" y="0"/>
                  </a:cubicBezTo>
                  <a:cubicBezTo>
                    <a:pt x="0" y="291"/>
                    <a:pt x="0" y="291"/>
                    <a:pt x="0" y="291"/>
                  </a:cubicBezTo>
                  <a:cubicBezTo>
                    <a:pt x="67" y="291"/>
                    <a:pt x="67" y="291"/>
                    <a:pt x="67" y="291"/>
                  </a:cubicBezTo>
                  <a:cubicBezTo>
                    <a:pt x="67" y="291"/>
                    <a:pt x="80" y="343"/>
                    <a:pt x="187" y="184"/>
                  </a:cubicBezTo>
                  <a:lnTo>
                    <a:pt x="142" y="98"/>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9" name="PA-任意多边形 29"/>
            <p:cNvSpPr/>
            <p:nvPr>
              <p:custDataLst>
                <p:tags r:id="rId49"/>
              </p:custDataLst>
            </p:nvPr>
          </p:nvSpPr>
          <p:spPr>
            <a:xfrm>
              <a:off x="10621963" y="1550988"/>
              <a:ext cx="38100" cy="492125"/>
            </a:xfrm>
            <a:custGeom>
              <a:avLst/>
              <a:gdLst/>
              <a:ahLst/>
              <a:cxnLst>
                <a:cxn ang="0">
                  <a:pos x="53788" y="716238"/>
                </a:cxn>
                <a:cxn ang="0">
                  <a:pos x="53788" y="0"/>
                </a:cxn>
                <a:cxn ang="0">
                  <a:pos x="53788" y="716238"/>
                </a:cxn>
              </a:cxnLst>
              <a:rect l="0" t="0" r="0" b="0"/>
              <a:pathLst>
                <a:path w="17" h="213">
                  <a:moveTo>
                    <a:pt x="17" y="213"/>
                  </a:moveTo>
                  <a:cubicBezTo>
                    <a:pt x="17" y="0"/>
                    <a:pt x="17" y="0"/>
                    <a:pt x="17" y="0"/>
                  </a:cubicBezTo>
                  <a:cubicBezTo>
                    <a:pt x="17" y="0"/>
                    <a:pt x="0" y="167"/>
                    <a:pt x="17" y="213"/>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0" name="PA-任意多边形 30"/>
            <p:cNvSpPr/>
            <p:nvPr>
              <p:custDataLst>
                <p:tags r:id="rId50"/>
              </p:custDataLst>
            </p:nvPr>
          </p:nvSpPr>
          <p:spPr>
            <a:xfrm>
              <a:off x="11318875" y="1589088"/>
              <a:ext cx="58738" cy="454025"/>
            </a:xfrm>
            <a:custGeom>
              <a:avLst/>
              <a:gdLst/>
              <a:ahLst/>
              <a:cxnLst>
                <a:cxn ang="0">
                  <a:pos x="38405" y="662505"/>
                </a:cxn>
                <a:cxn ang="0">
                  <a:pos x="0" y="0"/>
                </a:cxn>
                <a:cxn ang="0">
                  <a:pos x="38405" y="662505"/>
                </a:cxn>
              </a:cxnLst>
              <a:rect l="0" t="0" r="0" b="0"/>
              <a:pathLst>
                <a:path w="26" h="196">
                  <a:moveTo>
                    <a:pt x="12" y="196"/>
                  </a:moveTo>
                  <a:cubicBezTo>
                    <a:pt x="0" y="0"/>
                    <a:pt x="0" y="0"/>
                    <a:pt x="0" y="0"/>
                  </a:cubicBezTo>
                  <a:cubicBezTo>
                    <a:pt x="0" y="0"/>
                    <a:pt x="26" y="123"/>
                    <a:pt x="12" y="19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1" name="PA-任意多边形 31"/>
            <p:cNvSpPr/>
            <p:nvPr>
              <p:custDataLst>
                <p:tags r:id="rId51"/>
              </p:custDataLst>
            </p:nvPr>
          </p:nvSpPr>
          <p:spPr>
            <a:xfrm>
              <a:off x="10456863" y="333375"/>
              <a:ext cx="1112838" cy="900113"/>
            </a:xfrm>
            <a:custGeom>
              <a:avLst/>
              <a:gdLst/>
              <a:ahLst/>
              <a:cxnLst>
                <a:cxn ang="0">
                  <a:pos x="110822" y="1122248"/>
                </a:cxn>
                <a:cxn ang="0">
                  <a:pos x="110822" y="532200"/>
                </a:cxn>
                <a:cxn ang="0">
                  <a:pos x="1013559" y="286925"/>
                </a:cxn>
                <a:cxn ang="0">
                  <a:pos x="1440686" y="1122248"/>
                </a:cxn>
                <a:cxn ang="0">
                  <a:pos x="754975" y="1311989"/>
                </a:cxn>
                <a:cxn ang="0">
                  <a:pos x="110822" y="1122248"/>
                </a:cxn>
              </a:cxnLst>
              <a:rect l="0" t="0" r="0" b="0"/>
              <a:pathLst>
                <a:path w="482" h="389">
                  <a:moveTo>
                    <a:pt x="33" y="333"/>
                  </a:moveTo>
                  <a:cubicBezTo>
                    <a:pt x="33" y="333"/>
                    <a:pt x="0" y="237"/>
                    <a:pt x="33" y="158"/>
                  </a:cubicBezTo>
                  <a:cubicBezTo>
                    <a:pt x="68" y="74"/>
                    <a:pt x="194" y="0"/>
                    <a:pt x="302" y="85"/>
                  </a:cubicBezTo>
                  <a:cubicBezTo>
                    <a:pt x="302" y="85"/>
                    <a:pt x="482" y="54"/>
                    <a:pt x="429" y="333"/>
                  </a:cubicBezTo>
                  <a:cubicBezTo>
                    <a:pt x="225" y="389"/>
                    <a:pt x="225" y="389"/>
                    <a:pt x="225" y="389"/>
                  </a:cubicBezTo>
                  <a:lnTo>
                    <a:pt x="33" y="333"/>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2" name="PA-任意多边形 32"/>
            <p:cNvSpPr/>
            <p:nvPr>
              <p:custDataLst>
                <p:tags r:id="rId52"/>
              </p:custDataLst>
            </p:nvPr>
          </p:nvSpPr>
          <p:spPr>
            <a:xfrm>
              <a:off x="11125200" y="463550"/>
              <a:ext cx="109538" cy="87313"/>
            </a:xfrm>
            <a:custGeom>
              <a:avLst/>
              <a:gdLst/>
              <a:ahLst/>
              <a:cxnLst>
                <a:cxn ang="0">
                  <a:pos x="0" y="117183"/>
                </a:cxn>
                <a:cxn ang="0">
                  <a:pos x="0" y="0"/>
                </a:cxn>
                <a:cxn ang="0">
                  <a:pos x="61615" y="45954"/>
                </a:cxn>
                <a:cxn ang="0">
                  <a:pos x="157460" y="50549"/>
                </a:cxn>
                <a:cxn ang="0">
                  <a:pos x="38794" y="126374"/>
                </a:cxn>
                <a:cxn ang="0">
                  <a:pos x="0" y="117183"/>
                </a:cxn>
              </a:cxnLst>
              <a:rect l="0" t="0" r="0" b="0"/>
              <a:pathLst>
                <a:path w="48" h="38">
                  <a:moveTo>
                    <a:pt x="0" y="35"/>
                  </a:moveTo>
                  <a:cubicBezTo>
                    <a:pt x="0" y="35"/>
                    <a:pt x="10" y="7"/>
                    <a:pt x="0" y="0"/>
                  </a:cubicBezTo>
                  <a:cubicBezTo>
                    <a:pt x="0" y="0"/>
                    <a:pt x="16" y="3"/>
                    <a:pt x="19" y="14"/>
                  </a:cubicBezTo>
                  <a:cubicBezTo>
                    <a:pt x="19" y="14"/>
                    <a:pt x="36" y="4"/>
                    <a:pt x="48" y="15"/>
                  </a:cubicBezTo>
                  <a:cubicBezTo>
                    <a:pt x="48" y="15"/>
                    <a:pt x="16" y="17"/>
                    <a:pt x="12" y="38"/>
                  </a:cubicBezTo>
                  <a:lnTo>
                    <a:pt x="0" y="35"/>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3" name="PA-任意多边形 33"/>
            <p:cNvSpPr/>
            <p:nvPr>
              <p:custDataLst>
                <p:tags r:id="rId53"/>
              </p:custDataLst>
            </p:nvPr>
          </p:nvSpPr>
          <p:spPr>
            <a:xfrm>
              <a:off x="10461625" y="1042988"/>
              <a:ext cx="214313" cy="230188"/>
            </a:xfrm>
            <a:custGeom>
              <a:avLst/>
              <a:gdLst/>
              <a:ahLst/>
              <a:cxnLst>
                <a:cxn ang="0">
                  <a:pos x="283446" y="93005"/>
                </a:cxn>
                <a:cxn ang="0">
                  <a:pos x="94482" y="72079"/>
                </a:cxn>
                <a:cxn ang="0">
                  <a:pos x="311099" y="337144"/>
                </a:cxn>
                <a:cxn ang="0">
                  <a:pos x="283446" y="93005"/>
                </a:cxn>
              </a:cxnLst>
              <a:rect l="0" t="0" r="0" b="0"/>
              <a:pathLst>
                <a:path w="93" h="99">
                  <a:moveTo>
                    <a:pt x="85" y="27"/>
                  </a:moveTo>
                  <a:cubicBezTo>
                    <a:pt x="85" y="27"/>
                    <a:pt x="53" y="0"/>
                    <a:pt x="28" y="21"/>
                  </a:cubicBezTo>
                  <a:cubicBezTo>
                    <a:pt x="0" y="43"/>
                    <a:pt x="36" y="99"/>
                    <a:pt x="93" y="99"/>
                  </a:cubicBezTo>
                  <a:lnTo>
                    <a:pt x="85" y="27"/>
                  </a:lnTo>
                  <a:close/>
                </a:path>
              </a:pathLst>
            </a:custGeom>
            <a:solidFill>
              <a:srgbClr val="F4D3B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4" name="PA-任意多边形 34"/>
            <p:cNvSpPr/>
            <p:nvPr>
              <p:custDataLst>
                <p:tags r:id="rId54"/>
              </p:custDataLst>
            </p:nvPr>
          </p:nvSpPr>
          <p:spPr>
            <a:xfrm>
              <a:off x="11301413" y="1042988"/>
              <a:ext cx="215900" cy="230188"/>
            </a:xfrm>
            <a:custGeom>
              <a:avLst/>
              <a:gdLst/>
              <a:ahLst/>
              <a:cxnLst>
                <a:cxn ang="0">
                  <a:pos x="30179" y="93005"/>
                </a:cxn>
                <a:cxn ang="0">
                  <a:pos x="220543" y="72079"/>
                </a:cxn>
                <a:cxn ang="0">
                  <a:pos x="0" y="337144"/>
                </a:cxn>
                <a:cxn ang="0">
                  <a:pos x="30179" y="93005"/>
                </a:cxn>
              </a:cxnLst>
              <a:rect l="0" t="0" r="0" b="0"/>
              <a:pathLst>
                <a:path w="93" h="99">
                  <a:moveTo>
                    <a:pt x="9" y="27"/>
                  </a:moveTo>
                  <a:cubicBezTo>
                    <a:pt x="9" y="27"/>
                    <a:pt x="40" y="0"/>
                    <a:pt x="65" y="21"/>
                  </a:cubicBezTo>
                  <a:cubicBezTo>
                    <a:pt x="93" y="43"/>
                    <a:pt x="57" y="99"/>
                    <a:pt x="0" y="99"/>
                  </a:cubicBezTo>
                  <a:lnTo>
                    <a:pt x="9" y="27"/>
                  </a:lnTo>
                  <a:close/>
                </a:path>
              </a:pathLst>
            </a:custGeom>
            <a:solidFill>
              <a:srgbClr val="F4D3B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5" name="PA-任意多边形 35"/>
            <p:cNvSpPr/>
            <p:nvPr>
              <p:custDataLst>
                <p:tags r:id="rId55"/>
              </p:custDataLst>
            </p:nvPr>
          </p:nvSpPr>
          <p:spPr>
            <a:xfrm>
              <a:off x="10621963" y="747713"/>
              <a:ext cx="733425" cy="649288"/>
            </a:xfrm>
            <a:custGeom>
              <a:avLst/>
              <a:gdLst/>
              <a:ahLst/>
              <a:cxnLst>
                <a:cxn ang="0">
                  <a:pos x="682684" y="945049"/>
                </a:cxn>
                <a:cxn ang="0">
                  <a:pos x="382857" y="945049"/>
                </a:cxn>
                <a:cxn ang="0">
                  <a:pos x="0" y="566105"/>
                </a:cxn>
                <a:cxn ang="0">
                  <a:pos x="0" y="369701"/>
                </a:cxn>
                <a:cxn ang="0">
                  <a:pos x="761101" y="0"/>
                </a:cxn>
                <a:cxn ang="0">
                  <a:pos x="1065541" y="265722"/>
                </a:cxn>
                <a:cxn ang="0">
                  <a:pos x="1065541" y="566105"/>
                </a:cxn>
                <a:cxn ang="0">
                  <a:pos x="682684" y="945049"/>
                </a:cxn>
              </a:cxnLst>
              <a:rect l="0" t="0" r="0" b="0"/>
              <a:pathLst>
                <a:path w="318" h="281">
                  <a:moveTo>
                    <a:pt x="204" y="281"/>
                  </a:moveTo>
                  <a:cubicBezTo>
                    <a:pt x="114" y="281"/>
                    <a:pt x="114" y="281"/>
                    <a:pt x="114" y="281"/>
                  </a:cubicBezTo>
                  <a:cubicBezTo>
                    <a:pt x="51" y="281"/>
                    <a:pt x="0" y="230"/>
                    <a:pt x="0" y="168"/>
                  </a:cubicBezTo>
                  <a:cubicBezTo>
                    <a:pt x="0" y="110"/>
                    <a:pt x="0" y="110"/>
                    <a:pt x="0" y="110"/>
                  </a:cubicBezTo>
                  <a:cubicBezTo>
                    <a:pt x="91" y="97"/>
                    <a:pt x="178" y="74"/>
                    <a:pt x="227" y="0"/>
                  </a:cubicBezTo>
                  <a:cubicBezTo>
                    <a:pt x="255" y="47"/>
                    <a:pt x="272" y="63"/>
                    <a:pt x="318" y="79"/>
                  </a:cubicBezTo>
                  <a:cubicBezTo>
                    <a:pt x="318" y="168"/>
                    <a:pt x="318" y="168"/>
                    <a:pt x="318" y="168"/>
                  </a:cubicBezTo>
                  <a:cubicBezTo>
                    <a:pt x="318" y="230"/>
                    <a:pt x="267" y="281"/>
                    <a:pt x="204" y="281"/>
                  </a:cubicBez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6" name="PA-椭圆 36"/>
            <p:cNvSpPr/>
            <p:nvPr>
              <p:custDataLst>
                <p:tags r:id="rId56"/>
              </p:custDataLst>
            </p:nvPr>
          </p:nvSpPr>
          <p:spPr>
            <a:xfrm>
              <a:off x="10736263" y="1111250"/>
              <a:ext cx="100013" cy="98425"/>
            </a:xfrm>
            <a:prstGeom prst="ellipse">
              <a:avLst/>
            </a:pr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87" name="PA-任意多边形 37"/>
            <p:cNvSpPr/>
            <p:nvPr>
              <p:custDataLst>
                <p:tags r:id="rId57"/>
              </p:custDataLst>
            </p:nvPr>
          </p:nvSpPr>
          <p:spPr>
            <a:xfrm>
              <a:off x="10755313" y="1116013"/>
              <a:ext cx="46038" cy="31750"/>
            </a:xfrm>
            <a:custGeom>
              <a:avLst/>
              <a:gdLst/>
              <a:ahLst/>
              <a:cxnLst>
                <a:cxn ang="0">
                  <a:pos x="66755" y="15875"/>
                </a:cxn>
                <a:cxn ang="0">
                  <a:pos x="36830" y="43089"/>
                </a:cxn>
                <a:cxn ang="0">
                  <a:pos x="0" y="29482"/>
                </a:cxn>
                <a:cxn ang="0">
                  <a:pos x="29924" y="6803"/>
                </a:cxn>
                <a:cxn ang="0">
                  <a:pos x="66755" y="15875"/>
                </a:cxn>
              </a:cxnLst>
              <a:rect l="0" t="0" r="0" b="0"/>
              <a:pathLst>
                <a:path w="20" h="14">
                  <a:moveTo>
                    <a:pt x="20" y="5"/>
                  </a:moveTo>
                  <a:cubicBezTo>
                    <a:pt x="20" y="8"/>
                    <a:pt x="17" y="12"/>
                    <a:pt x="11" y="13"/>
                  </a:cubicBezTo>
                  <a:cubicBezTo>
                    <a:pt x="6" y="14"/>
                    <a:pt x="1" y="12"/>
                    <a:pt x="0" y="9"/>
                  </a:cubicBezTo>
                  <a:cubicBezTo>
                    <a:pt x="0" y="6"/>
                    <a:pt x="4" y="3"/>
                    <a:pt x="9" y="2"/>
                  </a:cubicBezTo>
                  <a:cubicBezTo>
                    <a:pt x="14" y="0"/>
                    <a:pt x="19" y="2"/>
                    <a:pt x="20" y="5"/>
                  </a:cubicBezTo>
                  <a:close/>
                </a:path>
              </a:pathLst>
            </a:custGeom>
            <a:solidFill>
              <a:srgbClr val="E8DF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8" name="PA-任意多边形 38"/>
            <p:cNvSpPr/>
            <p:nvPr>
              <p:custDataLst>
                <p:tags r:id="rId58"/>
              </p:custDataLst>
            </p:nvPr>
          </p:nvSpPr>
          <p:spPr>
            <a:xfrm>
              <a:off x="10675938" y="990600"/>
              <a:ext cx="195263" cy="69850"/>
            </a:xfrm>
            <a:custGeom>
              <a:avLst/>
              <a:gdLst/>
              <a:ahLst/>
              <a:cxnLst>
                <a:cxn ang="0">
                  <a:pos x="0" y="41275"/>
                </a:cxn>
                <a:cxn ang="0">
                  <a:pos x="190500" y="0"/>
                </a:cxn>
                <a:cxn ang="0">
                  <a:pos x="195263" y="36512"/>
                </a:cxn>
                <a:cxn ang="0">
                  <a:pos x="9525" y="69850"/>
                </a:cxn>
                <a:cxn ang="0">
                  <a:pos x="0" y="41275"/>
                </a:cxn>
              </a:cxnLst>
              <a:rect l="0" t="0" r="0" b="0"/>
              <a:pathLst>
                <a:path w="123" h="44">
                  <a:moveTo>
                    <a:pt x="0" y="26"/>
                  </a:moveTo>
                  <a:lnTo>
                    <a:pt x="120" y="0"/>
                  </a:lnTo>
                  <a:lnTo>
                    <a:pt x="123" y="23"/>
                  </a:lnTo>
                  <a:lnTo>
                    <a:pt x="6" y="44"/>
                  </a:lnTo>
                  <a:lnTo>
                    <a:pt x="0" y="26"/>
                  </a:lnTo>
                  <a:close/>
                </a:path>
              </a:pathLst>
            </a:cu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9" name="PA-椭圆 39"/>
            <p:cNvSpPr/>
            <p:nvPr>
              <p:custDataLst>
                <p:tags r:id="rId59"/>
              </p:custDataLst>
            </p:nvPr>
          </p:nvSpPr>
          <p:spPr>
            <a:xfrm>
              <a:off x="11141075" y="1111250"/>
              <a:ext cx="101600" cy="98425"/>
            </a:xfrm>
            <a:prstGeom prst="ellipse">
              <a:avLst/>
            </a:pr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90" name="PA-任意多边形 40"/>
            <p:cNvSpPr/>
            <p:nvPr>
              <p:custDataLst>
                <p:tags r:id="rId60"/>
              </p:custDataLst>
            </p:nvPr>
          </p:nvSpPr>
          <p:spPr>
            <a:xfrm>
              <a:off x="11161713" y="1116013"/>
              <a:ext cx="46038" cy="31750"/>
            </a:xfrm>
            <a:custGeom>
              <a:avLst/>
              <a:gdLst/>
              <a:ahLst/>
              <a:cxnLst>
                <a:cxn ang="0">
                  <a:pos x="66755" y="15875"/>
                </a:cxn>
                <a:cxn ang="0">
                  <a:pos x="36830" y="43089"/>
                </a:cxn>
                <a:cxn ang="0">
                  <a:pos x="0" y="29482"/>
                </a:cxn>
                <a:cxn ang="0">
                  <a:pos x="29924" y="6803"/>
                </a:cxn>
                <a:cxn ang="0">
                  <a:pos x="66755" y="15875"/>
                </a:cxn>
              </a:cxnLst>
              <a:rect l="0" t="0" r="0" b="0"/>
              <a:pathLst>
                <a:path w="20" h="14">
                  <a:moveTo>
                    <a:pt x="20" y="5"/>
                  </a:moveTo>
                  <a:cubicBezTo>
                    <a:pt x="20" y="8"/>
                    <a:pt x="16" y="12"/>
                    <a:pt x="11" y="13"/>
                  </a:cubicBezTo>
                  <a:cubicBezTo>
                    <a:pt x="6" y="14"/>
                    <a:pt x="1" y="12"/>
                    <a:pt x="0" y="9"/>
                  </a:cubicBezTo>
                  <a:cubicBezTo>
                    <a:pt x="0" y="6"/>
                    <a:pt x="4" y="3"/>
                    <a:pt x="9" y="2"/>
                  </a:cubicBezTo>
                  <a:cubicBezTo>
                    <a:pt x="14" y="0"/>
                    <a:pt x="19" y="2"/>
                    <a:pt x="20" y="5"/>
                  </a:cubicBezTo>
                  <a:close/>
                </a:path>
              </a:pathLst>
            </a:custGeom>
            <a:solidFill>
              <a:srgbClr val="E8DF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1" name="PA-任意多边形 41"/>
            <p:cNvSpPr/>
            <p:nvPr>
              <p:custDataLst>
                <p:tags r:id="rId61"/>
              </p:custDataLst>
            </p:nvPr>
          </p:nvSpPr>
          <p:spPr>
            <a:xfrm>
              <a:off x="11106150" y="990600"/>
              <a:ext cx="193675" cy="69850"/>
            </a:xfrm>
            <a:custGeom>
              <a:avLst/>
              <a:gdLst/>
              <a:ahLst/>
              <a:cxnLst>
                <a:cxn ang="0">
                  <a:pos x="193675" y="41275"/>
                </a:cxn>
                <a:cxn ang="0">
                  <a:pos x="4762" y="0"/>
                </a:cxn>
                <a:cxn ang="0">
                  <a:pos x="0" y="36512"/>
                </a:cxn>
                <a:cxn ang="0">
                  <a:pos x="187325" y="69850"/>
                </a:cxn>
                <a:cxn ang="0">
                  <a:pos x="193675" y="41275"/>
                </a:cxn>
              </a:cxnLst>
              <a:rect l="0" t="0" r="0" b="0"/>
              <a:pathLst>
                <a:path w="122" h="44">
                  <a:moveTo>
                    <a:pt x="122" y="26"/>
                  </a:moveTo>
                  <a:lnTo>
                    <a:pt x="3" y="0"/>
                  </a:lnTo>
                  <a:lnTo>
                    <a:pt x="0" y="23"/>
                  </a:lnTo>
                  <a:lnTo>
                    <a:pt x="118" y="44"/>
                  </a:lnTo>
                  <a:lnTo>
                    <a:pt x="122" y="26"/>
                  </a:lnTo>
                  <a:close/>
                </a:path>
              </a:pathLst>
            </a:cu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2" name="PA-任意多边形 42"/>
            <p:cNvSpPr/>
            <p:nvPr>
              <p:custDataLst>
                <p:tags r:id="rId62"/>
              </p:custDataLst>
            </p:nvPr>
          </p:nvSpPr>
          <p:spPr>
            <a:xfrm>
              <a:off x="10929938" y="1192213"/>
              <a:ext cx="122238" cy="87313"/>
            </a:xfrm>
            <a:custGeom>
              <a:avLst/>
              <a:gdLst/>
              <a:ahLst/>
              <a:cxnLst>
                <a:cxn ang="0">
                  <a:pos x="0" y="29870"/>
                </a:cxn>
                <a:cxn ang="0">
                  <a:pos x="177591" y="0"/>
                </a:cxn>
                <a:cxn ang="0">
                  <a:pos x="0" y="29870"/>
                </a:cxn>
              </a:cxnLst>
              <a:rect l="0" t="0" r="0" b="0"/>
              <a:pathLst>
                <a:path w="53" h="38">
                  <a:moveTo>
                    <a:pt x="0" y="9"/>
                  </a:moveTo>
                  <a:cubicBezTo>
                    <a:pt x="0" y="9"/>
                    <a:pt x="42" y="25"/>
                    <a:pt x="53" y="0"/>
                  </a:cubicBezTo>
                  <a:cubicBezTo>
                    <a:pt x="53" y="0"/>
                    <a:pt x="43" y="38"/>
                    <a:pt x="0" y="9"/>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3" name="PA-任意多边形 43"/>
            <p:cNvSpPr/>
            <p:nvPr>
              <p:custDataLst>
                <p:tags r:id="rId63"/>
              </p:custDataLst>
            </p:nvPr>
          </p:nvSpPr>
          <p:spPr>
            <a:xfrm>
              <a:off x="10837863" y="1258888"/>
              <a:ext cx="387350" cy="61913"/>
            </a:xfrm>
            <a:custGeom>
              <a:avLst/>
              <a:gdLst/>
              <a:ahLst/>
              <a:cxnLst>
                <a:cxn ang="0">
                  <a:pos x="156784" y="89429"/>
                </a:cxn>
                <a:cxn ang="0">
                  <a:pos x="9222" y="82550"/>
                </a:cxn>
                <a:cxn ang="0">
                  <a:pos x="2305" y="73378"/>
                </a:cxn>
                <a:cxn ang="0">
                  <a:pos x="13833" y="61913"/>
                </a:cxn>
                <a:cxn ang="0">
                  <a:pos x="546440" y="2293"/>
                </a:cxn>
                <a:cxn ang="0">
                  <a:pos x="560274" y="6879"/>
                </a:cxn>
                <a:cxn ang="0">
                  <a:pos x="555662" y="22930"/>
                </a:cxn>
                <a:cxn ang="0">
                  <a:pos x="156784" y="89429"/>
                </a:cxn>
              </a:cxnLst>
              <a:rect l="0" t="0" r="0" b="0"/>
              <a:pathLst>
                <a:path w="168" h="27">
                  <a:moveTo>
                    <a:pt x="47" y="27"/>
                  </a:moveTo>
                  <a:cubicBezTo>
                    <a:pt x="23" y="27"/>
                    <a:pt x="5" y="25"/>
                    <a:pt x="3" y="25"/>
                  </a:cubicBezTo>
                  <a:cubicBezTo>
                    <a:pt x="2" y="25"/>
                    <a:pt x="0" y="23"/>
                    <a:pt x="1" y="22"/>
                  </a:cubicBezTo>
                  <a:cubicBezTo>
                    <a:pt x="1" y="20"/>
                    <a:pt x="2" y="19"/>
                    <a:pt x="4" y="19"/>
                  </a:cubicBezTo>
                  <a:cubicBezTo>
                    <a:pt x="5" y="19"/>
                    <a:pt x="117" y="27"/>
                    <a:pt x="163" y="1"/>
                  </a:cubicBezTo>
                  <a:cubicBezTo>
                    <a:pt x="165" y="0"/>
                    <a:pt x="166" y="1"/>
                    <a:pt x="167" y="2"/>
                  </a:cubicBezTo>
                  <a:cubicBezTo>
                    <a:pt x="168" y="4"/>
                    <a:pt x="168" y="6"/>
                    <a:pt x="166" y="7"/>
                  </a:cubicBezTo>
                  <a:cubicBezTo>
                    <a:pt x="137" y="23"/>
                    <a:pt x="84" y="27"/>
                    <a:pt x="47" y="27"/>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grpSp>
      <p:sp>
        <p:nvSpPr>
          <p:cNvPr id="49" name="PA-矩形 5"/>
          <p:cNvSpPr/>
          <p:nvPr>
            <p:custDataLst>
              <p:tags r:id="rId5"/>
            </p:custDataLst>
          </p:nvPr>
        </p:nvSpPr>
        <p:spPr>
          <a:xfrm rot="1881533">
            <a:off x="2153425" y="1443638"/>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22" name="PA-文本框 2"/>
          <p:cNvSpPr txBox="1"/>
          <p:nvPr>
            <p:custDataLst>
              <p:tags r:id="rId6"/>
            </p:custDataLst>
          </p:nvPr>
        </p:nvSpPr>
        <p:spPr>
          <a:xfrm>
            <a:off x="159525" y="2857816"/>
            <a:ext cx="1099564" cy="313965"/>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固定人员通行</a:t>
            </a:r>
            <a:endParaRPr lang="zh-CN" sz="1200" b="1" dirty="0">
              <a:solidFill>
                <a:schemeClr val="tx1"/>
              </a:solidFill>
              <a:latin typeface="微软雅黑" panose="020B0503020204020204" charset="-122"/>
              <a:ea typeface="微软雅黑" panose="020B0503020204020204" charset="-122"/>
            </a:endParaRPr>
          </a:p>
        </p:txBody>
      </p:sp>
      <p:sp>
        <p:nvSpPr>
          <p:cNvPr id="217" name="PA-文本框 2"/>
          <p:cNvSpPr txBox="1"/>
          <p:nvPr>
            <p:custDataLst>
              <p:tags r:id="rId7"/>
            </p:custDataLst>
          </p:nvPr>
        </p:nvSpPr>
        <p:spPr>
          <a:xfrm>
            <a:off x="10753463" y="2390547"/>
            <a:ext cx="1197473" cy="29520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sz="1200" b="1" dirty="0">
                <a:solidFill>
                  <a:schemeClr val="bg1"/>
                </a:solidFill>
                <a:latin typeface="微软雅黑" panose="020B0503020204020204" charset="-122"/>
                <a:ea typeface="微软雅黑" panose="020B0503020204020204" charset="-122"/>
              </a:rPr>
              <a:t>9</a:t>
            </a:r>
            <a:r>
              <a:rPr lang="zh-CN" altLang="en-US" sz="1200" b="1" dirty="0">
                <a:solidFill>
                  <a:schemeClr val="tx1"/>
                </a:solidFill>
                <a:latin typeface="微软雅黑" panose="020B0503020204020204" charset="-122"/>
                <a:ea typeface="微软雅黑" panose="020B0503020204020204" charset="-122"/>
              </a:rPr>
              <a:t>到达目的楼层</a:t>
            </a:r>
          </a:p>
        </p:txBody>
      </p:sp>
      <p:pic>
        <p:nvPicPr>
          <p:cNvPr id="3" name="图片 2">
            <a:extLst>
              <a:ext uri="{FF2B5EF4-FFF2-40B4-BE49-F238E27FC236}">
                <a16:creationId xmlns:a16="http://schemas.microsoft.com/office/drawing/2014/main" id="{14C99C62-CA7D-5F78-4B2F-618048EBC504}"/>
              </a:ext>
            </a:extLst>
          </p:cNvPr>
          <p:cNvPicPr>
            <a:picLocks noChangeAspect="1"/>
          </p:cNvPicPr>
          <p:nvPr/>
        </p:nvPicPr>
        <p:blipFill>
          <a:blip r:embed="rId66" cstate="email">
            <a:extLst>
              <a:ext uri="{28A0092B-C50C-407E-A947-70E740481C1C}">
                <a14:useLocalDpi xmlns:a14="http://schemas.microsoft.com/office/drawing/2010/main"/>
              </a:ext>
            </a:extLst>
          </a:blip>
          <a:stretch>
            <a:fillRect/>
          </a:stretch>
        </p:blipFill>
        <p:spPr>
          <a:xfrm flipH="1">
            <a:off x="2623368" y="3652344"/>
            <a:ext cx="753499" cy="801108"/>
          </a:xfrm>
          <a:prstGeom prst="rect">
            <a:avLst/>
          </a:prstGeom>
        </p:spPr>
      </p:pic>
      <p:pic>
        <p:nvPicPr>
          <p:cNvPr id="160" name="图片 159">
            <a:extLst>
              <a:ext uri="{FF2B5EF4-FFF2-40B4-BE49-F238E27FC236}">
                <a16:creationId xmlns:a16="http://schemas.microsoft.com/office/drawing/2014/main" id="{E1A227C8-129F-C287-9F2C-E529DA3A7EFB}"/>
              </a:ext>
            </a:extLst>
          </p:cNvPr>
          <p:cNvPicPr>
            <a:picLocks noChangeAspect="1"/>
          </p:cNvPicPr>
          <p:nvPr/>
        </p:nvPicPr>
        <p:blipFill>
          <a:blip r:embed="rId67" cstate="email">
            <a:extLst>
              <a:ext uri="{28A0092B-C50C-407E-A947-70E740481C1C}">
                <a14:useLocalDpi xmlns:a14="http://schemas.microsoft.com/office/drawing/2010/main"/>
              </a:ext>
            </a:extLst>
          </a:blip>
          <a:stretch>
            <a:fillRect/>
          </a:stretch>
        </p:blipFill>
        <p:spPr>
          <a:xfrm>
            <a:off x="2615958" y="834337"/>
            <a:ext cx="709277" cy="689843"/>
          </a:xfrm>
          <a:prstGeom prst="rect">
            <a:avLst/>
          </a:prstGeom>
        </p:spPr>
      </p:pic>
      <p:pic>
        <p:nvPicPr>
          <p:cNvPr id="5" name="图片 4">
            <a:extLst>
              <a:ext uri="{FF2B5EF4-FFF2-40B4-BE49-F238E27FC236}">
                <a16:creationId xmlns:a16="http://schemas.microsoft.com/office/drawing/2014/main" id="{A8265F4E-ECA6-6225-CB1C-504F24F6DB02}"/>
              </a:ext>
            </a:extLst>
          </p:cNvPr>
          <p:cNvPicPr>
            <a:picLocks noChangeAspect="1"/>
          </p:cNvPicPr>
          <p:nvPr/>
        </p:nvPicPr>
        <p:blipFill>
          <a:blip r:embed="rId68" cstate="email">
            <a:extLst>
              <a:ext uri="{28A0092B-C50C-407E-A947-70E740481C1C}">
                <a14:useLocalDpi xmlns:a14="http://schemas.microsoft.com/office/drawing/2010/main"/>
              </a:ext>
            </a:extLst>
          </a:blip>
          <a:stretch>
            <a:fillRect/>
          </a:stretch>
        </p:blipFill>
        <p:spPr>
          <a:xfrm>
            <a:off x="2500920" y="2217892"/>
            <a:ext cx="805247" cy="720588"/>
          </a:xfrm>
          <a:prstGeom prst="rect">
            <a:avLst/>
          </a:prstGeom>
        </p:spPr>
      </p:pic>
      <p:sp>
        <p:nvSpPr>
          <p:cNvPr id="164" name="PA-文本框 2">
            <a:extLst>
              <a:ext uri="{FF2B5EF4-FFF2-40B4-BE49-F238E27FC236}">
                <a16:creationId xmlns:a16="http://schemas.microsoft.com/office/drawing/2014/main" id="{D5A953FD-A12E-5AC2-D1EF-B3689F134743}"/>
              </a:ext>
            </a:extLst>
          </p:cNvPr>
          <p:cNvSpPr txBox="1"/>
          <p:nvPr>
            <p:custDataLst>
              <p:tags r:id="rId8"/>
            </p:custDataLst>
          </p:nvPr>
        </p:nvSpPr>
        <p:spPr>
          <a:xfrm>
            <a:off x="2581248" y="1444104"/>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门禁</a:t>
            </a:r>
          </a:p>
        </p:txBody>
      </p:sp>
      <p:sp>
        <p:nvSpPr>
          <p:cNvPr id="165" name="PA-文本框 2">
            <a:extLst>
              <a:ext uri="{FF2B5EF4-FFF2-40B4-BE49-F238E27FC236}">
                <a16:creationId xmlns:a16="http://schemas.microsoft.com/office/drawing/2014/main" id="{7F8D8A27-E466-79D8-47FB-365544B8DAD1}"/>
              </a:ext>
            </a:extLst>
          </p:cNvPr>
          <p:cNvSpPr txBox="1"/>
          <p:nvPr>
            <p:custDataLst>
              <p:tags r:id="rId9"/>
            </p:custDataLst>
          </p:nvPr>
        </p:nvSpPr>
        <p:spPr>
          <a:xfrm>
            <a:off x="2537064" y="2919090"/>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通道闸</a:t>
            </a:r>
          </a:p>
        </p:txBody>
      </p:sp>
      <p:sp>
        <p:nvSpPr>
          <p:cNvPr id="166" name="PA-文本框 2">
            <a:extLst>
              <a:ext uri="{FF2B5EF4-FFF2-40B4-BE49-F238E27FC236}">
                <a16:creationId xmlns:a16="http://schemas.microsoft.com/office/drawing/2014/main" id="{DCF65386-592E-0AA4-55E9-23BDA48B1F1F}"/>
              </a:ext>
            </a:extLst>
          </p:cNvPr>
          <p:cNvSpPr txBox="1"/>
          <p:nvPr>
            <p:custDataLst>
              <p:tags r:id="rId10"/>
            </p:custDataLst>
          </p:nvPr>
        </p:nvSpPr>
        <p:spPr>
          <a:xfrm>
            <a:off x="2544721" y="4426839"/>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广告门</a:t>
            </a:r>
            <a:endParaRPr lang="zh-CN" altLang="en-US" sz="1000" b="1" dirty="0">
              <a:solidFill>
                <a:schemeClr val="tx1"/>
              </a:solidFill>
              <a:latin typeface="微软雅黑" panose="020B0503020204020204" charset="-122"/>
              <a:ea typeface="微软雅黑" panose="020B0503020204020204" charset="-122"/>
            </a:endParaRPr>
          </a:p>
        </p:txBody>
      </p:sp>
      <p:pic>
        <p:nvPicPr>
          <p:cNvPr id="167" name="图片 166">
            <a:extLst>
              <a:ext uri="{FF2B5EF4-FFF2-40B4-BE49-F238E27FC236}">
                <a16:creationId xmlns:a16="http://schemas.microsoft.com/office/drawing/2014/main" id="{1FC166DF-F32E-E4B1-336A-B2CFB6798451}"/>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3401737" y="1038335"/>
            <a:ext cx="325933" cy="322804"/>
          </a:xfrm>
          <a:prstGeom prst="rect">
            <a:avLst/>
          </a:prstGeom>
        </p:spPr>
      </p:pic>
      <p:pic>
        <p:nvPicPr>
          <p:cNvPr id="168" name="图片 167">
            <a:extLst>
              <a:ext uri="{FF2B5EF4-FFF2-40B4-BE49-F238E27FC236}">
                <a16:creationId xmlns:a16="http://schemas.microsoft.com/office/drawing/2014/main" id="{F677DBD0-31F1-EEF6-9F9F-F953BCC19F63}"/>
              </a:ext>
            </a:extLst>
          </p:cNvPr>
          <p:cNvPicPr>
            <a:picLocks noChangeAspect="1"/>
          </p:cNvPicPr>
          <p:nvPr/>
        </p:nvPicPr>
        <p:blipFill>
          <a:blip r:embed="rId70" cstate="email">
            <a:extLst>
              <a:ext uri="{28A0092B-C50C-407E-A947-70E740481C1C}">
                <a14:useLocalDpi xmlns:a14="http://schemas.microsoft.com/office/drawing/2010/main"/>
              </a:ext>
            </a:extLst>
          </a:blip>
          <a:stretch>
            <a:fillRect/>
          </a:stretch>
        </p:blipFill>
        <p:spPr>
          <a:xfrm>
            <a:off x="3402237" y="2414492"/>
            <a:ext cx="397740" cy="300242"/>
          </a:xfrm>
          <a:prstGeom prst="rect">
            <a:avLst/>
          </a:prstGeom>
        </p:spPr>
      </p:pic>
      <p:pic>
        <p:nvPicPr>
          <p:cNvPr id="169" name="图片 168">
            <a:extLst>
              <a:ext uri="{FF2B5EF4-FFF2-40B4-BE49-F238E27FC236}">
                <a16:creationId xmlns:a16="http://schemas.microsoft.com/office/drawing/2014/main" id="{021765DB-114A-6774-DEDE-16F28644FEC3}"/>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3397477" y="3899371"/>
            <a:ext cx="325933" cy="322804"/>
          </a:xfrm>
          <a:prstGeom prst="rect">
            <a:avLst/>
          </a:prstGeom>
        </p:spPr>
      </p:pic>
      <p:sp>
        <p:nvSpPr>
          <p:cNvPr id="172" name="PA-矩形 5">
            <a:extLst>
              <a:ext uri="{FF2B5EF4-FFF2-40B4-BE49-F238E27FC236}">
                <a16:creationId xmlns:a16="http://schemas.microsoft.com/office/drawing/2014/main" id="{36F84817-57BB-F8E9-6026-B5C92CB29723}"/>
              </a:ext>
            </a:extLst>
          </p:cNvPr>
          <p:cNvSpPr/>
          <p:nvPr>
            <p:custDataLst>
              <p:tags r:id="rId11"/>
            </p:custDataLst>
          </p:nvPr>
        </p:nvSpPr>
        <p:spPr>
          <a:xfrm rot="1881533">
            <a:off x="4001315" y="2492500"/>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73" name="PA-矩形 5">
            <a:extLst>
              <a:ext uri="{FF2B5EF4-FFF2-40B4-BE49-F238E27FC236}">
                <a16:creationId xmlns:a16="http://schemas.microsoft.com/office/drawing/2014/main" id="{E43E4AA1-00CD-6122-06E9-B4F025F7CA1F}"/>
              </a:ext>
            </a:extLst>
          </p:cNvPr>
          <p:cNvSpPr/>
          <p:nvPr>
            <p:custDataLst>
              <p:tags r:id="rId12"/>
            </p:custDataLst>
          </p:nvPr>
        </p:nvSpPr>
        <p:spPr>
          <a:xfrm rot="8973267">
            <a:off x="2119445" y="2499365"/>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12" name="图片 11">
            <a:extLst>
              <a:ext uri="{FF2B5EF4-FFF2-40B4-BE49-F238E27FC236}">
                <a16:creationId xmlns:a16="http://schemas.microsoft.com/office/drawing/2014/main" id="{48D5C608-21DD-B09A-92B9-C204FDB7F56E}"/>
              </a:ext>
            </a:extLst>
          </p:cNvPr>
          <p:cNvPicPr>
            <a:picLocks noChangeAspect="1"/>
          </p:cNvPicPr>
          <p:nvPr/>
        </p:nvPicPr>
        <p:blipFill>
          <a:blip r:embed="rId71" cstate="email">
            <a:extLst>
              <a:ext uri="{28A0092B-C50C-407E-A947-70E740481C1C}">
                <a14:useLocalDpi xmlns:a14="http://schemas.microsoft.com/office/drawing/2010/main"/>
              </a:ext>
            </a:extLst>
          </a:blip>
          <a:stretch>
            <a:fillRect/>
          </a:stretch>
        </p:blipFill>
        <p:spPr>
          <a:xfrm>
            <a:off x="1818996" y="2520799"/>
            <a:ext cx="133200" cy="133200"/>
          </a:xfrm>
          <a:prstGeom prst="rect">
            <a:avLst/>
          </a:prstGeom>
        </p:spPr>
      </p:pic>
      <p:sp>
        <p:nvSpPr>
          <p:cNvPr id="182" name="PA-矩形 5">
            <a:extLst>
              <a:ext uri="{FF2B5EF4-FFF2-40B4-BE49-F238E27FC236}">
                <a16:creationId xmlns:a16="http://schemas.microsoft.com/office/drawing/2014/main" id="{2C210985-EAF4-B847-AD38-5CB5AC64B969}"/>
              </a:ext>
            </a:extLst>
          </p:cNvPr>
          <p:cNvSpPr/>
          <p:nvPr>
            <p:custDataLst>
              <p:tags r:id="rId13"/>
            </p:custDataLst>
          </p:nvPr>
        </p:nvSpPr>
        <p:spPr>
          <a:xfrm rot="8973267">
            <a:off x="4009394" y="1421970"/>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181" name="图片 180">
            <a:extLst>
              <a:ext uri="{FF2B5EF4-FFF2-40B4-BE49-F238E27FC236}">
                <a16:creationId xmlns:a16="http://schemas.microsoft.com/office/drawing/2014/main" id="{C5D8D3AB-4B1A-52CD-8E99-5382792A4616}"/>
              </a:ext>
            </a:extLst>
          </p:cNvPr>
          <p:cNvPicPr>
            <a:picLocks noChangeAspect="1"/>
          </p:cNvPicPr>
          <p:nvPr/>
        </p:nvPicPr>
        <p:blipFill>
          <a:blip r:embed="rId71" cstate="email">
            <a:extLst>
              <a:ext uri="{28A0092B-C50C-407E-A947-70E740481C1C}">
                <a14:useLocalDpi xmlns:a14="http://schemas.microsoft.com/office/drawing/2010/main"/>
              </a:ext>
            </a:extLst>
          </a:blip>
          <a:stretch>
            <a:fillRect/>
          </a:stretch>
        </p:blipFill>
        <p:spPr>
          <a:xfrm>
            <a:off x="4282788" y="2515961"/>
            <a:ext cx="133200" cy="133200"/>
          </a:xfrm>
          <a:prstGeom prst="rect">
            <a:avLst/>
          </a:prstGeom>
        </p:spPr>
      </p:pic>
      <p:pic>
        <p:nvPicPr>
          <p:cNvPr id="14" name="图片 13">
            <a:extLst>
              <a:ext uri="{FF2B5EF4-FFF2-40B4-BE49-F238E27FC236}">
                <a16:creationId xmlns:a16="http://schemas.microsoft.com/office/drawing/2014/main" id="{65534D3D-AD6F-7853-2DE6-115ACE2D02D1}"/>
              </a:ext>
            </a:extLst>
          </p:cNvPr>
          <p:cNvPicPr>
            <a:picLocks noChangeAspect="1"/>
          </p:cNvPicPr>
          <p:nvPr/>
        </p:nvPicPr>
        <p:blipFill>
          <a:blip r:embed="rId72" cstate="email">
            <a:extLst>
              <a:ext uri="{28A0092B-C50C-407E-A947-70E740481C1C}">
                <a14:useLocalDpi xmlns:a14="http://schemas.microsoft.com/office/drawing/2010/main"/>
              </a:ext>
            </a:extLst>
          </a:blip>
          <a:stretch>
            <a:fillRect/>
          </a:stretch>
        </p:blipFill>
        <p:spPr>
          <a:xfrm>
            <a:off x="4629628" y="1794439"/>
            <a:ext cx="313967" cy="697704"/>
          </a:xfrm>
          <a:prstGeom prst="rect">
            <a:avLst/>
          </a:prstGeom>
        </p:spPr>
      </p:pic>
      <p:pic>
        <p:nvPicPr>
          <p:cNvPr id="16" name="图片 15">
            <a:extLst>
              <a:ext uri="{FF2B5EF4-FFF2-40B4-BE49-F238E27FC236}">
                <a16:creationId xmlns:a16="http://schemas.microsoft.com/office/drawing/2014/main" id="{35242734-0338-154F-2F66-BCE8B52A0B88}"/>
              </a:ext>
            </a:extLst>
          </p:cNvPr>
          <p:cNvPicPr>
            <a:picLocks noChangeAspect="1"/>
          </p:cNvPicPr>
          <p:nvPr/>
        </p:nvPicPr>
        <p:blipFill>
          <a:blip r:embed="rId73" cstate="email">
            <a:extLst>
              <a:ext uri="{28A0092B-C50C-407E-A947-70E740481C1C}">
                <a14:useLocalDpi xmlns:a14="http://schemas.microsoft.com/office/drawing/2010/main"/>
              </a:ext>
            </a:extLst>
          </a:blip>
          <a:stretch>
            <a:fillRect/>
          </a:stretch>
        </p:blipFill>
        <p:spPr>
          <a:xfrm>
            <a:off x="4528339" y="2761976"/>
            <a:ext cx="513489" cy="349091"/>
          </a:xfrm>
          <a:prstGeom prst="rect">
            <a:avLst/>
          </a:prstGeom>
        </p:spPr>
      </p:pic>
      <p:sp>
        <p:nvSpPr>
          <p:cNvPr id="187" name="PA-文本框 2">
            <a:extLst>
              <a:ext uri="{FF2B5EF4-FFF2-40B4-BE49-F238E27FC236}">
                <a16:creationId xmlns:a16="http://schemas.microsoft.com/office/drawing/2014/main" id="{41B4052E-B70A-0214-3154-7E00CD7A4718}"/>
              </a:ext>
            </a:extLst>
          </p:cNvPr>
          <p:cNvSpPr txBox="1"/>
          <p:nvPr>
            <p:custDataLst>
              <p:tags r:id="rId14"/>
            </p:custDataLst>
          </p:nvPr>
        </p:nvSpPr>
        <p:spPr>
          <a:xfrm>
            <a:off x="5050436" y="2180460"/>
            <a:ext cx="812696" cy="258901"/>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二维码开门</a:t>
            </a:r>
            <a:endParaRPr lang="zh-CN" altLang="en-US" sz="1000" b="1" dirty="0">
              <a:solidFill>
                <a:schemeClr val="tx1"/>
              </a:solidFill>
              <a:latin typeface="微软雅黑" panose="020B0503020204020204" charset="-122"/>
              <a:ea typeface="微软雅黑" panose="020B0503020204020204" charset="-122"/>
            </a:endParaRPr>
          </a:p>
        </p:txBody>
      </p:sp>
      <p:sp>
        <p:nvSpPr>
          <p:cNvPr id="188" name="矩形 187">
            <a:extLst>
              <a:ext uri="{FF2B5EF4-FFF2-40B4-BE49-F238E27FC236}">
                <a16:creationId xmlns:a16="http://schemas.microsoft.com/office/drawing/2014/main" id="{D9A36152-7824-A3FB-D45D-39B5D5668627}"/>
              </a:ext>
            </a:extLst>
          </p:cNvPr>
          <p:cNvSpPr/>
          <p:nvPr/>
        </p:nvSpPr>
        <p:spPr>
          <a:xfrm>
            <a:off x="5035030" y="2774369"/>
            <a:ext cx="1287533" cy="246221"/>
          </a:xfrm>
          <a:prstGeom prst="rect">
            <a:avLst/>
          </a:prstGeom>
        </p:spPr>
        <p:txBody>
          <a:bodyPr wrap="none">
            <a:spAutoFit/>
          </a:bodyPr>
          <a:lstStyle/>
          <a:p>
            <a:pPr algn="ctr"/>
            <a:r>
              <a:rPr lang="en-US" altLang="zh-CN" sz="1000" b="1" spc="100" dirty="0">
                <a:solidFill>
                  <a:prstClr val="black"/>
                </a:solidFill>
                <a:latin typeface="微软雅黑" panose="020B0503020204020204" charset="-122"/>
                <a:ea typeface="微软雅黑" panose="020B0503020204020204" charset="-122"/>
              </a:rPr>
              <a:t>IC</a:t>
            </a:r>
            <a:r>
              <a:rPr lang="zh-CN" altLang="en-US" sz="1000" b="1" spc="100" dirty="0">
                <a:solidFill>
                  <a:prstClr val="black"/>
                </a:solidFill>
                <a:latin typeface="微软雅黑" panose="020B0503020204020204" charset="-122"/>
                <a:ea typeface="微软雅黑" panose="020B0503020204020204" charset="-122"/>
              </a:rPr>
              <a:t>卡</a:t>
            </a:r>
            <a:r>
              <a:rPr lang="en-US" altLang="zh-CN" sz="1000" b="1" spc="100" dirty="0">
                <a:solidFill>
                  <a:prstClr val="black"/>
                </a:solidFill>
                <a:latin typeface="微软雅黑" panose="020B0503020204020204" charset="-122"/>
                <a:ea typeface="微软雅黑" panose="020B0503020204020204" charset="-122"/>
              </a:rPr>
              <a:t>/CPU</a:t>
            </a:r>
            <a:r>
              <a:rPr lang="zh-CN" altLang="en-US" sz="1000" b="1" spc="100" dirty="0">
                <a:solidFill>
                  <a:prstClr val="black"/>
                </a:solidFill>
                <a:latin typeface="微软雅黑" panose="020B0503020204020204" charset="-122"/>
                <a:ea typeface="微软雅黑" panose="020B0503020204020204" charset="-122"/>
              </a:rPr>
              <a:t>卡开门</a:t>
            </a:r>
          </a:p>
        </p:txBody>
      </p:sp>
      <p:pic>
        <p:nvPicPr>
          <p:cNvPr id="18" name="图片 17">
            <a:extLst>
              <a:ext uri="{FF2B5EF4-FFF2-40B4-BE49-F238E27FC236}">
                <a16:creationId xmlns:a16="http://schemas.microsoft.com/office/drawing/2014/main" id="{4D59D6DA-6C9E-661B-C18E-4A86A2C62FC9}"/>
              </a:ext>
            </a:extLst>
          </p:cNvPr>
          <p:cNvPicPr>
            <a:picLocks noChangeAspect="1"/>
          </p:cNvPicPr>
          <p:nvPr/>
        </p:nvPicPr>
        <p:blipFill>
          <a:blip r:embed="rId74" cstate="email">
            <a:extLst>
              <a:ext uri="{28A0092B-C50C-407E-A947-70E740481C1C}">
                <a14:useLocalDpi xmlns:a14="http://schemas.microsoft.com/office/drawing/2010/main"/>
              </a:ext>
            </a:extLst>
          </a:blip>
          <a:stretch>
            <a:fillRect/>
          </a:stretch>
        </p:blipFill>
        <p:spPr>
          <a:xfrm>
            <a:off x="8505819" y="1996460"/>
            <a:ext cx="715533" cy="1039548"/>
          </a:xfrm>
          <a:prstGeom prst="rect">
            <a:avLst/>
          </a:prstGeom>
        </p:spPr>
      </p:pic>
      <p:pic>
        <p:nvPicPr>
          <p:cNvPr id="20" name="图片 19">
            <a:extLst>
              <a:ext uri="{FF2B5EF4-FFF2-40B4-BE49-F238E27FC236}">
                <a16:creationId xmlns:a16="http://schemas.microsoft.com/office/drawing/2014/main" id="{700F9961-80D6-5239-4A57-EB286DF8ED5E}"/>
              </a:ext>
            </a:extLst>
          </p:cNvPr>
          <p:cNvPicPr>
            <a:picLocks noChangeAspect="1"/>
          </p:cNvPicPr>
          <p:nvPr/>
        </p:nvPicPr>
        <p:blipFill>
          <a:blip r:embed="rId75" cstate="email">
            <a:extLst>
              <a:ext uri="{28A0092B-C50C-407E-A947-70E740481C1C}">
                <a14:useLocalDpi xmlns:a14="http://schemas.microsoft.com/office/drawing/2010/main"/>
              </a:ext>
            </a:extLst>
          </a:blip>
          <a:stretch>
            <a:fillRect/>
          </a:stretch>
        </p:blipFill>
        <p:spPr>
          <a:xfrm>
            <a:off x="6843423" y="2105009"/>
            <a:ext cx="299769" cy="900545"/>
          </a:xfrm>
          <a:prstGeom prst="rect">
            <a:avLst/>
          </a:prstGeom>
        </p:spPr>
      </p:pic>
      <p:pic>
        <p:nvPicPr>
          <p:cNvPr id="193" name="图片 192">
            <a:extLst>
              <a:ext uri="{FF2B5EF4-FFF2-40B4-BE49-F238E27FC236}">
                <a16:creationId xmlns:a16="http://schemas.microsoft.com/office/drawing/2014/main" id="{0B14D6F1-3B1E-771D-CFDA-99A0F56E49E8}"/>
              </a:ext>
            </a:extLst>
          </p:cNvPr>
          <p:cNvPicPr>
            <a:picLocks noChangeAspect="1"/>
          </p:cNvPicPr>
          <p:nvPr/>
        </p:nvPicPr>
        <p:blipFill>
          <a:blip r:embed="rId76" cstate="email">
            <a:extLst>
              <a:ext uri="{28A0092B-C50C-407E-A947-70E740481C1C}">
                <a14:useLocalDpi xmlns:a14="http://schemas.microsoft.com/office/drawing/2010/main"/>
              </a:ext>
            </a:extLst>
          </a:blip>
          <a:stretch>
            <a:fillRect/>
          </a:stretch>
        </p:blipFill>
        <p:spPr>
          <a:xfrm>
            <a:off x="7375059" y="1829952"/>
            <a:ext cx="362930" cy="362930"/>
          </a:xfrm>
          <a:prstGeom prst="rect">
            <a:avLst/>
          </a:prstGeom>
        </p:spPr>
      </p:pic>
      <p:pic>
        <p:nvPicPr>
          <p:cNvPr id="197" name="图片 196">
            <a:extLst>
              <a:ext uri="{FF2B5EF4-FFF2-40B4-BE49-F238E27FC236}">
                <a16:creationId xmlns:a16="http://schemas.microsoft.com/office/drawing/2014/main" id="{1094F889-5726-1A1E-A0A7-817D089D72F7}"/>
              </a:ext>
            </a:extLst>
          </p:cNvPr>
          <p:cNvPicPr>
            <a:picLocks noChangeAspect="1"/>
          </p:cNvPicPr>
          <p:nvPr/>
        </p:nvPicPr>
        <p:blipFill>
          <a:blip r:embed="rId71" cstate="email">
            <a:extLst>
              <a:ext uri="{28A0092B-C50C-407E-A947-70E740481C1C}">
                <a14:useLocalDpi xmlns:a14="http://schemas.microsoft.com/office/drawing/2010/main"/>
              </a:ext>
            </a:extLst>
          </a:blip>
          <a:stretch>
            <a:fillRect/>
          </a:stretch>
        </p:blipFill>
        <p:spPr>
          <a:xfrm>
            <a:off x="7496494" y="2499608"/>
            <a:ext cx="133200" cy="133200"/>
          </a:xfrm>
          <a:prstGeom prst="rect">
            <a:avLst/>
          </a:prstGeom>
        </p:spPr>
      </p:pic>
      <p:pic>
        <p:nvPicPr>
          <p:cNvPr id="199" name="图片 198">
            <a:extLst>
              <a:ext uri="{FF2B5EF4-FFF2-40B4-BE49-F238E27FC236}">
                <a16:creationId xmlns:a16="http://schemas.microsoft.com/office/drawing/2014/main" id="{B451B74E-7194-EFD5-56C9-F3509223C9C7}"/>
              </a:ext>
            </a:extLst>
          </p:cNvPr>
          <p:cNvPicPr>
            <a:picLocks noChangeAspect="1"/>
          </p:cNvPicPr>
          <p:nvPr/>
        </p:nvPicPr>
        <p:blipFill>
          <a:blip r:embed="rId77" cstate="email">
            <a:extLst>
              <a:ext uri="{28A0092B-C50C-407E-A947-70E740481C1C}">
                <a14:useLocalDpi xmlns:a14="http://schemas.microsoft.com/office/drawing/2010/main"/>
              </a:ext>
            </a:extLst>
          </a:blip>
          <a:stretch>
            <a:fillRect/>
          </a:stretch>
        </p:blipFill>
        <p:spPr>
          <a:xfrm>
            <a:off x="7365369" y="3022834"/>
            <a:ext cx="401868" cy="229180"/>
          </a:xfrm>
          <a:prstGeom prst="rect">
            <a:avLst/>
          </a:prstGeom>
        </p:spPr>
      </p:pic>
      <p:sp>
        <p:nvSpPr>
          <p:cNvPr id="200" name="PA-文本框 2">
            <a:extLst>
              <a:ext uri="{FF2B5EF4-FFF2-40B4-BE49-F238E27FC236}">
                <a16:creationId xmlns:a16="http://schemas.microsoft.com/office/drawing/2014/main" id="{FBD79507-CDF8-FAE8-45F1-65EEE26CE291}"/>
              </a:ext>
            </a:extLst>
          </p:cNvPr>
          <p:cNvSpPr txBox="1"/>
          <p:nvPr>
            <p:custDataLst>
              <p:tags r:id="rId15"/>
            </p:custDataLst>
          </p:nvPr>
        </p:nvSpPr>
        <p:spPr>
          <a:xfrm>
            <a:off x="6765790" y="1491677"/>
            <a:ext cx="1591976" cy="258901"/>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二维码</a:t>
            </a:r>
            <a:r>
              <a:rPr lang="en-US" altLang="zh-CN" sz="1000" b="1" dirty="0">
                <a:latin typeface="微软雅黑" panose="020B0503020204020204" charset="-122"/>
                <a:ea typeface="微软雅黑" panose="020B0503020204020204" charset="-122"/>
              </a:rPr>
              <a:t>/IC</a:t>
            </a:r>
            <a:r>
              <a:rPr lang="zh-CN" altLang="en-US" sz="1000" b="1" dirty="0">
                <a:latin typeface="微软雅黑" panose="020B0503020204020204" charset="-122"/>
                <a:ea typeface="微软雅黑" panose="020B0503020204020204" charset="-122"/>
              </a:rPr>
              <a:t>卡</a:t>
            </a:r>
            <a:r>
              <a:rPr lang="en-US" altLang="zh-CN" sz="1000" b="1" dirty="0">
                <a:latin typeface="微软雅黑" panose="020B0503020204020204" charset="-122"/>
                <a:ea typeface="微软雅黑" panose="020B0503020204020204" charset="-122"/>
              </a:rPr>
              <a:t>/CPU</a:t>
            </a:r>
            <a:r>
              <a:rPr lang="zh-CN" altLang="en-US" sz="1000" b="1" dirty="0">
                <a:latin typeface="微软雅黑" panose="020B0503020204020204" charset="-122"/>
                <a:ea typeface="微软雅黑" panose="020B0503020204020204" charset="-122"/>
              </a:rPr>
              <a:t>卡呼梯</a:t>
            </a:r>
            <a:endParaRPr lang="zh-CN" altLang="en-US" sz="1000" b="1" dirty="0">
              <a:solidFill>
                <a:schemeClr val="tx1"/>
              </a:solidFill>
              <a:latin typeface="微软雅黑" panose="020B0503020204020204" charset="-122"/>
              <a:ea typeface="微软雅黑" panose="020B0503020204020204" charset="-122"/>
            </a:endParaRPr>
          </a:p>
        </p:txBody>
      </p:sp>
      <p:sp>
        <p:nvSpPr>
          <p:cNvPr id="201" name="PA-文本框 2">
            <a:extLst>
              <a:ext uri="{FF2B5EF4-FFF2-40B4-BE49-F238E27FC236}">
                <a16:creationId xmlns:a16="http://schemas.microsoft.com/office/drawing/2014/main" id="{8DC4D540-E337-EB51-3541-8D6D174889E0}"/>
              </a:ext>
            </a:extLst>
          </p:cNvPr>
          <p:cNvSpPr txBox="1"/>
          <p:nvPr>
            <p:custDataLst>
              <p:tags r:id="rId16"/>
            </p:custDataLst>
          </p:nvPr>
        </p:nvSpPr>
        <p:spPr>
          <a:xfrm>
            <a:off x="7193964" y="3292947"/>
            <a:ext cx="717644" cy="229630"/>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语音呼梯</a:t>
            </a:r>
            <a:endParaRPr lang="zh-CN" altLang="en-US" sz="1000" b="1" dirty="0">
              <a:solidFill>
                <a:schemeClr val="tx1"/>
              </a:solidFill>
              <a:latin typeface="微软雅黑" panose="020B0503020204020204" charset="-122"/>
              <a:ea typeface="微软雅黑" panose="020B0503020204020204" charset="-122"/>
            </a:endParaRPr>
          </a:p>
        </p:txBody>
      </p:sp>
      <p:pic>
        <p:nvPicPr>
          <p:cNvPr id="202" name="图片 201">
            <a:extLst>
              <a:ext uri="{FF2B5EF4-FFF2-40B4-BE49-F238E27FC236}">
                <a16:creationId xmlns:a16="http://schemas.microsoft.com/office/drawing/2014/main" id="{351A2BB2-0F14-8D14-524E-669E63252C91}"/>
              </a:ext>
            </a:extLst>
          </p:cNvPr>
          <p:cNvPicPr>
            <a:picLocks noChangeAspect="1"/>
          </p:cNvPicPr>
          <p:nvPr/>
        </p:nvPicPr>
        <p:blipFill>
          <a:blip r:embed="rId71" cstate="email">
            <a:extLst>
              <a:ext uri="{28A0092B-C50C-407E-A947-70E740481C1C}">
                <a14:useLocalDpi xmlns:a14="http://schemas.microsoft.com/office/drawing/2010/main"/>
              </a:ext>
            </a:extLst>
          </a:blip>
          <a:stretch>
            <a:fillRect/>
          </a:stretch>
        </p:blipFill>
        <p:spPr>
          <a:xfrm>
            <a:off x="9847298" y="2520901"/>
            <a:ext cx="133200" cy="133200"/>
          </a:xfrm>
          <a:prstGeom prst="rect">
            <a:avLst/>
          </a:prstGeom>
        </p:spPr>
      </p:pic>
      <p:sp>
        <p:nvSpPr>
          <p:cNvPr id="203" name="PA-文本框 2">
            <a:extLst>
              <a:ext uri="{FF2B5EF4-FFF2-40B4-BE49-F238E27FC236}">
                <a16:creationId xmlns:a16="http://schemas.microsoft.com/office/drawing/2014/main" id="{98AFFF69-053D-ACE0-F46B-CA3C76F03236}"/>
              </a:ext>
            </a:extLst>
          </p:cNvPr>
          <p:cNvSpPr txBox="1"/>
          <p:nvPr>
            <p:custDataLst>
              <p:tags r:id="rId17"/>
            </p:custDataLst>
          </p:nvPr>
        </p:nvSpPr>
        <p:spPr>
          <a:xfrm>
            <a:off x="6564761" y="3013372"/>
            <a:ext cx="843178" cy="217507"/>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a:t>
            </a:r>
            <a:r>
              <a:rPr lang="zh-CN" altLang="en-US" sz="1000" b="1" dirty="0">
                <a:latin typeface="微软雅黑" panose="020B0503020204020204" charset="-122"/>
                <a:ea typeface="微软雅黑" panose="020B0503020204020204" charset="-122"/>
              </a:rPr>
              <a:t>桥箱外</a:t>
            </a:r>
            <a:endParaRPr lang="zh-CN" altLang="en-US" sz="1000" b="1" dirty="0">
              <a:solidFill>
                <a:schemeClr val="tx1"/>
              </a:solidFill>
              <a:latin typeface="微软雅黑" panose="020B0503020204020204" charset="-122"/>
              <a:ea typeface="微软雅黑" panose="020B0503020204020204" charset="-122"/>
            </a:endParaRPr>
          </a:p>
        </p:txBody>
      </p:sp>
      <p:sp>
        <p:nvSpPr>
          <p:cNvPr id="204" name="PA-文本框 2">
            <a:extLst>
              <a:ext uri="{FF2B5EF4-FFF2-40B4-BE49-F238E27FC236}">
                <a16:creationId xmlns:a16="http://schemas.microsoft.com/office/drawing/2014/main" id="{E0BC1AFE-774C-3B55-EE12-344E52FC110B}"/>
              </a:ext>
            </a:extLst>
          </p:cNvPr>
          <p:cNvSpPr txBox="1"/>
          <p:nvPr>
            <p:custDataLst>
              <p:tags r:id="rId18"/>
            </p:custDataLst>
          </p:nvPr>
        </p:nvSpPr>
        <p:spPr>
          <a:xfrm>
            <a:off x="8429140" y="3018929"/>
            <a:ext cx="843178" cy="217507"/>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a:t>
            </a:r>
            <a:r>
              <a:rPr lang="zh-CN" altLang="en-US" sz="1000" b="1" dirty="0">
                <a:latin typeface="微软雅黑" panose="020B0503020204020204" charset="-122"/>
                <a:ea typeface="微软雅黑" panose="020B0503020204020204" charset="-122"/>
              </a:rPr>
              <a:t>桥箱内</a:t>
            </a:r>
            <a:endParaRPr lang="zh-CN" altLang="en-US" sz="1000" b="1" dirty="0">
              <a:solidFill>
                <a:schemeClr val="tx1"/>
              </a:solidFill>
              <a:latin typeface="微软雅黑" panose="020B0503020204020204" charset="-122"/>
              <a:ea typeface="微软雅黑" panose="020B0503020204020204" charset="-122"/>
            </a:endParaRPr>
          </a:p>
        </p:txBody>
      </p:sp>
      <p:sp>
        <p:nvSpPr>
          <p:cNvPr id="205" name="PA-矩形 17">
            <a:extLst>
              <a:ext uri="{FF2B5EF4-FFF2-40B4-BE49-F238E27FC236}">
                <a16:creationId xmlns:a16="http://schemas.microsoft.com/office/drawing/2014/main" id="{228958DD-84D6-9A46-81DA-6518818C350C}"/>
              </a:ext>
            </a:extLst>
          </p:cNvPr>
          <p:cNvSpPr/>
          <p:nvPr>
            <p:custDataLst>
              <p:tags r:id="rId19"/>
            </p:custDataLst>
          </p:nvPr>
        </p:nvSpPr>
        <p:spPr>
          <a:xfrm>
            <a:off x="7557136" y="2158713"/>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6" name="PA-矩形 17">
            <a:extLst>
              <a:ext uri="{FF2B5EF4-FFF2-40B4-BE49-F238E27FC236}">
                <a16:creationId xmlns:a16="http://schemas.microsoft.com/office/drawing/2014/main" id="{C3196B0B-7D83-83BB-BB8B-EF6836655DAA}"/>
              </a:ext>
            </a:extLst>
          </p:cNvPr>
          <p:cNvSpPr/>
          <p:nvPr>
            <p:custDataLst>
              <p:tags r:id="rId20"/>
            </p:custDataLst>
          </p:nvPr>
        </p:nvSpPr>
        <p:spPr>
          <a:xfrm>
            <a:off x="7552786" y="2633317"/>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7" name="PA-矩形 17">
            <a:extLst>
              <a:ext uri="{FF2B5EF4-FFF2-40B4-BE49-F238E27FC236}">
                <a16:creationId xmlns:a16="http://schemas.microsoft.com/office/drawing/2014/main" id="{50096FE2-1E07-AE85-1695-FC3690AD461B}"/>
              </a:ext>
            </a:extLst>
          </p:cNvPr>
          <p:cNvSpPr/>
          <p:nvPr>
            <p:custDataLst>
              <p:tags r:id="rId21"/>
            </p:custDataLst>
          </p:nvPr>
        </p:nvSpPr>
        <p:spPr>
          <a:xfrm>
            <a:off x="9914645" y="2178149"/>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8" name="PA-矩形 17">
            <a:extLst>
              <a:ext uri="{FF2B5EF4-FFF2-40B4-BE49-F238E27FC236}">
                <a16:creationId xmlns:a16="http://schemas.microsoft.com/office/drawing/2014/main" id="{2030397D-B260-3FF6-1DC5-24925DA2BB2F}"/>
              </a:ext>
            </a:extLst>
          </p:cNvPr>
          <p:cNvSpPr/>
          <p:nvPr>
            <p:custDataLst>
              <p:tags r:id="rId22"/>
            </p:custDataLst>
          </p:nvPr>
        </p:nvSpPr>
        <p:spPr>
          <a:xfrm>
            <a:off x="9910295" y="2652753"/>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209" name="图片 208">
            <a:extLst>
              <a:ext uri="{FF2B5EF4-FFF2-40B4-BE49-F238E27FC236}">
                <a16:creationId xmlns:a16="http://schemas.microsoft.com/office/drawing/2014/main" id="{D575F896-BD70-63B0-7274-C9278B4EA120}"/>
              </a:ext>
            </a:extLst>
          </p:cNvPr>
          <p:cNvPicPr>
            <a:picLocks noChangeAspect="1"/>
          </p:cNvPicPr>
          <p:nvPr/>
        </p:nvPicPr>
        <p:blipFill>
          <a:blip r:embed="rId76" cstate="email">
            <a:extLst>
              <a:ext uri="{28A0092B-C50C-407E-A947-70E740481C1C}">
                <a14:useLocalDpi xmlns:a14="http://schemas.microsoft.com/office/drawing/2010/main"/>
              </a:ext>
            </a:extLst>
          </a:blip>
          <a:stretch>
            <a:fillRect/>
          </a:stretch>
        </p:blipFill>
        <p:spPr>
          <a:xfrm>
            <a:off x="9539702" y="1815510"/>
            <a:ext cx="362930" cy="362930"/>
          </a:xfrm>
          <a:prstGeom prst="rect">
            <a:avLst/>
          </a:prstGeom>
        </p:spPr>
      </p:pic>
      <p:pic>
        <p:nvPicPr>
          <p:cNvPr id="211" name="图片 210">
            <a:extLst>
              <a:ext uri="{FF2B5EF4-FFF2-40B4-BE49-F238E27FC236}">
                <a16:creationId xmlns:a16="http://schemas.microsoft.com/office/drawing/2014/main" id="{2200E80B-C8D0-0BE9-F631-0B958FEAC19E}"/>
              </a:ext>
            </a:extLst>
          </p:cNvPr>
          <p:cNvPicPr>
            <a:picLocks noChangeAspect="1"/>
          </p:cNvPicPr>
          <p:nvPr/>
        </p:nvPicPr>
        <p:blipFill>
          <a:blip r:embed="rId78" cstate="email">
            <a:extLst>
              <a:ext uri="{28A0092B-C50C-407E-A947-70E740481C1C}">
                <a14:useLocalDpi xmlns:a14="http://schemas.microsoft.com/office/drawing/2010/main"/>
              </a:ext>
            </a:extLst>
          </a:blip>
          <a:stretch>
            <a:fillRect/>
          </a:stretch>
        </p:blipFill>
        <p:spPr>
          <a:xfrm>
            <a:off x="9901876" y="1863254"/>
            <a:ext cx="352923" cy="266411"/>
          </a:xfrm>
          <a:prstGeom prst="rect">
            <a:avLst/>
          </a:prstGeom>
        </p:spPr>
      </p:pic>
      <p:sp>
        <p:nvSpPr>
          <p:cNvPr id="216" name="PA-文本框 2">
            <a:extLst>
              <a:ext uri="{FF2B5EF4-FFF2-40B4-BE49-F238E27FC236}">
                <a16:creationId xmlns:a16="http://schemas.microsoft.com/office/drawing/2014/main" id="{63F1BE92-D98B-7005-5EDE-339BAD0131C9}"/>
              </a:ext>
            </a:extLst>
          </p:cNvPr>
          <p:cNvSpPr txBox="1"/>
          <p:nvPr>
            <p:custDataLst>
              <p:tags r:id="rId23"/>
            </p:custDataLst>
          </p:nvPr>
        </p:nvSpPr>
        <p:spPr>
          <a:xfrm>
            <a:off x="8906033" y="1320223"/>
            <a:ext cx="2138690" cy="446560"/>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二维码</a:t>
            </a:r>
            <a:r>
              <a:rPr lang="en-US" altLang="zh-CN" sz="1000" b="1" dirty="0">
                <a:latin typeface="微软雅黑" panose="020B0503020204020204" charset="-122"/>
                <a:ea typeface="微软雅黑" panose="020B0503020204020204" charset="-122"/>
              </a:rPr>
              <a:t>/IC</a:t>
            </a:r>
            <a:r>
              <a:rPr lang="zh-CN" altLang="en-US" sz="1000" b="1" dirty="0">
                <a:latin typeface="微软雅黑" panose="020B0503020204020204" charset="-122"/>
                <a:ea typeface="微软雅黑" panose="020B0503020204020204" charset="-122"/>
              </a:rPr>
              <a:t>卡</a:t>
            </a:r>
            <a:r>
              <a:rPr lang="en-US" altLang="zh-CN" sz="1000" b="1" dirty="0">
                <a:latin typeface="微软雅黑" panose="020B0503020204020204" charset="-122"/>
                <a:ea typeface="微软雅黑" panose="020B0503020204020204" charset="-122"/>
              </a:rPr>
              <a:t>/CPU</a:t>
            </a:r>
            <a:r>
              <a:rPr lang="zh-CN" altLang="en-US" sz="1000" b="1" dirty="0">
                <a:latin typeface="微软雅黑" panose="020B0503020204020204" charset="-122"/>
                <a:ea typeface="微软雅黑" panose="020B0503020204020204" charset="-122"/>
              </a:rPr>
              <a:t>卡</a:t>
            </a:r>
            <a:endParaRPr lang="en-US" altLang="zh-CN" sz="1000" b="1" dirty="0">
              <a:latin typeface="微软雅黑" panose="020B0503020204020204" charset="-122"/>
              <a:ea typeface="微软雅黑" panose="020B0503020204020204" charset="-122"/>
            </a:endParaRPr>
          </a:p>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单层权限直接点亮点亮电梯按键</a:t>
            </a:r>
            <a:endParaRPr lang="zh-CN" altLang="en-US" sz="1000" b="1" dirty="0">
              <a:solidFill>
                <a:schemeClr val="tx1"/>
              </a:solidFill>
              <a:latin typeface="微软雅黑" panose="020B0503020204020204" charset="-122"/>
              <a:ea typeface="微软雅黑" panose="020B0503020204020204" charset="-122"/>
            </a:endParaRPr>
          </a:p>
        </p:txBody>
      </p:sp>
      <p:pic>
        <p:nvPicPr>
          <p:cNvPr id="228" name="图片 227">
            <a:extLst>
              <a:ext uri="{FF2B5EF4-FFF2-40B4-BE49-F238E27FC236}">
                <a16:creationId xmlns:a16="http://schemas.microsoft.com/office/drawing/2014/main" id="{9B072DDC-5593-B67B-30DA-441112833DAB}"/>
              </a:ext>
            </a:extLst>
          </p:cNvPr>
          <p:cNvPicPr>
            <a:picLocks noChangeAspect="1"/>
          </p:cNvPicPr>
          <p:nvPr/>
        </p:nvPicPr>
        <p:blipFill>
          <a:blip r:embed="rId77" cstate="email">
            <a:extLst>
              <a:ext uri="{28A0092B-C50C-407E-A947-70E740481C1C}">
                <a14:useLocalDpi xmlns:a14="http://schemas.microsoft.com/office/drawing/2010/main"/>
              </a:ext>
            </a:extLst>
          </a:blip>
          <a:stretch>
            <a:fillRect/>
          </a:stretch>
        </p:blipFill>
        <p:spPr>
          <a:xfrm>
            <a:off x="9705397" y="3044569"/>
            <a:ext cx="401868" cy="229180"/>
          </a:xfrm>
          <a:prstGeom prst="rect">
            <a:avLst/>
          </a:prstGeom>
        </p:spPr>
      </p:pic>
      <p:sp>
        <p:nvSpPr>
          <p:cNvPr id="231" name="PA-文本框 2">
            <a:extLst>
              <a:ext uri="{FF2B5EF4-FFF2-40B4-BE49-F238E27FC236}">
                <a16:creationId xmlns:a16="http://schemas.microsoft.com/office/drawing/2014/main" id="{DD9F0029-B5B0-EB6A-5D07-CB84C5A93977}"/>
              </a:ext>
            </a:extLst>
          </p:cNvPr>
          <p:cNvSpPr txBox="1"/>
          <p:nvPr>
            <p:custDataLst>
              <p:tags r:id="rId24"/>
            </p:custDataLst>
          </p:nvPr>
        </p:nvSpPr>
        <p:spPr>
          <a:xfrm>
            <a:off x="9283561" y="3297415"/>
            <a:ext cx="1236630" cy="491933"/>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多层权限，刷卡、刷码后，语音选层</a:t>
            </a:r>
            <a:endParaRPr lang="zh-CN" altLang="en-US" sz="1000" b="1" dirty="0">
              <a:solidFill>
                <a:schemeClr val="tx1"/>
              </a:solidFill>
              <a:latin typeface="微软雅黑" panose="020B0503020204020204" charset="-122"/>
              <a:ea typeface="微软雅黑" panose="020B0503020204020204" charset="-122"/>
            </a:endParaRPr>
          </a:p>
        </p:txBody>
      </p:sp>
      <p:pic>
        <p:nvPicPr>
          <p:cNvPr id="95" name="图片 94">
            <a:extLst>
              <a:ext uri="{FF2B5EF4-FFF2-40B4-BE49-F238E27FC236}">
                <a16:creationId xmlns:a16="http://schemas.microsoft.com/office/drawing/2014/main" id="{010CC157-1AC1-4517-9385-90A2027CAB76}"/>
              </a:ext>
            </a:extLst>
          </p:cNvPr>
          <p:cNvPicPr>
            <a:picLocks noChangeAspect="1"/>
          </p:cNvPicPr>
          <p:nvPr/>
        </p:nvPicPr>
        <p:blipFill>
          <a:blip r:embed="rId79" cstate="email">
            <a:extLst>
              <a:ext uri="{28A0092B-C50C-407E-A947-70E740481C1C}">
                <a14:useLocalDpi xmlns:a14="http://schemas.microsoft.com/office/drawing/2010/main"/>
              </a:ext>
            </a:extLst>
          </a:blip>
          <a:stretch>
            <a:fillRect/>
          </a:stretch>
        </p:blipFill>
        <p:spPr>
          <a:xfrm>
            <a:off x="10639199" y="5052718"/>
            <a:ext cx="995562" cy="751520"/>
          </a:xfrm>
          <a:prstGeom prst="rect">
            <a:avLst/>
          </a:prstGeom>
        </p:spPr>
      </p:pic>
      <p:pic>
        <p:nvPicPr>
          <p:cNvPr id="99" name="图片 98">
            <a:extLst>
              <a:ext uri="{FF2B5EF4-FFF2-40B4-BE49-F238E27FC236}">
                <a16:creationId xmlns:a16="http://schemas.microsoft.com/office/drawing/2014/main" id="{6C385A8D-00AE-4361-BA7C-FEF6D0A235ED}"/>
              </a:ext>
            </a:extLst>
          </p:cNvPr>
          <p:cNvPicPr>
            <a:picLocks noChangeAspect="1"/>
          </p:cNvPicPr>
          <p:nvPr/>
        </p:nvPicPr>
        <p:blipFill rotWithShape="1">
          <a:blip r:embed="rId80" cstate="email">
            <a:extLst>
              <a:ext uri="{28A0092B-C50C-407E-A947-70E740481C1C}">
                <a14:useLocalDpi xmlns:a14="http://schemas.microsoft.com/office/drawing/2010/main"/>
              </a:ext>
            </a:extLst>
          </a:blip>
          <a:srcRect/>
          <a:stretch/>
        </p:blipFill>
        <p:spPr>
          <a:xfrm>
            <a:off x="9168300" y="5237571"/>
            <a:ext cx="803782" cy="556487"/>
          </a:xfrm>
          <a:prstGeom prst="rect">
            <a:avLst/>
          </a:prstGeom>
        </p:spPr>
      </p:pic>
      <p:sp>
        <p:nvSpPr>
          <p:cNvPr id="103" name="矩形 102">
            <a:extLst>
              <a:ext uri="{FF2B5EF4-FFF2-40B4-BE49-F238E27FC236}">
                <a16:creationId xmlns:a16="http://schemas.microsoft.com/office/drawing/2014/main" id="{BB0BD50A-048A-6829-C6EC-8F25010D0233}"/>
              </a:ext>
            </a:extLst>
          </p:cNvPr>
          <p:cNvSpPr/>
          <p:nvPr/>
        </p:nvSpPr>
        <p:spPr>
          <a:xfrm>
            <a:off x="-6985" y="5880559"/>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sp>
        <p:nvSpPr>
          <p:cNvPr id="104" name="矩形 103">
            <a:extLst>
              <a:ext uri="{FF2B5EF4-FFF2-40B4-BE49-F238E27FC236}">
                <a16:creationId xmlns:a16="http://schemas.microsoft.com/office/drawing/2014/main" id="{C050A4A9-A393-9EF7-A9CA-D11BD9AA1EF8}"/>
              </a:ext>
            </a:extLst>
          </p:cNvPr>
          <p:cNvSpPr/>
          <p:nvPr/>
        </p:nvSpPr>
        <p:spPr>
          <a:xfrm>
            <a:off x="636792" y="5941273"/>
            <a:ext cx="877163"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正方形香槟金</a:t>
            </a:r>
          </a:p>
        </p:txBody>
      </p:sp>
      <p:sp>
        <p:nvSpPr>
          <p:cNvPr id="105" name="矩形 104">
            <a:extLst>
              <a:ext uri="{FF2B5EF4-FFF2-40B4-BE49-F238E27FC236}">
                <a16:creationId xmlns:a16="http://schemas.microsoft.com/office/drawing/2014/main" id="{2A82DB85-0537-B583-4B46-2FDBEEC412E1}"/>
              </a:ext>
            </a:extLst>
          </p:cNvPr>
          <p:cNvSpPr/>
          <p:nvPr/>
        </p:nvSpPr>
        <p:spPr>
          <a:xfrm>
            <a:off x="10419049" y="5909754"/>
            <a:ext cx="1431802"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二维码刷卡</a:t>
            </a:r>
            <a:r>
              <a:rPr lang="en-US" altLang="zh-CN" sz="800" spc="100" dirty="0">
                <a:solidFill>
                  <a:srgbClr val="000000"/>
                </a:solidFill>
                <a:latin typeface="微软雅黑" panose="020B0503020204020204" charset="-122"/>
                <a:ea typeface="微软雅黑" panose="020B0503020204020204" charset="-122"/>
              </a:rPr>
              <a:t>(</a:t>
            </a:r>
            <a:r>
              <a:rPr lang="zh-CN" altLang="en-US" sz="800" spc="100" dirty="0">
                <a:solidFill>
                  <a:srgbClr val="000000"/>
                </a:solidFill>
                <a:latin typeface="微软雅黑" panose="020B0503020204020204" charset="-122"/>
                <a:ea typeface="微软雅黑" panose="020B0503020204020204" charset="-122"/>
              </a:rPr>
              <a:t>尺寸可定制</a:t>
            </a:r>
            <a:r>
              <a:rPr lang="en-US" altLang="zh-CN" sz="800" spc="100" dirty="0">
                <a:solidFill>
                  <a:srgbClr val="000000"/>
                </a:solidFill>
                <a:latin typeface="微软雅黑" panose="020B0503020204020204" charset="-122"/>
                <a:ea typeface="微软雅黑" panose="020B0503020204020204" charset="-122"/>
              </a:rPr>
              <a:t>)</a:t>
            </a:r>
            <a:endParaRPr lang="zh-CN" altLang="en-US" sz="800" spc="100" dirty="0">
              <a:solidFill>
                <a:srgbClr val="000000"/>
              </a:solidFill>
              <a:latin typeface="微软雅黑" panose="020B0503020204020204" charset="-122"/>
              <a:ea typeface="微软雅黑" panose="020B0503020204020204" charset="-122"/>
            </a:endParaRPr>
          </a:p>
        </p:txBody>
      </p:sp>
      <p:sp>
        <p:nvSpPr>
          <p:cNvPr id="107" name="矩形 106">
            <a:extLst>
              <a:ext uri="{FF2B5EF4-FFF2-40B4-BE49-F238E27FC236}">
                <a16:creationId xmlns:a16="http://schemas.microsoft.com/office/drawing/2014/main" id="{65F4E3D4-5F69-6519-0E06-CE1BB60EF625}"/>
              </a:ext>
            </a:extLst>
          </p:cNvPr>
          <p:cNvSpPr/>
          <p:nvPr/>
        </p:nvSpPr>
        <p:spPr>
          <a:xfrm>
            <a:off x="4347561" y="5961358"/>
            <a:ext cx="761747"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圆形香槟金</a:t>
            </a:r>
          </a:p>
        </p:txBody>
      </p:sp>
      <p:sp>
        <p:nvSpPr>
          <p:cNvPr id="108" name="矩形 107">
            <a:extLst>
              <a:ext uri="{FF2B5EF4-FFF2-40B4-BE49-F238E27FC236}">
                <a16:creationId xmlns:a16="http://schemas.microsoft.com/office/drawing/2014/main" id="{461B2C6A-D2C1-265F-39A2-DF31FE7684D8}"/>
              </a:ext>
            </a:extLst>
          </p:cNvPr>
          <p:cNvSpPr/>
          <p:nvPr/>
        </p:nvSpPr>
        <p:spPr>
          <a:xfrm>
            <a:off x="6571701" y="5936072"/>
            <a:ext cx="877163"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长方形香槟金</a:t>
            </a:r>
          </a:p>
        </p:txBody>
      </p:sp>
      <p:sp>
        <p:nvSpPr>
          <p:cNvPr id="109" name="矩形 108">
            <a:extLst>
              <a:ext uri="{FF2B5EF4-FFF2-40B4-BE49-F238E27FC236}">
                <a16:creationId xmlns:a16="http://schemas.microsoft.com/office/drawing/2014/main" id="{C3E1E2AF-64C2-DB1F-A087-71470719840E}"/>
              </a:ext>
            </a:extLst>
          </p:cNvPr>
          <p:cNvSpPr/>
          <p:nvPr/>
        </p:nvSpPr>
        <p:spPr>
          <a:xfrm>
            <a:off x="7903032" y="5936072"/>
            <a:ext cx="877163"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长方形星光银</a:t>
            </a:r>
          </a:p>
        </p:txBody>
      </p:sp>
      <p:sp>
        <p:nvSpPr>
          <p:cNvPr id="110" name="矩形 109">
            <a:extLst>
              <a:ext uri="{FF2B5EF4-FFF2-40B4-BE49-F238E27FC236}">
                <a16:creationId xmlns:a16="http://schemas.microsoft.com/office/drawing/2014/main" id="{98B8DB9C-61DA-73F6-15E2-5E1707B20D50}"/>
              </a:ext>
            </a:extLst>
          </p:cNvPr>
          <p:cNvSpPr/>
          <p:nvPr/>
        </p:nvSpPr>
        <p:spPr>
          <a:xfrm>
            <a:off x="9225168" y="5936072"/>
            <a:ext cx="761747"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二维码刷卡</a:t>
            </a:r>
          </a:p>
        </p:txBody>
      </p:sp>
      <p:sp>
        <p:nvSpPr>
          <p:cNvPr id="4" name="TextBox 4">
            <a:extLst>
              <a:ext uri="{FF2B5EF4-FFF2-40B4-BE49-F238E27FC236}">
                <a16:creationId xmlns:a16="http://schemas.microsoft.com/office/drawing/2014/main" id="{D1E7B010-D038-6896-3F2E-A9BBA6661F18}"/>
              </a:ext>
            </a:extLst>
          </p:cNvPr>
          <p:cNvSpPr txBox="1">
            <a:spLocks noChangeArrowheads="1"/>
          </p:cNvSpPr>
          <p:nvPr/>
        </p:nvSpPr>
        <p:spPr bwMode="auto">
          <a:xfrm>
            <a:off x="1870325" y="5921355"/>
            <a:ext cx="852455" cy="255963"/>
          </a:xfrm>
          <a:prstGeom prst="rect">
            <a:avLst/>
          </a:prstGeom>
          <a:noFill/>
          <a:ln w="9525">
            <a:noFill/>
            <a:miter lim="800000"/>
          </a:ln>
        </p:spPr>
        <p:txBody>
          <a:bodyPr wrap="square" lIns="92135" tIns="46067" rIns="92135" bIns="46067">
            <a:spAutoFit/>
          </a:bodyPr>
          <a:lstStyle/>
          <a:p>
            <a:pPr algn="l">
              <a:lnSpc>
                <a:spcPct val="150000"/>
              </a:lnSpc>
            </a:pPr>
            <a:r>
              <a:rPr lang="zh-CN" altLang="en-US" sz="800" spc="100" dirty="0">
                <a:solidFill>
                  <a:srgbClr val="000000"/>
                </a:solidFill>
                <a:latin typeface="微软雅黑" panose="020B0503020204020204" charset="-122"/>
                <a:ea typeface="微软雅黑" panose="020B0503020204020204" charset="-122"/>
              </a:rPr>
              <a:t>正方形</a:t>
            </a:r>
            <a:r>
              <a:rPr lang="zh-CN" altLang="en-US" sz="800" dirty="0">
                <a:latin typeface="微软雅黑" panose="020B0503020204020204" charset="-122"/>
                <a:ea typeface="微软雅黑" panose="020B0503020204020204" charset="-122"/>
                <a:sym typeface="宋体" panose="02010600030101010101" pitchFamily="2" charset="-122"/>
              </a:rPr>
              <a:t>星光银</a:t>
            </a:r>
            <a:endParaRPr lang="en-US" altLang="zh-CN" sz="800" dirty="0">
              <a:latin typeface="微软雅黑" panose="020B0503020204020204" charset="-122"/>
              <a:ea typeface="微软雅黑" panose="020B0503020204020204" charset="-122"/>
              <a:sym typeface="宋体" panose="02010600030101010101" pitchFamily="2" charset="-122"/>
            </a:endParaRPr>
          </a:p>
        </p:txBody>
      </p:sp>
      <p:sp>
        <p:nvSpPr>
          <p:cNvPr id="7" name="TextBox 4">
            <a:extLst>
              <a:ext uri="{FF2B5EF4-FFF2-40B4-BE49-F238E27FC236}">
                <a16:creationId xmlns:a16="http://schemas.microsoft.com/office/drawing/2014/main" id="{0AE23D25-E073-7AEE-136F-7047796845B8}"/>
              </a:ext>
            </a:extLst>
          </p:cNvPr>
          <p:cNvSpPr txBox="1">
            <a:spLocks noChangeArrowheads="1"/>
          </p:cNvSpPr>
          <p:nvPr/>
        </p:nvSpPr>
        <p:spPr bwMode="auto">
          <a:xfrm>
            <a:off x="3176630" y="5941099"/>
            <a:ext cx="852455" cy="255963"/>
          </a:xfrm>
          <a:prstGeom prst="rect">
            <a:avLst/>
          </a:prstGeom>
          <a:noFill/>
          <a:ln w="9525">
            <a:noFill/>
            <a:miter lim="800000"/>
          </a:ln>
        </p:spPr>
        <p:txBody>
          <a:bodyPr wrap="square" lIns="92135" tIns="46067" rIns="92135" bIns="46067">
            <a:spAutoFit/>
          </a:bodyPr>
          <a:lstStyle/>
          <a:p>
            <a:pPr algn="l">
              <a:lnSpc>
                <a:spcPct val="150000"/>
              </a:lnSpc>
            </a:pPr>
            <a:r>
              <a:rPr lang="zh-CN" altLang="en-US" sz="800" spc="100" dirty="0">
                <a:solidFill>
                  <a:srgbClr val="000000"/>
                </a:solidFill>
                <a:latin typeface="微软雅黑" panose="020B0503020204020204" charset="-122"/>
                <a:ea typeface="微软雅黑" panose="020B0503020204020204" charset="-122"/>
              </a:rPr>
              <a:t>正方形</a:t>
            </a:r>
            <a:r>
              <a:rPr lang="zh-CN" altLang="en-US" sz="800" dirty="0">
                <a:latin typeface="微软雅黑" panose="020B0503020204020204" charset="-122"/>
                <a:ea typeface="微软雅黑" panose="020B0503020204020204" charset="-122"/>
                <a:sym typeface="宋体" panose="02010600030101010101" pitchFamily="2" charset="-122"/>
              </a:rPr>
              <a:t>都市灰</a:t>
            </a:r>
            <a:endParaRPr lang="en-US" altLang="zh-CN" sz="800" dirty="0">
              <a:latin typeface="微软雅黑" panose="020B0503020204020204" charset="-122"/>
              <a:ea typeface="微软雅黑" panose="020B0503020204020204" charset="-122"/>
              <a:sym typeface="宋体" panose="02010600030101010101" pitchFamily="2" charset="-122"/>
            </a:endParaRPr>
          </a:p>
        </p:txBody>
      </p:sp>
      <p:pic>
        <p:nvPicPr>
          <p:cNvPr id="8" name="图片 7">
            <a:extLst>
              <a:ext uri="{FF2B5EF4-FFF2-40B4-BE49-F238E27FC236}">
                <a16:creationId xmlns:a16="http://schemas.microsoft.com/office/drawing/2014/main" id="{78229B23-1753-DDBE-C7E1-02EBED4D5FF5}"/>
              </a:ext>
            </a:extLst>
          </p:cNvPr>
          <p:cNvPicPr>
            <a:picLocks noChangeAspect="1"/>
          </p:cNvPicPr>
          <p:nvPr/>
        </p:nvPicPr>
        <p:blipFill>
          <a:blip r:embed="rId81" cstate="email">
            <a:extLst>
              <a:ext uri="{28A0092B-C50C-407E-A947-70E740481C1C}">
                <a14:useLocalDpi xmlns:a14="http://schemas.microsoft.com/office/drawing/2010/main"/>
              </a:ext>
            </a:extLst>
          </a:blip>
          <a:stretch>
            <a:fillRect/>
          </a:stretch>
        </p:blipFill>
        <p:spPr>
          <a:xfrm>
            <a:off x="709465" y="5180537"/>
            <a:ext cx="756537" cy="621029"/>
          </a:xfrm>
          <a:prstGeom prst="rect">
            <a:avLst/>
          </a:prstGeom>
        </p:spPr>
      </p:pic>
      <p:pic>
        <p:nvPicPr>
          <p:cNvPr id="9" name="图片 8">
            <a:extLst>
              <a:ext uri="{FF2B5EF4-FFF2-40B4-BE49-F238E27FC236}">
                <a16:creationId xmlns:a16="http://schemas.microsoft.com/office/drawing/2014/main" id="{D01F2D0E-2685-9B14-A891-3FC228CADFD9}"/>
              </a:ext>
            </a:extLst>
          </p:cNvPr>
          <p:cNvPicPr>
            <a:picLocks noChangeAspect="1"/>
          </p:cNvPicPr>
          <p:nvPr/>
        </p:nvPicPr>
        <p:blipFill>
          <a:blip r:embed="rId82" cstate="email">
            <a:extLst>
              <a:ext uri="{28A0092B-C50C-407E-A947-70E740481C1C}">
                <a14:useLocalDpi xmlns:a14="http://schemas.microsoft.com/office/drawing/2010/main"/>
              </a:ext>
            </a:extLst>
          </a:blip>
          <a:stretch>
            <a:fillRect/>
          </a:stretch>
        </p:blipFill>
        <p:spPr>
          <a:xfrm>
            <a:off x="1952610" y="5184967"/>
            <a:ext cx="747422" cy="617383"/>
          </a:xfrm>
          <a:prstGeom prst="rect">
            <a:avLst/>
          </a:prstGeom>
        </p:spPr>
      </p:pic>
      <p:pic>
        <p:nvPicPr>
          <p:cNvPr id="10" name="图片 9">
            <a:extLst>
              <a:ext uri="{FF2B5EF4-FFF2-40B4-BE49-F238E27FC236}">
                <a16:creationId xmlns:a16="http://schemas.microsoft.com/office/drawing/2014/main" id="{C93A4292-253A-F4C8-B90A-967D61081309}"/>
              </a:ext>
            </a:extLst>
          </p:cNvPr>
          <p:cNvPicPr>
            <a:picLocks noChangeAspect="1"/>
          </p:cNvPicPr>
          <p:nvPr/>
        </p:nvPicPr>
        <p:blipFill>
          <a:blip r:embed="rId83" cstate="email">
            <a:extLst>
              <a:ext uri="{28A0092B-C50C-407E-A947-70E740481C1C}">
                <a14:useLocalDpi xmlns:a14="http://schemas.microsoft.com/office/drawing/2010/main"/>
              </a:ext>
            </a:extLst>
          </a:blip>
          <a:stretch>
            <a:fillRect/>
          </a:stretch>
        </p:blipFill>
        <p:spPr>
          <a:xfrm>
            <a:off x="3214863" y="5180537"/>
            <a:ext cx="753499" cy="611003"/>
          </a:xfrm>
          <a:prstGeom prst="rect">
            <a:avLst/>
          </a:prstGeom>
        </p:spPr>
      </p:pic>
      <p:pic>
        <p:nvPicPr>
          <p:cNvPr id="11" name="图片 10">
            <a:extLst>
              <a:ext uri="{FF2B5EF4-FFF2-40B4-BE49-F238E27FC236}">
                <a16:creationId xmlns:a16="http://schemas.microsoft.com/office/drawing/2014/main" id="{A3F12CD1-0AE5-A6AB-82BF-5144E424BC07}"/>
              </a:ext>
            </a:extLst>
          </p:cNvPr>
          <p:cNvPicPr>
            <a:picLocks noChangeAspect="1"/>
          </p:cNvPicPr>
          <p:nvPr/>
        </p:nvPicPr>
        <p:blipFill rotWithShape="1">
          <a:blip r:embed="rId84" cstate="email">
            <a:extLst>
              <a:ext uri="{28A0092B-C50C-407E-A947-70E740481C1C}">
                <a14:useLocalDpi xmlns:a14="http://schemas.microsoft.com/office/drawing/2010/main"/>
              </a:ext>
            </a:extLst>
          </a:blip>
          <a:srcRect/>
          <a:stretch/>
        </p:blipFill>
        <p:spPr>
          <a:xfrm>
            <a:off x="4497378" y="5253914"/>
            <a:ext cx="481130" cy="492356"/>
          </a:xfrm>
          <a:prstGeom prst="rect">
            <a:avLst/>
          </a:prstGeom>
        </p:spPr>
      </p:pic>
      <p:pic>
        <p:nvPicPr>
          <p:cNvPr id="13" name="图片 12">
            <a:extLst>
              <a:ext uri="{FF2B5EF4-FFF2-40B4-BE49-F238E27FC236}">
                <a16:creationId xmlns:a16="http://schemas.microsoft.com/office/drawing/2014/main" id="{A9A4D8D2-300A-0A8D-10D3-1E487628D972}"/>
              </a:ext>
            </a:extLst>
          </p:cNvPr>
          <p:cNvPicPr>
            <a:picLocks noChangeAspect="1"/>
          </p:cNvPicPr>
          <p:nvPr/>
        </p:nvPicPr>
        <p:blipFill rotWithShape="1">
          <a:blip r:embed="rId85" cstate="email">
            <a:extLst>
              <a:ext uri="{28A0092B-C50C-407E-A947-70E740481C1C}">
                <a14:useLocalDpi xmlns:a14="http://schemas.microsoft.com/office/drawing/2010/main"/>
              </a:ext>
            </a:extLst>
          </a:blip>
          <a:srcRect/>
          <a:stretch/>
        </p:blipFill>
        <p:spPr>
          <a:xfrm>
            <a:off x="5488175" y="5258352"/>
            <a:ext cx="520308" cy="528640"/>
          </a:xfrm>
          <a:prstGeom prst="rect">
            <a:avLst/>
          </a:prstGeom>
        </p:spPr>
      </p:pic>
      <p:pic>
        <p:nvPicPr>
          <p:cNvPr id="15" name="图片 14">
            <a:extLst>
              <a:ext uri="{FF2B5EF4-FFF2-40B4-BE49-F238E27FC236}">
                <a16:creationId xmlns:a16="http://schemas.microsoft.com/office/drawing/2014/main" id="{34A5966E-250C-3013-4650-0B0D8B679A72}"/>
              </a:ext>
            </a:extLst>
          </p:cNvPr>
          <p:cNvPicPr>
            <a:picLocks noChangeAspect="1"/>
          </p:cNvPicPr>
          <p:nvPr/>
        </p:nvPicPr>
        <p:blipFill>
          <a:blip r:embed="rId86" cstate="email">
            <a:extLst>
              <a:ext uri="{28A0092B-C50C-407E-A947-70E740481C1C}">
                <a14:useLocalDpi xmlns:a14="http://schemas.microsoft.com/office/drawing/2010/main"/>
              </a:ext>
            </a:extLst>
          </a:blip>
          <a:stretch>
            <a:fillRect/>
          </a:stretch>
        </p:blipFill>
        <p:spPr>
          <a:xfrm>
            <a:off x="6618613" y="5317449"/>
            <a:ext cx="744106" cy="428821"/>
          </a:xfrm>
          <a:prstGeom prst="rect">
            <a:avLst/>
          </a:prstGeom>
        </p:spPr>
      </p:pic>
      <p:pic>
        <p:nvPicPr>
          <p:cNvPr id="17" name="图片 16">
            <a:extLst>
              <a:ext uri="{FF2B5EF4-FFF2-40B4-BE49-F238E27FC236}">
                <a16:creationId xmlns:a16="http://schemas.microsoft.com/office/drawing/2014/main" id="{62ECF8DF-70EC-A63A-CEC8-8705EE04E895}"/>
              </a:ext>
            </a:extLst>
          </p:cNvPr>
          <p:cNvPicPr>
            <a:picLocks noChangeAspect="1"/>
          </p:cNvPicPr>
          <p:nvPr/>
        </p:nvPicPr>
        <p:blipFill>
          <a:blip r:embed="rId87" cstate="email">
            <a:extLst>
              <a:ext uri="{28A0092B-C50C-407E-A947-70E740481C1C}">
                <a14:useLocalDpi xmlns:a14="http://schemas.microsoft.com/office/drawing/2010/main"/>
              </a:ext>
            </a:extLst>
          </a:blip>
          <a:stretch>
            <a:fillRect/>
          </a:stretch>
        </p:blipFill>
        <p:spPr>
          <a:xfrm>
            <a:off x="7980798" y="5319287"/>
            <a:ext cx="753499" cy="426983"/>
          </a:xfrm>
          <a:prstGeom prst="rect">
            <a:avLst/>
          </a:prstGeom>
        </p:spPr>
      </p:pic>
      <p:sp>
        <p:nvSpPr>
          <p:cNvPr id="21" name="矩形 20">
            <a:extLst>
              <a:ext uri="{FF2B5EF4-FFF2-40B4-BE49-F238E27FC236}">
                <a16:creationId xmlns:a16="http://schemas.microsoft.com/office/drawing/2014/main" id="{7093A321-F192-133F-B4C3-54C5680E84EA}"/>
              </a:ext>
            </a:extLst>
          </p:cNvPr>
          <p:cNvSpPr/>
          <p:nvPr/>
        </p:nvSpPr>
        <p:spPr>
          <a:xfrm>
            <a:off x="5378388" y="5952845"/>
            <a:ext cx="761747"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圆形星光银</a:t>
            </a:r>
          </a:p>
        </p:txBody>
      </p:sp>
    </p:spTree>
    <p:extLst>
      <p:ext uri="{BB962C8B-B14F-4D97-AF65-F5344CB8AC3E}">
        <p14:creationId xmlns:p14="http://schemas.microsoft.com/office/powerpoint/2010/main" val="475159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一脸通行解决方案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4172909" y="2397281"/>
            <a:ext cx="3831818"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一脸通行解决方案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3865141" y="3255784"/>
            <a:ext cx="4447372"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人脸授权一次，通行门禁、通道闸、梯控等系统</a:t>
            </a:r>
          </a:p>
        </p:txBody>
      </p:sp>
    </p:spTree>
    <p:extLst>
      <p:ext uri="{BB962C8B-B14F-4D97-AF65-F5344CB8AC3E}">
        <p14:creationId xmlns:p14="http://schemas.microsoft.com/office/powerpoint/2010/main" val="2585195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2845204"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一脸通行方案简介</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在高端住宅、写字楼、医院、学校、企事业单位等场景，通过人脸识别无感通行门禁、闸机、招梯和乘梯。人脸识别支持本地部署服务器或设备上云部署。同时可搭配二维码模块，实现访客人脸或者二维码通行。</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343500"/>
            <a:ext cx="10686877" cy="349313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、人脸授权后可通行门禁、梯控、闸机等设备；</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、设备可根据客户需求部署到局域网</a:t>
            </a:r>
            <a:r>
              <a:rPr lang="zh-CN" altLang="en-US" sz="1615" dirty="0">
                <a:latin typeface="微软雅黑" panose="020B0503020204020204" charset="-122"/>
                <a:ea typeface="微软雅黑" panose="020B0503020204020204" charset="-122"/>
                <a:sym typeface="宋体" panose="02010600030101010101" pitchFamily="2" charset="-122"/>
              </a:rPr>
              <a:t>、或公有云，人脸照片本地存储或云存储；</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、人脸识别设备支持双目活体检测，有效防止照片、视频等识别通行；</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、人脸识别一体机款式多样，有</a:t>
            </a:r>
            <a:r>
              <a:rPr lang="en-US" altLang="zh-CN" sz="1615" dirty="0">
                <a:latin typeface="微软雅黑" panose="020B0503020204020204" charset="-122"/>
                <a:ea typeface="微软雅黑" panose="020B0503020204020204" charset="-122"/>
                <a:sym typeface="宋体" panose="02010600030101010101" pitchFamily="2" charset="-122"/>
              </a:rPr>
              <a:t>4.3</a:t>
            </a:r>
            <a:r>
              <a:rPr lang="zh-CN" altLang="en-US" sz="1615" dirty="0">
                <a:latin typeface="微软雅黑" panose="020B0503020204020204" charset="-122"/>
                <a:ea typeface="微软雅黑" panose="020B0503020204020204" charset="-122"/>
                <a:sym typeface="宋体" panose="02010600030101010101" pitchFamily="2" charset="-122"/>
              </a:rPr>
              <a:t>寸、</a:t>
            </a:r>
            <a:r>
              <a:rPr lang="en-US" altLang="zh-CN" sz="1615" dirty="0">
                <a:latin typeface="微软雅黑" panose="020B0503020204020204" charset="-122"/>
                <a:ea typeface="微软雅黑" panose="020B0503020204020204" charset="-122"/>
                <a:sym typeface="宋体" panose="02010600030101010101" pitchFamily="2" charset="-122"/>
              </a:rPr>
              <a:t>5</a:t>
            </a:r>
            <a:r>
              <a:rPr lang="zh-CN" altLang="en-US" sz="1615" dirty="0">
                <a:latin typeface="微软雅黑" panose="020B0503020204020204" charset="-122"/>
                <a:ea typeface="微软雅黑" panose="020B0503020204020204" charset="-122"/>
                <a:sym typeface="宋体" panose="02010600030101010101" pitchFamily="2" charset="-122"/>
              </a:rPr>
              <a:t>寸、</a:t>
            </a:r>
            <a:r>
              <a:rPr lang="en-US" altLang="zh-CN" sz="1615" dirty="0">
                <a:latin typeface="微软雅黑" panose="020B0503020204020204" charset="-122"/>
                <a:ea typeface="微软雅黑" panose="020B0503020204020204" charset="-122"/>
                <a:sym typeface="宋体" panose="02010600030101010101" pitchFamily="2" charset="-122"/>
              </a:rPr>
              <a:t>7</a:t>
            </a:r>
            <a:r>
              <a:rPr lang="zh-CN" altLang="en-US" sz="1615" dirty="0">
                <a:latin typeface="微软雅黑" panose="020B0503020204020204" charset="-122"/>
                <a:ea typeface="微软雅黑" panose="020B0503020204020204" charset="-122"/>
                <a:sym typeface="宋体" panose="02010600030101010101" pitchFamily="2" charset="-122"/>
              </a:rPr>
              <a:t>寸、</a:t>
            </a:r>
            <a:r>
              <a:rPr lang="en-US" altLang="zh-CN" sz="1615" dirty="0">
                <a:latin typeface="微软雅黑" panose="020B0503020204020204" charset="-122"/>
                <a:ea typeface="微软雅黑" panose="020B0503020204020204" charset="-122"/>
                <a:sym typeface="宋体" panose="02010600030101010101" pitchFamily="2" charset="-122"/>
              </a:rPr>
              <a:t>8</a:t>
            </a:r>
            <a:r>
              <a:rPr lang="zh-CN" altLang="en-US" sz="1615" dirty="0">
                <a:latin typeface="微软雅黑" panose="020B0503020204020204" charset="-122"/>
                <a:ea typeface="微软雅黑" panose="020B0503020204020204" charset="-122"/>
                <a:sym typeface="宋体" panose="02010600030101010101" pitchFamily="2" charset="-122"/>
              </a:rPr>
              <a:t>寸、</a:t>
            </a:r>
            <a:r>
              <a:rPr lang="en-US" altLang="zh-CN" sz="1615" dirty="0">
                <a:latin typeface="微软雅黑" panose="020B0503020204020204" charset="-122"/>
                <a:ea typeface="微软雅黑" panose="020B0503020204020204" charset="-122"/>
                <a:sym typeface="宋体" panose="02010600030101010101" pitchFamily="2" charset="-122"/>
              </a:rPr>
              <a:t>10.1</a:t>
            </a:r>
            <a:r>
              <a:rPr lang="zh-CN" altLang="en-US" sz="1615" dirty="0">
                <a:latin typeface="微软雅黑" panose="020B0503020204020204" charset="-122"/>
                <a:ea typeface="微软雅黑" panose="020B0503020204020204" charset="-122"/>
                <a:sym typeface="宋体" panose="02010600030101010101" pitchFamily="2" charset="-122"/>
              </a:rPr>
              <a:t>寸、</a:t>
            </a:r>
            <a:r>
              <a:rPr lang="en-US" altLang="zh-CN" sz="1615" dirty="0">
                <a:latin typeface="微软雅黑" panose="020B0503020204020204" charset="-122"/>
                <a:ea typeface="微软雅黑" panose="020B0503020204020204" charset="-122"/>
                <a:sym typeface="宋体" panose="02010600030101010101" pitchFamily="2" charset="-122"/>
              </a:rPr>
              <a:t>15.6</a:t>
            </a:r>
            <a:r>
              <a:rPr lang="zh-CN" altLang="en-US" sz="1615" dirty="0">
                <a:latin typeface="微软雅黑" panose="020B0503020204020204" charset="-122"/>
                <a:ea typeface="微软雅黑" panose="020B0503020204020204" charset="-122"/>
                <a:sym typeface="宋体" panose="02010600030101010101" pitchFamily="2" charset="-122"/>
              </a:rPr>
              <a:t>寸以及半球人脸识别等；</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、设备上云支持有线、</a:t>
            </a:r>
            <a:r>
              <a:rPr lang="en-US" altLang="zh-CN" sz="1615" dirty="0">
                <a:latin typeface="微软雅黑" panose="020B0503020204020204" charset="-122"/>
                <a:ea typeface="微软雅黑" panose="020B0503020204020204" charset="-122"/>
                <a:sym typeface="宋体" panose="02010600030101010101" pitchFamily="2" charset="-122"/>
              </a:rPr>
              <a:t>4G</a:t>
            </a:r>
            <a:r>
              <a:rPr lang="zh-CN" altLang="en-US" sz="1615" dirty="0">
                <a:latin typeface="微软雅黑" panose="020B0503020204020204" charset="-122"/>
                <a:ea typeface="微软雅黑" panose="020B0503020204020204" charset="-122"/>
                <a:sym typeface="宋体" panose="02010600030101010101" pitchFamily="2" charset="-122"/>
              </a:rPr>
              <a:t>等方式，人员可自助小程序、公众号注册录入人脸，管理人员审核后平台自动下发授权；</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6</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设备上云</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住宅项目支持户主新建和管理家庭</a:t>
            </a:r>
            <a:r>
              <a:rPr lang="zh-CN" altLang="en-US" sz="1615" dirty="0">
                <a:latin typeface="微软雅黑" panose="020B0503020204020204" charset="-122"/>
                <a:ea typeface="微软雅黑" panose="020B0503020204020204" charset="-122"/>
                <a:sym typeface="宋体" panose="02010600030101010101" pitchFamily="2" charset="-122"/>
              </a:rPr>
              <a:t>成员；办公项目支持单位管理员新建、审核和管理员工；</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、可增加二维码刷卡读头，实现固定人员、访客二维码通行，也可选配人脸识别二维码刷卡一体机</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8</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、支持第三方平台</a:t>
            </a:r>
            <a:r>
              <a:rPr lang="zh-CN" altLang="en-US" sz="1615" dirty="0">
                <a:latin typeface="微软雅黑" panose="020B0503020204020204" charset="-122"/>
                <a:ea typeface="微软雅黑" panose="020B0503020204020204" charset="-122"/>
                <a:sym typeface="宋体" panose="02010600030101010101" pitchFamily="2" charset="-122"/>
              </a:rPr>
              <a:t>、小程序、手机</a:t>
            </a:r>
            <a:r>
              <a:rPr lang="en-US" altLang="zh-CN" sz="1615" dirty="0">
                <a:latin typeface="微软雅黑" panose="020B0503020204020204" charset="-122"/>
                <a:ea typeface="微软雅黑" panose="020B0503020204020204" charset="-122"/>
                <a:sym typeface="宋体" panose="02010600030101010101" pitchFamily="2" charset="-122"/>
              </a:rPr>
              <a:t>APP</a:t>
            </a:r>
            <a:r>
              <a:rPr lang="zh-CN" altLang="en-US" sz="1615" dirty="0">
                <a:latin typeface="微软雅黑" panose="020B0503020204020204" charset="-122"/>
                <a:ea typeface="微软雅黑" panose="020B0503020204020204" charset="-122"/>
                <a:sym typeface="宋体" panose="02010600030101010101" pitchFamily="2" charset="-122"/>
              </a:rPr>
              <a:t>、公众号对接，设备联网支持在线开门、招梯和乘梯等。</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2088152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221047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一脸通行</a:t>
            </a:r>
          </a:p>
        </p:txBody>
      </p:sp>
      <p:sp>
        <p:nvSpPr>
          <p:cNvPr id="23" name="PA-矩形 7"/>
          <p:cNvSpPr/>
          <p:nvPr>
            <p:custDataLst>
              <p:tags r:id="rId1"/>
            </p:custDataLst>
          </p:nvPr>
        </p:nvSpPr>
        <p:spPr>
          <a:xfrm>
            <a:off x="1074993" y="2545771"/>
            <a:ext cx="978281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5" name="PA-椭圆 9"/>
          <p:cNvSpPr/>
          <p:nvPr>
            <p:custDataLst>
              <p:tags r:id="rId2"/>
            </p:custDataLst>
          </p:nvPr>
        </p:nvSpPr>
        <p:spPr>
          <a:xfrm>
            <a:off x="940688" y="2495592"/>
            <a:ext cx="134321" cy="133437"/>
          </a:xfrm>
          <a:prstGeom prst="ellipse">
            <a:avLst/>
          </a:prstGeom>
          <a:solidFill>
            <a:srgbClr val="F2F1F0"/>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32" name="PA-椭圆 14"/>
          <p:cNvSpPr/>
          <p:nvPr>
            <p:custDataLst>
              <p:tags r:id="rId3"/>
            </p:custDataLst>
          </p:nvPr>
        </p:nvSpPr>
        <p:spPr>
          <a:xfrm>
            <a:off x="1067719" y="2503106"/>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40" name="PA-椭圆 273"/>
          <p:cNvSpPr/>
          <p:nvPr>
            <p:custDataLst>
              <p:tags r:id="rId4"/>
            </p:custDataLst>
          </p:nvPr>
        </p:nvSpPr>
        <p:spPr>
          <a:xfrm>
            <a:off x="10724103" y="2513528"/>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grpSp>
        <p:nvGrpSpPr>
          <p:cNvPr id="44" name="组合 22"/>
          <p:cNvGrpSpPr/>
          <p:nvPr/>
        </p:nvGrpSpPr>
        <p:grpSpPr>
          <a:xfrm>
            <a:off x="538731" y="2127216"/>
            <a:ext cx="483639" cy="804398"/>
            <a:chOff x="10456863" y="333375"/>
            <a:chExt cx="1503363" cy="2517776"/>
          </a:xfrm>
          <a:effectLst>
            <a:outerShdw blurRad="50800" dist="38100" dir="2700000" algn="tl" rotWithShape="0">
              <a:prstClr val="black">
                <a:alpha val="40000"/>
              </a:prstClr>
            </a:outerShdw>
          </a:effectLst>
        </p:grpSpPr>
        <p:sp>
          <p:nvSpPr>
            <p:cNvPr id="45" name="PA-任意多边形 5"/>
            <p:cNvSpPr/>
            <p:nvPr>
              <p:custDataLst>
                <p:tags r:id="rId25"/>
              </p:custDataLst>
            </p:nvPr>
          </p:nvSpPr>
          <p:spPr>
            <a:xfrm>
              <a:off x="10612438" y="2024063"/>
              <a:ext cx="782638" cy="762000"/>
            </a:xfrm>
            <a:custGeom>
              <a:avLst/>
              <a:gdLst/>
              <a:ahLst/>
              <a:cxnLst>
                <a:cxn ang="0">
                  <a:pos x="1066604" y="27793"/>
                </a:cxn>
                <a:cxn ang="0">
                  <a:pos x="591018" y="0"/>
                </a:cxn>
                <a:cxn ang="0">
                  <a:pos x="591018" y="9264"/>
                </a:cxn>
                <a:cxn ang="0">
                  <a:pos x="547154" y="9264"/>
                </a:cxn>
                <a:cxn ang="0">
                  <a:pos x="547154" y="0"/>
                </a:cxn>
                <a:cxn ang="0">
                  <a:pos x="71568" y="27793"/>
                </a:cxn>
                <a:cxn ang="0">
                  <a:pos x="163915" y="1111732"/>
                </a:cxn>
                <a:cxn ang="0">
                  <a:pos x="445572" y="1111732"/>
                </a:cxn>
                <a:cxn ang="0">
                  <a:pos x="547154" y="384474"/>
                </a:cxn>
                <a:cxn ang="0">
                  <a:pos x="591018" y="384474"/>
                </a:cxn>
                <a:cxn ang="0">
                  <a:pos x="692600" y="1111732"/>
                </a:cxn>
                <a:cxn ang="0">
                  <a:pos x="974257" y="1111732"/>
                </a:cxn>
                <a:cxn ang="0">
                  <a:pos x="1066604" y="27793"/>
                </a:cxn>
              </a:cxnLst>
              <a:rect l="0" t="0" r="0" b="0"/>
              <a:pathLst>
                <a:path w="339" h="329">
                  <a:moveTo>
                    <a:pt x="318" y="8"/>
                  </a:moveTo>
                  <a:cubicBezTo>
                    <a:pt x="176" y="0"/>
                    <a:pt x="176" y="0"/>
                    <a:pt x="176" y="0"/>
                  </a:cubicBezTo>
                  <a:cubicBezTo>
                    <a:pt x="176" y="3"/>
                    <a:pt x="176" y="3"/>
                    <a:pt x="176" y="3"/>
                  </a:cubicBezTo>
                  <a:cubicBezTo>
                    <a:pt x="163" y="3"/>
                    <a:pt x="163" y="3"/>
                    <a:pt x="163" y="3"/>
                  </a:cubicBezTo>
                  <a:cubicBezTo>
                    <a:pt x="163" y="0"/>
                    <a:pt x="163" y="0"/>
                    <a:pt x="163" y="0"/>
                  </a:cubicBezTo>
                  <a:cubicBezTo>
                    <a:pt x="21" y="8"/>
                    <a:pt x="21" y="8"/>
                    <a:pt x="21" y="8"/>
                  </a:cubicBezTo>
                  <a:cubicBezTo>
                    <a:pt x="21" y="8"/>
                    <a:pt x="0" y="185"/>
                    <a:pt x="49" y="329"/>
                  </a:cubicBezTo>
                  <a:cubicBezTo>
                    <a:pt x="133" y="329"/>
                    <a:pt x="133" y="329"/>
                    <a:pt x="133" y="329"/>
                  </a:cubicBezTo>
                  <a:cubicBezTo>
                    <a:pt x="133" y="329"/>
                    <a:pt x="158" y="278"/>
                    <a:pt x="163" y="114"/>
                  </a:cubicBezTo>
                  <a:cubicBezTo>
                    <a:pt x="176" y="114"/>
                    <a:pt x="176" y="114"/>
                    <a:pt x="176" y="114"/>
                  </a:cubicBezTo>
                  <a:cubicBezTo>
                    <a:pt x="181" y="278"/>
                    <a:pt x="206" y="329"/>
                    <a:pt x="206" y="329"/>
                  </a:cubicBezTo>
                  <a:cubicBezTo>
                    <a:pt x="290" y="329"/>
                    <a:pt x="290" y="329"/>
                    <a:pt x="290" y="329"/>
                  </a:cubicBezTo>
                  <a:cubicBezTo>
                    <a:pt x="339" y="185"/>
                    <a:pt x="318" y="8"/>
                    <a:pt x="318" y="8"/>
                  </a:cubicBezTo>
                  <a:close/>
                </a:path>
              </a:pathLst>
            </a:custGeom>
            <a:solidFill>
              <a:srgbClr val="563A28"/>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56" name="PA-任意多边形 6"/>
            <p:cNvSpPr/>
            <p:nvPr>
              <p:custDataLst>
                <p:tags r:id="rId26"/>
              </p:custDataLst>
            </p:nvPr>
          </p:nvSpPr>
          <p:spPr>
            <a:xfrm>
              <a:off x="10693400" y="2697163"/>
              <a:ext cx="257175" cy="153988"/>
            </a:xfrm>
            <a:custGeom>
              <a:avLst/>
              <a:gdLst/>
              <a:ahLst/>
              <a:cxnLst>
                <a:cxn ang="0">
                  <a:pos x="314580" y="226315"/>
                </a:cxn>
                <a:cxn ang="0">
                  <a:pos x="59701" y="226315"/>
                </a:cxn>
                <a:cxn ang="0">
                  <a:pos x="0" y="165653"/>
                </a:cxn>
                <a:cxn ang="0">
                  <a:pos x="0" y="160987"/>
                </a:cxn>
                <a:cxn ang="0">
                  <a:pos x="185992" y="0"/>
                </a:cxn>
                <a:cxn ang="0">
                  <a:pos x="188288" y="0"/>
                </a:cxn>
                <a:cxn ang="0">
                  <a:pos x="371985" y="160987"/>
                </a:cxn>
                <a:cxn ang="0">
                  <a:pos x="371985" y="165653"/>
                </a:cxn>
                <a:cxn ang="0">
                  <a:pos x="314580" y="226315"/>
                </a:cxn>
              </a:cxnLst>
              <a:rect l="0" t="0" r="0" b="0"/>
              <a:pathLst>
                <a:path w="112" h="66">
                  <a:moveTo>
                    <a:pt x="95" y="66"/>
                  </a:moveTo>
                  <a:cubicBezTo>
                    <a:pt x="18" y="66"/>
                    <a:pt x="18" y="66"/>
                    <a:pt x="18" y="66"/>
                  </a:cubicBezTo>
                  <a:cubicBezTo>
                    <a:pt x="8" y="66"/>
                    <a:pt x="0" y="58"/>
                    <a:pt x="0" y="48"/>
                  </a:cubicBezTo>
                  <a:cubicBezTo>
                    <a:pt x="0" y="47"/>
                    <a:pt x="0" y="47"/>
                    <a:pt x="0" y="47"/>
                  </a:cubicBezTo>
                  <a:cubicBezTo>
                    <a:pt x="0" y="16"/>
                    <a:pt x="25" y="0"/>
                    <a:pt x="56" y="0"/>
                  </a:cubicBezTo>
                  <a:cubicBezTo>
                    <a:pt x="57" y="0"/>
                    <a:pt x="57" y="0"/>
                    <a:pt x="57" y="0"/>
                  </a:cubicBezTo>
                  <a:cubicBezTo>
                    <a:pt x="87" y="0"/>
                    <a:pt x="112" y="16"/>
                    <a:pt x="112" y="47"/>
                  </a:cubicBezTo>
                  <a:cubicBezTo>
                    <a:pt x="112" y="48"/>
                    <a:pt x="112" y="48"/>
                    <a:pt x="112" y="48"/>
                  </a:cubicBezTo>
                  <a:cubicBezTo>
                    <a:pt x="112" y="58"/>
                    <a:pt x="104" y="66"/>
                    <a:pt x="95" y="6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57" name="PA-任意多边形 7"/>
            <p:cNvSpPr/>
            <p:nvPr>
              <p:custDataLst>
                <p:tags r:id="rId27"/>
              </p:custDataLst>
            </p:nvPr>
          </p:nvSpPr>
          <p:spPr>
            <a:xfrm>
              <a:off x="11055350" y="2697163"/>
              <a:ext cx="258763" cy="153988"/>
            </a:xfrm>
            <a:custGeom>
              <a:avLst/>
              <a:gdLst/>
              <a:ahLst/>
              <a:cxnLst>
                <a:cxn ang="0">
                  <a:pos x="60069" y="226315"/>
                </a:cxn>
                <a:cxn ang="0">
                  <a:pos x="316522" y="226315"/>
                </a:cxn>
                <a:cxn ang="0">
                  <a:pos x="376592" y="165653"/>
                </a:cxn>
                <a:cxn ang="0">
                  <a:pos x="376592" y="160987"/>
                </a:cxn>
                <a:cxn ang="0">
                  <a:pos x="191761" y="0"/>
                </a:cxn>
                <a:cxn ang="0">
                  <a:pos x="184830" y="0"/>
                </a:cxn>
                <a:cxn ang="0">
                  <a:pos x="0" y="160987"/>
                </a:cxn>
                <a:cxn ang="0">
                  <a:pos x="0" y="165653"/>
                </a:cxn>
                <a:cxn ang="0">
                  <a:pos x="60069" y="226315"/>
                </a:cxn>
              </a:cxnLst>
              <a:rect l="0" t="0" r="0" b="0"/>
              <a:pathLst>
                <a:path w="112" h="66">
                  <a:moveTo>
                    <a:pt x="18" y="66"/>
                  </a:moveTo>
                  <a:cubicBezTo>
                    <a:pt x="94" y="66"/>
                    <a:pt x="94" y="66"/>
                    <a:pt x="94" y="66"/>
                  </a:cubicBezTo>
                  <a:cubicBezTo>
                    <a:pt x="104" y="66"/>
                    <a:pt x="112" y="58"/>
                    <a:pt x="112" y="48"/>
                  </a:cubicBezTo>
                  <a:cubicBezTo>
                    <a:pt x="112" y="47"/>
                    <a:pt x="112" y="47"/>
                    <a:pt x="112" y="47"/>
                  </a:cubicBezTo>
                  <a:cubicBezTo>
                    <a:pt x="112" y="16"/>
                    <a:pt x="87" y="0"/>
                    <a:pt x="57" y="0"/>
                  </a:cubicBezTo>
                  <a:cubicBezTo>
                    <a:pt x="55" y="0"/>
                    <a:pt x="55" y="0"/>
                    <a:pt x="55" y="0"/>
                  </a:cubicBezTo>
                  <a:cubicBezTo>
                    <a:pt x="25" y="0"/>
                    <a:pt x="0" y="16"/>
                    <a:pt x="0" y="47"/>
                  </a:cubicBezTo>
                  <a:cubicBezTo>
                    <a:pt x="0" y="48"/>
                    <a:pt x="0" y="48"/>
                    <a:pt x="0" y="48"/>
                  </a:cubicBezTo>
                  <a:cubicBezTo>
                    <a:pt x="0" y="58"/>
                    <a:pt x="8" y="66"/>
                    <a:pt x="18" y="6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46" name="PA-矩形 8"/>
            <p:cNvSpPr/>
            <p:nvPr>
              <p:custDataLst>
                <p:tags r:id="rId28"/>
              </p:custDataLst>
            </p:nvPr>
          </p:nvSpPr>
          <p:spPr>
            <a:xfrm>
              <a:off x="10777538" y="1363663"/>
              <a:ext cx="419100" cy="679450"/>
            </a:xfrm>
            <a:prstGeom prst="rect">
              <a:avLst/>
            </a:prstGeom>
            <a:solidFill>
              <a:srgbClr val="F4EFED"/>
            </a:solidFill>
            <a:ln w="9525">
              <a:noFill/>
              <a:miter/>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59" name="PA-椭圆 9"/>
            <p:cNvSpPr/>
            <p:nvPr>
              <p:custDataLst>
                <p:tags r:id="rId29"/>
              </p:custDataLst>
            </p:nvPr>
          </p:nvSpPr>
          <p:spPr>
            <a:xfrm>
              <a:off x="11001375" y="1543050"/>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0" name="PA-任意多边形 10"/>
            <p:cNvSpPr/>
            <p:nvPr>
              <p:custDataLst>
                <p:tags r:id="rId30"/>
              </p:custDataLst>
            </p:nvPr>
          </p:nvSpPr>
          <p:spPr>
            <a:xfrm>
              <a:off x="10841038" y="1406525"/>
              <a:ext cx="147638" cy="100013"/>
            </a:xfrm>
            <a:custGeom>
              <a:avLst/>
              <a:gdLst/>
              <a:ahLst/>
              <a:cxnLst>
                <a:cxn ang="0">
                  <a:pos x="214536" y="60472"/>
                </a:cxn>
                <a:cxn ang="0">
                  <a:pos x="214536" y="93035"/>
                </a:cxn>
                <a:cxn ang="0">
                  <a:pos x="39216" y="139553"/>
                </a:cxn>
                <a:cxn ang="0">
                  <a:pos x="0" y="109316"/>
                </a:cxn>
                <a:cxn ang="0">
                  <a:pos x="0" y="37214"/>
                </a:cxn>
                <a:cxn ang="0">
                  <a:pos x="39216" y="6977"/>
                </a:cxn>
                <a:cxn ang="0">
                  <a:pos x="214536" y="60472"/>
                </a:cxn>
              </a:cxnLst>
              <a:rect l="0" t="0" r="0" b="0"/>
              <a:pathLst>
                <a:path w="64" h="43">
                  <a:moveTo>
                    <a:pt x="64" y="18"/>
                  </a:moveTo>
                  <a:cubicBezTo>
                    <a:pt x="64" y="27"/>
                    <a:pt x="64" y="27"/>
                    <a:pt x="64" y="27"/>
                  </a:cubicBezTo>
                  <a:cubicBezTo>
                    <a:pt x="12" y="41"/>
                    <a:pt x="12" y="41"/>
                    <a:pt x="12" y="41"/>
                  </a:cubicBezTo>
                  <a:cubicBezTo>
                    <a:pt x="6" y="43"/>
                    <a:pt x="0" y="38"/>
                    <a:pt x="0" y="32"/>
                  </a:cubicBezTo>
                  <a:cubicBezTo>
                    <a:pt x="0" y="11"/>
                    <a:pt x="0" y="11"/>
                    <a:pt x="0" y="11"/>
                  </a:cubicBezTo>
                  <a:cubicBezTo>
                    <a:pt x="0" y="4"/>
                    <a:pt x="6" y="0"/>
                    <a:pt x="12" y="2"/>
                  </a:cubicBezTo>
                  <a:lnTo>
                    <a:pt x="64" y="18"/>
                  </a:lnTo>
                  <a:close/>
                </a:path>
              </a:pathLst>
            </a:custGeom>
            <a:solidFill>
              <a:srgbClr val="C6504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1" name="PA-任意多边形 11"/>
            <p:cNvSpPr/>
            <p:nvPr>
              <p:custDataLst>
                <p:tags r:id="rId31"/>
              </p:custDataLst>
            </p:nvPr>
          </p:nvSpPr>
          <p:spPr>
            <a:xfrm>
              <a:off x="10988675" y="1406525"/>
              <a:ext cx="149225" cy="100013"/>
            </a:xfrm>
            <a:custGeom>
              <a:avLst/>
              <a:gdLst/>
              <a:ahLst/>
              <a:cxnLst>
                <a:cxn ang="0">
                  <a:pos x="0" y="60472"/>
                </a:cxn>
                <a:cxn ang="0">
                  <a:pos x="0" y="93035"/>
                </a:cxn>
                <a:cxn ang="0">
                  <a:pos x="176774" y="139553"/>
                </a:cxn>
                <a:cxn ang="0">
                  <a:pos x="215802" y="109316"/>
                </a:cxn>
                <a:cxn ang="0">
                  <a:pos x="215802" y="37214"/>
                </a:cxn>
                <a:cxn ang="0">
                  <a:pos x="176774" y="6977"/>
                </a:cxn>
                <a:cxn ang="0">
                  <a:pos x="0" y="60472"/>
                </a:cxn>
              </a:cxnLst>
              <a:rect l="0" t="0" r="0" b="0"/>
              <a:pathLst>
                <a:path w="65" h="43">
                  <a:moveTo>
                    <a:pt x="0" y="18"/>
                  </a:moveTo>
                  <a:cubicBezTo>
                    <a:pt x="0" y="27"/>
                    <a:pt x="0" y="27"/>
                    <a:pt x="0" y="27"/>
                  </a:cubicBezTo>
                  <a:cubicBezTo>
                    <a:pt x="53" y="41"/>
                    <a:pt x="53" y="41"/>
                    <a:pt x="53" y="41"/>
                  </a:cubicBezTo>
                  <a:cubicBezTo>
                    <a:pt x="59" y="43"/>
                    <a:pt x="65" y="38"/>
                    <a:pt x="65" y="32"/>
                  </a:cubicBezTo>
                  <a:cubicBezTo>
                    <a:pt x="65" y="11"/>
                    <a:pt x="65" y="11"/>
                    <a:pt x="65" y="11"/>
                  </a:cubicBezTo>
                  <a:cubicBezTo>
                    <a:pt x="65" y="4"/>
                    <a:pt x="59" y="0"/>
                    <a:pt x="53" y="2"/>
                  </a:cubicBezTo>
                  <a:lnTo>
                    <a:pt x="0" y="18"/>
                  </a:lnTo>
                  <a:close/>
                </a:path>
              </a:pathLst>
            </a:custGeom>
            <a:solidFill>
              <a:srgbClr val="C6504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2" name="PA-任意多边形 12"/>
            <p:cNvSpPr/>
            <p:nvPr>
              <p:custDataLst>
                <p:tags r:id="rId32"/>
              </p:custDataLst>
            </p:nvPr>
          </p:nvSpPr>
          <p:spPr>
            <a:xfrm>
              <a:off x="10950575" y="1425575"/>
              <a:ext cx="76200" cy="69850"/>
            </a:xfrm>
            <a:custGeom>
              <a:avLst/>
              <a:gdLst/>
              <a:ahLst/>
              <a:cxnLst>
                <a:cxn ang="0">
                  <a:pos x="76200" y="102446"/>
                </a:cxn>
                <a:cxn ang="0">
                  <a:pos x="34636" y="102446"/>
                </a:cxn>
                <a:cxn ang="0">
                  <a:pos x="0" y="65193"/>
                </a:cxn>
                <a:cxn ang="0">
                  <a:pos x="0" y="34925"/>
                </a:cxn>
                <a:cxn ang="0">
                  <a:pos x="34636" y="0"/>
                </a:cxn>
                <a:cxn ang="0">
                  <a:pos x="76200" y="0"/>
                </a:cxn>
                <a:cxn ang="0">
                  <a:pos x="110836" y="34925"/>
                </a:cxn>
                <a:cxn ang="0">
                  <a:pos x="110836" y="65193"/>
                </a:cxn>
                <a:cxn ang="0">
                  <a:pos x="76200" y="102446"/>
                </a:cxn>
              </a:cxnLst>
              <a:rect l="0" t="0" r="0" b="0"/>
              <a:pathLst>
                <a:path w="33" h="30">
                  <a:moveTo>
                    <a:pt x="23" y="30"/>
                  </a:moveTo>
                  <a:cubicBezTo>
                    <a:pt x="10" y="30"/>
                    <a:pt x="10" y="30"/>
                    <a:pt x="10" y="30"/>
                  </a:cubicBezTo>
                  <a:cubicBezTo>
                    <a:pt x="4" y="30"/>
                    <a:pt x="0" y="25"/>
                    <a:pt x="0" y="19"/>
                  </a:cubicBezTo>
                  <a:cubicBezTo>
                    <a:pt x="0" y="10"/>
                    <a:pt x="0" y="10"/>
                    <a:pt x="0" y="10"/>
                  </a:cubicBezTo>
                  <a:cubicBezTo>
                    <a:pt x="0" y="4"/>
                    <a:pt x="4" y="0"/>
                    <a:pt x="10" y="0"/>
                  </a:cubicBezTo>
                  <a:cubicBezTo>
                    <a:pt x="23" y="0"/>
                    <a:pt x="23" y="0"/>
                    <a:pt x="23" y="0"/>
                  </a:cubicBezTo>
                  <a:cubicBezTo>
                    <a:pt x="28" y="0"/>
                    <a:pt x="33" y="4"/>
                    <a:pt x="33" y="10"/>
                  </a:cubicBezTo>
                  <a:cubicBezTo>
                    <a:pt x="33" y="19"/>
                    <a:pt x="33" y="19"/>
                    <a:pt x="33" y="19"/>
                  </a:cubicBezTo>
                  <a:cubicBezTo>
                    <a:pt x="33" y="25"/>
                    <a:pt x="28" y="30"/>
                    <a:pt x="23" y="30"/>
                  </a:cubicBezTo>
                  <a:close/>
                </a:path>
              </a:pathLst>
            </a:custGeom>
            <a:solidFill>
              <a:srgbClr val="AD3E3B"/>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3" name="PA-任意多边形 13"/>
            <p:cNvSpPr/>
            <p:nvPr>
              <p:custDataLst>
                <p:tags r:id="rId33"/>
              </p:custDataLst>
            </p:nvPr>
          </p:nvSpPr>
          <p:spPr>
            <a:xfrm>
              <a:off x="10939463" y="1495425"/>
              <a:ext cx="49213" cy="542925"/>
            </a:xfrm>
            <a:custGeom>
              <a:avLst/>
              <a:gdLst/>
              <a:ahLst/>
              <a:cxnLst>
                <a:cxn ang="0">
                  <a:pos x="72647" y="0"/>
                </a:cxn>
                <a:cxn ang="0">
                  <a:pos x="72647" y="790129"/>
                </a:cxn>
                <a:cxn ang="0">
                  <a:pos x="72647" y="0"/>
                </a:cxn>
              </a:cxnLst>
              <a:rect l="0" t="0" r="0" b="0"/>
              <a:pathLst>
                <a:path w="21" h="235">
                  <a:moveTo>
                    <a:pt x="21" y="0"/>
                  </a:moveTo>
                  <a:cubicBezTo>
                    <a:pt x="21" y="235"/>
                    <a:pt x="21" y="235"/>
                    <a:pt x="21" y="235"/>
                  </a:cubicBezTo>
                  <a:cubicBezTo>
                    <a:pt x="21" y="235"/>
                    <a:pt x="0" y="92"/>
                    <a:pt x="21" y="0"/>
                  </a:cubicBezTo>
                  <a:close/>
                </a:path>
              </a:pathLst>
            </a:cu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4" name="PA-椭圆 14"/>
            <p:cNvSpPr/>
            <p:nvPr>
              <p:custDataLst>
                <p:tags r:id="rId34"/>
              </p:custDataLst>
            </p:nvPr>
          </p:nvSpPr>
          <p:spPr>
            <a:xfrm>
              <a:off x="11001375" y="1703388"/>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5" name="PA-椭圆 15"/>
            <p:cNvSpPr/>
            <p:nvPr>
              <p:custDataLst>
                <p:tags r:id="rId35"/>
              </p:custDataLst>
            </p:nvPr>
          </p:nvSpPr>
          <p:spPr>
            <a:xfrm>
              <a:off x="11001375" y="1862138"/>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6" name="PA-任意多边形 16"/>
            <p:cNvSpPr/>
            <p:nvPr>
              <p:custDataLst>
                <p:tags r:id="rId36"/>
              </p:custDataLst>
            </p:nvPr>
          </p:nvSpPr>
          <p:spPr>
            <a:xfrm>
              <a:off x="11501438" y="1257300"/>
              <a:ext cx="458788" cy="531813"/>
            </a:xfrm>
            <a:custGeom>
              <a:avLst/>
              <a:gdLst/>
              <a:ahLst/>
              <a:cxnLst>
                <a:cxn ang="0">
                  <a:pos x="650141" y="591930"/>
                </a:cxn>
                <a:cxn ang="0">
                  <a:pos x="331987" y="767660"/>
                </a:cxn>
                <a:cxn ang="0">
                  <a:pos x="304321" y="760723"/>
                </a:cxn>
                <a:cxn ang="0">
                  <a:pos x="2305" y="212725"/>
                </a:cxn>
                <a:cxn ang="0">
                  <a:pos x="13832" y="182666"/>
                </a:cxn>
                <a:cxn ang="0">
                  <a:pos x="331987" y="6936"/>
                </a:cxn>
                <a:cxn ang="0">
                  <a:pos x="357347" y="13873"/>
                </a:cxn>
                <a:cxn ang="0">
                  <a:pos x="659363" y="561871"/>
                </a:cxn>
                <a:cxn ang="0">
                  <a:pos x="650141" y="591930"/>
                </a:cxn>
              </a:cxnLst>
              <a:rect l="0" t="0" r="0" b="0"/>
              <a:pathLst>
                <a:path w="199" h="230">
                  <a:moveTo>
                    <a:pt x="194" y="176"/>
                  </a:moveTo>
                  <a:cubicBezTo>
                    <a:pt x="99" y="228"/>
                    <a:pt x="99" y="228"/>
                    <a:pt x="99" y="228"/>
                  </a:cubicBezTo>
                  <a:cubicBezTo>
                    <a:pt x="96" y="230"/>
                    <a:pt x="92" y="229"/>
                    <a:pt x="91" y="226"/>
                  </a:cubicBezTo>
                  <a:cubicBezTo>
                    <a:pt x="1" y="63"/>
                    <a:pt x="1" y="63"/>
                    <a:pt x="1" y="63"/>
                  </a:cubicBezTo>
                  <a:cubicBezTo>
                    <a:pt x="0" y="60"/>
                    <a:pt x="1" y="56"/>
                    <a:pt x="4" y="54"/>
                  </a:cubicBezTo>
                  <a:cubicBezTo>
                    <a:pt x="99" y="2"/>
                    <a:pt x="99" y="2"/>
                    <a:pt x="99" y="2"/>
                  </a:cubicBezTo>
                  <a:cubicBezTo>
                    <a:pt x="102" y="0"/>
                    <a:pt x="106" y="1"/>
                    <a:pt x="107" y="4"/>
                  </a:cubicBezTo>
                  <a:cubicBezTo>
                    <a:pt x="197" y="167"/>
                    <a:pt x="197" y="167"/>
                    <a:pt x="197" y="167"/>
                  </a:cubicBezTo>
                  <a:cubicBezTo>
                    <a:pt x="199" y="170"/>
                    <a:pt x="197" y="174"/>
                    <a:pt x="194" y="176"/>
                  </a:cubicBez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7" name="PA-任意多边形 17"/>
            <p:cNvSpPr/>
            <p:nvPr>
              <p:custDataLst>
                <p:tags r:id="rId37"/>
              </p:custDataLst>
            </p:nvPr>
          </p:nvSpPr>
          <p:spPr>
            <a:xfrm>
              <a:off x="11542713" y="1303338"/>
              <a:ext cx="371475" cy="430213"/>
            </a:xfrm>
            <a:custGeom>
              <a:avLst/>
              <a:gdLst/>
              <a:ahLst/>
              <a:cxnLst>
                <a:cxn ang="0">
                  <a:pos x="523756" y="485724"/>
                </a:cxn>
                <a:cxn ang="0">
                  <a:pos x="274568" y="624502"/>
                </a:cxn>
                <a:cxn ang="0">
                  <a:pos x="244573" y="612937"/>
                </a:cxn>
                <a:cxn ang="0">
                  <a:pos x="2307" y="171160"/>
                </a:cxn>
                <a:cxn ang="0">
                  <a:pos x="13843" y="145717"/>
                </a:cxn>
                <a:cxn ang="0">
                  <a:pos x="260724" y="6938"/>
                </a:cxn>
                <a:cxn ang="0">
                  <a:pos x="290719" y="13877"/>
                </a:cxn>
                <a:cxn ang="0">
                  <a:pos x="532985" y="455655"/>
                </a:cxn>
                <a:cxn ang="0">
                  <a:pos x="523756" y="485724"/>
                </a:cxn>
              </a:cxnLst>
              <a:rect l="0" t="0" r="0" b="0"/>
              <a:pathLst>
                <a:path w="161" h="186">
                  <a:moveTo>
                    <a:pt x="156" y="144"/>
                  </a:moveTo>
                  <a:cubicBezTo>
                    <a:pt x="82" y="185"/>
                    <a:pt x="82" y="185"/>
                    <a:pt x="82" y="185"/>
                  </a:cubicBezTo>
                  <a:cubicBezTo>
                    <a:pt x="79" y="186"/>
                    <a:pt x="75" y="185"/>
                    <a:pt x="73" y="182"/>
                  </a:cubicBezTo>
                  <a:cubicBezTo>
                    <a:pt x="1" y="51"/>
                    <a:pt x="1" y="51"/>
                    <a:pt x="1" y="51"/>
                  </a:cubicBezTo>
                  <a:cubicBezTo>
                    <a:pt x="0" y="48"/>
                    <a:pt x="1" y="44"/>
                    <a:pt x="4" y="43"/>
                  </a:cubicBezTo>
                  <a:cubicBezTo>
                    <a:pt x="78" y="2"/>
                    <a:pt x="78" y="2"/>
                    <a:pt x="78" y="2"/>
                  </a:cubicBezTo>
                  <a:cubicBezTo>
                    <a:pt x="81" y="0"/>
                    <a:pt x="85" y="1"/>
                    <a:pt x="87" y="4"/>
                  </a:cubicBezTo>
                  <a:cubicBezTo>
                    <a:pt x="159" y="135"/>
                    <a:pt x="159" y="135"/>
                    <a:pt x="159" y="135"/>
                  </a:cubicBezTo>
                  <a:cubicBezTo>
                    <a:pt x="161" y="138"/>
                    <a:pt x="159" y="142"/>
                    <a:pt x="156" y="144"/>
                  </a:cubicBezTo>
                  <a:close/>
                </a:path>
              </a:pathLst>
            </a:custGeom>
            <a:solidFill>
              <a:srgbClr val="F4EFE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8" name="PA-任意多边形 18"/>
            <p:cNvSpPr/>
            <p:nvPr>
              <p:custDataLst>
                <p:tags r:id="rId38"/>
              </p:custDataLst>
            </p:nvPr>
          </p:nvSpPr>
          <p:spPr>
            <a:xfrm>
              <a:off x="11796713" y="1677988"/>
              <a:ext cx="61913" cy="50800"/>
            </a:xfrm>
            <a:custGeom>
              <a:avLst/>
              <a:gdLst/>
              <a:ahLst/>
              <a:cxnLst>
                <a:cxn ang="0">
                  <a:pos x="75671" y="43872"/>
                </a:cxn>
                <a:cxn ang="0">
                  <a:pos x="36689" y="66963"/>
                </a:cxn>
                <a:cxn ang="0">
                  <a:pos x="6879" y="57727"/>
                </a:cxn>
                <a:cxn ang="0">
                  <a:pos x="6879" y="57727"/>
                </a:cxn>
                <a:cxn ang="0">
                  <a:pos x="16051" y="27709"/>
                </a:cxn>
                <a:cxn ang="0">
                  <a:pos x="57326" y="6927"/>
                </a:cxn>
                <a:cxn ang="0">
                  <a:pos x="82550" y="16163"/>
                </a:cxn>
                <a:cxn ang="0">
                  <a:pos x="82550" y="16163"/>
                </a:cxn>
                <a:cxn ang="0">
                  <a:pos x="75671" y="43872"/>
                </a:cxn>
              </a:cxnLst>
              <a:rect l="0" t="0" r="0" b="0"/>
              <a:pathLst>
                <a:path w="27" h="22">
                  <a:moveTo>
                    <a:pt x="23" y="13"/>
                  </a:moveTo>
                  <a:cubicBezTo>
                    <a:pt x="11" y="20"/>
                    <a:pt x="11" y="20"/>
                    <a:pt x="11" y="20"/>
                  </a:cubicBezTo>
                  <a:cubicBezTo>
                    <a:pt x="8" y="22"/>
                    <a:pt x="4" y="20"/>
                    <a:pt x="2" y="17"/>
                  </a:cubicBezTo>
                  <a:cubicBezTo>
                    <a:pt x="2" y="17"/>
                    <a:pt x="2" y="17"/>
                    <a:pt x="2" y="17"/>
                  </a:cubicBezTo>
                  <a:cubicBezTo>
                    <a:pt x="0" y="14"/>
                    <a:pt x="2" y="10"/>
                    <a:pt x="5" y="8"/>
                  </a:cubicBezTo>
                  <a:cubicBezTo>
                    <a:pt x="17" y="2"/>
                    <a:pt x="17" y="2"/>
                    <a:pt x="17" y="2"/>
                  </a:cubicBezTo>
                  <a:cubicBezTo>
                    <a:pt x="20" y="0"/>
                    <a:pt x="24" y="1"/>
                    <a:pt x="25" y="5"/>
                  </a:cubicBezTo>
                  <a:cubicBezTo>
                    <a:pt x="25" y="5"/>
                    <a:pt x="25" y="5"/>
                    <a:pt x="25" y="5"/>
                  </a:cubicBezTo>
                  <a:cubicBezTo>
                    <a:pt x="27" y="8"/>
                    <a:pt x="26" y="12"/>
                    <a:pt x="23" y="13"/>
                  </a:cubicBezTo>
                  <a:close/>
                </a:path>
              </a:pathLst>
            </a:custGeom>
            <a:solidFill>
              <a:srgbClr val="F4EFE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9" name="PA-任意多边形 19"/>
            <p:cNvSpPr/>
            <p:nvPr>
              <p:custDataLst>
                <p:tags r:id="rId39"/>
              </p:custDataLst>
            </p:nvPr>
          </p:nvSpPr>
          <p:spPr>
            <a:xfrm>
              <a:off x="11509375" y="1409700"/>
              <a:ext cx="211138" cy="379413"/>
            </a:xfrm>
            <a:custGeom>
              <a:avLst/>
              <a:gdLst/>
              <a:ahLst/>
              <a:cxnLst>
                <a:cxn ang="0">
                  <a:pos x="13921" y="272992"/>
                </a:cxn>
                <a:cxn ang="0">
                  <a:pos x="30162" y="182766"/>
                </a:cxn>
                <a:cxn ang="0">
                  <a:pos x="220418" y="53210"/>
                </a:cxn>
                <a:cxn ang="0">
                  <a:pos x="139211" y="256797"/>
                </a:cxn>
                <a:cxn ang="0">
                  <a:pos x="273783" y="502028"/>
                </a:cxn>
                <a:cxn ang="0">
                  <a:pos x="139211" y="552925"/>
                </a:cxn>
                <a:cxn ang="0">
                  <a:pos x="0" y="307694"/>
                </a:cxn>
                <a:cxn ang="0">
                  <a:pos x="13921" y="272992"/>
                </a:cxn>
              </a:cxnLst>
              <a:rect l="0" t="0" r="0" b="0"/>
              <a:pathLst>
                <a:path w="91" h="164">
                  <a:moveTo>
                    <a:pt x="4" y="81"/>
                  </a:moveTo>
                  <a:cubicBezTo>
                    <a:pt x="4" y="81"/>
                    <a:pt x="4" y="68"/>
                    <a:pt x="9" y="54"/>
                  </a:cubicBezTo>
                  <a:cubicBezTo>
                    <a:pt x="18" y="29"/>
                    <a:pt x="41" y="0"/>
                    <a:pt x="65" y="16"/>
                  </a:cubicBezTo>
                  <a:cubicBezTo>
                    <a:pt x="91" y="35"/>
                    <a:pt x="41" y="76"/>
                    <a:pt x="41" y="76"/>
                  </a:cubicBezTo>
                  <a:cubicBezTo>
                    <a:pt x="81" y="149"/>
                    <a:pt x="81" y="149"/>
                    <a:pt x="81" y="149"/>
                  </a:cubicBezTo>
                  <a:cubicBezTo>
                    <a:pt x="81" y="149"/>
                    <a:pt x="62" y="160"/>
                    <a:pt x="41" y="164"/>
                  </a:cubicBezTo>
                  <a:cubicBezTo>
                    <a:pt x="0" y="91"/>
                    <a:pt x="0" y="91"/>
                    <a:pt x="0" y="91"/>
                  </a:cubicBezTo>
                  <a:lnTo>
                    <a:pt x="4" y="81"/>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0" name="PA-任意多边形 20"/>
            <p:cNvSpPr/>
            <p:nvPr>
              <p:custDataLst>
                <p:tags r:id="rId40"/>
              </p:custDataLst>
            </p:nvPr>
          </p:nvSpPr>
          <p:spPr>
            <a:xfrm>
              <a:off x="11761788" y="1457325"/>
              <a:ext cx="187325" cy="146050"/>
            </a:xfrm>
            <a:custGeom>
              <a:avLst/>
              <a:gdLst/>
              <a:ahLst/>
              <a:cxnLst>
                <a:cxn ang="0">
                  <a:pos x="148009" y="0"/>
                </a:cxn>
                <a:cxn ang="0">
                  <a:pos x="168823" y="146050"/>
                </a:cxn>
                <a:cxn ang="0">
                  <a:pos x="23126" y="162277"/>
                </a:cxn>
                <a:cxn ang="0">
                  <a:pos x="39315" y="81138"/>
                </a:cxn>
                <a:cxn ang="0">
                  <a:pos x="148009" y="0"/>
                </a:cxn>
              </a:cxnLst>
              <a:rect l="0" t="0" r="0" b="0"/>
              <a:pathLst>
                <a:path w="81" h="63">
                  <a:moveTo>
                    <a:pt x="44" y="0"/>
                  </a:moveTo>
                  <a:cubicBezTo>
                    <a:pt x="48" y="2"/>
                    <a:pt x="81" y="19"/>
                    <a:pt x="50" y="43"/>
                  </a:cubicBezTo>
                  <a:cubicBezTo>
                    <a:pt x="27" y="63"/>
                    <a:pt x="11" y="57"/>
                    <a:pt x="7" y="48"/>
                  </a:cubicBezTo>
                  <a:cubicBezTo>
                    <a:pt x="0" y="33"/>
                    <a:pt x="12" y="24"/>
                    <a:pt x="12" y="24"/>
                  </a:cubicBezTo>
                  <a:lnTo>
                    <a:pt x="44"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1" name="PA-任意多边形 21"/>
            <p:cNvSpPr/>
            <p:nvPr>
              <p:custDataLst>
                <p:tags r:id="rId41"/>
              </p:custDataLst>
            </p:nvPr>
          </p:nvSpPr>
          <p:spPr>
            <a:xfrm>
              <a:off x="11772900" y="1462088"/>
              <a:ext cx="107950" cy="106363"/>
            </a:xfrm>
            <a:custGeom>
              <a:avLst/>
              <a:gdLst/>
              <a:ahLst/>
              <a:cxnLst>
                <a:cxn ang="0">
                  <a:pos x="0" y="97114"/>
                </a:cxn>
                <a:cxn ang="0">
                  <a:pos x="0" y="115611"/>
                </a:cxn>
                <a:cxn ang="0">
                  <a:pos x="156182" y="16185"/>
                </a:cxn>
                <a:cxn ang="0">
                  <a:pos x="156182" y="13873"/>
                </a:cxn>
                <a:cxn ang="0">
                  <a:pos x="140105" y="0"/>
                </a:cxn>
                <a:cxn ang="0">
                  <a:pos x="0" y="97114"/>
                </a:cxn>
              </a:cxnLst>
              <a:rect l="0" t="0" r="0" b="0"/>
              <a:pathLst>
                <a:path w="47" h="46">
                  <a:moveTo>
                    <a:pt x="0" y="29"/>
                  </a:moveTo>
                  <a:cubicBezTo>
                    <a:pt x="0" y="34"/>
                    <a:pt x="0" y="34"/>
                    <a:pt x="0" y="34"/>
                  </a:cubicBezTo>
                  <a:cubicBezTo>
                    <a:pt x="0" y="34"/>
                    <a:pt x="23" y="46"/>
                    <a:pt x="47" y="5"/>
                  </a:cubicBezTo>
                  <a:cubicBezTo>
                    <a:pt x="47" y="4"/>
                    <a:pt x="47" y="4"/>
                    <a:pt x="47" y="4"/>
                  </a:cubicBezTo>
                  <a:cubicBezTo>
                    <a:pt x="46" y="3"/>
                    <a:pt x="44" y="1"/>
                    <a:pt x="42" y="0"/>
                  </a:cubicBezTo>
                  <a:lnTo>
                    <a:pt x="0" y="29"/>
                  </a:ln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2" name="PA-任意多边形 22"/>
            <p:cNvSpPr/>
            <p:nvPr>
              <p:custDataLst>
                <p:tags r:id="rId42"/>
              </p:custDataLst>
            </p:nvPr>
          </p:nvSpPr>
          <p:spPr>
            <a:xfrm>
              <a:off x="11726863" y="1393825"/>
              <a:ext cx="174625" cy="163513"/>
            </a:xfrm>
            <a:custGeom>
              <a:avLst/>
              <a:gdLst/>
              <a:ahLst/>
              <a:cxnLst>
                <a:cxn ang="0">
                  <a:pos x="149350" y="0"/>
                </a:cxn>
                <a:cxn ang="0">
                  <a:pos x="186113" y="140483"/>
                </a:cxn>
                <a:cxn ang="0">
                  <a:pos x="29870" y="193452"/>
                </a:cxn>
                <a:cxn ang="0">
                  <a:pos x="50549" y="94423"/>
                </a:cxn>
                <a:cxn ang="0">
                  <a:pos x="149350" y="0"/>
                </a:cxn>
              </a:cxnLst>
              <a:rect l="0" t="0" r="0" b="0"/>
              <a:pathLst>
                <a:path w="76" h="71">
                  <a:moveTo>
                    <a:pt x="45" y="0"/>
                  </a:moveTo>
                  <a:cubicBezTo>
                    <a:pt x="45" y="0"/>
                    <a:pt x="76" y="14"/>
                    <a:pt x="56" y="42"/>
                  </a:cubicBezTo>
                  <a:cubicBezTo>
                    <a:pt x="37" y="71"/>
                    <a:pt x="14" y="66"/>
                    <a:pt x="9" y="58"/>
                  </a:cubicBezTo>
                  <a:cubicBezTo>
                    <a:pt x="0" y="43"/>
                    <a:pt x="15" y="28"/>
                    <a:pt x="15" y="28"/>
                  </a:cubicBezTo>
                  <a:lnTo>
                    <a:pt x="45"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3" name="PA-任意多边形 23"/>
            <p:cNvSpPr/>
            <p:nvPr>
              <p:custDataLst>
                <p:tags r:id="rId43"/>
              </p:custDataLst>
            </p:nvPr>
          </p:nvSpPr>
          <p:spPr>
            <a:xfrm>
              <a:off x="11750675" y="1397000"/>
              <a:ext cx="98425" cy="95250"/>
            </a:xfrm>
            <a:custGeom>
              <a:avLst/>
              <a:gdLst/>
              <a:ahLst/>
              <a:cxnLst>
                <a:cxn ang="0">
                  <a:pos x="0" y="111512"/>
                </a:cxn>
                <a:cxn ang="0">
                  <a:pos x="0" y="111512"/>
                </a:cxn>
                <a:cxn ang="0">
                  <a:pos x="141915" y="9292"/>
                </a:cxn>
                <a:cxn ang="0">
                  <a:pos x="141915" y="9292"/>
                </a:cxn>
                <a:cxn ang="0">
                  <a:pos x="125892" y="0"/>
                </a:cxn>
                <a:cxn ang="0">
                  <a:pos x="0" y="111512"/>
                </a:cxn>
              </a:cxnLst>
              <a:rect l="0" t="0" r="0" b="0"/>
              <a:pathLst>
                <a:path w="43" h="41">
                  <a:moveTo>
                    <a:pt x="0" y="33"/>
                  </a:moveTo>
                  <a:cubicBezTo>
                    <a:pt x="0" y="33"/>
                    <a:pt x="0" y="33"/>
                    <a:pt x="0" y="33"/>
                  </a:cubicBezTo>
                  <a:cubicBezTo>
                    <a:pt x="0" y="33"/>
                    <a:pt x="23" y="41"/>
                    <a:pt x="43" y="3"/>
                  </a:cubicBezTo>
                  <a:cubicBezTo>
                    <a:pt x="43" y="3"/>
                    <a:pt x="43" y="3"/>
                    <a:pt x="43" y="3"/>
                  </a:cubicBezTo>
                  <a:cubicBezTo>
                    <a:pt x="42" y="2"/>
                    <a:pt x="40" y="1"/>
                    <a:pt x="38" y="0"/>
                  </a:cubicBezTo>
                  <a:lnTo>
                    <a:pt x="0" y="33"/>
                  </a:ln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4" name="PA-任意多边形 24"/>
            <p:cNvSpPr/>
            <p:nvPr>
              <p:custDataLst>
                <p:tags r:id="rId44"/>
              </p:custDataLst>
            </p:nvPr>
          </p:nvSpPr>
          <p:spPr>
            <a:xfrm>
              <a:off x="11685588" y="1320800"/>
              <a:ext cx="174625" cy="171450"/>
            </a:xfrm>
            <a:custGeom>
              <a:avLst/>
              <a:gdLst/>
              <a:ahLst/>
              <a:cxnLst>
                <a:cxn ang="0">
                  <a:pos x="80419" y="67189"/>
                </a:cxn>
                <a:cxn ang="0">
                  <a:pos x="39060" y="203886"/>
                </a:cxn>
                <a:cxn ang="0">
                  <a:pos x="172327" y="178400"/>
                </a:cxn>
                <a:cxn ang="0">
                  <a:pos x="209090" y="41704"/>
                </a:cxn>
                <a:cxn ang="0">
                  <a:pos x="80419" y="67189"/>
                </a:cxn>
              </a:cxnLst>
              <a:rect l="0" t="0" r="0" b="0"/>
              <a:pathLst>
                <a:path w="76" h="74">
                  <a:moveTo>
                    <a:pt x="24" y="20"/>
                  </a:moveTo>
                  <a:cubicBezTo>
                    <a:pt x="18" y="25"/>
                    <a:pt x="0" y="46"/>
                    <a:pt x="12" y="60"/>
                  </a:cubicBezTo>
                  <a:cubicBezTo>
                    <a:pt x="24" y="74"/>
                    <a:pt x="42" y="63"/>
                    <a:pt x="52" y="53"/>
                  </a:cubicBezTo>
                  <a:cubicBezTo>
                    <a:pt x="62" y="43"/>
                    <a:pt x="76" y="24"/>
                    <a:pt x="63" y="12"/>
                  </a:cubicBezTo>
                  <a:cubicBezTo>
                    <a:pt x="49" y="0"/>
                    <a:pt x="29" y="14"/>
                    <a:pt x="24" y="20"/>
                  </a:cubicBez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5" name="PA-任意多边形 25"/>
            <p:cNvSpPr/>
            <p:nvPr>
              <p:custDataLst>
                <p:tags r:id="rId45"/>
              </p:custDataLst>
            </p:nvPr>
          </p:nvSpPr>
          <p:spPr>
            <a:xfrm>
              <a:off x="10494963" y="2100263"/>
              <a:ext cx="220663" cy="307975"/>
            </a:xfrm>
            <a:custGeom>
              <a:avLst/>
              <a:gdLst/>
              <a:ahLst/>
              <a:cxnLst>
                <a:cxn ang="0">
                  <a:pos x="27582" y="0"/>
                </a:cxn>
                <a:cxn ang="0">
                  <a:pos x="66658" y="277872"/>
                </a:cxn>
                <a:cxn ang="0">
                  <a:pos x="259738" y="419123"/>
                </a:cxn>
                <a:cxn ang="0">
                  <a:pos x="195378" y="270925"/>
                </a:cxn>
                <a:cxn ang="0">
                  <a:pos x="236753" y="250084"/>
                </a:cxn>
                <a:cxn ang="0">
                  <a:pos x="213767" y="20840"/>
                </a:cxn>
                <a:cxn ang="0">
                  <a:pos x="27582" y="0"/>
                </a:cxn>
              </a:cxnLst>
              <a:rect l="0" t="0" r="0" b="0"/>
              <a:pathLst>
                <a:path w="96" h="133">
                  <a:moveTo>
                    <a:pt x="8" y="0"/>
                  </a:moveTo>
                  <a:cubicBezTo>
                    <a:pt x="8" y="0"/>
                    <a:pt x="0" y="49"/>
                    <a:pt x="20" y="82"/>
                  </a:cubicBezTo>
                  <a:cubicBezTo>
                    <a:pt x="41" y="115"/>
                    <a:pt x="60" y="133"/>
                    <a:pt x="78" y="124"/>
                  </a:cubicBezTo>
                  <a:cubicBezTo>
                    <a:pt x="96" y="115"/>
                    <a:pt x="61" y="82"/>
                    <a:pt x="59" y="80"/>
                  </a:cubicBezTo>
                  <a:cubicBezTo>
                    <a:pt x="59" y="80"/>
                    <a:pt x="69" y="80"/>
                    <a:pt x="71" y="74"/>
                  </a:cubicBezTo>
                  <a:cubicBezTo>
                    <a:pt x="73" y="67"/>
                    <a:pt x="76" y="33"/>
                    <a:pt x="64" y="6"/>
                  </a:cubicBezTo>
                  <a:lnTo>
                    <a:pt x="8"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6" name="PA-任意多边形 26"/>
            <p:cNvSpPr/>
            <p:nvPr>
              <p:custDataLst>
                <p:tags r:id="rId46"/>
              </p:custDataLst>
            </p:nvPr>
          </p:nvSpPr>
          <p:spPr>
            <a:xfrm>
              <a:off x="10588625" y="2241550"/>
              <a:ext cx="60325" cy="63500"/>
            </a:xfrm>
            <a:custGeom>
              <a:avLst/>
              <a:gdLst/>
              <a:ahLst/>
              <a:cxnLst>
                <a:cxn ang="0">
                  <a:pos x="88167" y="94074"/>
                </a:cxn>
                <a:cxn ang="0">
                  <a:pos x="60325" y="65851"/>
                </a:cxn>
                <a:cxn ang="0">
                  <a:pos x="6960" y="0"/>
                </a:cxn>
                <a:cxn ang="0">
                  <a:pos x="88167" y="94074"/>
                </a:cxn>
              </a:cxnLst>
              <a:rect l="0" t="0" r="0" b="0"/>
              <a:pathLst>
                <a:path w="26" h="27">
                  <a:moveTo>
                    <a:pt x="26" y="27"/>
                  </a:moveTo>
                  <a:cubicBezTo>
                    <a:pt x="22" y="23"/>
                    <a:pt x="18" y="19"/>
                    <a:pt x="18" y="19"/>
                  </a:cubicBezTo>
                  <a:cubicBezTo>
                    <a:pt x="18" y="19"/>
                    <a:pt x="8" y="17"/>
                    <a:pt x="2" y="0"/>
                  </a:cubicBezTo>
                  <a:cubicBezTo>
                    <a:pt x="2" y="0"/>
                    <a:pt x="0" y="27"/>
                    <a:pt x="26" y="27"/>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7" name="PA-任意多边形 27"/>
            <p:cNvSpPr/>
            <p:nvPr>
              <p:custDataLst>
                <p:tags r:id="rId47"/>
              </p:custDataLst>
            </p:nvPr>
          </p:nvSpPr>
          <p:spPr>
            <a:xfrm>
              <a:off x="10490200" y="1370013"/>
              <a:ext cx="295275" cy="784225"/>
            </a:xfrm>
            <a:custGeom>
              <a:avLst/>
              <a:gdLst/>
              <a:ahLst/>
              <a:cxnLst>
                <a:cxn ang="0">
                  <a:pos x="429071" y="0"/>
                </a:cxn>
                <a:cxn ang="0">
                  <a:pos x="0" y="1084960"/>
                </a:cxn>
                <a:cxn ang="0">
                  <a:pos x="244524" y="1084960"/>
                </a:cxn>
                <a:cxn ang="0">
                  <a:pos x="249138" y="980859"/>
                </a:cxn>
                <a:cxn ang="0">
                  <a:pos x="429071" y="980859"/>
                </a:cxn>
                <a:cxn ang="0">
                  <a:pos x="429071" y="0"/>
                </a:cxn>
              </a:cxnLst>
              <a:rect l="0" t="0" r="0" b="0"/>
              <a:pathLst>
                <a:path w="128" h="339">
                  <a:moveTo>
                    <a:pt x="128" y="0"/>
                  </a:moveTo>
                  <a:cubicBezTo>
                    <a:pt x="97" y="10"/>
                    <a:pt x="5" y="59"/>
                    <a:pt x="0" y="322"/>
                  </a:cubicBezTo>
                  <a:cubicBezTo>
                    <a:pt x="0" y="322"/>
                    <a:pt x="39" y="339"/>
                    <a:pt x="73" y="322"/>
                  </a:cubicBezTo>
                  <a:cubicBezTo>
                    <a:pt x="74" y="291"/>
                    <a:pt x="74" y="291"/>
                    <a:pt x="74" y="291"/>
                  </a:cubicBezTo>
                  <a:cubicBezTo>
                    <a:pt x="128" y="291"/>
                    <a:pt x="128" y="291"/>
                    <a:pt x="128" y="291"/>
                  </a:cubicBezTo>
                  <a:lnTo>
                    <a:pt x="128" y="0"/>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8" name="PA-任意多边形 28"/>
            <p:cNvSpPr/>
            <p:nvPr>
              <p:custDataLst>
                <p:tags r:id="rId48"/>
              </p:custDataLst>
            </p:nvPr>
          </p:nvSpPr>
          <p:spPr>
            <a:xfrm>
              <a:off x="11191875" y="1370013"/>
              <a:ext cx="431800" cy="793750"/>
            </a:xfrm>
            <a:custGeom>
              <a:avLst/>
              <a:gdLst/>
              <a:ahLst/>
              <a:cxnLst>
                <a:cxn ang="0">
                  <a:pos x="477981" y="330922"/>
                </a:cxn>
                <a:cxn ang="0">
                  <a:pos x="332509" y="481341"/>
                </a:cxn>
                <a:cxn ang="0">
                  <a:pos x="0" y="0"/>
                </a:cxn>
                <a:cxn ang="0">
                  <a:pos x="0" y="981195"/>
                </a:cxn>
                <a:cxn ang="0">
                  <a:pos x="223981" y="981195"/>
                </a:cxn>
                <a:cxn ang="0">
                  <a:pos x="628072" y="620189"/>
                </a:cxn>
                <a:cxn ang="0">
                  <a:pos x="477981" y="330922"/>
                </a:cxn>
              </a:cxnLst>
              <a:rect l="0" t="0" r="0" b="0"/>
              <a:pathLst>
                <a:path w="187" h="343">
                  <a:moveTo>
                    <a:pt x="142" y="98"/>
                  </a:moveTo>
                  <a:cubicBezTo>
                    <a:pt x="142" y="98"/>
                    <a:pt x="113" y="118"/>
                    <a:pt x="99" y="143"/>
                  </a:cubicBezTo>
                  <a:cubicBezTo>
                    <a:pt x="99" y="143"/>
                    <a:pt x="76" y="26"/>
                    <a:pt x="0" y="0"/>
                  </a:cubicBezTo>
                  <a:cubicBezTo>
                    <a:pt x="0" y="291"/>
                    <a:pt x="0" y="291"/>
                    <a:pt x="0" y="291"/>
                  </a:cubicBezTo>
                  <a:cubicBezTo>
                    <a:pt x="67" y="291"/>
                    <a:pt x="67" y="291"/>
                    <a:pt x="67" y="291"/>
                  </a:cubicBezTo>
                  <a:cubicBezTo>
                    <a:pt x="67" y="291"/>
                    <a:pt x="80" y="343"/>
                    <a:pt x="187" y="184"/>
                  </a:cubicBezTo>
                  <a:lnTo>
                    <a:pt x="142" y="98"/>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9" name="PA-任意多边形 29"/>
            <p:cNvSpPr/>
            <p:nvPr>
              <p:custDataLst>
                <p:tags r:id="rId49"/>
              </p:custDataLst>
            </p:nvPr>
          </p:nvSpPr>
          <p:spPr>
            <a:xfrm>
              <a:off x="10621963" y="1550988"/>
              <a:ext cx="38100" cy="492125"/>
            </a:xfrm>
            <a:custGeom>
              <a:avLst/>
              <a:gdLst/>
              <a:ahLst/>
              <a:cxnLst>
                <a:cxn ang="0">
                  <a:pos x="53788" y="716238"/>
                </a:cxn>
                <a:cxn ang="0">
                  <a:pos x="53788" y="0"/>
                </a:cxn>
                <a:cxn ang="0">
                  <a:pos x="53788" y="716238"/>
                </a:cxn>
              </a:cxnLst>
              <a:rect l="0" t="0" r="0" b="0"/>
              <a:pathLst>
                <a:path w="17" h="213">
                  <a:moveTo>
                    <a:pt x="17" y="213"/>
                  </a:moveTo>
                  <a:cubicBezTo>
                    <a:pt x="17" y="0"/>
                    <a:pt x="17" y="0"/>
                    <a:pt x="17" y="0"/>
                  </a:cubicBezTo>
                  <a:cubicBezTo>
                    <a:pt x="17" y="0"/>
                    <a:pt x="0" y="167"/>
                    <a:pt x="17" y="213"/>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0" name="PA-任意多边形 30"/>
            <p:cNvSpPr/>
            <p:nvPr>
              <p:custDataLst>
                <p:tags r:id="rId50"/>
              </p:custDataLst>
            </p:nvPr>
          </p:nvSpPr>
          <p:spPr>
            <a:xfrm>
              <a:off x="11318875" y="1589088"/>
              <a:ext cx="58738" cy="454025"/>
            </a:xfrm>
            <a:custGeom>
              <a:avLst/>
              <a:gdLst/>
              <a:ahLst/>
              <a:cxnLst>
                <a:cxn ang="0">
                  <a:pos x="38405" y="662505"/>
                </a:cxn>
                <a:cxn ang="0">
                  <a:pos x="0" y="0"/>
                </a:cxn>
                <a:cxn ang="0">
                  <a:pos x="38405" y="662505"/>
                </a:cxn>
              </a:cxnLst>
              <a:rect l="0" t="0" r="0" b="0"/>
              <a:pathLst>
                <a:path w="26" h="196">
                  <a:moveTo>
                    <a:pt x="12" y="196"/>
                  </a:moveTo>
                  <a:cubicBezTo>
                    <a:pt x="0" y="0"/>
                    <a:pt x="0" y="0"/>
                    <a:pt x="0" y="0"/>
                  </a:cubicBezTo>
                  <a:cubicBezTo>
                    <a:pt x="0" y="0"/>
                    <a:pt x="26" y="123"/>
                    <a:pt x="12" y="19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1" name="PA-任意多边形 31"/>
            <p:cNvSpPr/>
            <p:nvPr>
              <p:custDataLst>
                <p:tags r:id="rId51"/>
              </p:custDataLst>
            </p:nvPr>
          </p:nvSpPr>
          <p:spPr>
            <a:xfrm>
              <a:off x="10456863" y="333375"/>
              <a:ext cx="1112838" cy="900113"/>
            </a:xfrm>
            <a:custGeom>
              <a:avLst/>
              <a:gdLst/>
              <a:ahLst/>
              <a:cxnLst>
                <a:cxn ang="0">
                  <a:pos x="110822" y="1122248"/>
                </a:cxn>
                <a:cxn ang="0">
                  <a:pos x="110822" y="532200"/>
                </a:cxn>
                <a:cxn ang="0">
                  <a:pos x="1013559" y="286925"/>
                </a:cxn>
                <a:cxn ang="0">
                  <a:pos x="1440686" y="1122248"/>
                </a:cxn>
                <a:cxn ang="0">
                  <a:pos x="754975" y="1311989"/>
                </a:cxn>
                <a:cxn ang="0">
                  <a:pos x="110822" y="1122248"/>
                </a:cxn>
              </a:cxnLst>
              <a:rect l="0" t="0" r="0" b="0"/>
              <a:pathLst>
                <a:path w="482" h="389">
                  <a:moveTo>
                    <a:pt x="33" y="333"/>
                  </a:moveTo>
                  <a:cubicBezTo>
                    <a:pt x="33" y="333"/>
                    <a:pt x="0" y="237"/>
                    <a:pt x="33" y="158"/>
                  </a:cubicBezTo>
                  <a:cubicBezTo>
                    <a:pt x="68" y="74"/>
                    <a:pt x="194" y="0"/>
                    <a:pt x="302" y="85"/>
                  </a:cubicBezTo>
                  <a:cubicBezTo>
                    <a:pt x="302" y="85"/>
                    <a:pt x="482" y="54"/>
                    <a:pt x="429" y="333"/>
                  </a:cubicBezTo>
                  <a:cubicBezTo>
                    <a:pt x="225" y="389"/>
                    <a:pt x="225" y="389"/>
                    <a:pt x="225" y="389"/>
                  </a:cubicBezTo>
                  <a:lnTo>
                    <a:pt x="33" y="333"/>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2" name="PA-任意多边形 32"/>
            <p:cNvSpPr/>
            <p:nvPr>
              <p:custDataLst>
                <p:tags r:id="rId52"/>
              </p:custDataLst>
            </p:nvPr>
          </p:nvSpPr>
          <p:spPr>
            <a:xfrm>
              <a:off x="11125200" y="463550"/>
              <a:ext cx="109538" cy="87313"/>
            </a:xfrm>
            <a:custGeom>
              <a:avLst/>
              <a:gdLst/>
              <a:ahLst/>
              <a:cxnLst>
                <a:cxn ang="0">
                  <a:pos x="0" y="117183"/>
                </a:cxn>
                <a:cxn ang="0">
                  <a:pos x="0" y="0"/>
                </a:cxn>
                <a:cxn ang="0">
                  <a:pos x="61615" y="45954"/>
                </a:cxn>
                <a:cxn ang="0">
                  <a:pos x="157460" y="50549"/>
                </a:cxn>
                <a:cxn ang="0">
                  <a:pos x="38794" y="126374"/>
                </a:cxn>
                <a:cxn ang="0">
                  <a:pos x="0" y="117183"/>
                </a:cxn>
              </a:cxnLst>
              <a:rect l="0" t="0" r="0" b="0"/>
              <a:pathLst>
                <a:path w="48" h="38">
                  <a:moveTo>
                    <a:pt x="0" y="35"/>
                  </a:moveTo>
                  <a:cubicBezTo>
                    <a:pt x="0" y="35"/>
                    <a:pt x="10" y="7"/>
                    <a:pt x="0" y="0"/>
                  </a:cubicBezTo>
                  <a:cubicBezTo>
                    <a:pt x="0" y="0"/>
                    <a:pt x="16" y="3"/>
                    <a:pt x="19" y="14"/>
                  </a:cubicBezTo>
                  <a:cubicBezTo>
                    <a:pt x="19" y="14"/>
                    <a:pt x="36" y="4"/>
                    <a:pt x="48" y="15"/>
                  </a:cubicBezTo>
                  <a:cubicBezTo>
                    <a:pt x="48" y="15"/>
                    <a:pt x="16" y="17"/>
                    <a:pt x="12" y="38"/>
                  </a:cubicBezTo>
                  <a:lnTo>
                    <a:pt x="0" y="35"/>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3" name="PA-任意多边形 33"/>
            <p:cNvSpPr/>
            <p:nvPr>
              <p:custDataLst>
                <p:tags r:id="rId53"/>
              </p:custDataLst>
            </p:nvPr>
          </p:nvSpPr>
          <p:spPr>
            <a:xfrm>
              <a:off x="10461625" y="1042988"/>
              <a:ext cx="214313" cy="230188"/>
            </a:xfrm>
            <a:custGeom>
              <a:avLst/>
              <a:gdLst/>
              <a:ahLst/>
              <a:cxnLst>
                <a:cxn ang="0">
                  <a:pos x="283446" y="93005"/>
                </a:cxn>
                <a:cxn ang="0">
                  <a:pos x="94482" y="72079"/>
                </a:cxn>
                <a:cxn ang="0">
                  <a:pos x="311099" y="337144"/>
                </a:cxn>
                <a:cxn ang="0">
                  <a:pos x="283446" y="93005"/>
                </a:cxn>
              </a:cxnLst>
              <a:rect l="0" t="0" r="0" b="0"/>
              <a:pathLst>
                <a:path w="93" h="99">
                  <a:moveTo>
                    <a:pt x="85" y="27"/>
                  </a:moveTo>
                  <a:cubicBezTo>
                    <a:pt x="85" y="27"/>
                    <a:pt x="53" y="0"/>
                    <a:pt x="28" y="21"/>
                  </a:cubicBezTo>
                  <a:cubicBezTo>
                    <a:pt x="0" y="43"/>
                    <a:pt x="36" y="99"/>
                    <a:pt x="93" y="99"/>
                  </a:cubicBezTo>
                  <a:lnTo>
                    <a:pt x="85" y="27"/>
                  </a:lnTo>
                  <a:close/>
                </a:path>
              </a:pathLst>
            </a:custGeom>
            <a:solidFill>
              <a:srgbClr val="F4D3B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4" name="PA-任意多边形 34"/>
            <p:cNvSpPr/>
            <p:nvPr>
              <p:custDataLst>
                <p:tags r:id="rId54"/>
              </p:custDataLst>
            </p:nvPr>
          </p:nvSpPr>
          <p:spPr>
            <a:xfrm>
              <a:off x="11301413" y="1042988"/>
              <a:ext cx="215900" cy="230188"/>
            </a:xfrm>
            <a:custGeom>
              <a:avLst/>
              <a:gdLst/>
              <a:ahLst/>
              <a:cxnLst>
                <a:cxn ang="0">
                  <a:pos x="30179" y="93005"/>
                </a:cxn>
                <a:cxn ang="0">
                  <a:pos x="220543" y="72079"/>
                </a:cxn>
                <a:cxn ang="0">
                  <a:pos x="0" y="337144"/>
                </a:cxn>
                <a:cxn ang="0">
                  <a:pos x="30179" y="93005"/>
                </a:cxn>
              </a:cxnLst>
              <a:rect l="0" t="0" r="0" b="0"/>
              <a:pathLst>
                <a:path w="93" h="99">
                  <a:moveTo>
                    <a:pt x="9" y="27"/>
                  </a:moveTo>
                  <a:cubicBezTo>
                    <a:pt x="9" y="27"/>
                    <a:pt x="40" y="0"/>
                    <a:pt x="65" y="21"/>
                  </a:cubicBezTo>
                  <a:cubicBezTo>
                    <a:pt x="93" y="43"/>
                    <a:pt x="57" y="99"/>
                    <a:pt x="0" y="99"/>
                  </a:cubicBezTo>
                  <a:lnTo>
                    <a:pt x="9" y="27"/>
                  </a:lnTo>
                  <a:close/>
                </a:path>
              </a:pathLst>
            </a:custGeom>
            <a:solidFill>
              <a:srgbClr val="F4D3B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5" name="PA-任意多边形 35"/>
            <p:cNvSpPr/>
            <p:nvPr>
              <p:custDataLst>
                <p:tags r:id="rId55"/>
              </p:custDataLst>
            </p:nvPr>
          </p:nvSpPr>
          <p:spPr>
            <a:xfrm>
              <a:off x="10621963" y="747713"/>
              <a:ext cx="733425" cy="649288"/>
            </a:xfrm>
            <a:custGeom>
              <a:avLst/>
              <a:gdLst/>
              <a:ahLst/>
              <a:cxnLst>
                <a:cxn ang="0">
                  <a:pos x="682684" y="945049"/>
                </a:cxn>
                <a:cxn ang="0">
                  <a:pos x="382857" y="945049"/>
                </a:cxn>
                <a:cxn ang="0">
                  <a:pos x="0" y="566105"/>
                </a:cxn>
                <a:cxn ang="0">
                  <a:pos x="0" y="369701"/>
                </a:cxn>
                <a:cxn ang="0">
                  <a:pos x="761101" y="0"/>
                </a:cxn>
                <a:cxn ang="0">
                  <a:pos x="1065541" y="265722"/>
                </a:cxn>
                <a:cxn ang="0">
                  <a:pos x="1065541" y="566105"/>
                </a:cxn>
                <a:cxn ang="0">
                  <a:pos x="682684" y="945049"/>
                </a:cxn>
              </a:cxnLst>
              <a:rect l="0" t="0" r="0" b="0"/>
              <a:pathLst>
                <a:path w="318" h="281">
                  <a:moveTo>
                    <a:pt x="204" y="281"/>
                  </a:moveTo>
                  <a:cubicBezTo>
                    <a:pt x="114" y="281"/>
                    <a:pt x="114" y="281"/>
                    <a:pt x="114" y="281"/>
                  </a:cubicBezTo>
                  <a:cubicBezTo>
                    <a:pt x="51" y="281"/>
                    <a:pt x="0" y="230"/>
                    <a:pt x="0" y="168"/>
                  </a:cubicBezTo>
                  <a:cubicBezTo>
                    <a:pt x="0" y="110"/>
                    <a:pt x="0" y="110"/>
                    <a:pt x="0" y="110"/>
                  </a:cubicBezTo>
                  <a:cubicBezTo>
                    <a:pt x="91" y="97"/>
                    <a:pt x="178" y="74"/>
                    <a:pt x="227" y="0"/>
                  </a:cubicBezTo>
                  <a:cubicBezTo>
                    <a:pt x="255" y="47"/>
                    <a:pt x="272" y="63"/>
                    <a:pt x="318" y="79"/>
                  </a:cubicBezTo>
                  <a:cubicBezTo>
                    <a:pt x="318" y="168"/>
                    <a:pt x="318" y="168"/>
                    <a:pt x="318" y="168"/>
                  </a:cubicBezTo>
                  <a:cubicBezTo>
                    <a:pt x="318" y="230"/>
                    <a:pt x="267" y="281"/>
                    <a:pt x="204" y="281"/>
                  </a:cubicBez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6" name="PA-椭圆 36"/>
            <p:cNvSpPr/>
            <p:nvPr>
              <p:custDataLst>
                <p:tags r:id="rId56"/>
              </p:custDataLst>
            </p:nvPr>
          </p:nvSpPr>
          <p:spPr>
            <a:xfrm>
              <a:off x="10736263" y="1111250"/>
              <a:ext cx="100013" cy="98425"/>
            </a:xfrm>
            <a:prstGeom prst="ellipse">
              <a:avLst/>
            </a:pr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87" name="PA-任意多边形 37"/>
            <p:cNvSpPr/>
            <p:nvPr>
              <p:custDataLst>
                <p:tags r:id="rId57"/>
              </p:custDataLst>
            </p:nvPr>
          </p:nvSpPr>
          <p:spPr>
            <a:xfrm>
              <a:off x="10755313" y="1116013"/>
              <a:ext cx="46038" cy="31750"/>
            </a:xfrm>
            <a:custGeom>
              <a:avLst/>
              <a:gdLst/>
              <a:ahLst/>
              <a:cxnLst>
                <a:cxn ang="0">
                  <a:pos x="66755" y="15875"/>
                </a:cxn>
                <a:cxn ang="0">
                  <a:pos x="36830" y="43089"/>
                </a:cxn>
                <a:cxn ang="0">
                  <a:pos x="0" y="29482"/>
                </a:cxn>
                <a:cxn ang="0">
                  <a:pos x="29924" y="6803"/>
                </a:cxn>
                <a:cxn ang="0">
                  <a:pos x="66755" y="15875"/>
                </a:cxn>
              </a:cxnLst>
              <a:rect l="0" t="0" r="0" b="0"/>
              <a:pathLst>
                <a:path w="20" h="14">
                  <a:moveTo>
                    <a:pt x="20" y="5"/>
                  </a:moveTo>
                  <a:cubicBezTo>
                    <a:pt x="20" y="8"/>
                    <a:pt x="17" y="12"/>
                    <a:pt x="11" y="13"/>
                  </a:cubicBezTo>
                  <a:cubicBezTo>
                    <a:pt x="6" y="14"/>
                    <a:pt x="1" y="12"/>
                    <a:pt x="0" y="9"/>
                  </a:cubicBezTo>
                  <a:cubicBezTo>
                    <a:pt x="0" y="6"/>
                    <a:pt x="4" y="3"/>
                    <a:pt x="9" y="2"/>
                  </a:cubicBezTo>
                  <a:cubicBezTo>
                    <a:pt x="14" y="0"/>
                    <a:pt x="19" y="2"/>
                    <a:pt x="20" y="5"/>
                  </a:cubicBezTo>
                  <a:close/>
                </a:path>
              </a:pathLst>
            </a:custGeom>
            <a:solidFill>
              <a:srgbClr val="E8DF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8" name="PA-任意多边形 38"/>
            <p:cNvSpPr/>
            <p:nvPr>
              <p:custDataLst>
                <p:tags r:id="rId58"/>
              </p:custDataLst>
            </p:nvPr>
          </p:nvSpPr>
          <p:spPr>
            <a:xfrm>
              <a:off x="10675938" y="990600"/>
              <a:ext cx="195263" cy="69850"/>
            </a:xfrm>
            <a:custGeom>
              <a:avLst/>
              <a:gdLst/>
              <a:ahLst/>
              <a:cxnLst>
                <a:cxn ang="0">
                  <a:pos x="0" y="41275"/>
                </a:cxn>
                <a:cxn ang="0">
                  <a:pos x="190500" y="0"/>
                </a:cxn>
                <a:cxn ang="0">
                  <a:pos x="195263" y="36512"/>
                </a:cxn>
                <a:cxn ang="0">
                  <a:pos x="9525" y="69850"/>
                </a:cxn>
                <a:cxn ang="0">
                  <a:pos x="0" y="41275"/>
                </a:cxn>
              </a:cxnLst>
              <a:rect l="0" t="0" r="0" b="0"/>
              <a:pathLst>
                <a:path w="123" h="44">
                  <a:moveTo>
                    <a:pt x="0" y="26"/>
                  </a:moveTo>
                  <a:lnTo>
                    <a:pt x="120" y="0"/>
                  </a:lnTo>
                  <a:lnTo>
                    <a:pt x="123" y="23"/>
                  </a:lnTo>
                  <a:lnTo>
                    <a:pt x="6" y="44"/>
                  </a:lnTo>
                  <a:lnTo>
                    <a:pt x="0" y="26"/>
                  </a:lnTo>
                  <a:close/>
                </a:path>
              </a:pathLst>
            </a:cu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9" name="PA-椭圆 39"/>
            <p:cNvSpPr/>
            <p:nvPr>
              <p:custDataLst>
                <p:tags r:id="rId59"/>
              </p:custDataLst>
            </p:nvPr>
          </p:nvSpPr>
          <p:spPr>
            <a:xfrm>
              <a:off x="11141075" y="1111250"/>
              <a:ext cx="101600" cy="98425"/>
            </a:xfrm>
            <a:prstGeom prst="ellipse">
              <a:avLst/>
            </a:pr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90" name="PA-任意多边形 40"/>
            <p:cNvSpPr/>
            <p:nvPr>
              <p:custDataLst>
                <p:tags r:id="rId60"/>
              </p:custDataLst>
            </p:nvPr>
          </p:nvSpPr>
          <p:spPr>
            <a:xfrm>
              <a:off x="11161713" y="1116013"/>
              <a:ext cx="46038" cy="31750"/>
            </a:xfrm>
            <a:custGeom>
              <a:avLst/>
              <a:gdLst/>
              <a:ahLst/>
              <a:cxnLst>
                <a:cxn ang="0">
                  <a:pos x="66755" y="15875"/>
                </a:cxn>
                <a:cxn ang="0">
                  <a:pos x="36830" y="43089"/>
                </a:cxn>
                <a:cxn ang="0">
                  <a:pos x="0" y="29482"/>
                </a:cxn>
                <a:cxn ang="0">
                  <a:pos x="29924" y="6803"/>
                </a:cxn>
                <a:cxn ang="0">
                  <a:pos x="66755" y="15875"/>
                </a:cxn>
              </a:cxnLst>
              <a:rect l="0" t="0" r="0" b="0"/>
              <a:pathLst>
                <a:path w="20" h="14">
                  <a:moveTo>
                    <a:pt x="20" y="5"/>
                  </a:moveTo>
                  <a:cubicBezTo>
                    <a:pt x="20" y="8"/>
                    <a:pt x="16" y="12"/>
                    <a:pt x="11" y="13"/>
                  </a:cubicBezTo>
                  <a:cubicBezTo>
                    <a:pt x="6" y="14"/>
                    <a:pt x="1" y="12"/>
                    <a:pt x="0" y="9"/>
                  </a:cubicBezTo>
                  <a:cubicBezTo>
                    <a:pt x="0" y="6"/>
                    <a:pt x="4" y="3"/>
                    <a:pt x="9" y="2"/>
                  </a:cubicBezTo>
                  <a:cubicBezTo>
                    <a:pt x="14" y="0"/>
                    <a:pt x="19" y="2"/>
                    <a:pt x="20" y="5"/>
                  </a:cubicBezTo>
                  <a:close/>
                </a:path>
              </a:pathLst>
            </a:custGeom>
            <a:solidFill>
              <a:srgbClr val="E8DF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1" name="PA-任意多边形 41"/>
            <p:cNvSpPr/>
            <p:nvPr>
              <p:custDataLst>
                <p:tags r:id="rId61"/>
              </p:custDataLst>
            </p:nvPr>
          </p:nvSpPr>
          <p:spPr>
            <a:xfrm>
              <a:off x="11106150" y="990600"/>
              <a:ext cx="193675" cy="69850"/>
            </a:xfrm>
            <a:custGeom>
              <a:avLst/>
              <a:gdLst/>
              <a:ahLst/>
              <a:cxnLst>
                <a:cxn ang="0">
                  <a:pos x="193675" y="41275"/>
                </a:cxn>
                <a:cxn ang="0">
                  <a:pos x="4762" y="0"/>
                </a:cxn>
                <a:cxn ang="0">
                  <a:pos x="0" y="36512"/>
                </a:cxn>
                <a:cxn ang="0">
                  <a:pos x="187325" y="69850"/>
                </a:cxn>
                <a:cxn ang="0">
                  <a:pos x="193675" y="41275"/>
                </a:cxn>
              </a:cxnLst>
              <a:rect l="0" t="0" r="0" b="0"/>
              <a:pathLst>
                <a:path w="122" h="44">
                  <a:moveTo>
                    <a:pt x="122" y="26"/>
                  </a:moveTo>
                  <a:lnTo>
                    <a:pt x="3" y="0"/>
                  </a:lnTo>
                  <a:lnTo>
                    <a:pt x="0" y="23"/>
                  </a:lnTo>
                  <a:lnTo>
                    <a:pt x="118" y="44"/>
                  </a:lnTo>
                  <a:lnTo>
                    <a:pt x="122" y="26"/>
                  </a:lnTo>
                  <a:close/>
                </a:path>
              </a:pathLst>
            </a:cu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2" name="PA-任意多边形 42"/>
            <p:cNvSpPr/>
            <p:nvPr>
              <p:custDataLst>
                <p:tags r:id="rId62"/>
              </p:custDataLst>
            </p:nvPr>
          </p:nvSpPr>
          <p:spPr>
            <a:xfrm>
              <a:off x="10929938" y="1192213"/>
              <a:ext cx="122238" cy="87313"/>
            </a:xfrm>
            <a:custGeom>
              <a:avLst/>
              <a:gdLst/>
              <a:ahLst/>
              <a:cxnLst>
                <a:cxn ang="0">
                  <a:pos x="0" y="29870"/>
                </a:cxn>
                <a:cxn ang="0">
                  <a:pos x="177591" y="0"/>
                </a:cxn>
                <a:cxn ang="0">
                  <a:pos x="0" y="29870"/>
                </a:cxn>
              </a:cxnLst>
              <a:rect l="0" t="0" r="0" b="0"/>
              <a:pathLst>
                <a:path w="53" h="38">
                  <a:moveTo>
                    <a:pt x="0" y="9"/>
                  </a:moveTo>
                  <a:cubicBezTo>
                    <a:pt x="0" y="9"/>
                    <a:pt x="42" y="25"/>
                    <a:pt x="53" y="0"/>
                  </a:cubicBezTo>
                  <a:cubicBezTo>
                    <a:pt x="53" y="0"/>
                    <a:pt x="43" y="38"/>
                    <a:pt x="0" y="9"/>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3" name="PA-任意多边形 43"/>
            <p:cNvSpPr/>
            <p:nvPr>
              <p:custDataLst>
                <p:tags r:id="rId63"/>
              </p:custDataLst>
            </p:nvPr>
          </p:nvSpPr>
          <p:spPr>
            <a:xfrm>
              <a:off x="10837863" y="1258888"/>
              <a:ext cx="387350" cy="61913"/>
            </a:xfrm>
            <a:custGeom>
              <a:avLst/>
              <a:gdLst/>
              <a:ahLst/>
              <a:cxnLst>
                <a:cxn ang="0">
                  <a:pos x="156784" y="89429"/>
                </a:cxn>
                <a:cxn ang="0">
                  <a:pos x="9222" y="82550"/>
                </a:cxn>
                <a:cxn ang="0">
                  <a:pos x="2305" y="73378"/>
                </a:cxn>
                <a:cxn ang="0">
                  <a:pos x="13833" y="61913"/>
                </a:cxn>
                <a:cxn ang="0">
                  <a:pos x="546440" y="2293"/>
                </a:cxn>
                <a:cxn ang="0">
                  <a:pos x="560274" y="6879"/>
                </a:cxn>
                <a:cxn ang="0">
                  <a:pos x="555662" y="22930"/>
                </a:cxn>
                <a:cxn ang="0">
                  <a:pos x="156784" y="89429"/>
                </a:cxn>
              </a:cxnLst>
              <a:rect l="0" t="0" r="0" b="0"/>
              <a:pathLst>
                <a:path w="168" h="27">
                  <a:moveTo>
                    <a:pt x="47" y="27"/>
                  </a:moveTo>
                  <a:cubicBezTo>
                    <a:pt x="23" y="27"/>
                    <a:pt x="5" y="25"/>
                    <a:pt x="3" y="25"/>
                  </a:cubicBezTo>
                  <a:cubicBezTo>
                    <a:pt x="2" y="25"/>
                    <a:pt x="0" y="23"/>
                    <a:pt x="1" y="22"/>
                  </a:cubicBezTo>
                  <a:cubicBezTo>
                    <a:pt x="1" y="20"/>
                    <a:pt x="2" y="19"/>
                    <a:pt x="4" y="19"/>
                  </a:cubicBezTo>
                  <a:cubicBezTo>
                    <a:pt x="5" y="19"/>
                    <a:pt x="117" y="27"/>
                    <a:pt x="163" y="1"/>
                  </a:cubicBezTo>
                  <a:cubicBezTo>
                    <a:pt x="165" y="0"/>
                    <a:pt x="166" y="1"/>
                    <a:pt x="167" y="2"/>
                  </a:cubicBezTo>
                  <a:cubicBezTo>
                    <a:pt x="168" y="4"/>
                    <a:pt x="168" y="6"/>
                    <a:pt x="166" y="7"/>
                  </a:cubicBezTo>
                  <a:cubicBezTo>
                    <a:pt x="137" y="23"/>
                    <a:pt x="84" y="27"/>
                    <a:pt x="47" y="27"/>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grpSp>
      <p:sp>
        <p:nvSpPr>
          <p:cNvPr id="49" name="PA-矩形 5"/>
          <p:cNvSpPr/>
          <p:nvPr>
            <p:custDataLst>
              <p:tags r:id="rId5"/>
            </p:custDataLst>
          </p:nvPr>
        </p:nvSpPr>
        <p:spPr>
          <a:xfrm rot="1881533">
            <a:off x="2153425" y="1443632"/>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22" name="PA-文本框 2"/>
          <p:cNvSpPr txBox="1"/>
          <p:nvPr>
            <p:custDataLst>
              <p:tags r:id="rId6"/>
            </p:custDataLst>
          </p:nvPr>
        </p:nvSpPr>
        <p:spPr>
          <a:xfrm>
            <a:off x="159525" y="2857810"/>
            <a:ext cx="1099564" cy="313965"/>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固定人员通行</a:t>
            </a:r>
            <a:endParaRPr lang="zh-CN" sz="1200" b="1" dirty="0">
              <a:solidFill>
                <a:schemeClr val="tx1"/>
              </a:solidFill>
              <a:latin typeface="微软雅黑" panose="020B0503020204020204" charset="-122"/>
              <a:ea typeface="微软雅黑" panose="020B0503020204020204" charset="-122"/>
            </a:endParaRPr>
          </a:p>
        </p:txBody>
      </p:sp>
      <p:sp>
        <p:nvSpPr>
          <p:cNvPr id="217" name="PA-文本框 2"/>
          <p:cNvSpPr txBox="1"/>
          <p:nvPr>
            <p:custDataLst>
              <p:tags r:id="rId7"/>
            </p:custDataLst>
          </p:nvPr>
        </p:nvSpPr>
        <p:spPr>
          <a:xfrm>
            <a:off x="10753463" y="2390541"/>
            <a:ext cx="1197473" cy="29520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sz="1200" b="1" dirty="0">
                <a:solidFill>
                  <a:schemeClr val="bg1"/>
                </a:solidFill>
                <a:latin typeface="微软雅黑" panose="020B0503020204020204" charset="-122"/>
                <a:ea typeface="微软雅黑" panose="020B0503020204020204" charset="-122"/>
              </a:rPr>
              <a:t>9</a:t>
            </a:r>
            <a:r>
              <a:rPr lang="zh-CN" altLang="en-US" sz="1200" b="1" dirty="0">
                <a:solidFill>
                  <a:schemeClr val="tx1"/>
                </a:solidFill>
                <a:latin typeface="微软雅黑" panose="020B0503020204020204" charset="-122"/>
                <a:ea typeface="微软雅黑" panose="020B0503020204020204" charset="-122"/>
              </a:rPr>
              <a:t>到达目的楼层</a:t>
            </a:r>
          </a:p>
        </p:txBody>
      </p:sp>
      <p:pic>
        <p:nvPicPr>
          <p:cNvPr id="3" name="图片 2">
            <a:extLst>
              <a:ext uri="{FF2B5EF4-FFF2-40B4-BE49-F238E27FC236}">
                <a16:creationId xmlns:a16="http://schemas.microsoft.com/office/drawing/2014/main" id="{14C99C62-CA7D-5F78-4B2F-618048EBC504}"/>
              </a:ext>
            </a:extLst>
          </p:cNvPr>
          <p:cNvPicPr>
            <a:picLocks noChangeAspect="1"/>
          </p:cNvPicPr>
          <p:nvPr/>
        </p:nvPicPr>
        <p:blipFill>
          <a:blip r:embed="rId66" cstate="email">
            <a:extLst>
              <a:ext uri="{28A0092B-C50C-407E-A947-70E740481C1C}">
                <a14:useLocalDpi xmlns:a14="http://schemas.microsoft.com/office/drawing/2010/main"/>
              </a:ext>
            </a:extLst>
          </a:blip>
          <a:stretch>
            <a:fillRect/>
          </a:stretch>
        </p:blipFill>
        <p:spPr>
          <a:xfrm flipH="1">
            <a:off x="2623368" y="3652338"/>
            <a:ext cx="753499" cy="801108"/>
          </a:xfrm>
          <a:prstGeom prst="rect">
            <a:avLst/>
          </a:prstGeom>
        </p:spPr>
      </p:pic>
      <p:pic>
        <p:nvPicPr>
          <p:cNvPr id="160" name="图片 159">
            <a:extLst>
              <a:ext uri="{FF2B5EF4-FFF2-40B4-BE49-F238E27FC236}">
                <a16:creationId xmlns:a16="http://schemas.microsoft.com/office/drawing/2014/main" id="{E1A227C8-129F-C287-9F2C-E529DA3A7EFB}"/>
              </a:ext>
            </a:extLst>
          </p:cNvPr>
          <p:cNvPicPr>
            <a:picLocks noChangeAspect="1"/>
          </p:cNvPicPr>
          <p:nvPr/>
        </p:nvPicPr>
        <p:blipFill>
          <a:blip r:embed="rId67" cstate="email">
            <a:extLst>
              <a:ext uri="{28A0092B-C50C-407E-A947-70E740481C1C}">
                <a14:useLocalDpi xmlns:a14="http://schemas.microsoft.com/office/drawing/2010/main"/>
              </a:ext>
            </a:extLst>
          </a:blip>
          <a:stretch>
            <a:fillRect/>
          </a:stretch>
        </p:blipFill>
        <p:spPr>
          <a:xfrm>
            <a:off x="2615958" y="834331"/>
            <a:ext cx="709277" cy="689843"/>
          </a:xfrm>
          <a:prstGeom prst="rect">
            <a:avLst/>
          </a:prstGeom>
        </p:spPr>
      </p:pic>
      <p:pic>
        <p:nvPicPr>
          <p:cNvPr id="5" name="图片 4">
            <a:extLst>
              <a:ext uri="{FF2B5EF4-FFF2-40B4-BE49-F238E27FC236}">
                <a16:creationId xmlns:a16="http://schemas.microsoft.com/office/drawing/2014/main" id="{A8265F4E-ECA6-6225-CB1C-504F24F6DB02}"/>
              </a:ext>
            </a:extLst>
          </p:cNvPr>
          <p:cNvPicPr>
            <a:picLocks noChangeAspect="1"/>
          </p:cNvPicPr>
          <p:nvPr/>
        </p:nvPicPr>
        <p:blipFill>
          <a:blip r:embed="rId68" cstate="email">
            <a:extLst>
              <a:ext uri="{28A0092B-C50C-407E-A947-70E740481C1C}">
                <a14:useLocalDpi xmlns:a14="http://schemas.microsoft.com/office/drawing/2010/main"/>
              </a:ext>
            </a:extLst>
          </a:blip>
          <a:stretch>
            <a:fillRect/>
          </a:stretch>
        </p:blipFill>
        <p:spPr>
          <a:xfrm>
            <a:off x="2500920" y="2217886"/>
            <a:ext cx="805247" cy="720588"/>
          </a:xfrm>
          <a:prstGeom prst="rect">
            <a:avLst/>
          </a:prstGeom>
        </p:spPr>
      </p:pic>
      <p:sp>
        <p:nvSpPr>
          <p:cNvPr id="164" name="PA-文本框 2">
            <a:extLst>
              <a:ext uri="{FF2B5EF4-FFF2-40B4-BE49-F238E27FC236}">
                <a16:creationId xmlns:a16="http://schemas.microsoft.com/office/drawing/2014/main" id="{D5A953FD-A12E-5AC2-D1EF-B3689F134743}"/>
              </a:ext>
            </a:extLst>
          </p:cNvPr>
          <p:cNvSpPr txBox="1"/>
          <p:nvPr>
            <p:custDataLst>
              <p:tags r:id="rId8"/>
            </p:custDataLst>
          </p:nvPr>
        </p:nvSpPr>
        <p:spPr>
          <a:xfrm>
            <a:off x="2581248" y="1444098"/>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门禁</a:t>
            </a:r>
          </a:p>
        </p:txBody>
      </p:sp>
      <p:sp>
        <p:nvSpPr>
          <p:cNvPr id="165" name="PA-文本框 2">
            <a:extLst>
              <a:ext uri="{FF2B5EF4-FFF2-40B4-BE49-F238E27FC236}">
                <a16:creationId xmlns:a16="http://schemas.microsoft.com/office/drawing/2014/main" id="{7F8D8A27-E466-79D8-47FB-365544B8DAD1}"/>
              </a:ext>
            </a:extLst>
          </p:cNvPr>
          <p:cNvSpPr txBox="1"/>
          <p:nvPr>
            <p:custDataLst>
              <p:tags r:id="rId9"/>
            </p:custDataLst>
          </p:nvPr>
        </p:nvSpPr>
        <p:spPr>
          <a:xfrm>
            <a:off x="2537064" y="2919084"/>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通道闸</a:t>
            </a:r>
          </a:p>
        </p:txBody>
      </p:sp>
      <p:sp>
        <p:nvSpPr>
          <p:cNvPr id="166" name="PA-文本框 2">
            <a:extLst>
              <a:ext uri="{FF2B5EF4-FFF2-40B4-BE49-F238E27FC236}">
                <a16:creationId xmlns:a16="http://schemas.microsoft.com/office/drawing/2014/main" id="{DCF65386-592E-0AA4-55E9-23BDA48B1F1F}"/>
              </a:ext>
            </a:extLst>
          </p:cNvPr>
          <p:cNvSpPr txBox="1"/>
          <p:nvPr>
            <p:custDataLst>
              <p:tags r:id="rId10"/>
            </p:custDataLst>
          </p:nvPr>
        </p:nvSpPr>
        <p:spPr>
          <a:xfrm>
            <a:off x="2544721" y="4426833"/>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广告门</a:t>
            </a:r>
            <a:endParaRPr lang="zh-CN" altLang="en-US" sz="1000" b="1" dirty="0">
              <a:solidFill>
                <a:schemeClr val="tx1"/>
              </a:solidFill>
              <a:latin typeface="微软雅黑" panose="020B0503020204020204" charset="-122"/>
              <a:ea typeface="微软雅黑" panose="020B0503020204020204" charset="-122"/>
            </a:endParaRPr>
          </a:p>
        </p:txBody>
      </p:sp>
      <p:sp>
        <p:nvSpPr>
          <p:cNvPr id="172" name="PA-矩形 5">
            <a:extLst>
              <a:ext uri="{FF2B5EF4-FFF2-40B4-BE49-F238E27FC236}">
                <a16:creationId xmlns:a16="http://schemas.microsoft.com/office/drawing/2014/main" id="{36F84817-57BB-F8E9-6026-B5C92CB29723}"/>
              </a:ext>
            </a:extLst>
          </p:cNvPr>
          <p:cNvSpPr/>
          <p:nvPr>
            <p:custDataLst>
              <p:tags r:id="rId11"/>
            </p:custDataLst>
          </p:nvPr>
        </p:nvSpPr>
        <p:spPr>
          <a:xfrm rot="1881533">
            <a:off x="4001315" y="2492494"/>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73" name="PA-矩形 5">
            <a:extLst>
              <a:ext uri="{FF2B5EF4-FFF2-40B4-BE49-F238E27FC236}">
                <a16:creationId xmlns:a16="http://schemas.microsoft.com/office/drawing/2014/main" id="{E43E4AA1-00CD-6122-06E9-B4F025F7CA1F}"/>
              </a:ext>
            </a:extLst>
          </p:cNvPr>
          <p:cNvSpPr/>
          <p:nvPr>
            <p:custDataLst>
              <p:tags r:id="rId12"/>
            </p:custDataLst>
          </p:nvPr>
        </p:nvSpPr>
        <p:spPr>
          <a:xfrm rot="8973267">
            <a:off x="2119445" y="2499359"/>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12" name="图片 11">
            <a:extLst>
              <a:ext uri="{FF2B5EF4-FFF2-40B4-BE49-F238E27FC236}">
                <a16:creationId xmlns:a16="http://schemas.microsoft.com/office/drawing/2014/main" id="{48D5C608-21DD-B09A-92B9-C204FDB7F56E}"/>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1818996" y="2520793"/>
            <a:ext cx="133200" cy="133200"/>
          </a:xfrm>
          <a:prstGeom prst="rect">
            <a:avLst/>
          </a:prstGeom>
        </p:spPr>
      </p:pic>
      <p:sp>
        <p:nvSpPr>
          <p:cNvPr id="182" name="PA-矩形 5">
            <a:extLst>
              <a:ext uri="{FF2B5EF4-FFF2-40B4-BE49-F238E27FC236}">
                <a16:creationId xmlns:a16="http://schemas.microsoft.com/office/drawing/2014/main" id="{2C210985-EAF4-B847-AD38-5CB5AC64B969}"/>
              </a:ext>
            </a:extLst>
          </p:cNvPr>
          <p:cNvSpPr/>
          <p:nvPr>
            <p:custDataLst>
              <p:tags r:id="rId13"/>
            </p:custDataLst>
          </p:nvPr>
        </p:nvSpPr>
        <p:spPr>
          <a:xfrm rot="8973267">
            <a:off x="4009394" y="1421964"/>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181" name="图片 180">
            <a:extLst>
              <a:ext uri="{FF2B5EF4-FFF2-40B4-BE49-F238E27FC236}">
                <a16:creationId xmlns:a16="http://schemas.microsoft.com/office/drawing/2014/main" id="{C5D8D3AB-4B1A-52CD-8E99-5382792A4616}"/>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4282788" y="2515955"/>
            <a:ext cx="133200" cy="133200"/>
          </a:xfrm>
          <a:prstGeom prst="rect">
            <a:avLst/>
          </a:prstGeom>
        </p:spPr>
      </p:pic>
      <p:sp>
        <p:nvSpPr>
          <p:cNvPr id="187" name="PA-文本框 2">
            <a:extLst>
              <a:ext uri="{FF2B5EF4-FFF2-40B4-BE49-F238E27FC236}">
                <a16:creationId xmlns:a16="http://schemas.microsoft.com/office/drawing/2014/main" id="{41B4052E-B70A-0214-3154-7E00CD7A4718}"/>
              </a:ext>
            </a:extLst>
          </p:cNvPr>
          <p:cNvSpPr txBox="1"/>
          <p:nvPr>
            <p:custDataLst>
              <p:tags r:id="rId14"/>
            </p:custDataLst>
          </p:nvPr>
        </p:nvSpPr>
        <p:spPr>
          <a:xfrm>
            <a:off x="5070015" y="2132097"/>
            <a:ext cx="1426148" cy="256653"/>
          </a:xfrm>
          <a:prstGeom prst="rect">
            <a:avLst/>
          </a:prstGeom>
          <a:noFill/>
          <a:ln w="9525">
            <a:noFill/>
          </a:ln>
        </p:spPr>
        <p:txBody>
          <a:bodyPr lIns="88820" tIns="44410" rIns="88820" bIns="44410"/>
          <a:lstStyle/>
          <a:p>
            <a:pPr>
              <a:lnSpc>
                <a:spcPct val="150000"/>
              </a:lnSpc>
              <a:spcBef>
                <a:spcPct val="20000"/>
              </a:spcBef>
            </a:pPr>
            <a:r>
              <a:rPr lang="zh-CN" altLang="en-US" sz="1000" b="1" spc="100" dirty="0">
                <a:solidFill>
                  <a:prstClr val="black"/>
                </a:solidFill>
                <a:latin typeface="微软雅黑" panose="020B0503020204020204" charset="-122"/>
                <a:ea typeface="微软雅黑" panose="020B0503020204020204" charset="-122"/>
              </a:rPr>
              <a:t>人脸识别开门</a:t>
            </a:r>
            <a:endParaRPr lang="zh-CN" altLang="en-US" sz="1000" b="1" dirty="0">
              <a:solidFill>
                <a:schemeClr val="tx1"/>
              </a:solidFill>
              <a:latin typeface="微软雅黑" panose="020B0503020204020204" charset="-122"/>
              <a:ea typeface="微软雅黑" panose="020B0503020204020204" charset="-122"/>
            </a:endParaRPr>
          </a:p>
        </p:txBody>
      </p:sp>
      <p:sp>
        <p:nvSpPr>
          <p:cNvPr id="188" name="矩形 187">
            <a:extLst>
              <a:ext uri="{FF2B5EF4-FFF2-40B4-BE49-F238E27FC236}">
                <a16:creationId xmlns:a16="http://schemas.microsoft.com/office/drawing/2014/main" id="{D9A36152-7824-A3FB-D45D-39B5D5668627}"/>
              </a:ext>
            </a:extLst>
          </p:cNvPr>
          <p:cNvSpPr/>
          <p:nvPr/>
        </p:nvSpPr>
        <p:spPr>
          <a:xfrm>
            <a:off x="5075263" y="2787708"/>
            <a:ext cx="763351" cy="246221"/>
          </a:xfrm>
          <a:prstGeom prst="rect">
            <a:avLst/>
          </a:prstGeom>
        </p:spPr>
        <p:txBody>
          <a:bodyPr wrap="none">
            <a:spAutoFit/>
          </a:bodyPr>
          <a:lstStyle/>
          <a:p>
            <a:pPr algn="ctr"/>
            <a:r>
              <a:rPr lang="en-US" altLang="zh-CN" sz="1000" b="1" spc="100" dirty="0">
                <a:solidFill>
                  <a:prstClr val="black"/>
                </a:solidFill>
                <a:latin typeface="微软雅黑" panose="020B0503020204020204" charset="-122"/>
                <a:ea typeface="微软雅黑" panose="020B0503020204020204" charset="-122"/>
              </a:rPr>
              <a:t>IC</a:t>
            </a:r>
            <a:r>
              <a:rPr lang="zh-CN" altLang="en-US" sz="1000" b="1" spc="100" dirty="0">
                <a:solidFill>
                  <a:prstClr val="black"/>
                </a:solidFill>
                <a:latin typeface="微软雅黑" panose="020B0503020204020204" charset="-122"/>
                <a:ea typeface="微软雅黑" panose="020B0503020204020204" charset="-122"/>
              </a:rPr>
              <a:t>卡开门</a:t>
            </a:r>
          </a:p>
        </p:txBody>
      </p:sp>
      <p:pic>
        <p:nvPicPr>
          <p:cNvPr id="18" name="图片 17">
            <a:extLst>
              <a:ext uri="{FF2B5EF4-FFF2-40B4-BE49-F238E27FC236}">
                <a16:creationId xmlns:a16="http://schemas.microsoft.com/office/drawing/2014/main" id="{4D59D6DA-6C9E-661B-C18E-4A86A2C62FC9}"/>
              </a:ext>
            </a:extLst>
          </p:cNvPr>
          <p:cNvPicPr>
            <a:picLocks noChangeAspect="1"/>
          </p:cNvPicPr>
          <p:nvPr/>
        </p:nvPicPr>
        <p:blipFill>
          <a:blip r:embed="rId70" cstate="email">
            <a:extLst>
              <a:ext uri="{28A0092B-C50C-407E-A947-70E740481C1C}">
                <a14:useLocalDpi xmlns:a14="http://schemas.microsoft.com/office/drawing/2010/main"/>
              </a:ext>
            </a:extLst>
          </a:blip>
          <a:stretch>
            <a:fillRect/>
          </a:stretch>
        </p:blipFill>
        <p:spPr>
          <a:xfrm>
            <a:off x="8505819" y="1996454"/>
            <a:ext cx="715533" cy="1039548"/>
          </a:xfrm>
          <a:prstGeom prst="rect">
            <a:avLst/>
          </a:prstGeom>
        </p:spPr>
      </p:pic>
      <p:pic>
        <p:nvPicPr>
          <p:cNvPr id="20" name="图片 19">
            <a:extLst>
              <a:ext uri="{FF2B5EF4-FFF2-40B4-BE49-F238E27FC236}">
                <a16:creationId xmlns:a16="http://schemas.microsoft.com/office/drawing/2014/main" id="{700F9961-80D6-5239-4A57-EB286DF8ED5E}"/>
              </a:ext>
            </a:extLst>
          </p:cNvPr>
          <p:cNvPicPr>
            <a:picLocks noChangeAspect="1"/>
          </p:cNvPicPr>
          <p:nvPr/>
        </p:nvPicPr>
        <p:blipFill>
          <a:blip r:embed="rId71" cstate="email">
            <a:extLst>
              <a:ext uri="{28A0092B-C50C-407E-A947-70E740481C1C}">
                <a14:useLocalDpi xmlns:a14="http://schemas.microsoft.com/office/drawing/2010/main"/>
              </a:ext>
            </a:extLst>
          </a:blip>
          <a:stretch>
            <a:fillRect/>
          </a:stretch>
        </p:blipFill>
        <p:spPr>
          <a:xfrm>
            <a:off x="6843423" y="2105003"/>
            <a:ext cx="299769" cy="900545"/>
          </a:xfrm>
          <a:prstGeom prst="rect">
            <a:avLst/>
          </a:prstGeom>
        </p:spPr>
      </p:pic>
      <p:pic>
        <p:nvPicPr>
          <p:cNvPr id="197" name="图片 196">
            <a:extLst>
              <a:ext uri="{FF2B5EF4-FFF2-40B4-BE49-F238E27FC236}">
                <a16:creationId xmlns:a16="http://schemas.microsoft.com/office/drawing/2014/main" id="{1094F889-5726-1A1E-A0A7-817D089D72F7}"/>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7496494" y="2499602"/>
            <a:ext cx="133200" cy="133200"/>
          </a:xfrm>
          <a:prstGeom prst="rect">
            <a:avLst/>
          </a:prstGeom>
        </p:spPr>
      </p:pic>
      <p:pic>
        <p:nvPicPr>
          <p:cNvPr id="199" name="图片 198">
            <a:extLst>
              <a:ext uri="{FF2B5EF4-FFF2-40B4-BE49-F238E27FC236}">
                <a16:creationId xmlns:a16="http://schemas.microsoft.com/office/drawing/2014/main" id="{B451B74E-7194-EFD5-56C9-F3509223C9C7}"/>
              </a:ext>
            </a:extLst>
          </p:cNvPr>
          <p:cNvPicPr>
            <a:picLocks noChangeAspect="1"/>
          </p:cNvPicPr>
          <p:nvPr/>
        </p:nvPicPr>
        <p:blipFill>
          <a:blip r:embed="rId72" cstate="email">
            <a:extLst>
              <a:ext uri="{28A0092B-C50C-407E-A947-70E740481C1C}">
                <a14:useLocalDpi xmlns:a14="http://schemas.microsoft.com/office/drawing/2010/main"/>
              </a:ext>
            </a:extLst>
          </a:blip>
          <a:stretch>
            <a:fillRect/>
          </a:stretch>
        </p:blipFill>
        <p:spPr>
          <a:xfrm>
            <a:off x="7365369" y="3022828"/>
            <a:ext cx="401868" cy="229180"/>
          </a:xfrm>
          <a:prstGeom prst="rect">
            <a:avLst/>
          </a:prstGeom>
        </p:spPr>
      </p:pic>
      <p:sp>
        <p:nvSpPr>
          <p:cNvPr id="200" name="PA-文本框 2">
            <a:extLst>
              <a:ext uri="{FF2B5EF4-FFF2-40B4-BE49-F238E27FC236}">
                <a16:creationId xmlns:a16="http://schemas.microsoft.com/office/drawing/2014/main" id="{FBD79507-CDF8-FAE8-45F1-65EEE26CE291}"/>
              </a:ext>
            </a:extLst>
          </p:cNvPr>
          <p:cNvSpPr txBox="1"/>
          <p:nvPr>
            <p:custDataLst>
              <p:tags r:id="rId15"/>
            </p:custDataLst>
          </p:nvPr>
        </p:nvSpPr>
        <p:spPr>
          <a:xfrm>
            <a:off x="6968335" y="1549033"/>
            <a:ext cx="1222028" cy="237028"/>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人脸识别无感呼梯</a:t>
            </a:r>
            <a:endParaRPr lang="zh-CN" altLang="en-US" sz="1000" b="1" dirty="0">
              <a:solidFill>
                <a:schemeClr val="tx1"/>
              </a:solidFill>
              <a:latin typeface="微软雅黑" panose="020B0503020204020204" charset="-122"/>
              <a:ea typeface="微软雅黑" panose="020B0503020204020204" charset="-122"/>
            </a:endParaRPr>
          </a:p>
        </p:txBody>
      </p:sp>
      <p:sp>
        <p:nvSpPr>
          <p:cNvPr id="201" name="PA-文本框 2">
            <a:extLst>
              <a:ext uri="{FF2B5EF4-FFF2-40B4-BE49-F238E27FC236}">
                <a16:creationId xmlns:a16="http://schemas.microsoft.com/office/drawing/2014/main" id="{8DC4D540-E337-EB51-3541-8D6D174889E0}"/>
              </a:ext>
            </a:extLst>
          </p:cNvPr>
          <p:cNvSpPr txBox="1"/>
          <p:nvPr>
            <p:custDataLst>
              <p:tags r:id="rId16"/>
            </p:custDataLst>
          </p:nvPr>
        </p:nvSpPr>
        <p:spPr>
          <a:xfrm>
            <a:off x="7193964" y="3292941"/>
            <a:ext cx="717644" cy="229630"/>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语音呼梯</a:t>
            </a:r>
            <a:endParaRPr lang="zh-CN" altLang="en-US" sz="1000" b="1" dirty="0">
              <a:solidFill>
                <a:schemeClr val="tx1"/>
              </a:solidFill>
              <a:latin typeface="微软雅黑" panose="020B0503020204020204" charset="-122"/>
              <a:ea typeface="微软雅黑" panose="020B0503020204020204" charset="-122"/>
            </a:endParaRPr>
          </a:p>
        </p:txBody>
      </p:sp>
      <p:pic>
        <p:nvPicPr>
          <p:cNvPr id="202" name="图片 201">
            <a:extLst>
              <a:ext uri="{FF2B5EF4-FFF2-40B4-BE49-F238E27FC236}">
                <a16:creationId xmlns:a16="http://schemas.microsoft.com/office/drawing/2014/main" id="{351A2BB2-0F14-8D14-524E-669E63252C91}"/>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9847298" y="2520895"/>
            <a:ext cx="133200" cy="133200"/>
          </a:xfrm>
          <a:prstGeom prst="rect">
            <a:avLst/>
          </a:prstGeom>
        </p:spPr>
      </p:pic>
      <p:sp>
        <p:nvSpPr>
          <p:cNvPr id="203" name="PA-文本框 2">
            <a:extLst>
              <a:ext uri="{FF2B5EF4-FFF2-40B4-BE49-F238E27FC236}">
                <a16:creationId xmlns:a16="http://schemas.microsoft.com/office/drawing/2014/main" id="{98AFFF69-053D-ACE0-F46B-CA3C76F03236}"/>
              </a:ext>
            </a:extLst>
          </p:cNvPr>
          <p:cNvSpPr txBox="1"/>
          <p:nvPr>
            <p:custDataLst>
              <p:tags r:id="rId17"/>
            </p:custDataLst>
          </p:nvPr>
        </p:nvSpPr>
        <p:spPr>
          <a:xfrm>
            <a:off x="6564761" y="3013366"/>
            <a:ext cx="843178" cy="217507"/>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a:t>
            </a:r>
            <a:r>
              <a:rPr lang="zh-CN" altLang="en-US" sz="1000" b="1" dirty="0">
                <a:latin typeface="微软雅黑" panose="020B0503020204020204" charset="-122"/>
                <a:ea typeface="微软雅黑" panose="020B0503020204020204" charset="-122"/>
              </a:rPr>
              <a:t>桥箱外</a:t>
            </a:r>
            <a:endParaRPr lang="zh-CN" altLang="en-US" sz="1000" b="1" dirty="0">
              <a:solidFill>
                <a:schemeClr val="tx1"/>
              </a:solidFill>
              <a:latin typeface="微软雅黑" panose="020B0503020204020204" charset="-122"/>
              <a:ea typeface="微软雅黑" panose="020B0503020204020204" charset="-122"/>
            </a:endParaRPr>
          </a:p>
        </p:txBody>
      </p:sp>
      <p:sp>
        <p:nvSpPr>
          <p:cNvPr id="204" name="PA-文本框 2">
            <a:extLst>
              <a:ext uri="{FF2B5EF4-FFF2-40B4-BE49-F238E27FC236}">
                <a16:creationId xmlns:a16="http://schemas.microsoft.com/office/drawing/2014/main" id="{E0BC1AFE-774C-3B55-EE12-344E52FC110B}"/>
              </a:ext>
            </a:extLst>
          </p:cNvPr>
          <p:cNvSpPr txBox="1"/>
          <p:nvPr>
            <p:custDataLst>
              <p:tags r:id="rId18"/>
            </p:custDataLst>
          </p:nvPr>
        </p:nvSpPr>
        <p:spPr>
          <a:xfrm>
            <a:off x="8429140" y="3018923"/>
            <a:ext cx="843178" cy="217507"/>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a:t>
            </a:r>
            <a:r>
              <a:rPr lang="zh-CN" altLang="en-US" sz="1000" b="1" dirty="0">
                <a:latin typeface="微软雅黑" panose="020B0503020204020204" charset="-122"/>
                <a:ea typeface="微软雅黑" panose="020B0503020204020204" charset="-122"/>
              </a:rPr>
              <a:t>桥箱内</a:t>
            </a:r>
            <a:endParaRPr lang="zh-CN" altLang="en-US" sz="1000" b="1" dirty="0">
              <a:solidFill>
                <a:schemeClr val="tx1"/>
              </a:solidFill>
              <a:latin typeface="微软雅黑" panose="020B0503020204020204" charset="-122"/>
              <a:ea typeface="微软雅黑" panose="020B0503020204020204" charset="-122"/>
            </a:endParaRPr>
          </a:p>
        </p:txBody>
      </p:sp>
      <p:sp>
        <p:nvSpPr>
          <p:cNvPr id="205" name="PA-矩形 17">
            <a:extLst>
              <a:ext uri="{FF2B5EF4-FFF2-40B4-BE49-F238E27FC236}">
                <a16:creationId xmlns:a16="http://schemas.microsoft.com/office/drawing/2014/main" id="{228958DD-84D6-9A46-81DA-6518818C350C}"/>
              </a:ext>
            </a:extLst>
          </p:cNvPr>
          <p:cNvSpPr/>
          <p:nvPr>
            <p:custDataLst>
              <p:tags r:id="rId19"/>
            </p:custDataLst>
          </p:nvPr>
        </p:nvSpPr>
        <p:spPr>
          <a:xfrm>
            <a:off x="7557136" y="2158707"/>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6" name="PA-矩形 17">
            <a:extLst>
              <a:ext uri="{FF2B5EF4-FFF2-40B4-BE49-F238E27FC236}">
                <a16:creationId xmlns:a16="http://schemas.microsoft.com/office/drawing/2014/main" id="{C3196B0B-7D83-83BB-BB8B-EF6836655DAA}"/>
              </a:ext>
            </a:extLst>
          </p:cNvPr>
          <p:cNvSpPr/>
          <p:nvPr>
            <p:custDataLst>
              <p:tags r:id="rId20"/>
            </p:custDataLst>
          </p:nvPr>
        </p:nvSpPr>
        <p:spPr>
          <a:xfrm>
            <a:off x="7552786" y="2633311"/>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7" name="PA-矩形 17">
            <a:extLst>
              <a:ext uri="{FF2B5EF4-FFF2-40B4-BE49-F238E27FC236}">
                <a16:creationId xmlns:a16="http://schemas.microsoft.com/office/drawing/2014/main" id="{50096FE2-1E07-AE85-1695-FC3690AD461B}"/>
              </a:ext>
            </a:extLst>
          </p:cNvPr>
          <p:cNvSpPr/>
          <p:nvPr>
            <p:custDataLst>
              <p:tags r:id="rId21"/>
            </p:custDataLst>
          </p:nvPr>
        </p:nvSpPr>
        <p:spPr>
          <a:xfrm>
            <a:off x="9914645" y="2178143"/>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8" name="PA-矩形 17">
            <a:extLst>
              <a:ext uri="{FF2B5EF4-FFF2-40B4-BE49-F238E27FC236}">
                <a16:creationId xmlns:a16="http://schemas.microsoft.com/office/drawing/2014/main" id="{2030397D-B260-3FF6-1DC5-24925DA2BB2F}"/>
              </a:ext>
            </a:extLst>
          </p:cNvPr>
          <p:cNvSpPr/>
          <p:nvPr>
            <p:custDataLst>
              <p:tags r:id="rId22"/>
            </p:custDataLst>
          </p:nvPr>
        </p:nvSpPr>
        <p:spPr>
          <a:xfrm>
            <a:off x="9910295" y="2652747"/>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16" name="PA-文本框 2">
            <a:extLst>
              <a:ext uri="{FF2B5EF4-FFF2-40B4-BE49-F238E27FC236}">
                <a16:creationId xmlns:a16="http://schemas.microsoft.com/office/drawing/2014/main" id="{63F1BE92-D98B-7005-5EDE-339BAD0131C9}"/>
              </a:ext>
            </a:extLst>
          </p:cNvPr>
          <p:cNvSpPr txBox="1"/>
          <p:nvPr>
            <p:custDataLst>
              <p:tags r:id="rId23"/>
            </p:custDataLst>
          </p:nvPr>
        </p:nvSpPr>
        <p:spPr>
          <a:xfrm>
            <a:off x="8854467" y="1000563"/>
            <a:ext cx="2138690" cy="446560"/>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人脸识别乘梯</a:t>
            </a:r>
            <a:endParaRPr lang="en-US" altLang="zh-CN" sz="1000" b="1" dirty="0">
              <a:latin typeface="微软雅黑" panose="020B0503020204020204" charset="-122"/>
              <a:ea typeface="微软雅黑" panose="020B0503020204020204" charset="-122"/>
            </a:endParaRPr>
          </a:p>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单层权限直接点亮点亮电梯按键</a:t>
            </a:r>
            <a:endParaRPr lang="zh-CN" altLang="en-US" sz="1000" b="1" dirty="0">
              <a:solidFill>
                <a:schemeClr val="tx1"/>
              </a:solidFill>
              <a:latin typeface="微软雅黑" panose="020B0503020204020204" charset="-122"/>
              <a:ea typeface="微软雅黑" panose="020B0503020204020204" charset="-122"/>
            </a:endParaRPr>
          </a:p>
        </p:txBody>
      </p:sp>
      <p:pic>
        <p:nvPicPr>
          <p:cNvPr id="228" name="图片 227">
            <a:extLst>
              <a:ext uri="{FF2B5EF4-FFF2-40B4-BE49-F238E27FC236}">
                <a16:creationId xmlns:a16="http://schemas.microsoft.com/office/drawing/2014/main" id="{9B072DDC-5593-B67B-30DA-441112833DAB}"/>
              </a:ext>
            </a:extLst>
          </p:cNvPr>
          <p:cNvPicPr>
            <a:picLocks noChangeAspect="1"/>
          </p:cNvPicPr>
          <p:nvPr/>
        </p:nvPicPr>
        <p:blipFill>
          <a:blip r:embed="rId72" cstate="email">
            <a:extLst>
              <a:ext uri="{28A0092B-C50C-407E-A947-70E740481C1C}">
                <a14:useLocalDpi xmlns:a14="http://schemas.microsoft.com/office/drawing/2010/main"/>
              </a:ext>
            </a:extLst>
          </a:blip>
          <a:stretch>
            <a:fillRect/>
          </a:stretch>
        </p:blipFill>
        <p:spPr>
          <a:xfrm>
            <a:off x="9705397" y="3044563"/>
            <a:ext cx="401868" cy="229180"/>
          </a:xfrm>
          <a:prstGeom prst="rect">
            <a:avLst/>
          </a:prstGeom>
        </p:spPr>
      </p:pic>
      <p:sp>
        <p:nvSpPr>
          <p:cNvPr id="231" name="PA-文本框 2">
            <a:extLst>
              <a:ext uri="{FF2B5EF4-FFF2-40B4-BE49-F238E27FC236}">
                <a16:creationId xmlns:a16="http://schemas.microsoft.com/office/drawing/2014/main" id="{DD9F0029-B5B0-EB6A-5D07-CB84C5A93977}"/>
              </a:ext>
            </a:extLst>
          </p:cNvPr>
          <p:cNvSpPr txBox="1"/>
          <p:nvPr>
            <p:custDataLst>
              <p:tags r:id="rId24"/>
            </p:custDataLst>
          </p:nvPr>
        </p:nvSpPr>
        <p:spPr>
          <a:xfrm>
            <a:off x="9283561" y="3297409"/>
            <a:ext cx="1236630" cy="491933"/>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多层权限，刷卡、刷码后，语音选层</a:t>
            </a:r>
            <a:endParaRPr lang="zh-CN" altLang="en-US" sz="1000" b="1" dirty="0">
              <a:solidFill>
                <a:schemeClr val="tx1"/>
              </a:solidFill>
              <a:latin typeface="微软雅黑" panose="020B0503020204020204" charset="-122"/>
              <a:ea typeface="微软雅黑" panose="020B0503020204020204" charset="-122"/>
            </a:endParaRPr>
          </a:p>
        </p:txBody>
      </p:sp>
      <p:pic>
        <p:nvPicPr>
          <p:cNvPr id="96" name="图片 95">
            <a:extLst>
              <a:ext uri="{FF2B5EF4-FFF2-40B4-BE49-F238E27FC236}">
                <a16:creationId xmlns:a16="http://schemas.microsoft.com/office/drawing/2014/main" id="{7525EC6F-EC5F-8C03-9632-B9473A852B83}"/>
              </a:ext>
            </a:extLst>
          </p:cNvPr>
          <p:cNvPicPr>
            <a:picLocks noChangeAspect="1"/>
          </p:cNvPicPr>
          <p:nvPr/>
        </p:nvPicPr>
        <p:blipFill>
          <a:blip r:embed="rId73" cstate="email">
            <a:extLst>
              <a:ext uri="{28A0092B-C50C-407E-A947-70E740481C1C}">
                <a14:useLocalDpi xmlns:a14="http://schemas.microsoft.com/office/drawing/2010/main"/>
              </a:ext>
            </a:extLst>
          </a:blip>
          <a:stretch>
            <a:fillRect/>
          </a:stretch>
        </p:blipFill>
        <p:spPr>
          <a:xfrm>
            <a:off x="4527212" y="2740912"/>
            <a:ext cx="513489" cy="349091"/>
          </a:xfrm>
          <a:prstGeom prst="rect">
            <a:avLst/>
          </a:prstGeom>
        </p:spPr>
      </p:pic>
      <p:pic>
        <p:nvPicPr>
          <p:cNvPr id="94" name="图片 93">
            <a:extLst>
              <a:ext uri="{FF2B5EF4-FFF2-40B4-BE49-F238E27FC236}">
                <a16:creationId xmlns:a16="http://schemas.microsoft.com/office/drawing/2014/main" id="{420AD49B-3F0F-9F66-CE04-908DEB8671C1}"/>
              </a:ext>
            </a:extLst>
          </p:cNvPr>
          <p:cNvPicPr>
            <a:picLocks noChangeAspect="1"/>
          </p:cNvPicPr>
          <p:nvPr/>
        </p:nvPicPr>
        <p:blipFill>
          <a:blip r:embed="rId74" cstate="email">
            <a:extLst>
              <a:ext uri="{28A0092B-C50C-407E-A947-70E740481C1C}">
                <a14:useLocalDpi xmlns:a14="http://schemas.microsoft.com/office/drawing/2010/main"/>
              </a:ext>
            </a:extLst>
          </a:blip>
          <a:stretch>
            <a:fillRect/>
          </a:stretch>
        </p:blipFill>
        <p:spPr>
          <a:xfrm>
            <a:off x="3397477" y="994831"/>
            <a:ext cx="253663" cy="449267"/>
          </a:xfrm>
          <a:prstGeom prst="rect">
            <a:avLst/>
          </a:prstGeom>
        </p:spPr>
      </p:pic>
      <p:pic>
        <p:nvPicPr>
          <p:cNvPr id="7" name="图片 6">
            <a:extLst>
              <a:ext uri="{FF2B5EF4-FFF2-40B4-BE49-F238E27FC236}">
                <a16:creationId xmlns:a16="http://schemas.microsoft.com/office/drawing/2014/main" id="{BED661B5-7657-8FBA-F0B3-6150A46E3BF2}"/>
              </a:ext>
            </a:extLst>
          </p:cNvPr>
          <p:cNvPicPr>
            <a:picLocks noChangeAspect="1"/>
          </p:cNvPicPr>
          <p:nvPr/>
        </p:nvPicPr>
        <p:blipFill>
          <a:blip r:embed="rId75" cstate="email">
            <a:extLst>
              <a:ext uri="{28A0092B-C50C-407E-A947-70E740481C1C}">
                <a14:useLocalDpi xmlns:a14="http://schemas.microsoft.com/office/drawing/2010/main"/>
              </a:ext>
            </a:extLst>
          </a:blip>
          <a:stretch>
            <a:fillRect/>
          </a:stretch>
        </p:blipFill>
        <p:spPr>
          <a:xfrm>
            <a:off x="3392318" y="2231730"/>
            <a:ext cx="259896" cy="628082"/>
          </a:xfrm>
          <a:prstGeom prst="rect">
            <a:avLst/>
          </a:prstGeom>
        </p:spPr>
      </p:pic>
      <p:pic>
        <p:nvPicPr>
          <p:cNvPr id="98" name="图片 97">
            <a:extLst>
              <a:ext uri="{FF2B5EF4-FFF2-40B4-BE49-F238E27FC236}">
                <a16:creationId xmlns:a16="http://schemas.microsoft.com/office/drawing/2014/main" id="{3E5C9A0A-DA90-61EA-A438-CABC3CF1677B}"/>
              </a:ext>
            </a:extLst>
          </p:cNvPr>
          <p:cNvPicPr>
            <a:picLocks noChangeAspect="1"/>
          </p:cNvPicPr>
          <p:nvPr/>
        </p:nvPicPr>
        <p:blipFill>
          <a:blip r:embed="rId76" cstate="email">
            <a:extLst>
              <a:ext uri="{28A0092B-C50C-407E-A947-70E740481C1C}">
                <a14:useLocalDpi xmlns:a14="http://schemas.microsoft.com/office/drawing/2010/main"/>
              </a:ext>
            </a:extLst>
          </a:blip>
          <a:stretch>
            <a:fillRect/>
          </a:stretch>
        </p:blipFill>
        <p:spPr>
          <a:xfrm>
            <a:off x="3423782" y="3789342"/>
            <a:ext cx="143132" cy="587595"/>
          </a:xfrm>
          <a:prstGeom prst="rect">
            <a:avLst/>
          </a:prstGeom>
        </p:spPr>
      </p:pic>
      <p:pic>
        <p:nvPicPr>
          <p:cNvPr id="99" name="图片 98">
            <a:extLst>
              <a:ext uri="{FF2B5EF4-FFF2-40B4-BE49-F238E27FC236}">
                <a16:creationId xmlns:a16="http://schemas.microsoft.com/office/drawing/2014/main" id="{2188A593-82E5-A7A8-D00E-6360354DCEC3}"/>
              </a:ext>
            </a:extLst>
          </p:cNvPr>
          <p:cNvPicPr>
            <a:picLocks noChangeAspect="1"/>
          </p:cNvPicPr>
          <p:nvPr/>
        </p:nvPicPr>
        <p:blipFill>
          <a:blip r:embed="rId77" cstate="email">
            <a:extLst>
              <a:ext uri="{28A0092B-C50C-407E-A947-70E740481C1C}">
                <a14:useLocalDpi xmlns:a14="http://schemas.microsoft.com/office/drawing/2010/main"/>
              </a:ext>
            </a:extLst>
          </a:blip>
          <a:stretch>
            <a:fillRect/>
          </a:stretch>
        </p:blipFill>
        <p:spPr>
          <a:xfrm>
            <a:off x="4530015" y="3159153"/>
            <a:ext cx="519684" cy="330099"/>
          </a:xfrm>
          <a:prstGeom prst="rect">
            <a:avLst/>
          </a:prstGeom>
        </p:spPr>
      </p:pic>
      <p:sp>
        <p:nvSpPr>
          <p:cNvPr id="100" name="矩形 99">
            <a:extLst>
              <a:ext uri="{FF2B5EF4-FFF2-40B4-BE49-F238E27FC236}">
                <a16:creationId xmlns:a16="http://schemas.microsoft.com/office/drawing/2014/main" id="{31B7829A-F843-08D2-E144-CD5478B75864}"/>
              </a:ext>
            </a:extLst>
          </p:cNvPr>
          <p:cNvSpPr/>
          <p:nvPr/>
        </p:nvSpPr>
        <p:spPr>
          <a:xfrm>
            <a:off x="5076410" y="3182779"/>
            <a:ext cx="889988" cy="246221"/>
          </a:xfrm>
          <a:prstGeom prst="rect">
            <a:avLst/>
          </a:prstGeom>
        </p:spPr>
        <p:txBody>
          <a:bodyPr wrap="none">
            <a:spAutoFit/>
          </a:bodyPr>
          <a:lstStyle/>
          <a:p>
            <a:pPr algn="ctr"/>
            <a:r>
              <a:rPr lang="zh-CN" altLang="en-US" sz="1000" b="1" spc="100" dirty="0">
                <a:solidFill>
                  <a:prstClr val="black"/>
                </a:solidFill>
                <a:latin typeface="微软雅黑" panose="020B0503020204020204" charset="-122"/>
                <a:ea typeface="微软雅黑" panose="020B0503020204020204" charset="-122"/>
              </a:rPr>
              <a:t>身份证开门</a:t>
            </a:r>
          </a:p>
        </p:txBody>
      </p:sp>
      <p:pic>
        <p:nvPicPr>
          <p:cNvPr id="14" name="图片 13">
            <a:extLst>
              <a:ext uri="{FF2B5EF4-FFF2-40B4-BE49-F238E27FC236}">
                <a16:creationId xmlns:a16="http://schemas.microsoft.com/office/drawing/2014/main" id="{56C3E28F-34F7-1418-E5AE-DED0681DEE0D}"/>
              </a:ext>
            </a:extLst>
          </p:cNvPr>
          <p:cNvPicPr>
            <a:picLocks noChangeAspect="1"/>
          </p:cNvPicPr>
          <p:nvPr/>
        </p:nvPicPr>
        <p:blipFill>
          <a:blip r:embed="rId78" cstate="email">
            <a:extLst>
              <a:ext uri="{28A0092B-C50C-407E-A947-70E740481C1C}">
                <a14:useLocalDpi xmlns:a14="http://schemas.microsoft.com/office/drawing/2010/main"/>
              </a:ext>
            </a:extLst>
          </a:blip>
          <a:stretch>
            <a:fillRect/>
          </a:stretch>
        </p:blipFill>
        <p:spPr>
          <a:xfrm>
            <a:off x="7383868" y="1851497"/>
            <a:ext cx="373569" cy="348733"/>
          </a:xfrm>
          <a:prstGeom prst="rect">
            <a:avLst/>
          </a:prstGeom>
        </p:spPr>
      </p:pic>
      <p:pic>
        <p:nvPicPr>
          <p:cNvPr id="102" name="图片 101">
            <a:extLst>
              <a:ext uri="{FF2B5EF4-FFF2-40B4-BE49-F238E27FC236}">
                <a16:creationId xmlns:a16="http://schemas.microsoft.com/office/drawing/2014/main" id="{9BEC587F-AF90-D8FC-2541-D00CB33A1E24}"/>
              </a:ext>
            </a:extLst>
          </p:cNvPr>
          <p:cNvPicPr>
            <a:picLocks noChangeAspect="1"/>
          </p:cNvPicPr>
          <p:nvPr/>
        </p:nvPicPr>
        <p:blipFill>
          <a:blip r:embed="rId74" cstate="email">
            <a:extLst>
              <a:ext uri="{28A0092B-C50C-407E-A947-70E740481C1C}">
                <a14:useLocalDpi xmlns:a14="http://schemas.microsoft.com/office/drawing/2010/main"/>
              </a:ext>
            </a:extLst>
          </a:blip>
          <a:stretch>
            <a:fillRect/>
          </a:stretch>
        </p:blipFill>
        <p:spPr>
          <a:xfrm>
            <a:off x="9596260" y="1673826"/>
            <a:ext cx="253663" cy="449267"/>
          </a:xfrm>
          <a:prstGeom prst="rect">
            <a:avLst/>
          </a:prstGeom>
        </p:spPr>
      </p:pic>
      <p:pic>
        <p:nvPicPr>
          <p:cNvPr id="103" name="图片 102">
            <a:extLst>
              <a:ext uri="{FF2B5EF4-FFF2-40B4-BE49-F238E27FC236}">
                <a16:creationId xmlns:a16="http://schemas.microsoft.com/office/drawing/2014/main" id="{F31D45EF-0027-6B81-8A82-0527320E6510}"/>
              </a:ext>
            </a:extLst>
          </p:cNvPr>
          <p:cNvPicPr>
            <a:picLocks noChangeAspect="1"/>
          </p:cNvPicPr>
          <p:nvPr/>
        </p:nvPicPr>
        <p:blipFill>
          <a:blip r:embed="rId78" cstate="email">
            <a:extLst>
              <a:ext uri="{28A0092B-C50C-407E-A947-70E740481C1C}">
                <a14:useLocalDpi xmlns:a14="http://schemas.microsoft.com/office/drawing/2010/main"/>
              </a:ext>
            </a:extLst>
          </a:blip>
          <a:stretch>
            <a:fillRect/>
          </a:stretch>
        </p:blipFill>
        <p:spPr>
          <a:xfrm>
            <a:off x="9920480" y="1729118"/>
            <a:ext cx="373569" cy="348733"/>
          </a:xfrm>
          <a:prstGeom prst="rect">
            <a:avLst/>
          </a:prstGeom>
        </p:spPr>
      </p:pic>
      <p:pic>
        <p:nvPicPr>
          <p:cNvPr id="16" name="图片 15">
            <a:extLst>
              <a:ext uri="{FF2B5EF4-FFF2-40B4-BE49-F238E27FC236}">
                <a16:creationId xmlns:a16="http://schemas.microsoft.com/office/drawing/2014/main" id="{9D8DDF0B-5BFD-51CF-2AFC-495E8099B7BF}"/>
              </a:ext>
            </a:extLst>
          </p:cNvPr>
          <p:cNvPicPr>
            <a:picLocks noChangeAspect="1"/>
          </p:cNvPicPr>
          <p:nvPr/>
        </p:nvPicPr>
        <p:blipFill>
          <a:blip r:embed="rId79" cstate="email">
            <a:extLst>
              <a:ext uri="{28A0092B-C50C-407E-A947-70E740481C1C}">
                <a14:useLocalDpi xmlns:a14="http://schemas.microsoft.com/office/drawing/2010/main"/>
              </a:ext>
            </a:extLst>
          </a:blip>
          <a:stretch>
            <a:fillRect/>
          </a:stretch>
        </p:blipFill>
        <p:spPr>
          <a:xfrm>
            <a:off x="4578737" y="1809902"/>
            <a:ext cx="404275" cy="666258"/>
          </a:xfrm>
          <a:prstGeom prst="rect">
            <a:avLst/>
          </a:prstGeom>
        </p:spPr>
      </p:pic>
      <p:sp>
        <p:nvSpPr>
          <p:cNvPr id="95" name="矩形 94">
            <a:extLst>
              <a:ext uri="{FF2B5EF4-FFF2-40B4-BE49-F238E27FC236}">
                <a16:creationId xmlns:a16="http://schemas.microsoft.com/office/drawing/2014/main" id="{72FDEA22-3B54-6E23-2111-EB4A4985FE85}"/>
              </a:ext>
            </a:extLst>
          </p:cNvPr>
          <p:cNvSpPr/>
          <p:nvPr/>
        </p:nvSpPr>
        <p:spPr>
          <a:xfrm>
            <a:off x="6773" y="5880559"/>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pic>
        <p:nvPicPr>
          <p:cNvPr id="97" name="图片 96">
            <a:extLst>
              <a:ext uri="{FF2B5EF4-FFF2-40B4-BE49-F238E27FC236}">
                <a16:creationId xmlns:a16="http://schemas.microsoft.com/office/drawing/2014/main" id="{39352192-360C-057B-4C2E-ECD0DB8DE630}"/>
              </a:ext>
            </a:extLst>
          </p:cNvPr>
          <p:cNvPicPr>
            <a:picLocks noChangeAspect="1"/>
          </p:cNvPicPr>
          <p:nvPr/>
        </p:nvPicPr>
        <p:blipFill>
          <a:blip r:embed="rId80" cstate="email">
            <a:extLst>
              <a:ext uri="{28A0092B-C50C-407E-A947-70E740481C1C}">
                <a14:useLocalDpi xmlns:a14="http://schemas.microsoft.com/office/drawing/2010/main"/>
              </a:ext>
            </a:extLst>
          </a:blip>
          <a:stretch>
            <a:fillRect/>
          </a:stretch>
        </p:blipFill>
        <p:spPr>
          <a:xfrm>
            <a:off x="275202" y="4989855"/>
            <a:ext cx="450484" cy="797860"/>
          </a:xfrm>
          <a:prstGeom prst="rect">
            <a:avLst/>
          </a:prstGeom>
        </p:spPr>
      </p:pic>
      <p:pic>
        <p:nvPicPr>
          <p:cNvPr id="4" name="图片 3">
            <a:extLst>
              <a:ext uri="{FF2B5EF4-FFF2-40B4-BE49-F238E27FC236}">
                <a16:creationId xmlns:a16="http://schemas.microsoft.com/office/drawing/2014/main" id="{35985042-C42B-DE42-07FF-6FB59380BC4F}"/>
              </a:ext>
            </a:extLst>
          </p:cNvPr>
          <p:cNvPicPr>
            <a:picLocks noChangeAspect="1"/>
          </p:cNvPicPr>
          <p:nvPr/>
        </p:nvPicPr>
        <p:blipFill>
          <a:blip r:embed="rId81" cstate="email">
            <a:extLst>
              <a:ext uri="{28A0092B-C50C-407E-A947-70E740481C1C}">
                <a14:useLocalDpi xmlns:a14="http://schemas.microsoft.com/office/drawing/2010/main"/>
              </a:ext>
            </a:extLst>
          </a:blip>
          <a:stretch>
            <a:fillRect/>
          </a:stretch>
        </p:blipFill>
        <p:spPr>
          <a:xfrm>
            <a:off x="1136482" y="4859690"/>
            <a:ext cx="521038" cy="957096"/>
          </a:xfrm>
          <a:prstGeom prst="rect">
            <a:avLst/>
          </a:prstGeom>
        </p:spPr>
      </p:pic>
      <p:pic>
        <p:nvPicPr>
          <p:cNvPr id="9" name="图片 8">
            <a:extLst>
              <a:ext uri="{FF2B5EF4-FFF2-40B4-BE49-F238E27FC236}">
                <a16:creationId xmlns:a16="http://schemas.microsoft.com/office/drawing/2014/main" id="{58874BCE-C111-C570-4E66-FCD99CE20A40}"/>
              </a:ext>
            </a:extLst>
          </p:cNvPr>
          <p:cNvPicPr>
            <a:picLocks noChangeAspect="1"/>
          </p:cNvPicPr>
          <p:nvPr/>
        </p:nvPicPr>
        <p:blipFill>
          <a:blip r:embed="rId82" cstate="email">
            <a:extLst>
              <a:ext uri="{28A0092B-C50C-407E-A947-70E740481C1C}">
                <a14:useLocalDpi xmlns:a14="http://schemas.microsoft.com/office/drawing/2010/main"/>
              </a:ext>
            </a:extLst>
          </a:blip>
          <a:stretch>
            <a:fillRect/>
          </a:stretch>
        </p:blipFill>
        <p:spPr>
          <a:xfrm>
            <a:off x="2068316" y="4828440"/>
            <a:ext cx="537026" cy="996378"/>
          </a:xfrm>
          <a:prstGeom prst="rect">
            <a:avLst/>
          </a:prstGeom>
        </p:spPr>
      </p:pic>
      <p:pic>
        <p:nvPicPr>
          <p:cNvPr id="101" name="图片 100">
            <a:extLst>
              <a:ext uri="{FF2B5EF4-FFF2-40B4-BE49-F238E27FC236}">
                <a16:creationId xmlns:a16="http://schemas.microsoft.com/office/drawing/2014/main" id="{E0512FD7-29A3-0F2E-4C22-374A615F8D52}"/>
              </a:ext>
            </a:extLst>
          </p:cNvPr>
          <p:cNvPicPr>
            <a:picLocks noChangeAspect="1"/>
          </p:cNvPicPr>
          <p:nvPr/>
        </p:nvPicPr>
        <p:blipFill>
          <a:blip r:embed="rId83" cstate="email">
            <a:extLst>
              <a:ext uri="{28A0092B-C50C-407E-A947-70E740481C1C}">
                <a14:useLocalDpi xmlns:a14="http://schemas.microsoft.com/office/drawing/2010/main"/>
              </a:ext>
            </a:extLst>
          </a:blip>
          <a:stretch>
            <a:fillRect/>
          </a:stretch>
        </p:blipFill>
        <p:spPr>
          <a:xfrm>
            <a:off x="3013010" y="4841808"/>
            <a:ext cx="511125" cy="929318"/>
          </a:xfrm>
          <a:prstGeom prst="rect">
            <a:avLst/>
          </a:prstGeom>
        </p:spPr>
      </p:pic>
      <p:pic>
        <p:nvPicPr>
          <p:cNvPr id="104" name="图片 103">
            <a:extLst>
              <a:ext uri="{FF2B5EF4-FFF2-40B4-BE49-F238E27FC236}">
                <a16:creationId xmlns:a16="http://schemas.microsoft.com/office/drawing/2014/main" id="{E8BEE4CB-E073-6849-0180-20A78549683B}"/>
              </a:ext>
            </a:extLst>
          </p:cNvPr>
          <p:cNvPicPr>
            <a:picLocks noChangeAspect="1"/>
          </p:cNvPicPr>
          <p:nvPr/>
        </p:nvPicPr>
        <p:blipFill>
          <a:blip r:embed="rId84" cstate="email">
            <a:extLst>
              <a:ext uri="{28A0092B-C50C-407E-A947-70E740481C1C}">
                <a14:useLocalDpi xmlns:a14="http://schemas.microsoft.com/office/drawing/2010/main"/>
              </a:ext>
            </a:extLst>
          </a:blip>
          <a:stretch>
            <a:fillRect/>
          </a:stretch>
        </p:blipFill>
        <p:spPr>
          <a:xfrm>
            <a:off x="3936803" y="4777823"/>
            <a:ext cx="500483" cy="1005088"/>
          </a:xfrm>
          <a:prstGeom prst="rect">
            <a:avLst/>
          </a:prstGeom>
        </p:spPr>
      </p:pic>
      <p:pic>
        <p:nvPicPr>
          <p:cNvPr id="105" name="图片 104">
            <a:extLst>
              <a:ext uri="{FF2B5EF4-FFF2-40B4-BE49-F238E27FC236}">
                <a16:creationId xmlns:a16="http://schemas.microsoft.com/office/drawing/2014/main" id="{55C14151-CCBB-A5A0-2CCF-7D10CEFB357B}"/>
              </a:ext>
            </a:extLst>
          </p:cNvPr>
          <p:cNvPicPr>
            <a:picLocks noChangeAspect="1"/>
          </p:cNvPicPr>
          <p:nvPr/>
        </p:nvPicPr>
        <p:blipFill>
          <a:blip r:embed="rId85" cstate="email">
            <a:extLst>
              <a:ext uri="{28A0092B-C50C-407E-A947-70E740481C1C}">
                <a14:useLocalDpi xmlns:a14="http://schemas.microsoft.com/office/drawing/2010/main"/>
              </a:ext>
            </a:extLst>
          </a:blip>
          <a:stretch>
            <a:fillRect/>
          </a:stretch>
        </p:blipFill>
        <p:spPr>
          <a:xfrm>
            <a:off x="4849954" y="4614267"/>
            <a:ext cx="584481" cy="1242226"/>
          </a:xfrm>
          <a:prstGeom prst="rect">
            <a:avLst/>
          </a:prstGeom>
        </p:spPr>
      </p:pic>
      <p:pic>
        <p:nvPicPr>
          <p:cNvPr id="107" name="图片 106">
            <a:extLst>
              <a:ext uri="{FF2B5EF4-FFF2-40B4-BE49-F238E27FC236}">
                <a16:creationId xmlns:a16="http://schemas.microsoft.com/office/drawing/2014/main" id="{23D43C52-5CAB-E3D8-52C6-FE28F87FBDA1}"/>
              </a:ext>
            </a:extLst>
          </p:cNvPr>
          <p:cNvPicPr>
            <a:picLocks noChangeAspect="1"/>
          </p:cNvPicPr>
          <p:nvPr/>
        </p:nvPicPr>
        <p:blipFill>
          <a:blip r:embed="rId86" cstate="email">
            <a:extLst>
              <a:ext uri="{28A0092B-C50C-407E-A947-70E740481C1C}">
                <a14:useLocalDpi xmlns:a14="http://schemas.microsoft.com/office/drawing/2010/main"/>
              </a:ext>
            </a:extLst>
          </a:blip>
          <a:stretch>
            <a:fillRect/>
          </a:stretch>
        </p:blipFill>
        <p:spPr>
          <a:xfrm>
            <a:off x="6890743" y="4439646"/>
            <a:ext cx="648431" cy="1377025"/>
          </a:xfrm>
          <a:prstGeom prst="rect">
            <a:avLst/>
          </a:prstGeom>
        </p:spPr>
      </p:pic>
      <p:pic>
        <p:nvPicPr>
          <p:cNvPr id="108" name="图片 107">
            <a:extLst>
              <a:ext uri="{FF2B5EF4-FFF2-40B4-BE49-F238E27FC236}">
                <a16:creationId xmlns:a16="http://schemas.microsoft.com/office/drawing/2014/main" id="{2458576E-CF47-B1C1-8BAD-794B2824637B}"/>
              </a:ext>
            </a:extLst>
          </p:cNvPr>
          <p:cNvPicPr>
            <a:picLocks noChangeAspect="1"/>
          </p:cNvPicPr>
          <p:nvPr/>
        </p:nvPicPr>
        <p:blipFill>
          <a:blip r:embed="rId87" cstate="email">
            <a:extLst>
              <a:ext uri="{28A0092B-C50C-407E-A947-70E740481C1C}">
                <a14:useLocalDpi xmlns:a14="http://schemas.microsoft.com/office/drawing/2010/main"/>
              </a:ext>
            </a:extLst>
          </a:blip>
          <a:stretch>
            <a:fillRect/>
          </a:stretch>
        </p:blipFill>
        <p:spPr>
          <a:xfrm>
            <a:off x="7941730" y="4140156"/>
            <a:ext cx="835929" cy="1649694"/>
          </a:xfrm>
          <a:prstGeom prst="rect">
            <a:avLst/>
          </a:prstGeom>
        </p:spPr>
      </p:pic>
      <p:pic>
        <p:nvPicPr>
          <p:cNvPr id="109" name="图片 108">
            <a:extLst>
              <a:ext uri="{FF2B5EF4-FFF2-40B4-BE49-F238E27FC236}">
                <a16:creationId xmlns:a16="http://schemas.microsoft.com/office/drawing/2014/main" id="{B7BA46CA-43C8-E9EA-8E81-FDF1001C235C}"/>
              </a:ext>
            </a:extLst>
          </p:cNvPr>
          <p:cNvPicPr>
            <a:picLocks noChangeAspect="1"/>
          </p:cNvPicPr>
          <p:nvPr/>
        </p:nvPicPr>
        <p:blipFill>
          <a:blip r:embed="rId88" cstate="email">
            <a:extLst>
              <a:ext uri="{28A0092B-C50C-407E-A947-70E740481C1C}">
                <a14:useLocalDpi xmlns:a14="http://schemas.microsoft.com/office/drawing/2010/main"/>
              </a:ext>
            </a:extLst>
          </a:blip>
          <a:stretch>
            <a:fillRect/>
          </a:stretch>
        </p:blipFill>
        <p:spPr>
          <a:xfrm>
            <a:off x="9187053" y="4134200"/>
            <a:ext cx="410982" cy="1687190"/>
          </a:xfrm>
          <a:prstGeom prst="rect">
            <a:avLst/>
          </a:prstGeom>
        </p:spPr>
      </p:pic>
      <p:pic>
        <p:nvPicPr>
          <p:cNvPr id="111" name="图片 110">
            <a:extLst>
              <a:ext uri="{FF2B5EF4-FFF2-40B4-BE49-F238E27FC236}">
                <a16:creationId xmlns:a16="http://schemas.microsoft.com/office/drawing/2014/main" id="{90F92B57-44BC-B2CE-8986-32C5BA283C78}"/>
              </a:ext>
            </a:extLst>
          </p:cNvPr>
          <p:cNvPicPr>
            <a:picLocks noChangeAspect="1"/>
          </p:cNvPicPr>
          <p:nvPr/>
        </p:nvPicPr>
        <p:blipFill>
          <a:blip r:embed="rId89" cstate="print">
            <a:extLst>
              <a:ext uri="{28A0092B-C50C-407E-A947-70E740481C1C}">
                <a14:useLocalDpi xmlns:a14="http://schemas.microsoft.com/office/drawing/2010/main"/>
              </a:ext>
            </a:extLst>
          </a:blip>
          <a:stretch>
            <a:fillRect/>
          </a:stretch>
        </p:blipFill>
        <p:spPr>
          <a:xfrm>
            <a:off x="9950447" y="4968981"/>
            <a:ext cx="885477" cy="826608"/>
          </a:xfrm>
          <a:prstGeom prst="rect">
            <a:avLst/>
          </a:prstGeom>
        </p:spPr>
      </p:pic>
      <p:sp>
        <p:nvSpPr>
          <p:cNvPr id="113" name="矩形 112">
            <a:extLst>
              <a:ext uri="{FF2B5EF4-FFF2-40B4-BE49-F238E27FC236}">
                <a16:creationId xmlns:a16="http://schemas.microsoft.com/office/drawing/2014/main" id="{088E72CB-AA70-D00F-8473-DB31AE62A83C}"/>
              </a:ext>
            </a:extLst>
          </p:cNvPr>
          <p:cNvSpPr/>
          <p:nvPr/>
        </p:nvSpPr>
        <p:spPr>
          <a:xfrm>
            <a:off x="192804" y="5941273"/>
            <a:ext cx="715260"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4.3</a:t>
            </a:r>
            <a:r>
              <a:rPr lang="zh-CN" altLang="en-US" sz="800" spc="100" dirty="0">
                <a:solidFill>
                  <a:srgbClr val="000000"/>
                </a:solidFill>
                <a:latin typeface="微软雅黑" panose="020B0503020204020204" charset="-122"/>
                <a:ea typeface="微软雅黑" panose="020B0503020204020204" charset="-122"/>
              </a:rPr>
              <a:t>寸刷卡</a:t>
            </a:r>
          </a:p>
        </p:txBody>
      </p:sp>
      <p:sp>
        <p:nvSpPr>
          <p:cNvPr id="114" name="矩形 113">
            <a:extLst>
              <a:ext uri="{FF2B5EF4-FFF2-40B4-BE49-F238E27FC236}">
                <a16:creationId xmlns:a16="http://schemas.microsoft.com/office/drawing/2014/main" id="{4CE0DF9A-1C86-EFF5-0DF6-87FC372E0462}"/>
              </a:ext>
            </a:extLst>
          </p:cNvPr>
          <p:cNvSpPr/>
          <p:nvPr/>
        </p:nvSpPr>
        <p:spPr>
          <a:xfrm>
            <a:off x="1105222" y="5951721"/>
            <a:ext cx="604653"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7</a:t>
            </a:r>
            <a:r>
              <a:rPr lang="zh-CN" altLang="en-US" sz="800" spc="100" dirty="0">
                <a:solidFill>
                  <a:srgbClr val="000000"/>
                </a:solidFill>
                <a:latin typeface="微软雅黑" panose="020B0503020204020204" charset="-122"/>
                <a:ea typeface="微软雅黑" panose="020B0503020204020204" charset="-122"/>
              </a:rPr>
              <a:t>寸刷卡</a:t>
            </a:r>
          </a:p>
        </p:txBody>
      </p:sp>
      <p:sp>
        <p:nvSpPr>
          <p:cNvPr id="115" name="矩形 114">
            <a:extLst>
              <a:ext uri="{FF2B5EF4-FFF2-40B4-BE49-F238E27FC236}">
                <a16:creationId xmlns:a16="http://schemas.microsoft.com/office/drawing/2014/main" id="{588A0FB8-B831-CB1F-664C-DFD6536A0B0B}"/>
              </a:ext>
            </a:extLst>
          </p:cNvPr>
          <p:cNvSpPr/>
          <p:nvPr/>
        </p:nvSpPr>
        <p:spPr>
          <a:xfrm>
            <a:off x="2898183" y="5941273"/>
            <a:ext cx="835485"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8</a:t>
            </a:r>
            <a:r>
              <a:rPr lang="zh-CN" altLang="en-US" sz="800" spc="100" dirty="0">
                <a:solidFill>
                  <a:srgbClr val="000000"/>
                </a:solidFill>
                <a:latin typeface="微软雅黑" panose="020B0503020204020204" charset="-122"/>
                <a:ea typeface="微软雅黑" panose="020B0503020204020204" charset="-122"/>
              </a:rPr>
              <a:t>寸刷卡触摸</a:t>
            </a:r>
          </a:p>
        </p:txBody>
      </p:sp>
      <p:sp>
        <p:nvSpPr>
          <p:cNvPr id="116" name="矩形 115">
            <a:extLst>
              <a:ext uri="{FF2B5EF4-FFF2-40B4-BE49-F238E27FC236}">
                <a16:creationId xmlns:a16="http://schemas.microsoft.com/office/drawing/2014/main" id="{5C96B961-8F80-017E-7BC4-67997F3BB265}"/>
              </a:ext>
            </a:extLst>
          </p:cNvPr>
          <p:cNvSpPr/>
          <p:nvPr/>
        </p:nvSpPr>
        <p:spPr>
          <a:xfrm>
            <a:off x="3784619" y="5941273"/>
            <a:ext cx="835485"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8</a:t>
            </a:r>
            <a:r>
              <a:rPr lang="zh-CN" altLang="en-US" sz="800" spc="100" dirty="0">
                <a:solidFill>
                  <a:srgbClr val="000000"/>
                </a:solidFill>
                <a:latin typeface="微软雅黑" panose="020B0503020204020204" charset="-122"/>
                <a:ea typeface="微软雅黑" panose="020B0503020204020204" charset="-122"/>
              </a:rPr>
              <a:t>寸刷卡触摸</a:t>
            </a:r>
          </a:p>
        </p:txBody>
      </p:sp>
      <p:sp>
        <p:nvSpPr>
          <p:cNvPr id="117" name="矩形 116">
            <a:extLst>
              <a:ext uri="{FF2B5EF4-FFF2-40B4-BE49-F238E27FC236}">
                <a16:creationId xmlns:a16="http://schemas.microsoft.com/office/drawing/2014/main" id="{1393F070-D7AF-181B-2A68-251FBCA628E5}"/>
              </a:ext>
            </a:extLst>
          </p:cNvPr>
          <p:cNvSpPr/>
          <p:nvPr/>
        </p:nvSpPr>
        <p:spPr>
          <a:xfrm>
            <a:off x="4738349" y="5936072"/>
            <a:ext cx="835485"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8</a:t>
            </a:r>
            <a:r>
              <a:rPr lang="zh-CN" altLang="en-US" sz="800" spc="100" dirty="0">
                <a:solidFill>
                  <a:srgbClr val="000000"/>
                </a:solidFill>
                <a:latin typeface="微软雅黑" panose="020B0503020204020204" charset="-122"/>
                <a:ea typeface="微软雅黑" panose="020B0503020204020204" charset="-122"/>
              </a:rPr>
              <a:t>寸刷卡测温</a:t>
            </a:r>
          </a:p>
        </p:txBody>
      </p:sp>
      <p:sp>
        <p:nvSpPr>
          <p:cNvPr id="118" name="矩形 117">
            <a:extLst>
              <a:ext uri="{FF2B5EF4-FFF2-40B4-BE49-F238E27FC236}">
                <a16:creationId xmlns:a16="http://schemas.microsoft.com/office/drawing/2014/main" id="{95C4DFBB-E399-28DF-2B71-A1F119D2A065}"/>
              </a:ext>
            </a:extLst>
          </p:cNvPr>
          <p:cNvSpPr/>
          <p:nvPr/>
        </p:nvSpPr>
        <p:spPr>
          <a:xfrm>
            <a:off x="5708698" y="5936072"/>
            <a:ext cx="950902"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8</a:t>
            </a:r>
            <a:r>
              <a:rPr lang="zh-CN" altLang="en-US" sz="800" spc="100" dirty="0">
                <a:solidFill>
                  <a:srgbClr val="000000"/>
                </a:solidFill>
                <a:latin typeface="微软雅黑" panose="020B0503020204020204" charset="-122"/>
                <a:ea typeface="微软雅黑" panose="020B0503020204020204" charset="-122"/>
              </a:rPr>
              <a:t>寸二维码刷卡</a:t>
            </a:r>
          </a:p>
        </p:txBody>
      </p:sp>
      <p:sp>
        <p:nvSpPr>
          <p:cNvPr id="119" name="矩形 118">
            <a:extLst>
              <a:ext uri="{FF2B5EF4-FFF2-40B4-BE49-F238E27FC236}">
                <a16:creationId xmlns:a16="http://schemas.microsoft.com/office/drawing/2014/main" id="{1040173F-5E3A-BFAC-44A7-A51D59BD7A85}"/>
              </a:ext>
            </a:extLst>
          </p:cNvPr>
          <p:cNvSpPr/>
          <p:nvPr/>
        </p:nvSpPr>
        <p:spPr>
          <a:xfrm>
            <a:off x="6565246" y="5936072"/>
            <a:ext cx="1297151"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8</a:t>
            </a:r>
            <a:r>
              <a:rPr lang="zh-CN" altLang="en-US" sz="800" spc="100" dirty="0">
                <a:solidFill>
                  <a:srgbClr val="000000"/>
                </a:solidFill>
                <a:latin typeface="微软雅黑" panose="020B0503020204020204" charset="-122"/>
                <a:ea typeface="微软雅黑" panose="020B0503020204020204" charset="-122"/>
              </a:rPr>
              <a:t>寸二维码刷卡身份证</a:t>
            </a:r>
          </a:p>
        </p:txBody>
      </p:sp>
      <p:sp>
        <p:nvSpPr>
          <p:cNvPr id="120" name="矩形 119">
            <a:extLst>
              <a:ext uri="{FF2B5EF4-FFF2-40B4-BE49-F238E27FC236}">
                <a16:creationId xmlns:a16="http://schemas.microsoft.com/office/drawing/2014/main" id="{335F6283-321A-7C96-E911-79C4E00815D5}"/>
              </a:ext>
            </a:extLst>
          </p:cNvPr>
          <p:cNvSpPr/>
          <p:nvPr/>
        </p:nvSpPr>
        <p:spPr>
          <a:xfrm>
            <a:off x="9147316" y="5946146"/>
            <a:ext cx="604654"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5</a:t>
            </a:r>
            <a:r>
              <a:rPr lang="zh-CN" altLang="en-US" sz="800" spc="100" dirty="0">
                <a:solidFill>
                  <a:srgbClr val="000000"/>
                </a:solidFill>
                <a:latin typeface="微软雅黑" panose="020B0503020204020204" charset="-122"/>
                <a:ea typeface="微软雅黑" panose="020B0503020204020204" charset="-122"/>
              </a:rPr>
              <a:t>寸人脸</a:t>
            </a:r>
          </a:p>
        </p:txBody>
      </p:sp>
      <p:sp>
        <p:nvSpPr>
          <p:cNvPr id="121" name="矩形 120">
            <a:extLst>
              <a:ext uri="{FF2B5EF4-FFF2-40B4-BE49-F238E27FC236}">
                <a16:creationId xmlns:a16="http://schemas.microsoft.com/office/drawing/2014/main" id="{F2C0CCBF-586A-FDA0-7A98-C623D5EB12F2}"/>
              </a:ext>
            </a:extLst>
          </p:cNvPr>
          <p:cNvSpPr/>
          <p:nvPr/>
        </p:nvSpPr>
        <p:spPr>
          <a:xfrm>
            <a:off x="2068316" y="5934251"/>
            <a:ext cx="604653"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8</a:t>
            </a:r>
            <a:r>
              <a:rPr lang="zh-CN" altLang="en-US" sz="800" spc="100" dirty="0">
                <a:solidFill>
                  <a:srgbClr val="000000"/>
                </a:solidFill>
                <a:latin typeface="微软雅黑" panose="020B0503020204020204" charset="-122"/>
                <a:ea typeface="微软雅黑" panose="020B0503020204020204" charset="-122"/>
              </a:rPr>
              <a:t>寸刷卡</a:t>
            </a:r>
          </a:p>
        </p:txBody>
      </p:sp>
      <p:sp>
        <p:nvSpPr>
          <p:cNvPr id="123" name="矩形 122">
            <a:extLst>
              <a:ext uri="{FF2B5EF4-FFF2-40B4-BE49-F238E27FC236}">
                <a16:creationId xmlns:a16="http://schemas.microsoft.com/office/drawing/2014/main" id="{3AE9F3B6-DC31-A7F2-433A-C12103E48ADF}"/>
              </a:ext>
            </a:extLst>
          </p:cNvPr>
          <p:cNvSpPr/>
          <p:nvPr/>
        </p:nvSpPr>
        <p:spPr>
          <a:xfrm>
            <a:off x="7734542" y="5927989"/>
            <a:ext cx="1370889"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10</a:t>
            </a:r>
            <a:r>
              <a:rPr lang="zh-CN" altLang="en-US" sz="800" spc="100" dirty="0">
                <a:solidFill>
                  <a:srgbClr val="000000"/>
                </a:solidFill>
                <a:latin typeface="微软雅黑" panose="020B0503020204020204" charset="-122"/>
                <a:ea typeface="微软雅黑" panose="020B0503020204020204" charset="-122"/>
              </a:rPr>
              <a:t>寸二维码刷卡身份证</a:t>
            </a:r>
          </a:p>
        </p:txBody>
      </p:sp>
      <p:sp>
        <p:nvSpPr>
          <p:cNvPr id="124" name="矩形 123">
            <a:extLst>
              <a:ext uri="{FF2B5EF4-FFF2-40B4-BE49-F238E27FC236}">
                <a16:creationId xmlns:a16="http://schemas.microsoft.com/office/drawing/2014/main" id="{C6B42BC2-1F16-F3C4-BAA1-A0852DB2972B}"/>
              </a:ext>
            </a:extLst>
          </p:cNvPr>
          <p:cNvSpPr/>
          <p:nvPr/>
        </p:nvSpPr>
        <p:spPr>
          <a:xfrm>
            <a:off x="10026546" y="5927989"/>
            <a:ext cx="646332"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半球人脸</a:t>
            </a:r>
          </a:p>
        </p:txBody>
      </p:sp>
      <p:sp>
        <p:nvSpPr>
          <p:cNvPr id="125" name="矩形 124">
            <a:extLst>
              <a:ext uri="{FF2B5EF4-FFF2-40B4-BE49-F238E27FC236}">
                <a16:creationId xmlns:a16="http://schemas.microsoft.com/office/drawing/2014/main" id="{02C352BD-E020-BCAD-389A-4F1D48F91C25}"/>
              </a:ext>
            </a:extLst>
          </p:cNvPr>
          <p:cNvSpPr/>
          <p:nvPr/>
        </p:nvSpPr>
        <p:spPr>
          <a:xfrm>
            <a:off x="10982307" y="5950344"/>
            <a:ext cx="992579"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人脸识别云对讲</a:t>
            </a:r>
          </a:p>
        </p:txBody>
      </p:sp>
      <p:pic>
        <p:nvPicPr>
          <p:cNvPr id="2" name="图片 1">
            <a:extLst>
              <a:ext uri="{FF2B5EF4-FFF2-40B4-BE49-F238E27FC236}">
                <a16:creationId xmlns:a16="http://schemas.microsoft.com/office/drawing/2014/main" id="{10A62A50-31E3-F556-7F6D-63EDEFE0F814}"/>
              </a:ext>
            </a:extLst>
          </p:cNvPr>
          <p:cNvPicPr>
            <a:picLocks noChangeAspect="1"/>
          </p:cNvPicPr>
          <p:nvPr/>
        </p:nvPicPr>
        <p:blipFill>
          <a:blip r:embed="rId90" cstate="email">
            <a:extLst>
              <a:ext uri="{28A0092B-C50C-407E-A947-70E740481C1C}">
                <a14:useLocalDpi xmlns:a14="http://schemas.microsoft.com/office/drawing/2010/main"/>
              </a:ext>
            </a:extLst>
          </a:blip>
          <a:stretch>
            <a:fillRect/>
          </a:stretch>
        </p:blipFill>
        <p:spPr>
          <a:xfrm>
            <a:off x="5809528" y="4439646"/>
            <a:ext cx="673212" cy="1415470"/>
          </a:xfrm>
          <a:prstGeom prst="rect">
            <a:avLst/>
          </a:prstGeom>
        </p:spPr>
      </p:pic>
      <p:pic>
        <p:nvPicPr>
          <p:cNvPr id="8" name="图片 7">
            <a:extLst>
              <a:ext uri="{FF2B5EF4-FFF2-40B4-BE49-F238E27FC236}">
                <a16:creationId xmlns:a16="http://schemas.microsoft.com/office/drawing/2014/main" id="{B81C13AF-1F13-4B64-BD60-1AA10E407394}"/>
              </a:ext>
            </a:extLst>
          </p:cNvPr>
          <p:cNvPicPr>
            <a:picLocks noChangeAspect="1"/>
          </p:cNvPicPr>
          <p:nvPr/>
        </p:nvPicPr>
        <p:blipFill>
          <a:blip r:embed="rId91" cstate="email">
            <a:extLst>
              <a:ext uri="{28A0092B-C50C-407E-A947-70E740481C1C}">
                <a14:useLocalDpi xmlns:a14="http://schemas.microsoft.com/office/drawing/2010/main"/>
              </a:ext>
            </a:extLst>
          </a:blip>
          <a:stretch>
            <a:fillRect/>
          </a:stretch>
        </p:blipFill>
        <p:spPr>
          <a:xfrm>
            <a:off x="10923238" y="4164547"/>
            <a:ext cx="941410" cy="1709854"/>
          </a:xfrm>
          <a:prstGeom prst="rect">
            <a:avLst/>
          </a:prstGeom>
        </p:spPr>
      </p:pic>
    </p:spTree>
    <p:extLst>
      <p:ext uri="{BB962C8B-B14F-4D97-AF65-F5344CB8AC3E}">
        <p14:creationId xmlns:p14="http://schemas.microsoft.com/office/powerpoint/2010/main" val="2576223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一卡通行解决方案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4147261" y="2397281"/>
            <a:ext cx="3883115"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一卡通行解决方案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164905" y="3255784"/>
            <a:ext cx="3847848"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一次发卡通行门禁、通道闸、梯控等系统</a:t>
            </a:r>
          </a:p>
        </p:txBody>
      </p:sp>
    </p:spTree>
    <p:extLst>
      <p:ext uri="{BB962C8B-B14F-4D97-AF65-F5344CB8AC3E}">
        <p14:creationId xmlns:p14="http://schemas.microsoft.com/office/powerpoint/2010/main" val="539896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2845204"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一卡通行方案简介</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在住宅、写字楼、酒店、医院、学校等场景，实现一次授权发卡，可以通行所有门禁、闸机、电梯等设备。设备可脱机、可联网，施工维保简单。</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385066"/>
            <a:ext cx="10686877" cy="349313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、一次发卡后可通行门禁、梯控、闸机等设备；</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、设备可以脱机运行，无需联网，也可联网运行，联网可局域网部署或直接上云</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、支持发行</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IC</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卡、</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CPU</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卡、</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T5577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卡、</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ID</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卡等；</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、设备支持手机</a:t>
            </a:r>
            <a:r>
              <a:rPr lang="en-US" altLang="zh-CN" sz="1615" dirty="0">
                <a:latin typeface="微软雅黑" panose="020B0503020204020204" charset="-122"/>
                <a:ea typeface="微软雅黑" panose="020B0503020204020204" charset="-122"/>
                <a:sym typeface="宋体" panose="02010600030101010101" pitchFamily="2" charset="-122"/>
              </a:rPr>
              <a:t>NFC</a:t>
            </a:r>
            <a:r>
              <a:rPr lang="zh-CN" altLang="en-US" sz="1615" dirty="0">
                <a:latin typeface="微软雅黑" panose="020B0503020204020204" charset="-122"/>
                <a:ea typeface="微软雅黑" panose="020B0503020204020204" charset="-122"/>
                <a:sym typeface="宋体" panose="02010600030101010101" pitchFamily="2" charset="-122"/>
              </a:rPr>
              <a:t>刷卡；</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、读头选配密码刷卡读头，支持密码开门乘梯等；</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、脱机模式支持管理卡下载黑名单、下载设备参数等；</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联网模式支持实时停用、启用卡片、下载参数、设置开放和受控时段等等；</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8</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、支持第三方平台</a:t>
            </a:r>
            <a:r>
              <a:rPr lang="zh-CN" altLang="en-US" sz="1615" dirty="0">
                <a:latin typeface="微软雅黑" panose="020B0503020204020204" charset="-122"/>
                <a:ea typeface="微软雅黑" panose="020B0503020204020204" charset="-122"/>
                <a:sym typeface="宋体" panose="02010600030101010101" pitchFamily="2" charset="-122"/>
              </a:rPr>
              <a:t>、软件对接，设备联网支持在线开门、招梯和乘梯等。</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140638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212322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一卡通行</a:t>
            </a:r>
          </a:p>
        </p:txBody>
      </p:sp>
      <p:sp>
        <p:nvSpPr>
          <p:cNvPr id="23" name="PA-矩形 7"/>
          <p:cNvSpPr/>
          <p:nvPr>
            <p:custDataLst>
              <p:tags r:id="rId1"/>
            </p:custDataLst>
          </p:nvPr>
        </p:nvSpPr>
        <p:spPr>
          <a:xfrm>
            <a:off x="1074993" y="2358736"/>
            <a:ext cx="978281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5" name="PA-椭圆 9"/>
          <p:cNvSpPr/>
          <p:nvPr>
            <p:custDataLst>
              <p:tags r:id="rId2"/>
            </p:custDataLst>
          </p:nvPr>
        </p:nvSpPr>
        <p:spPr>
          <a:xfrm>
            <a:off x="940688" y="2308557"/>
            <a:ext cx="134321" cy="133437"/>
          </a:xfrm>
          <a:prstGeom prst="ellipse">
            <a:avLst/>
          </a:prstGeom>
          <a:solidFill>
            <a:srgbClr val="F2F1F0"/>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32" name="PA-椭圆 14"/>
          <p:cNvSpPr/>
          <p:nvPr>
            <p:custDataLst>
              <p:tags r:id="rId3"/>
            </p:custDataLst>
          </p:nvPr>
        </p:nvSpPr>
        <p:spPr>
          <a:xfrm>
            <a:off x="1067719" y="2316071"/>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40" name="PA-椭圆 273"/>
          <p:cNvSpPr/>
          <p:nvPr>
            <p:custDataLst>
              <p:tags r:id="rId4"/>
            </p:custDataLst>
          </p:nvPr>
        </p:nvSpPr>
        <p:spPr>
          <a:xfrm>
            <a:off x="10724103" y="2326493"/>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grpSp>
        <p:nvGrpSpPr>
          <p:cNvPr id="44" name="组合 22"/>
          <p:cNvGrpSpPr/>
          <p:nvPr/>
        </p:nvGrpSpPr>
        <p:grpSpPr>
          <a:xfrm>
            <a:off x="538731" y="1940181"/>
            <a:ext cx="483639" cy="804398"/>
            <a:chOff x="10456863" y="333375"/>
            <a:chExt cx="1503363" cy="2517776"/>
          </a:xfrm>
          <a:effectLst>
            <a:outerShdw blurRad="50800" dist="38100" dir="2700000" algn="tl" rotWithShape="0">
              <a:prstClr val="black">
                <a:alpha val="40000"/>
              </a:prstClr>
            </a:outerShdw>
          </a:effectLst>
        </p:grpSpPr>
        <p:sp>
          <p:nvSpPr>
            <p:cNvPr id="45" name="PA-任意多边形 5"/>
            <p:cNvSpPr/>
            <p:nvPr>
              <p:custDataLst>
                <p:tags r:id="rId25"/>
              </p:custDataLst>
            </p:nvPr>
          </p:nvSpPr>
          <p:spPr>
            <a:xfrm>
              <a:off x="10612438" y="2024063"/>
              <a:ext cx="782638" cy="762000"/>
            </a:xfrm>
            <a:custGeom>
              <a:avLst/>
              <a:gdLst/>
              <a:ahLst/>
              <a:cxnLst>
                <a:cxn ang="0">
                  <a:pos x="1066604" y="27793"/>
                </a:cxn>
                <a:cxn ang="0">
                  <a:pos x="591018" y="0"/>
                </a:cxn>
                <a:cxn ang="0">
                  <a:pos x="591018" y="9264"/>
                </a:cxn>
                <a:cxn ang="0">
                  <a:pos x="547154" y="9264"/>
                </a:cxn>
                <a:cxn ang="0">
                  <a:pos x="547154" y="0"/>
                </a:cxn>
                <a:cxn ang="0">
                  <a:pos x="71568" y="27793"/>
                </a:cxn>
                <a:cxn ang="0">
                  <a:pos x="163915" y="1111732"/>
                </a:cxn>
                <a:cxn ang="0">
                  <a:pos x="445572" y="1111732"/>
                </a:cxn>
                <a:cxn ang="0">
                  <a:pos x="547154" y="384474"/>
                </a:cxn>
                <a:cxn ang="0">
                  <a:pos x="591018" y="384474"/>
                </a:cxn>
                <a:cxn ang="0">
                  <a:pos x="692600" y="1111732"/>
                </a:cxn>
                <a:cxn ang="0">
                  <a:pos x="974257" y="1111732"/>
                </a:cxn>
                <a:cxn ang="0">
                  <a:pos x="1066604" y="27793"/>
                </a:cxn>
              </a:cxnLst>
              <a:rect l="0" t="0" r="0" b="0"/>
              <a:pathLst>
                <a:path w="339" h="329">
                  <a:moveTo>
                    <a:pt x="318" y="8"/>
                  </a:moveTo>
                  <a:cubicBezTo>
                    <a:pt x="176" y="0"/>
                    <a:pt x="176" y="0"/>
                    <a:pt x="176" y="0"/>
                  </a:cubicBezTo>
                  <a:cubicBezTo>
                    <a:pt x="176" y="3"/>
                    <a:pt x="176" y="3"/>
                    <a:pt x="176" y="3"/>
                  </a:cubicBezTo>
                  <a:cubicBezTo>
                    <a:pt x="163" y="3"/>
                    <a:pt x="163" y="3"/>
                    <a:pt x="163" y="3"/>
                  </a:cubicBezTo>
                  <a:cubicBezTo>
                    <a:pt x="163" y="0"/>
                    <a:pt x="163" y="0"/>
                    <a:pt x="163" y="0"/>
                  </a:cubicBezTo>
                  <a:cubicBezTo>
                    <a:pt x="21" y="8"/>
                    <a:pt x="21" y="8"/>
                    <a:pt x="21" y="8"/>
                  </a:cubicBezTo>
                  <a:cubicBezTo>
                    <a:pt x="21" y="8"/>
                    <a:pt x="0" y="185"/>
                    <a:pt x="49" y="329"/>
                  </a:cubicBezTo>
                  <a:cubicBezTo>
                    <a:pt x="133" y="329"/>
                    <a:pt x="133" y="329"/>
                    <a:pt x="133" y="329"/>
                  </a:cubicBezTo>
                  <a:cubicBezTo>
                    <a:pt x="133" y="329"/>
                    <a:pt x="158" y="278"/>
                    <a:pt x="163" y="114"/>
                  </a:cubicBezTo>
                  <a:cubicBezTo>
                    <a:pt x="176" y="114"/>
                    <a:pt x="176" y="114"/>
                    <a:pt x="176" y="114"/>
                  </a:cubicBezTo>
                  <a:cubicBezTo>
                    <a:pt x="181" y="278"/>
                    <a:pt x="206" y="329"/>
                    <a:pt x="206" y="329"/>
                  </a:cubicBezTo>
                  <a:cubicBezTo>
                    <a:pt x="290" y="329"/>
                    <a:pt x="290" y="329"/>
                    <a:pt x="290" y="329"/>
                  </a:cubicBezTo>
                  <a:cubicBezTo>
                    <a:pt x="339" y="185"/>
                    <a:pt x="318" y="8"/>
                    <a:pt x="318" y="8"/>
                  </a:cubicBezTo>
                  <a:close/>
                </a:path>
              </a:pathLst>
            </a:custGeom>
            <a:solidFill>
              <a:srgbClr val="563A28"/>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56" name="PA-任意多边形 6"/>
            <p:cNvSpPr/>
            <p:nvPr>
              <p:custDataLst>
                <p:tags r:id="rId26"/>
              </p:custDataLst>
            </p:nvPr>
          </p:nvSpPr>
          <p:spPr>
            <a:xfrm>
              <a:off x="10693400" y="2697163"/>
              <a:ext cx="257175" cy="153988"/>
            </a:xfrm>
            <a:custGeom>
              <a:avLst/>
              <a:gdLst/>
              <a:ahLst/>
              <a:cxnLst>
                <a:cxn ang="0">
                  <a:pos x="314580" y="226315"/>
                </a:cxn>
                <a:cxn ang="0">
                  <a:pos x="59701" y="226315"/>
                </a:cxn>
                <a:cxn ang="0">
                  <a:pos x="0" y="165653"/>
                </a:cxn>
                <a:cxn ang="0">
                  <a:pos x="0" y="160987"/>
                </a:cxn>
                <a:cxn ang="0">
                  <a:pos x="185992" y="0"/>
                </a:cxn>
                <a:cxn ang="0">
                  <a:pos x="188288" y="0"/>
                </a:cxn>
                <a:cxn ang="0">
                  <a:pos x="371985" y="160987"/>
                </a:cxn>
                <a:cxn ang="0">
                  <a:pos x="371985" y="165653"/>
                </a:cxn>
                <a:cxn ang="0">
                  <a:pos x="314580" y="226315"/>
                </a:cxn>
              </a:cxnLst>
              <a:rect l="0" t="0" r="0" b="0"/>
              <a:pathLst>
                <a:path w="112" h="66">
                  <a:moveTo>
                    <a:pt x="95" y="66"/>
                  </a:moveTo>
                  <a:cubicBezTo>
                    <a:pt x="18" y="66"/>
                    <a:pt x="18" y="66"/>
                    <a:pt x="18" y="66"/>
                  </a:cubicBezTo>
                  <a:cubicBezTo>
                    <a:pt x="8" y="66"/>
                    <a:pt x="0" y="58"/>
                    <a:pt x="0" y="48"/>
                  </a:cubicBezTo>
                  <a:cubicBezTo>
                    <a:pt x="0" y="47"/>
                    <a:pt x="0" y="47"/>
                    <a:pt x="0" y="47"/>
                  </a:cubicBezTo>
                  <a:cubicBezTo>
                    <a:pt x="0" y="16"/>
                    <a:pt x="25" y="0"/>
                    <a:pt x="56" y="0"/>
                  </a:cubicBezTo>
                  <a:cubicBezTo>
                    <a:pt x="57" y="0"/>
                    <a:pt x="57" y="0"/>
                    <a:pt x="57" y="0"/>
                  </a:cubicBezTo>
                  <a:cubicBezTo>
                    <a:pt x="87" y="0"/>
                    <a:pt x="112" y="16"/>
                    <a:pt x="112" y="47"/>
                  </a:cubicBezTo>
                  <a:cubicBezTo>
                    <a:pt x="112" y="48"/>
                    <a:pt x="112" y="48"/>
                    <a:pt x="112" y="48"/>
                  </a:cubicBezTo>
                  <a:cubicBezTo>
                    <a:pt x="112" y="58"/>
                    <a:pt x="104" y="66"/>
                    <a:pt x="95" y="6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57" name="PA-任意多边形 7"/>
            <p:cNvSpPr/>
            <p:nvPr>
              <p:custDataLst>
                <p:tags r:id="rId27"/>
              </p:custDataLst>
            </p:nvPr>
          </p:nvSpPr>
          <p:spPr>
            <a:xfrm>
              <a:off x="11055350" y="2697163"/>
              <a:ext cx="258763" cy="153988"/>
            </a:xfrm>
            <a:custGeom>
              <a:avLst/>
              <a:gdLst/>
              <a:ahLst/>
              <a:cxnLst>
                <a:cxn ang="0">
                  <a:pos x="60069" y="226315"/>
                </a:cxn>
                <a:cxn ang="0">
                  <a:pos x="316522" y="226315"/>
                </a:cxn>
                <a:cxn ang="0">
                  <a:pos x="376592" y="165653"/>
                </a:cxn>
                <a:cxn ang="0">
                  <a:pos x="376592" y="160987"/>
                </a:cxn>
                <a:cxn ang="0">
                  <a:pos x="191761" y="0"/>
                </a:cxn>
                <a:cxn ang="0">
                  <a:pos x="184830" y="0"/>
                </a:cxn>
                <a:cxn ang="0">
                  <a:pos x="0" y="160987"/>
                </a:cxn>
                <a:cxn ang="0">
                  <a:pos x="0" y="165653"/>
                </a:cxn>
                <a:cxn ang="0">
                  <a:pos x="60069" y="226315"/>
                </a:cxn>
              </a:cxnLst>
              <a:rect l="0" t="0" r="0" b="0"/>
              <a:pathLst>
                <a:path w="112" h="66">
                  <a:moveTo>
                    <a:pt x="18" y="66"/>
                  </a:moveTo>
                  <a:cubicBezTo>
                    <a:pt x="94" y="66"/>
                    <a:pt x="94" y="66"/>
                    <a:pt x="94" y="66"/>
                  </a:cubicBezTo>
                  <a:cubicBezTo>
                    <a:pt x="104" y="66"/>
                    <a:pt x="112" y="58"/>
                    <a:pt x="112" y="48"/>
                  </a:cubicBezTo>
                  <a:cubicBezTo>
                    <a:pt x="112" y="47"/>
                    <a:pt x="112" y="47"/>
                    <a:pt x="112" y="47"/>
                  </a:cubicBezTo>
                  <a:cubicBezTo>
                    <a:pt x="112" y="16"/>
                    <a:pt x="87" y="0"/>
                    <a:pt x="57" y="0"/>
                  </a:cubicBezTo>
                  <a:cubicBezTo>
                    <a:pt x="55" y="0"/>
                    <a:pt x="55" y="0"/>
                    <a:pt x="55" y="0"/>
                  </a:cubicBezTo>
                  <a:cubicBezTo>
                    <a:pt x="25" y="0"/>
                    <a:pt x="0" y="16"/>
                    <a:pt x="0" y="47"/>
                  </a:cubicBezTo>
                  <a:cubicBezTo>
                    <a:pt x="0" y="48"/>
                    <a:pt x="0" y="48"/>
                    <a:pt x="0" y="48"/>
                  </a:cubicBezTo>
                  <a:cubicBezTo>
                    <a:pt x="0" y="58"/>
                    <a:pt x="8" y="66"/>
                    <a:pt x="18" y="6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46" name="PA-矩形 8"/>
            <p:cNvSpPr/>
            <p:nvPr>
              <p:custDataLst>
                <p:tags r:id="rId28"/>
              </p:custDataLst>
            </p:nvPr>
          </p:nvSpPr>
          <p:spPr>
            <a:xfrm>
              <a:off x="10777538" y="1363663"/>
              <a:ext cx="419100" cy="679450"/>
            </a:xfrm>
            <a:prstGeom prst="rect">
              <a:avLst/>
            </a:prstGeom>
            <a:solidFill>
              <a:srgbClr val="F4EFED"/>
            </a:solidFill>
            <a:ln w="9525">
              <a:noFill/>
              <a:miter/>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59" name="PA-椭圆 9"/>
            <p:cNvSpPr/>
            <p:nvPr>
              <p:custDataLst>
                <p:tags r:id="rId29"/>
              </p:custDataLst>
            </p:nvPr>
          </p:nvSpPr>
          <p:spPr>
            <a:xfrm>
              <a:off x="11001375" y="1543050"/>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0" name="PA-任意多边形 10"/>
            <p:cNvSpPr/>
            <p:nvPr>
              <p:custDataLst>
                <p:tags r:id="rId30"/>
              </p:custDataLst>
            </p:nvPr>
          </p:nvSpPr>
          <p:spPr>
            <a:xfrm>
              <a:off x="10841038" y="1406525"/>
              <a:ext cx="147638" cy="100013"/>
            </a:xfrm>
            <a:custGeom>
              <a:avLst/>
              <a:gdLst/>
              <a:ahLst/>
              <a:cxnLst>
                <a:cxn ang="0">
                  <a:pos x="214536" y="60472"/>
                </a:cxn>
                <a:cxn ang="0">
                  <a:pos x="214536" y="93035"/>
                </a:cxn>
                <a:cxn ang="0">
                  <a:pos x="39216" y="139553"/>
                </a:cxn>
                <a:cxn ang="0">
                  <a:pos x="0" y="109316"/>
                </a:cxn>
                <a:cxn ang="0">
                  <a:pos x="0" y="37214"/>
                </a:cxn>
                <a:cxn ang="0">
                  <a:pos x="39216" y="6977"/>
                </a:cxn>
                <a:cxn ang="0">
                  <a:pos x="214536" y="60472"/>
                </a:cxn>
              </a:cxnLst>
              <a:rect l="0" t="0" r="0" b="0"/>
              <a:pathLst>
                <a:path w="64" h="43">
                  <a:moveTo>
                    <a:pt x="64" y="18"/>
                  </a:moveTo>
                  <a:cubicBezTo>
                    <a:pt x="64" y="27"/>
                    <a:pt x="64" y="27"/>
                    <a:pt x="64" y="27"/>
                  </a:cubicBezTo>
                  <a:cubicBezTo>
                    <a:pt x="12" y="41"/>
                    <a:pt x="12" y="41"/>
                    <a:pt x="12" y="41"/>
                  </a:cubicBezTo>
                  <a:cubicBezTo>
                    <a:pt x="6" y="43"/>
                    <a:pt x="0" y="38"/>
                    <a:pt x="0" y="32"/>
                  </a:cubicBezTo>
                  <a:cubicBezTo>
                    <a:pt x="0" y="11"/>
                    <a:pt x="0" y="11"/>
                    <a:pt x="0" y="11"/>
                  </a:cubicBezTo>
                  <a:cubicBezTo>
                    <a:pt x="0" y="4"/>
                    <a:pt x="6" y="0"/>
                    <a:pt x="12" y="2"/>
                  </a:cubicBezTo>
                  <a:lnTo>
                    <a:pt x="64" y="18"/>
                  </a:lnTo>
                  <a:close/>
                </a:path>
              </a:pathLst>
            </a:custGeom>
            <a:solidFill>
              <a:srgbClr val="C6504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1" name="PA-任意多边形 11"/>
            <p:cNvSpPr/>
            <p:nvPr>
              <p:custDataLst>
                <p:tags r:id="rId31"/>
              </p:custDataLst>
            </p:nvPr>
          </p:nvSpPr>
          <p:spPr>
            <a:xfrm>
              <a:off x="10988675" y="1406525"/>
              <a:ext cx="149225" cy="100013"/>
            </a:xfrm>
            <a:custGeom>
              <a:avLst/>
              <a:gdLst/>
              <a:ahLst/>
              <a:cxnLst>
                <a:cxn ang="0">
                  <a:pos x="0" y="60472"/>
                </a:cxn>
                <a:cxn ang="0">
                  <a:pos x="0" y="93035"/>
                </a:cxn>
                <a:cxn ang="0">
                  <a:pos x="176774" y="139553"/>
                </a:cxn>
                <a:cxn ang="0">
                  <a:pos x="215802" y="109316"/>
                </a:cxn>
                <a:cxn ang="0">
                  <a:pos x="215802" y="37214"/>
                </a:cxn>
                <a:cxn ang="0">
                  <a:pos x="176774" y="6977"/>
                </a:cxn>
                <a:cxn ang="0">
                  <a:pos x="0" y="60472"/>
                </a:cxn>
              </a:cxnLst>
              <a:rect l="0" t="0" r="0" b="0"/>
              <a:pathLst>
                <a:path w="65" h="43">
                  <a:moveTo>
                    <a:pt x="0" y="18"/>
                  </a:moveTo>
                  <a:cubicBezTo>
                    <a:pt x="0" y="27"/>
                    <a:pt x="0" y="27"/>
                    <a:pt x="0" y="27"/>
                  </a:cubicBezTo>
                  <a:cubicBezTo>
                    <a:pt x="53" y="41"/>
                    <a:pt x="53" y="41"/>
                    <a:pt x="53" y="41"/>
                  </a:cubicBezTo>
                  <a:cubicBezTo>
                    <a:pt x="59" y="43"/>
                    <a:pt x="65" y="38"/>
                    <a:pt x="65" y="32"/>
                  </a:cubicBezTo>
                  <a:cubicBezTo>
                    <a:pt x="65" y="11"/>
                    <a:pt x="65" y="11"/>
                    <a:pt x="65" y="11"/>
                  </a:cubicBezTo>
                  <a:cubicBezTo>
                    <a:pt x="65" y="4"/>
                    <a:pt x="59" y="0"/>
                    <a:pt x="53" y="2"/>
                  </a:cubicBezTo>
                  <a:lnTo>
                    <a:pt x="0" y="18"/>
                  </a:lnTo>
                  <a:close/>
                </a:path>
              </a:pathLst>
            </a:custGeom>
            <a:solidFill>
              <a:srgbClr val="C6504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2" name="PA-任意多边形 12"/>
            <p:cNvSpPr/>
            <p:nvPr>
              <p:custDataLst>
                <p:tags r:id="rId32"/>
              </p:custDataLst>
            </p:nvPr>
          </p:nvSpPr>
          <p:spPr>
            <a:xfrm>
              <a:off x="10950575" y="1425575"/>
              <a:ext cx="76200" cy="69850"/>
            </a:xfrm>
            <a:custGeom>
              <a:avLst/>
              <a:gdLst/>
              <a:ahLst/>
              <a:cxnLst>
                <a:cxn ang="0">
                  <a:pos x="76200" y="102446"/>
                </a:cxn>
                <a:cxn ang="0">
                  <a:pos x="34636" y="102446"/>
                </a:cxn>
                <a:cxn ang="0">
                  <a:pos x="0" y="65193"/>
                </a:cxn>
                <a:cxn ang="0">
                  <a:pos x="0" y="34925"/>
                </a:cxn>
                <a:cxn ang="0">
                  <a:pos x="34636" y="0"/>
                </a:cxn>
                <a:cxn ang="0">
                  <a:pos x="76200" y="0"/>
                </a:cxn>
                <a:cxn ang="0">
                  <a:pos x="110836" y="34925"/>
                </a:cxn>
                <a:cxn ang="0">
                  <a:pos x="110836" y="65193"/>
                </a:cxn>
                <a:cxn ang="0">
                  <a:pos x="76200" y="102446"/>
                </a:cxn>
              </a:cxnLst>
              <a:rect l="0" t="0" r="0" b="0"/>
              <a:pathLst>
                <a:path w="33" h="30">
                  <a:moveTo>
                    <a:pt x="23" y="30"/>
                  </a:moveTo>
                  <a:cubicBezTo>
                    <a:pt x="10" y="30"/>
                    <a:pt x="10" y="30"/>
                    <a:pt x="10" y="30"/>
                  </a:cubicBezTo>
                  <a:cubicBezTo>
                    <a:pt x="4" y="30"/>
                    <a:pt x="0" y="25"/>
                    <a:pt x="0" y="19"/>
                  </a:cubicBezTo>
                  <a:cubicBezTo>
                    <a:pt x="0" y="10"/>
                    <a:pt x="0" y="10"/>
                    <a:pt x="0" y="10"/>
                  </a:cubicBezTo>
                  <a:cubicBezTo>
                    <a:pt x="0" y="4"/>
                    <a:pt x="4" y="0"/>
                    <a:pt x="10" y="0"/>
                  </a:cubicBezTo>
                  <a:cubicBezTo>
                    <a:pt x="23" y="0"/>
                    <a:pt x="23" y="0"/>
                    <a:pt x="23" y="0"/>
                  </a:cubicBezTo>
                  <a:cubicBezTo>
                    <a:pt x="28" y="0"/>
                    <a:pt x="33" y="4"/>
                    <a:pt x="33" y="10"/>
                  </a:cubicBezTo>
                  <a:cubicBezTo>
                    <a:pt x="33" y="19"/>
                    <a:pt x="33" y="19"/>
                    <a:pt x="33" y="19"/>
                  </a:cubicBezTo>
                  <a:cubicBezTo>
                    <a:pt x="33" y="25"/>
                    <a:pt x="28" y="30"/>
                    <a:pt x="23" y="30"/>
                  </a:cubicBezTo>
                  <a:close/>
                </a:path>
              </a:pathLst>
            </a:custGeom>
            <a:solidFill>
              <a:srgbClr val="AD3E3B"/>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3" name="PA-任意多边形 13"/>
            <p:cNvSpPr/>
            <p:nvPr>
              <p:custDataLst>
                <p:tags r:id="rId33"/>
              </p:custDataLst>
            </p:nvPr>
          </p:nvSpPr>
          <p:spPr>
            <a:xfrm>
              <a:off x="10939463" y="1495425"/>
              <a:ext cx="49213" cy="542925"/>
            </a:xfrm>
            <a:custGeom>
              <a:avLst/>
              <a:gdLst/>
              <a:ahLst/>
              <a:cxnLst>
                <a:cxn ang="0">
                  <a:pos x="72647" y="0"/>
                </a:cxn>
                <a:cxn ang="0">
                  <a:pos x="72647" y="790129"/>
                </a:cxn>
                <a:cxn ang="0">
                  <a:pos x="72647" y="0"/>
                </a:cxn>
              </a:cxnLst>
              <a:rect l="0" t="0" r="0" b="0"/>
              <a:pathLst>
                <a:path w="21" h="235">
                  <a:moveTo>
                    <a:pt x="21" y="0"/>
                  </a:moveTo>
                  <a:cubicBezTo>
                    <a:pt x="21" y="235"/>
                    <a:pt x="21" y="235"/>
                    <a:pt x="21" y="235"/>
                  </a:cubicBezTo>
                  <a:cubicBezTo>
                    <a:pt x="21" y="235"/>
                    <a:pt x="0" y="92"/>
                    <a:pt x="21" y="0"/>
                  </a:cubicBezTo>
                  <a:close/>
                </a:path>
              </a:pathLst>
            </a:cu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4" name="PA-椭圆 14"/>
            <p:cNvSpPr/>
            <p:nvPr>
              <p:custDataLst>
                <p:tags r:id="rId34"/>
              </p:custDataLst>
            </p:nvPr>
          </p:nvSpPr>
          <p:spPr>
            <a:xfrm>
              <a:off x="11001375" y="1703388"/>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5" name="PA-椭圆 15"/>
            <p:cNvSpPr/>
            <p:nvPr>
              <p:custDataLst>
                <p:tags r:id="rId35"/>
              </p:custDataLst>
            </p:nvPr>
          </p:nvSpPr>
          <p:spPr>
            <a:xfrm>
              <a:off x="11001375" y="1862138"/>
              <a:ext cx="50800" cy="50800"/>
            </a:xfrm>
            <a:prstGeom prst="ellipse">
              <a:avLst/>
            </a:prstGeom>
            <a:solidFill>
              <a:srgbClr val="E2DC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66" name="PA-任意多边形 16"/>
            <p:cNvSpPr/>
            <p:nvPr>
              <p:custDataLst>
                <p:tags r:id="rId36"/>
              </p:custDataLst>
            </p:nvPr>
          </p:nvSpPr>
          <p:spPr>
            <a:xfrm>
              <a:off x="11501438" y="1257300"/>
              <a:ext cx="458788" cy="531813"/>
            </a:xfrm>
            <a:custGeom>
              <a:avLst/>
              <a:gdLst/>
              <a:ahLst/>
              <a:cxnLst>
                <a:cxn ang="0">
                  <a:pos x="650141" y="591930"/>
                </a:cxn>
                <a:cxn ang="0">
                  <a:pos x="331987" y="767660"/>
                </a:cxn>
                <a:cxn ang="0">
                  <a:pos x="304321" y="760723"/>
                </a:cxn>
                <a:cxn ang="0">
                  <a:pos x="2305" y="212725"/>
                </a:cxn>
                <a:cxn ang="0">
                  <a:pos x="13832" y="182666"/>
                </a:cxn>
                <a:cxn ang="0">
                  <a:pos x="331987" y="6936"/>
                </a:cxn>
                <a:cxn ang="0">
                  <a:pos x="357347" y="13873"/>
                </a:cxn>
                <a:cxn ang="0">
                  <a:pos x="659363" y="561871"/>
                </a:cxn>
                <a:cxn ang="0">
                  <a:pos x="650141" y="591930"/>
                </a:cxn>
              </a:cxnLst>
              <a:rect l="0" t="0" r="0" b="0"/>
              <a:pathLst>
                <a:path w="199" h="230">
                  <a:moveTo>
                    <a:pt x="194" y="176"/>
                  </a:moveTo>
                  <a:cubicBezTo>
                    <a:pt x="99" y="228"/>
                    <a:pt x="99" y="228"/>
                    <a:pt x="99" y="228"/>
                  </a:cubicBezTo>
                  <a:cubicBezTo>
                    <a:pt x="96" y="230"/>
                    <a:pt x="92" y="229"/>
                    <a:pt x="91" y="226"/>
                  </a:cubicBezTo>
                  <a:cubicBezTo>
                    <a:pt x="1" y="63"/>
                    <a:pt x="1" y="63"/>
                    <a:pt x="1" y="63"/>
                  </a:cubicBezTo>
                  <a:cubicBezTo>
                    <a:pt x="0" y="60"/>
                    <a:pt x="1" y="56"/>
                    <a:pt x="4" y="54"/>
                  </a:cubicBezTo>
                  <a:cubicBezTo>
                    <a:pt x="99" y="2"/>
                    <a:pt x="99" y="2"/>
                    <a:pt x="99" y="2"/>
                  </a:cubicBezTo>
                  <a:cubicBezTo>
                    <a:pt x="102" y="0"/>
                    <a:pt x="106" y="1"/>
                    <a:pt x="107" y="4"/>
                  </a:cubicBezTo>
                  <a:cubicBezTo>
                    <a:pt x="197" y="167"/>
                    <a:pt x="197" y="167"/>
                    <a:pt x="197" y="167"/>
                  </a:cubicBezTo>
                  <a:cubicBezTo>
                    <a:pt x="199" y="170"/>
                    <a:pt x="197" y="174"/>
                    <a:pt x="194" y="176"/>
                  </a:cubicBez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7" name="PA-任意多边形 17"/>
            <p:cNvSpPr/>
            <p:nvPr>
              <p:custDataLst>
                <p:tags r:id="rId37"/>
              </p:custDataLst>
            </p:nvPr>
          </p:nvSpPr>
          <p:spPr>
            <a:xfrm>
              <a:off x="11542713" y="1303338"/>
              <a:ext cx="371475" cy="430213"/>
            </a:xfrm>
            <a:custGeom>
              <a:avLst/>
              <a:gdLst/>
              <a:ahLst/>
              <a:cxnLst>
                <a:cxn ang="0">
                  <a:pos x="523756" y="485724"/>
                </a:cxn>
                <a:cxn ang="0">
                  <a:pos x="274568" y="624502"/>
                </a:cxn>
                <a:cxn ang="0">
                  <a:pos x="244573" y="612937"/>
                </a:cxn>
                <a:cxn ang="0">
                  <a:pos x="2307" y="171160"/>
                </a:cxn>
                <a:cxn ang="0">
                  <a:pos x="13843" y="145717"/>
                </a:cxn>
                <a:cxn ang="0">
                  <a:pos x="260724" y="6938"/>
                </a:cxn>
                <a:cxn ang="0">
                  <a:pos x="290719" y="13877"/>
                </a:cxn>
                <a:cxn ang="0">
                  <a:pos x="532985" y="455655"/>
                </a:cxn>
                <a:cxn ang="0">
                  <a:pos x="523756" y="485724"/>
                </a:cxn>
              </a:cxnLst>
              <a:rect l="0" t="0" r="0" b="0"/>
              <a:pathLst>
                <a:path w="161" h="186">
                  <a:moveTo>
                    <a:pt x="156" y="144"/>
                  </a:moveTo>
                  <a:cubicBezTo>
                    <a:pt x="82" y="185"/>
                    <a:pt x="82" y="185"/>
                    <a:pt x="82" y="185"/>
                  </a:cubicBezTo>
                  <a:cubicBezTo>
                    <a:pt x="79" y="186"/>
                    <a:pt x="75" y="185"/>
                    <a:pt x="73" y="182"/>
                  </a:cubicBezTo>
                  <a:cubicBezTo>
                    <a:pt x="1" y="51"/>
                    <a:pt x="1" y="51"/>
                    <a:pt x="1" y="51"/>
                  </a:cubicBezTo>
                  <a:cubicBezTo>
                    <a:pt x="0" y="48"/>
                    <a:pt x="1" y="44"/>
                    <a:pt x="4" y="43"/>
                  </a:cubicBezTo>
                  <a:cubicBezTo>
                    <a:pt x="78" y="2"/>
                    <a:pt x="78" y="2"/>
                    <a:pt x="78" y="2"/>
                  </a:cubicBezTo>
                  <a:cubicBezTo>
                    <a:pt x="81" y="0"/>
                    <a:pt x="85" y="1"/>
                    <a:pt x="87" y="4"/>
                  </a:cubicBezTo>
                  <a:cubicBezTo>
                    <a:pt x="159" y="135"/>
                    <a:pt x="159" y="135"/>
                    <a:pt x="159" y="135"/>
                  </a:cubicBezTo>
                  <a:cubicBezTo>
                    <a:pt x="161" y="138"/>
                    <a:pt x="159" y="142"/>
                    <a:pt x="156" y="144"/>
                  </a:cubicBezTo>
                  <a:close/>
                </a:path>
              </a:pathLst>
            </a:custGeom>
            <a:solidFill>
              <a:srgbClr val="F4EFE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8" name="PA-任意多边形 18"/>
            <p:cNvSpPr/>
            <p:nvPr>
              <p:custDataLst>
                <p:tags r:id="rId38"/>
              </p:custDataLst>
            </p:nvPr>
          </p:nvSpPr>
          <p:spPr>
            <a:xfrm>
              <a:off x="11796713" y="1677988"/>
              <a:ext cx="61913" cy="50800"/>
            </a:xfrm>
            <a:custGeom>
              <a:avLst/>
              <a:gdLst/>
              <a:ahLst/>
              <a:cxnLst>
                <a:cxn ang="0">
                  <a:pos x="75671" y="43872"/>
                </a:cxn>
                <a:cxn ang="0">
                  <a:pos x="36689" y="66963"/>
                </a:cxn>
                <a:cxn ang="0">
                  <a:pos x="6879" y="57727"/>
                </a:cxn>
                <a:cxn ang="0">
                  <a:pos x="6879" y="57727"/>
                </a:cxn>
                <a:cxn ang="0">
                  <a:pos x="16051" y="27709"/>
                </a:cxn>
                <a:cxn ang="0">
                  <a:pos x="57326" y="6927"/>
                </a:cxn>
                <a:cxn ang="0">
                  <a:pos x="82550" y="16163"/>
                </a:cxn>
                <a:cxn ang="0">
                  <a:pos x="82550" y="16163"/>
                </a:cxn>
                <a:cxn ang="0">
                  <a:pos x="75671" y="43872"/>
                </a:cxn>
              </a:cxnLst>
              <a:rect l="0" t="0" r="0" b="0"/>
              <a:pathLst>
                <a:path w="27" h="22">
                  <a:moveTo>
                    <a:pt x="23" y="13"/>
                  </a:moveTo>
                  <a:cubicBezTo>
                    <a:pt x="11" y="20"/>
                    <a:pt x="11" y="20"/>
                    <a:pt x="11" y="20"/>
                  </a:cubicBezTo>
                  <a:cubicBezTo>
                    <a:pt x="8" y="22"/>
                    <a:pt x="4" y="20"/>
                    <a:pt x="2" y="17"/>
                  </a:cubicBezTo>
                  <a:cubicBezTo>
                    <a:pt x="2" y="17"/>
                    <a:pt x="2" y="17"/>
                    <a:pt x="2" y="17"/>
                  </a:cubicBezTo>
                  <a:cubicBezTo>
                    <a:pt x="0" y="14"/>
                    <a:pt x="2" y="10"/>
                    <a:pt x="5" y="8"/>
                  </a:cubicBezTo>
                  <a:cubicBezTo>
                    <a:pt x="17" y="2"/>
                    <a:pt x="17" y="2"/>
                    <a:pt x="17" y="2"/>
                  </a:cubicBezTo>
                  <a:cubicBezTo>
                    <a:pt x="20" y="0"/>
                    <a:pt x="24" y="1"/>
                    <a:pt x="25" y="5"/>
                  </a:cubicBezTo>
                  <a:cubicBezTo>
                    <a:pt x="25" y="5"/>
                    <a:pt x="25" y="5"/>
                    <a:pt x="25" y="5"/>
                  </a:cubicBezTo>
                  <a:cubicBezTo>
                    <a:pt x="27" y="8"/>
                    <a:pt x="26" y="12"/>
                    <a:pt x="23" y="13"/>
                  </a:cubicBezTo>
                  <a:close/>
                </a:path>
              </a:pathLst>
            </a:custGeom>
            <a:solidFill>
              <a:srgbClr val="F4EFE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69" name="PA-任意多边形 19"/>
            <p:cNvSpPr/>
            <p:nvPr>
              <p:custDataLst>
                <p:tags r:id="rId39"/>
              </p:custDataLst>
            </p:nvPr>
          </p:nvSpPr>
          <p:spPr>
            <a:xfrm>
              <a:off x="11509375" y="1409700"/>
              <a:ext cx="211138" cy="379413"/>
            </a:xfrm>
            <a:custGeom>
              <a:avLst/>
              <a:gdLst/>
              <a:ahLst/>
              <a:cxnLst>
                <a:cxn ang="0">
                  <a:pos x="13921" y="272992"/>
                </a:cxn>
                <a:cxn ang="0">
                  <a:pos x="30162" y="182766"/>
                </a:cxn>
                <a:cxn ang="0">
                  <a:pos x="220418" y="53210"/>
                </a:cxn>
                <a:cxn ang="0">
                  <a:pos x="139211" y="256797"/>
                </a:cxn>
                <a:cxn ang="0">
                  <a:pos x="273783" y="502028"/>
                </a:cxn>
                <a:cxn ang="0">
                  <a:pos x="139211" y="552925"/>
                </a:cxn>
                <a:cxn ang="0">
                  <a:pos x="0" y="307694"/>
                </a:cxn>
                <a:cxn ang="0">
                  <a:pos x="13921" y="272992"/>
                </a:cxn>
              </a:cxnLst>
              <a:rect l="0" t="0" r="0" b="0"/>
              <a:pathLst>
                <a:path w="91" h="164">
                  <a:moveTo>
                    <a:pt x="4" y="81"/>
                  </a:moveTo>
                  <a:cubicBezTo>
                    <a:pt x="4" y="81"/>
                    <a:pt x="4" y="68"/>
                    <a:pt x="9" y="54"/>
                  </a:cubicBezTo>
                  <a:cubicBezTo>
                    <a:pt x="18" y="29"/>
                    <a:pt x="41" y="0"/>
                    <a:pt x="65" y="16"/>
                  </a:cubicBezTo>
                  <a:cubicBezTo>
                    <a:pt x="91" y="35"/>
                    <a:pt x="41" y="76"/>
                    <a:pt x="41" y="76"/>
                  </a:cubicBezTo>
                  <a:cubicBezTo>
                    <a:pt x="81" y="149"/>
                    <a:pt x="81" y="149"/>
                    <a:pt x="81" y="149"/>
                  </a:cubicBezTo>
                  <a:cubicBezTo>
                    <a:pt x="81" y="149"/>
                    <a:pt x="62" y="160"/>
                    <a:pt x="41" y="164"/>
                  </a:cubicBezTo>
                  <a:cubicBezTo>
                    <a:pt x="0" y="91"/>
                    <a:pt x="0" y="91"/>
                    <a:pt x="0" y="91"/>
                  </a:cubicBezTo>
                  <a:lnTo>
                    <a:pt x="4" y="81"/>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0" name="PA-任意多边形 20"/>
            <p:cNvSpPr/>
            <p:nvPr>
              <p:custDataLst>
                <p:tags r:id="rId40"/>
              </p:custDataLst>
            </p:nvPr>
          </p:nvSpPr>
          <p:spPr>
            <a:xfrm>
              <a:off x="11761788" y="1457325"/>
              <a:ext cx="187325" cy="146050"/>
            </a:xfrm>
            <a:custGeom>
              <a:avLst/>
              <a:gdLst/>
              <a:ahLst/>
              <a:cxnLst>
                <a:cxn ang="0">
                  <a:pos x="148009" y="0"/>
                </a:cxn>
                <a:cxn ang="0">
                  <a:pos x="168823" y="146050"/>
                </a:cxn>
                <a:cxn ang="0">
                  <a:pos x="23126" y="162277"/>
                </a:cxn>
                <a:cxn ang="0">
                  <a:pos x="39315" y="81138"/>
                </a:cxn>
                <a:cxn ang="0">
                  <a:pos x="148009" y="0"/>
                </a:cxn>
              </a:cxnLst>
              <a:rect l="0" t="0" r="0" b="0"/>
              <a:pathLst>
                <a:path w="81" h="63">
                  <a:moveTo>
                    <a:pt x="44" y="0"/>
                  </a:moveTo>
                  <a:cubicBezTo>
                    <a:pt x="48" y="2"/>
                    <a:pt x="81" y="19"/>
                    <a:pt x="50" y="43"/>
                  </a:cubicBezTo>
                  <a:cubicBezTo>
                    <a:pt x="27" y="63"/>
                    <a:pt x="11" y="57"/>
                    <a:pt x="7" y="48"/>
                  </a:cubicBezTo>
                  <a:cubicBezTo>
                    <a:pt x="0" y="33"/>
                    <a:pt x="12" y="24"/>
                    <a:pt x="12" y="24"/>
                  </a:cubicBezTo>
                  <a:lnTo>
                    <a:pt x="44"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1" name="PA-任意多边形 21"/>
            <p:cNvSpPr/>
            <p:nvPr>
              <p:custDataLst>
                <p:tags r:id="rId41"/>
              </p:custDataLst>
            </p:nvPr>
          </p:nvSpPr>
          <p:spPr>
            <a:xfrm>
              <a:off x="11772900" y="1462088"/>
              <a:ext cx="107950" cy="106363"/>
            </a:xfrm>
            <a:custGeom>
              <a:avLst/>
              <a:gdLst/>
              <a:ahLst/>
              <a:cxnLst>
                <a:cxn ang="0">
                  <a:pos x="0" y="97114"/>
                </a:cxn>
                <a:cxn ang="0">
                  <a:pos x="0" y="115611"/>
                </a:cxn>
                <a:cxn ang="0">
                  <a:pos x="156182" y="16185"/>
                </a:cxn>
                <a:cxn ang="0">
                  <a:pos x="156182" y="13873"/>
                </a:cxn>
                <a:cxn ang="0">
                  <a:pos x="140105" y="0"/>
                </a:cxn>
                <a:cxn ang="0">
                  <a:pos x="0" y="97114"/>
                </a:cxn>
              </a:cxnLst>
              <a:rect l="0" t="0" r="0" b="0"/>
              <a:pathLst>
                <a:path w="47" h="46">
                  <a:moveTo>
                    <a:pt x="0" y="29"/>
                  </a:moveTo>
                  <a:cubicBezTo>
                    <a:pt x="0" y="34"/>
                    <a:pt x="0" y="34"/>
                    <a:pt x="0" y="34"/>
                  </a:cubicBezTo>
                  <a:cubicBezTo>
                    <a:pt x="0" y="34"/>
                    <a:pt x="23" y="46"/>
                    <a:pt x="47" y="5"/>
                  </a:cubicBezTo>
                  <a:cubicBezTo>
                    <a:pt x="47" y="4"/>
                    <a:pt x="47" y="4"/>
                    <a:pt x="47" y="4"/>
                  </a:cubicBezTo>
                  <a:cubicBezTo>
                    <a:pt x="46" y="3"/>
                    <a:pt x="44" y="1"/>
                    <a:pt x="42" y="0"/>
                  </a:cubicBezTo>
                  <a:lnTo>
                    <a:pt x="0" y="29"/>
                  </a:ln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2" name="PA-任意多边形 22"/>
            <p:cNvSpPr/>
            <p:nvPr>
              <p:custDataLst>
                <p:tags r:id="rId42"/>
              </p:custDataLst>
            </p:nvPr>
          </p:nvSpPr>
          <p:spPr>
            <a:xfrm>
              <a:off x="11726863" y="1393825"/>
              <a:ext cx="174625" cy="163513"/>
            </a:xfrm>
            <a:custGeom>
              <a:avLst/>
              <a:gdLst/>
              <a:ahLst/>
              <a:cxnLst>
                <a:cxn ang="0">
                  <a:pos x="149350" y="0"/>
                </a:cxn>
                <a:cxn ang="0">
                  <a:pos x="186113" y="140483"/>
                </a:cxn>
                <a:cxn ang="0">
                  <a:pos x="29870" y="193452"/>
                </a:cxn>
                <a:cxn ang="0">
                  <a:pos x="50549" y="94423"/>
                </a:cxn>
                <a:cxn ang="0">
                  <a:pos x="149350" y="0"/>
                </a:cxn>
              </a:cxnLst>
              <a:rect l="0" t="0" r="0" b="0"/>
              <a:pathLst>
                <a:path w="76" h="71">
                  <a:moveTo>
                    <a:pt x="45" y="0"/>
                  </a:moveTo>
                  <a:cubicBezTo>
                    <a:pt x="45" y="0"/>
                    <a:pt x="76" y="14"/>
                    <a:pt x="56" y="42"/>
                  </a:cubicBezTo>
                  <a:cubicBezTo>
                    <a:pt x="37" y="71"/>
                    <a:pt x="14" y="66"/>
                    <a:pt x="9" y="58"/>
                  </a:cubicBezTo>
                  <a:cubicBezTo>
                    <a:pt x="0" y="43"/>
                    <a:pt x="15" y="28"/>
                    <a:pt x="15" y="28"/>
                  </a:cubicBezTo>
                  <a:lnTo>
                    <a:pt x="45"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3" name="PA-任意多边形 23"/>
            <p:cNvSpPr/>
            <p:nvPr>
              <p:custDataLst>
                <p:tags r:id="rId43"/>
              </p:custDataLst>
            </p:nvPr>
          </p:nvSpPr>
          <p:spPr>
            <a:xfrm>
              <a:off x="11750675" y="1397000"/>
              <a:ext cx="98425" cy="95250"/>
            </a:xfrm>
            <a:custGeom>
              <a:avLst/>
              <a:gdLst/>
              <a:ahLst/>
              <a:cxnLst>
                <a:cxn ang="0">
                  <a:pos x="0" y="111512"/>
                </a:cxn>
                <a:cxn ang="0">
                  <a:pos x="0" y="111512"/>
                </a:cxn>
                <a:cxn ang="0">
                  <a:pos x="141915" y="9292"/>
                </a:cxn>
                <a:cxn ang="0">
                  <a:pos x="141915" y="9292"/>
                </a:cxn>
                <a:cxn ang="0">
                  <a:pos x="125892" y="0"/>
                </a:cxn>
                <a:cxn ang="0">
                  <a:pos x="0" y="111512"/>
                </a:cxn>
              </a:cxnLst>
              <a:rect l="0" t="0" r="0" b="0"/>
              <a:pathLst>
                <a:path w="43" h="41">
                  <a:moveTo>
                    <a:pt x="0" y="33"/>
                  </a:moveTo>
                  <a:cubicBezTo>
                    <a:pt x="0" y="33"/>
                    <a:pt x="0" y="33"/>
                    <a:pt x="0" y="33"/>
                  </a:cubicBezTo>
                  <a:cubicBezTo>
                    <a:pt x="0" y="33"/>
                    <a:pt x="23" y="41"/>
                    <a:pt x="43" y="3"/>
                  </a:cubicBezTo>
                  <a:cubicBezTo>
                    <a:pt x="43" y="3"/>
                    <a:pt x="43" y="3"/>
                    <a:pt x="43" y="3"/>
                  </a:cubicBezTo>
                  <a:cubicBezTo>
                    <a:pt x="42" y="2"/>
                    <a:pt x="40" y="1"/>
                    <a:pt x="38" y="0"/>
                  </a:cubicBezTo>
                  <a:lnTo>
                    <a:pt x="0" y="33"/>
                  </a:ln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4" name="PA-任意多边形 24"/>
            <p:cNvSpPr/>
            <p:nvPr>
              <p:custDataLst>
                <p:tags r:id="rId44"/>
              </p:custDataLst>
            </p:nvPr>
          </p:nvSpPr>
          <p:spPr>
            <a:xfrm>
              <a:off x="11685588" y="1320800"/>
              <a:ext cx="174625" cy="171450"/>
            </a:xfrm>
            <a:custGeom>
              <a:avLst/>
              <a:gdLst/>
              <a:ahLst/>
              <a:cxnLst>
                <a:cxn ang="0">
                  <a:pos x="80419" y="67189"/>
                </a:cxn>
                <a:cxn ang="0">
                  <a:pos x="39060" y="203886"/>
                </a:cxn>
                <a:cxn ang="0">
                  <a:pos x="172327" y="178400"/>
                </a:cxn>
                <a:cxn ang="0">
                  <a:pos x="209090" y="41704"/>
                </a:cxn>
                <a:cxn ang="0">
                  <a:pos x="80419" y="67189"/>
                </a:cxn>
              </a:cxnLst>
              <a:rect l="0" t="0" r="0" b="0"/>
              <a:pathLst>
                <a:path w="76" h="74">
                  <a:moveTo>
                    <a:pt x="24" y="20"/>
                  </a:moveTo>
                  <a:cubicBezTo>
                    <a:pt x="18" y="25"/>
                    <a:pt x="0" y="46"/>
                    <a:pt x="12" y="60"/>
                  </a:cubicBezTo>
                  <a:cubicBezTo>
                    <a:pt x="24" y="74"/>
                    <a:pt x="42" y="63"/>
                    <a:pt x="52" y="53"/>
                  </a:cubicBezTo>
                  <a:cubicBezTo>
                    <a:pt x="62" y="43"/>
                    <a:pt x="76" y="24"/>
                    <a:pt x="63" y="12"/>
                  </a:cubicBezTo>
                  <a:cubicBezTo>
                    <a:pt x="49" y="0"/>
                    <a:pt x="29" y="14"/>
                    <a:pt x="24" y="20"/>
                  </a:cubicBez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5" name="PA-任意多边形 25"/>
            <p:cNvSpPr/>
            <p:nvPr>
              <p:custDataLst>
                <p:tags r:id="rId45"/>
              </p:custDataLst>
            </p:nvPr>
          </p:nvSpPr>
          <p:spPr>
            <a:xfrm>
              <a:off x="10494963" y="2100263"/>
              <a:ext cx="220663" cy="307975"/>
            </a:xfrm>
            <a:custGeom>
              <a:avLst/>
              <a:gdLst/>
              <a:ahLst/>
              <a:cxnLst>
                <a:cxn ang="0">
                  <a:pos x="27582" y="0"/>
                </a:cxn>
                <a:cxn ang="0">
                  <a:pos x="66658" y="277872"/>
                </a:cxn>
                <a:cxn ang="0">
                  <a:pos x="259738" y="419123"/>
                </a:cxn>
                <a:cxn ang="0">
                  <a:pos x="195378" y="270925"/>
                </a:cxn>
                <a:cxn ang="0">
                  <a:pos x="236753" y="250084"/>
                </a:cxn>
                <a:cxn ang="0">
                  <a:pos x="213767" y="20840"/>
                </a:cxn>
                <a:cxn ang="0">
                  <a:pos x="27582" y="0"/>
                </a:cxn>
              </a:cxnLst>
              <a:rect l="0" t="0" r="0" b="0"/>
              <a:pathLst>
                <a:path w="96" h="133">
                  <a:moveTo>
                    <a:pt x="8" y="0"/>
                  </a:moveTo>
                  <a:cubicBezTo>
                    <a:pt x="8" y="0"/>
                    <a:pt x="0" y="49"/>
                    <a:pt x="20" y="82"/>
                  </a:cubicBezTo>
                  <a:cubicBezTo>
                    <a:pt x="41" y="115"/>
                    <a:pt x="60" y="133"/>
                    <a:pt x="78" y="124"/>
                  </a:cubicBezTo>
                  <a:cubicBezTo>
                    <a:pt x="96" y="115"/>
                    <a:pt x="61" y="82"/>
                    <a:pt x="59" y="80"/>
                  </a:cubicBezTo>
                  <a:cubicBezTo>
                    <a:pt x="59" y="80"/>
                    <a:pt x="69" y="80"/>
                    <a:pt x="71" y="74"/>
                  </a:cubicBezTo>
                  <a:cubicBezTo>
                    <a:pt x="73" y="67"/>
                    <a:pt x="76" y="33"/>
                    <a:pt x="64" y="6"/>
                  </a:cubicBezTo>
                  <a:lnTo>
                    <a:pt x="8" y="0"/>
                  </a:ln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6" name="PA-任意多边形 26"/>
            <p:cNvSpPr/>
            <p:nvPr>
              <p:custDataLst>
                <p:tags r:id="rId46"/>
              </p:custDataLst>
            </p:nvPr>
          </p:nvSpPr>
          <p:spPr>
            <a:xfrm>
              <a:off x="10588625" y="2241550"/>
              <a:ext cx="60325" cy="63500"/>
            </a:xfrm>
            <a:custGeom>
              <a:avLst/>
              <a:gdLst/>
              <a:ahLst/>
              <a:cxnLst>
                <a:cxn ang="0">
                  <a:pos x="88167" y="94074"/>
                </a:cxn>
                <a:cxn ang="0">
                  <a:pos x="60325" y="65851"/>
                </a:cxn>
                <a:cxn ang="0">
                  <a:pos x="6960" y="0"/>
                </a:cxn>
                <a:cxn ang="0">
                  <a:pos x="88167" y="94074"/>
                </a:cxn>
              </a:cxnLst>
              <a:rect l="0" t="0" r="0" b="0"/>
              <a:pathLst>
                <a:path w="26" h="27">
                  <a:moveTo>
                    <a:pt x="26" y="27"/>
                  </a:moveTo>
                  <a:cubicBezTo>
                    <a:pt x="22" y="23"/>
                    <a:pt x="18" y="19"/>
                    <a:pt x="18" y="19"/>
                  </a:cubicBezTo>
                  <a:cubicBezTo>
                    <a:pt x="18" y="19"/>
                    <a:pt x="8" y="17"/>
                    <a:pt x="2" y="0"/>
                  </a:cubicBezTo>
                  <a:cubicBezTo>
                    <a:pt x="2" y="0"/>
                    <a:pt x="0" y="27"/>
                    <a:pt x="26" y="27"/>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7" name="PA-任意多边形 27"/>
            <p:cNvSpPr/>
            <p:nvPr>
              <p:custDataLst>
                <p:tags r:id="rId47"/>
              </p:custDataLst>
            </p:nvPr>
          </p:nvSpPr>
          <p:spPr>
            <a:xfrm>
              <a:off x="10490200" y="1370013"/>
              <a:ext cx="295275" cy="784225"/>
            </a:xfrm>
            <a:custGeom>
              <a:avLst/>
              <a:gdLst/>
              <a:ahLst/>
              <a:cxnLst>
                <a:cxn ang="0">
                  <a:pos x="429071" y="0"/>
                </a:cxn>
                <a:cxn ang="0">
                  <a:pos x="0" y="1084960"/>
                </a:cxn>
                <a:cxn ang="0">
                  <a:pos x="244524" y="1084960"/>
                </a:cxn>
                <a:cxn ang="0">
                  <a:pos x="249138" y="980859"/>
                </a:cxn>
                <a:cxn ang="0">
                  <a:pos x="429071" y="980859"/>
                </a:cxn>
                <a:cxn ang="0">
                  <a:pos x="429071" y="0"/>
                </a:cxn>
              </a:cxnLst>
              <a:rect l="0" t="0" r="0" b="0"/>
              <a:pathLst>
                <a:path w="128" h="339">
                  <a:moveTo>
                    <a:pt x="128" y="0"/>
                  </a:moveTo>
                  <a:cubicBezTo>
                    <a:pt x="97" y="10"/>
                    <a:pt x="5" y="59"/>
                    <a:pt x="0" y="322"/>
                  </a:cubicBezTo>
                  <a:cubicBezTo>
                    <a:pt x="0" y="322"/>
                    <a:pt x="39" y="339"/>
                    <a:pt x="73" y="322"/>
                  </a:cubicBezTo>
                  <a:cubicBezTo>
                    <a:pt x="74" y="291"/>
                    <a:pt x="74" y="291"/>
                    <a:pt x="74" y="291"/>
                  </a:cubicBezTo>
                  <a:cubicBezTo>
                    <a:pt x="128" y="291"/>
                    <a:pt x="128" y="291"/>
                    <a:pt x="128" y="291"/>
                  </a:cubicBezTo>
                  <a:lnTo>
                    <a:pt x="128" y="0"/>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8" name="PA-任意多边形 28"/>
            <p:cNvSpPr/>
            <p:nvPr>
              <p:custDataLst>
                <p:tags r:id="rId48"/>
              </p:custDataLst>
            </p:nvPr>
          </p:nvSpPr>
          <p:spPr>
            <a:xfrm>
              <a:off x="11191875" y="1370013"/>
              <a:ext cx="431800" cy="793750"/>
            </a:xfrm>
            <a:custGeom>
              <a:avLst/>
              <a:gdLst/>
              <a:ahLst/>
              <a:cxnLst>
                <a:cxn ang="0">
                  <a:pos x="477981" y="330922"/>
                </a:cxn>
                <a:cxn ang="0">
                  <a:pos x="332509" y="481341"/>
                </a:cxn>
                <a:cxn ang="0">
                  <a:pos x="0" y="0"/>
                </a:cxn>
                <a:cxn ang="0">
                  <a:pos x="0" y="981195"/>
                </a:cxn>
                <a:cxn ang="0">
                  <a:pos x="223981" y="981195"/>
                </a:cxn>
                <a:cxn ang="0">
                  <a:pos x="628072" y="620189"/>
                </a:cxn>
                <a:cxn ang="0">
                  <a:pos x="477981" y="330922"/>
                </a:cxn>
              </a:cxnLst>
              <a:rect l="0" t="0" r="0" b="0"/>
              <a:pathLst>
                <a:path w="187" h="343">
                  <a:moveTo>
                    <a:pt x="142" y="98"/>
                  </a:moveTo>
                  <a:cubicBezTo>
                    <a:pt x="142" y="98"/>
                    <a:pt x="113" y="118"/>
                    <a:pt x="99" y="143"/>
                  </a:cubicBezTo>
                  <a:cubicBezTo>
                    <a:pt x="99" y="143"/>
                    <a:pt x="76" y="26"/>
                    <a:pt x="0" y="0"/>
                  </a:cubicBezTo>
                  <a:cubicBezTo>
                    <a:pt x="0" y="291"/>
                    <a:pt x="0" y="291"/>
                    <a:pt x="0" y="291"/>
                  </a:cubicBezTo>
                  <a:cubicBezTo>
                    <a:pt x="67" y="291"/>
                    <a:pt x="67" y="291"/>
                    <a:pt x="67" y="291"/>
                  </a:cubicBezTo>
                  <a:cubicBezTo>
                    <a:pt x="67" y="291"/>
                    <a:pt x="80" y="343"/>
                    <a:pt x="187" y="184"/>
                  </a:cubicBezTo>
                  <a:lnTo>
                    <a:pt x="142" y="98"/>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79" name="PA-任意多边形 29"/>
            <p:cNvSpPr/>
            <p:nvPr>
              <p:custDataLst>
                <p:tags r:id="rId49"/>
              </p:custDataLst>
            </p:nvPr>
          </p:nvSpPr>
          <p:spPr>
            <a:xfrm>
              <a:off x="10621963" y="1550988"/>
              <a:ext cx="38100" cy="492125"/>
            </a:xfrm>
            <a:custGeom>
              <a:avLst/>
              <a:gdLst/>
              <a:ahLst/>
              <a:cxnLst>
                <a:cxn ang="0">
                  <a:pos x="53788" y="716238"/>
                </a:cxn>
                <a:cxn ang="0">
                  <a:pos x="53788" y="0"/>
                </a:cxn>
                <a:cxn ang="0">
                  <a:pos x="53788" y="716238"/>
                </a:cxn>
              </a:cxnLst>
              <a:rect l="0" t="0" r="0" b="0"/>
              <a:pathLst>
                <a:path w="17" h="213">
                  <a:moveTo>
                    <a:pt x="17" y="213"/>
                  </a:moveTo>
                  <a:cubicBezTo>
                    <a:pt x="17" y="0"/>
                    <a:pt x="17" y="0"/>
                    <a:pt x="17" y="0"/>
                  </a:cubicBezTo>
                  <a:cubicBezTo>
                    <a:pt x="17" y="0"/>
                    <a:pt x="0" y="167"/>
                    <a:pt x="17" y="213"/>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0" name="PA-任意多边形 30"/>
            <p:cNvSpPr/>
            <p:nvPr>
              <p:custDataLst>
                <p:tags r:id="rId50"/>
              </p:custDataLst>
            </p:nvPr>
          </p:nvSpPr>
          <p:spPr>
            <a:xfrm>
              <a:off x="11318875" y="1589088"/>
              <a:ext cx="58738" cy="454025"/>
            </a:xfrm>
            <a:custGeom>
              <a:avLst/>
              <a:gdLst/>
              <a:ahLst/>
              <a:cxnLst>
                <a:cxn ang="0">
                  <a:pos x="38405" y="662505"/>
                </a:cxn>
                <a:cxn ang="0">
                  <a:pos x="0" y="0"/>
                </a:cxn>
                <a:cxn ang="0">
                  <a:pos x="38405" y="662505"/>
                </a:cxn>
              </a:cxnLst>
              <a:rect l="0" t="0" r="0" b="0"/>
              <a:pathLst>
                <a:path w="26" h="196">
                  <a:moveTo>
                    <a:pt x="12" y="196"/>
                  </a:moveTo>
                  <a:cubicBezTo>
                    <a:pt x="0" y="0"/>
                    <a:pt x="0" y="0"/>
                    <a:pt x="0" y="0"/>
                  </a:cubicBezTo>
                  <a:cubicBezTo>
                    <a:pt x="0" y="0"/>
                    <a:pt x="26" y="123"/>
                    <a:pt x="12" y="196"/>
                  </a:cubicBezTo>
                  <a:close/>
                </a:path>
              </a:pathLst>
            </a:custGeom>
            <a:solidFill>
              <a:srgbClr val="302F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1" name="PA-任意多边形 31"/>
            <p:cNvSpPr/>
            <p:nvPr>
              <p:custDataLst>
                <p:tags r:id="rId51"/>
              </p:custDataLst>
            </p:nvPr>
          </p:nvSpPr>
          <p:spPr>
            <a:xfrm>
              <a:off x="10456863" y="333375"/>
              <a:ext cx="1112838" cy="900113"/>
            </a:xfrm>
            <a:custGeom>
              <a:avLst/>
              <a:gdLst/>
              <a:ahLst/>
              <a:cxnLst>
                <a:cxn ang="0">
                  <a:pos x="110822" y="1122248"/>
                </a:cxn>
                <a:cxn ang="0">
                  <a:pos x="110822" y="532200"/>
                </a:cxn>
                <a:cxn ang="0">
                  <a:pos x="1013559" y="286925"/>
                </a:cxn>
                <a:cxn ang="0">
                  <a:pos x="1440686" y="1122248"/>
                </a:cxn>
                <a:cxn ang="0">
                  <a:pos x="754975" y="1311989"/>
                </a:cxn>
                <a:cxn ang="0">
                  <a:pos x="110822" y="1122248"/>
                </a:cxn>
              </a:cxnLst>
              <a:rect l="0" t="0" r="0" b="0"/>
              <a:pathLst>
                <a:path w="482" h="389">
                  <a:moveTo>
                    <a:pt x="33" y="333"/>
                  </a:moveTo>
                  <a:cubicBezTo>
                    <a:pt x="33" y="333"/>
                    <a:pt x="0" y="237"/>
                    <a:pt x="33" y="158"/>
                  </a:cubicBezTo>
                  <a:cubicBezTo>
                    <a:pt x="68" y="74"/>
                    <a:pt x="194" y="0"/>
                    <a:pt x="302" y="85"/>
                  </a:cubicBezTo>
                  <a:cubicBezTo>
                    <a:pt x="302" y="85"/>
                    <a:pt x="482" y="54"/>
                    <a:pt x="429" y="333"/>
                  </a:cubicBezTo>
                  <a:cubicBezTo>
                    <a:pt x="225" y="389"/>
                    <a:pt x="225" y="389"/>
                    <a:pt x="225" y="389"/>
                  </a:cubicBezTo>
                  <a:lnTo>
                    <a:pt x="33" y="333"/>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2" name="PA-任意多边形 32"/>
            <p:cNvSpPr/>
            <p:nvPr>
              <p:custDataLst>
                <p:tags r:id="rId52"/>
              </p:custDataLst>
            </p:nvPr>
          </p:nvSpPr>
          <p:spPr>
            <a:xfrm>
              <a:off x="11125200" y="463550"/>
              <a:ext cx="109538" cy="87313"/>
            </a:xfrm>
            <a:custGeom>
              <a:avLst/>
              <a:gdLst/>
              <a:ahLst/>
              <a:cxnLst>
                <a:cxn ang="0">
                  <a:pos x="0" y="117183"/>
                </a:cxn>
                <a:cxn ang="0">
                  <a:pos x="0" y="0"/>
                </a:cxn>
                <a:cxn ang="0">
                  <a:pos x="61615" y="45954"/>
                </a:cxn>
                <a:cxn ang="0">
                  <a:pos x="157460" y="50549"/>
                </a:cxn>
                <a:cxn ang="0">
                  <a:pos x="38794" y="126374"/>
                </a:cxn>
                <a:cxn ang="0">
                  <a:pos x="0" y="117183"/>
                </a:cxn>
              </a:cxnLst>
              <a:rect l="0" t="0" r="0" b="0"/>
              <a:pathLst>
                <a:path w="48" h="38">
                  <a:moveTo>
                    <a:pt x="0" y="35"/>
                  </a:moveTo>
                  <a:cubicBezTo>
                    <a:pt x="0" y="35"/>
                    <a:pt x="10" y="7"/>
                    <a:pt x="0" y="0"/>
                  </a:cubicBezTo>
                  <a:cubicBezTo>
                    <a:pt x="0" y="0"/>
                    <a:pt x="16" y="3"/>
                    <a:pt x="19" y="14"/>
                  </a:cubicBezTo>
                  <a:cubicBezTo>
                    <a:pt x="19" y="14"/>
                    <a:pt x="36" y="4"/>
                    <a:pt x="48" y="15"/>
                  </a:cubicBezTo>
                  <a:cubicBezTo>
                    <a:pt x="48" y="15"/>
                    <a:pt x="16" y="17"/>
                    <a:pt x="12" y="38"/>
                  </a:cubicBezTo>
                  <a:lnTo>
                    <a:pt x="0" y="35"/>
                  </a:lnTo>
                  <a:close/>
                </a:path>
              </a:pathLst>
            </a:custGeom>
            <a:solidFill>
              <a:srgbClr val="3F3E3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3" name="PA-任意多边形 33"/>
            <p:cNvSpPr/>
            <p:nvPr>
              <p:custDataLst>
                <p:tags r:id="rId53"/>
              </p:custDataLst>
            </p:nvPr>
          </p:nvSpPr>
          <p:spPr>
            <a:xfrm>
              <a:off x="10461625" y="1042988"/>
              <a:ext cx="214313" cy="230188"/>
            </a:xfrm>
            <a:custGeom>
              <a:avLst/>
              <a:gdLst/>
              <a:ahLst/>
              <a:cxnLst>
                <a:cxn ang="0">
                  <a:pos x="283446" y="93005"/>
                </a:cxn>
                <a:cxn ang="0">
                  <a:pos x="94482" y="72079"/>
                </a:cxn>
                <a:cxn ang="0">
                  <a:pos x="311099" y="337144"/>
                </a:cxn>
                <a:cxn ang="0">
                  <a:pos x="283446" y="93005"/>
                </a:cxn>
              </a:cxnLst>
              <a:rect l="0" t="0" r="0" b="0"/>
              <a:pathLst>
                <a:path w="93" h="99">
                  <a:moveTo>
                    <a:pt x="85" y="27"/>
                  </a:moveTo>
                  <a:cubicBezTo>
                    <a:pt x="85" y="27"/>
                    <a:pt x="53" y="0"/>
                    <a:pt x="28" y="21"/>
                  </a:cubicBezTo>
                  <a:cubicBezTo>
                    <a:pt x="0" y="43"/>
                    <a:pt x="36" y="99"/>
                    <a:pt x="93" y="99"/>
                  </a:cubicBezTo>
                  <a:lnTo>
                    <a:pt x="85" y="27"/>
                  </a:lnTo>
                  <a:close/>
                </a:path>
              </a:pathLst>
            </a:custGeom>
            <a:solidFill>
              <a:srgbClr val="F4D3B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4" name="PA-任意多边形 34"/>
            <p:cNvSpPr/>
            <p:nvPr>
              <p:custDataLst>
                <p:tags r:id="rId54"/>
              </p:custDataLst>
            </p:nvPr>
          </p:nvSpPr>
          <p:spPr>
            <a:xfrm>
              <a:off x="11301413" y="1042988"/>
              <a:ext cx="215900" cy="230188"/>
            </a:xfrm>
            <a:custGeom>
              <a:avLst/>
              <a:gdLst/>
              <a:ahLst/>
              <a:cxnLst>
                <a:cxn ang="0">
                  <a:pos x="30179" y="93005"/>
                </a:cxn>
                <a:cxn ang="0">
                  <a:pos x="220543" y="72079"/>
                </a:cxn>
                <a:cxn ang="0">
                  <a:pos x="0" y="337144"/>
                </a:cxn>
                <a:cxn ang="0">
                  <a:pos x="30179" y="93005"/>
                </a:cxn>
              </a:cxnLst>
              <a:rect l="0" t="0" r="0" b="0"/>
              <a:pathLst>
                <a:path w="93" h="99">
                  <a:moveTo>
                    <a:pt x="9" y="27"/>
                  </a:moveTo>
                  <a:cubicBezTo>
                    <a:pt x="9" y="27"/>
                    <a:pt x="40" y="0"/>
                    <a:pt x="65" y="21"/>
                  </a:cubicBezTo>
                  <a:cubicBezTo>
                    <a:pt x="93" y="43"/>
                    <a:pt x="57" y="99"/>
                    <a:pt x="0" y="99"/>
                  </a:cubicBezTo>
                  <a:lnTo>
                    <a:pt x="9" y="27"/>
                  </a:lnTo>
                  <a:close/>
                </a:path>
              </a:pathLst>
            </a:custGeom>
            <a:solidFill>
              <a:srgbClr val="F4D3B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5" name="PA-任意多边形 35"/>
            <p:cNvSpPr/>
            <p:nvPr>
              <p:custDataLst>
                <p:tags r:id="rId55"/>
              </p:custDataLst>
            </p:nvPr>
          </p:nvSpPr>
          <p:spPr>
            <a:xfrm>
              <a:off x="10621963" y="747713"/>
              <a:ext cx="733425" cy="649288"/>
            </a:xfrm>
            <a:custGeom>
              <a:avLst/>
              <a:gdLst/>
              <a:ahLst/>
              <a:cxnLst>
                <a:cxn ang="0">
                  <a:pos x="682684" y="945049"/>
                </a:cxn>
                <a:cxn ang="0">
                  <a:pos x="382857" y="945049"/>
                </a:cxn>
                <a:cxn ang="0">
                  <a:pos x="0" y="566105"/>
                </a:cxn>
                <a:cxn ang="0">
                  <a:pos x="0" y="369701"/>
                </a:cxn>
                <a:cxn ang="0">
                  <a:pos x="761101" y="0"/>
                </a:cxn>
                <a:cxn ang="0">
                  <a:pos x="1065541" y="265722"/>
                </a:cxn>
                <a:cxn ang="0">
                  <a:pos x="1065541" y="566105"/>
                </a:cxn>
                <a:cxn ang="0">
                  <a:pos x="682684" y="945049"/>
                </a:cxn>
              </a:cxnLst>
              <a:rect l="0" t="0" r="0" b="0"/>
              <a:pathLst>
                <a:path w="318" h="281">
                  <a:moveTo>
                    <a:pt x="204" y="281"/>
                  </a:moveTo>
                  <a:cubicBezTo>
                    <a:pt x="114" y="281"/>
                    <a:pt x="114" y="281"/>
                    <a:pt x="114" y="281"/>
                  </a:cubicBezTo>
                  <a:cubicBezTo>
                    <a:pt x="51" y="281"/>
                    <a:pt x="0" y="230"/>
                    <a:pt x="0" y="168"/>
                  </a:cubicBezTo>
                  <a:cubicBezTo>
                    <a:pt x="0" y="110"/>
                    <a:pt x="0" y="110"/>
                    <a:pt x="0" y="110"/>
                  </a:cubicBezTo>
                  <a:cubicBezTo>
                    <a:pt x="91" y="97"/>
                    <a:pt x="178" y="74"/>
                    <a:pt x="227" y="0"/>
                  </a:cubicBezTo>
                  <a:cubicBezTo>
                    <a:pt x="255" y="47"/>
                    <a:pt x="272" y="63"/>
                    <a:pt x="318" y="79"/>
                  </a:cubicBezTo>
                  <a:cubicBezTo>
                    <a:pt x="318" y="168"/>
                    <a:pt x="318" y="168"/>
                    <a:pt x="318" y="168"/>
                  </a:cubicBezTo>
                  <a:cubicBezTo>
                    <a:pt x="318" y="230"/>
                    <a:pt x="267" y="281"/>
                    <a:pt x="204" y="281"/>
                  </a:cubicBezTo>
                  <a:close/>
                </a:path>
              </a:pathLst>
            </a:custGeom>
            <a:solidFill>
              <a:srgbClr val="F9DAB4"/>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6" name="PA-椭圆 36"/>
            <p:cNvSpPr/>
            <p:nvPr>
              <p:custDataLst>
                <p:tags r:id="rId56"/>
              </p:custDataLst>
            </p:nvPr>
          </p:nvSpPr>
          <p:spPr>
            <a:xfrm>
              <a:off x="10736263" y="1111250"/>
              <a:ext cx="100013" cy="98425"/>
            </a:xfrm>
            <a:prstGeom prst="ellipse">
              <a:avLst/>
            </a:pr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87" name="PA-任意多边形 37"/>
            <p:cNvSpPr/>
            <p:nvPr>
              <p:custDataLst>
                <p:tags r:id="rId57"/>
              </p:custDataLst>
            </p:nvPr>
          </p:nvSpPr>
          <p:spPr>
            <a:xfrm>
              <a:off x="10755313" y="1116013"/>
              <a:ext cx="46038" cy="31750"/>
            </a:xfrm>
            <a:custGeom>
              <a:avLst/>
              <a:gdLst/>
              <a:ahLst/>
              <a:cxnLst>
                <a:cxn ang="0">
                  <a:pos x="66755" y="15875"/>
                </a:cxn>
                <a:cxn ang="0">
                  <a:pos x="36830" y="43089"/>
                </a:cxn>
                <a:cxn ang="0">
                  <a:pos x="0" y="29482"/>
                </a:cxn>
                <a:cxn ang="0">
                  <a:pos x="29924" y="6803"/>
                </a:cxn>
                <a:cxn ang="0">
                  <a:pos x="66755" y="15875"/>
                </a:cxn>
              </a:cxnLst>
              <a:rect l="0" t="0" r="0" b="0"/>
              <a:pathLst>
                <a:path w="20" h="14">
                  <a:moveTo>
                    <a:pt x="20" y="5"/>
                  </a:moveTo>
                  <a:cubicBezTo>
                    <a:pt x="20" y="8"/>
                    <a:pt x="17" y="12"/>
                    <a:pt x="11" y="13"/>
                  </a:cubicBezTo>
                  <a:cubicBezTo>
                    <a:pt x="6" y="14"/>
                    <a:pt x="1" y="12"/>
                    <a:pt x="0" y="9"/>
                  </a:cubicBezTo>
                  <a:cubicBezTo>
                    <a:pt x="0" y="6"/>
                    <a:pt x="4" y="3"/>
                    <a:pt x="9" y="2"/>
                  </a:cubicBezTo>
                  <a:cubicBezTo>
                    <a:pt x="14" y="0"/>
                    <a:pt x="19" y="2"/>
                    <a:pt x="20" y="5"/>
                  </a:cubicBezTo>
                  <a:close/>
                </a:path>
              </a:pathLst>
            </a:custGeom>
            <a:solidFill>
              <a:srgbClr val="E8DF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8" name="PA-任意多边形 38"/>
            <p:cNvSpPr/>
            <p:nvPr>
              <p:custDataLst>
                <p:tags r:id="rId58"/>
              </p:custDataLst>
            </p:nvPr>
          </p:nvSpPr>
          <p:spPr>
            <a:xfrm>
              <a:off x="10675938" y="990600"/>
              <a:ext cx="195263" cy="69850"/>
            </a:xfrm>
            <a:custGeom>
              <a:avLst/>
              <a:gdLst/>
              <a:ahLst/>
              <a:cxnLst>
                <a:cxn ang="0">
                  <a:pos x="0" y="41275"/>
                </a:cxn>
                <a:cxn ang="0">
                  <a:pos x="190500" y="0"/>
                </a:cxn>
                <a:cxn ang="0">
                  <a:pos x="195263" y="36512"/>
                </a:cxn>
                <a:cxn ang="0">
                  <a:pos x="9525" y="69850"/>
                </a:cxn>
                <a:cxn ang="0">
                  <a:pos x="0" y="41275"/>
                </a:cxn>
              </a:cxnLst>
              <a:rect l="0" t="0" r="0" b="0"/>
              <a:pathLst>
                <a:path w="123" h="44">
                  <a:moveTo>
                    <a:pt x="0" y="26"/>
                  </a:moveTo>
                  <a:lnTo>
                    <a:pt x="120" y="0"/>
                  </a:lnTo>
                  <a:lnTo>
                    <a:pt x="123" y="23"/>
                  </a:lnTo>
                  <a:lnTo>
                    <a:pt x="6" y="44"/>
                  </a:lnTo>
                  <a:lnTo>
                    <a:pt x="0" y="26"/>
                  </a:lnTo>
                  <a:close/>
                </a:path>
              </a:pathLst>
            </a:cu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89" name="PA-椭圆 39"/>
            <p:cNvSpPr/>
            <p:nvPr>
              <p:custDataLst>
                <p:tags r:id="rId59"/>
              </p:custDataLst>
            </p:nvPr>
          </p:nvSpPr>
          <p:spPr>
            <a:xfrm>
              <a:off x="11141075" y="1111250"/>
              <a:ext cx="101600" cy="98425"/>
            </a:xfrm>
            <a:prstGeom prst="ellipse">
              <a:avLst/>
            </a:pr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Calibri" panose="020F0502020204030204" charset="0"/>
                <a:ea typeface="宋体" panose="02010600030101010101" pitchFamily="2" charset="-122"/>
                <a:cs typeface="+mn-cs"/>
              </a:endParaRPr>
            </a:p>
          </p:txBody>
        </p:sp>
        <p:sp>
          <p:nvSpPr>
            <p:cNvPr id="90" name="PA-任意多边形 40"/>
            <p:cNvSpPr/>
            <p:nvPr>
              <p:custDataLst>
                <p:tags r:id="rId60"/>
              </p:custDataLst>
            </p:nvPr>
          </p:nvSpPr>
          <p:spPr>
            <a:xfrm>
              <a:off x="11161713" y="1116013"/>
              <a:ext cx="46038" cy="31750"/>
            </a:xfrm>
            <a:custGeom>
              <a:avLst/>
              <a:gdLst/>
              <a:ahLst/>
              <a:cxnLst>
                <a:cxn ang="0">
                  <a:pos x="66755" y="15875"/>
                </a:cxn>
                <a:cxn ang="0">
                  <a:pos x="36830" y="43089"/>
                </a:cxn>
                <a:cxn ang="0">
                  <a:pos x="0" y="29482"/>
                </a:cxn>
                <a:cxn ang="0">
                  <a:pos x="29924" y="6803"/>
                </a:cxn>
                <a:cxn ang="0">
                  <a:pos x="66755" y="15875"/>
                </a:cxn>
              </a:cxnLst>
              <a:rect l="0" t="0" r="0" b="0"/>
              <a:pathLst>
                <a:path w="20" h="14">
                  <a:moveTo>
                    <a:pt x="20" y="5"/>
                  </a:moveTo>
                  <a:cubicBezTo>
                    <a:pt x="20" y="8"/>
                    <a:pt x="16" y="12"/>
                    <a:pt x="11" y="13"/>
                  </a:cubicBezTo>
                  <a:cubicBezTo>
                    <a:pt x="6" y="14"/>
                    <a:pt x="1" y="12"/>
                    <a:pt x="0" y="9"/>
                  </a:cubicBezTo>
                  <a:cubicBezTo>
                    <a:pt x="0" y="6"/>
                    <a:pt x="4" y="3"/>
                    <a:pt x="9" y="2"/>
                  </a:cubicBezTo>
                  <a:cubicBezTo>
                    <a:pt x="14" y="0"/>
                    <a:pt x="19" y="2"/>
                    <a:pt x="20" y="5"/>
                  </a:cubicBezTo>
                  <a:close/>
                </a:path>
              </a:pathLst>
            </a:custGeom>
            <a:solidFill>
              <a:srgbClr val="E8DFD9"/>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1" name="PA-任意多边形 41"/>
            <p:cNvSpPr/>
            <p:nvPr>
              <p:custDataLst>
                <p:tags r:id="rId61"/>
              </p:custDataLst>
            </p:nvPr>
          </p:nvSpPr>
          <p:spPr>
            <a:xfrm>
              <a:off x="11106150" y="990600"/>
              <a:ext cx="193675" cy="69850"/>
            </a:xfrm>
            <a:custGeom>
              <a:avLst/>
              <a:gdLst/>
              <a:ahLst/>
              <a:cxnLst>
                <a:cxn ang="0">
                  <a:pos x="193675" y="41275"/>
                </a:cxn>
                <a:cxn ang="0">
                  <a:pos x="4762" y="0"/>
                </a:cxn>
                <a:cxn ang="0">
                  <a:pos x="0" y="36512"/>
                </a:cxn>
                <a:cxn ang="0">
                  <a:pos x="187325" y="69850"/>
                </a:cxn>
                <a:cxn ang="0">
                  <a:pos x="193675" y="41275"/>
                </a:cxn>
              </a:cxnLst>
              <a:rect l="0" t="0" r="0" b="0"/>
              <a:pathLst>
                <a:path w="122" h="44">
                  <a:moveTo>
                    <a:pt x="122" y="26"/>
                  </a:moveTo>
                  <a:lnTo>
                    <a:pt x="3" y="0"/>
                  </a:lnTo>
                  <a:lnTo>
                    <a:pt x="0" y="23"/>
                  </a:lnTo>
                  <a:lnTo>
                    <a:pt x="118" y="44"/>
                  </a:lnTo>
                  <a:lnTo>
                    <a:pt x="122" y="26"/>
                  </a:lnTo>
                  <a:close/>
                </a:path>
              </a:pathLst>
            </a:custGeom>
            <a:solidFill>
              <a:srgbClr val="3A332D"/>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2" name="PA-任意多边形 42"/>
            <p:cNvSpPr/>
            <p:nvPr>
              <p:custDataLst>
                <p:tags r:id="rId62"/>
              </p:custDataLst>
            </p:nvPr>
          </p:nvSpPr>
          <p:spPr>
            <a:xfrm>
              <a:off x="10929938" y="1192213"/>
              <a:ext cx="122238" cy="87313"/>
            </a:xfrm>
            <a:custGeom>
              <a:avLst/>
              <a:gdLst/>
              <a:ahLst/>
              <a:cxnLst>
                <a:cxn ang="0">
                  <a:pos x="0" y="29870"/>
                </a:cxn>
                <a:cxn ang="0">
                  <a:pos x="177591" y="0"/>
                </a:cxn>
                <a:cxn ang="0">
                  <a:pos x="0" y="29870"/>
                </a:cxn>
              </a:cxnLst>
              <a:rect l="0" t="0" r="0" b="0"/>
              <a:pathLst>
                <a:path w="53" h="38">
                  <a:moveTo>
                    <a:pt x="0" y="9"/>
                  </a:moveTo>
                  <a:cubicBezTo>
                    <a:pt x="0" y="9"/>
                    <a:pt x="42" y="25"/>
                    <a:pt x="53" y="0"/>
                  </a:cubicBezTo>
                  <a:cubicBezTo>
                    <a:pt x="53" y="0"/>
                    <a:pt x="43" y="38"/>
                    <a:pt x="0" y="9"/>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sp>
          <p:nvSpPr>
            <p:cNvPr id="93" name="PA-任意多边形 43"/>
            <p:cNvSpPr/>
            <p:nvPr>
              <p:custDataLst>
                <p:tags r:id="rId63"/>
              </p:custDataLst>
            </p:nvPr>
          </p:nvSpPr>
          <p:spPr>
            <a:xfrm>
              <a:off x="10837863" y="1258888"/>
              <a:ext cx="387350" cy="61913"/>
            </a:xfrm>
            <a:custGeom>
              <a:avLst/>
              <a:gdLst/>
              <a:ahLst/>
              <a:cxnLst>
                <a:cxn ang="0">
                  <a:pos x="156784" y="89429"/>
                </a:cxn>
                <a:cxn ang="0">
                  <a:pos x="9222" y="82550"/>
                </a:cxn>
                <a:cxn ang="0">
                  <a:pos x="2305" y="73378"/>
                </a:cxn>
                <a:cxn ang="0">
                  <a:pos x="13833" y="61913"/>
                </a:cxn>
                <a:cxn ang="0">
                  <a:pos x="546440" y="2293"/>
                </a:cxn>
                <a:cxn ang="0">
                  <a:pos x="560274" y="6879"/>
                </a:cxn>
                <a:cxn ang="0">
                  <a:pos x="555662" y="22930"/>
                </a:cxn>
                <a:cxn ang="0">
                  <a:pos x="156784" y="89429"/>
                </a:cxn>
              </a:cxnLst>
              <a:rect l="0" t="0" r="0" b="0"/>
              <a:pathLst>
                <a:path w="168" h="27">
                  <a:moveTo>
                    <a:pt x="47" y="27"/>
                  </a:moveTo>
                  <a:cubicBezTo>
                    <a:pt x="23" y="27"/>
                    <a:pt x="5" y="25"/>
                    <a:pt x="3" y="25"/>
                  </a:cubicBezTo>
                  <a:cubicBezTo>
                    <a:pt x="2" y="25"/>
                    <a:pt x="0" y="23"/>
                    <a:pt x="1" y="22"/>
                  </a:cubicBezTo>
                  <a:cubicBezTo>
                    <a:pt x="1" y="20"/>
                    <a:pt x="2" y="19"/>
                    <a:pt x="4" y="19"/>
                  </a:cubicBezTo>
                  <a:cubicBezTo>
                    <a:pt x="5" y="19"/>
                    <a:pt x="117" y="27"/>
                    <a:pt x="163" y="1"/>
                  </a:cubicBezTo>
                  <a:cubicBezTo>
                    <a:pt x="165" y="0"/>
                    <a:pt x="166" y="1"/>
                    <a:pt x="167" y="2"/>
                  </a:cubicBezTo>
                  <a:cubicBezTo>
                    <a:pt x="168" y="4"/>
                    <a:pt x="168" y="6"/>
                    <a:pt x="166" y="7"/>
                  </a:cubicBezTo>
                  <a:cubicBezTo>
                    <a:pt x="137" y="23"/>
                    <a:pt x="84" y="27"/>
                    <a:pt x="47" y="27"/>
                  </a:cubicBezTo>
                  <a:close/>
                </a:path>
              </a:pathLst>
            </a:custGeom>
            <a:solidFill>
              <a:srgbClr val="EFC4A0"/>
            </a:solidFill>
            <a:ln w="9525">
              <a:noFill/>
            </a:ln>
          </p:spPr>
          <p:txBody>
            <a:bodyPr/>
            <a:lstStyle/>
            <a:p>
              <a:pPr marL="0" marR="0" lvl="0" indent="0" algn="l" defTabSz="1193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1">
                <a:ln>
                  <a:noFill/>
                </a:ln>
                <a:solidFill>
                  <a:schemeClr val="tx1"/>
                </a:solidFill>
                <a:effectLst/>
                <a:uLnTx/>
                <a:uFillTx/>
                <a:latin typeface="Franklin Gothic Book" panose="020B0503020102020204" charset="0"/>
                <a:ea typeface="黑体" panose="02010609060101010101" charset="-122"/>
                <a:cs typeface="+mn-cs"/>
              </a:endParaRPr>
            </a:p>
          </p:txBody>
        </p:sp>
      </p:grpSp>
      <p:sp>
        <p:nvSpPr>
          <p:cNvPr id="49" name="PA-矩形 5"/>
          <p:cNvSpPr/>
          <p:nvPr>
            <p:custDataLst>
              <p:tags r:id="rId5"/>
            </p:custDataLst>
          </p:nvPr>
        </p:nvSpPr>
        <p:spPr>
          <a:xfrm rot="1881533">
            <a:off x="2153425" y="1256597"/>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22" name="PA-文本框 2"/>
          <p:cNvSpPr txBox="1"/>
          <p:nvPr>
            <p:custDataLst>
              <p:tags r:id="rId6"/>
            </p:custDataLst>
          </p:nvPr>
        </p:nvSpPr>
        <p:spPr>
          <a:xfrm>
            <a:off x="159525" y="2670775"/>
            <a:ext cx="1099564" cy="313965"/>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固定人员通行</a:t>
            </a:r>
            <a:endParaRPr lang="zh-CN" sz="1200" b="1" dirty="0">
              <a:solidFill>
                <a:schemeClr val="tx1"/>
              </a:solidFill>
              <a:latin typeface="微软雅黑" panose="020B0503020204020204" charset="-122"/>
              <a:ea typeface="微软雅黑" panose="020B0503020204020204" charset="-122"/>
            </a:endParaRPr>
          </a:p>
        </p:txBody>
      </p:sp>
      <p:sp>
        <p:nvSpPr>
          <p:cNvPr id="217" name="PA-文本框 2"/>
          <p:cNvSpPr txBox="1"/>
          <p:nvPr>
            <p:custDataLst>
              <p:tags r:id="rId7"/>
            </p:custDataLst>
          </p:nvPr>
        </p:nvSpPr>
        <p:spPr>
          <a:xfrm>
            <a:off x="10753463" y="2390541"/>
            <a:ext cx="1197473" cy="29520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sz="1200" b="1" dirty="0">
                <a:solidFill>
                  <a:schemeClr val="bg1"/>
                </a:solidFill>
                <a:latin typeface="微软雅黑" panose="020B0503020204020204" charset="-122"/>
                <a:ea typeface="微软雅黑" panose="020B0503020204020204" charset="-122"/>
              </a:rPr>
              <a:t>9</a:t>
            </a:r>
            <a:r>
              <a:rPr lang="zh-CN" altLang="en-US" sz="1200" b="1" dirty="0">
                <a:solidFill>
                  <a:schemeClr val="tx1"/>
                </a:solidFill>
                <a:latin typeface="微软雅黑" panose="020B0503020204020204" charset="-122"/>
                <a:ea typeface="微软雅黑" panose="020B0503020204020204" charset="-122"/>
              </a:rPr>
              <a:t>到达目的楼层</a:t>
            </a:r>
          </a:p>
        </p:txBody>
      </p:sp>
      <p:pic>
        <p:nvPicPr>
          <p:cNvPr id="3" name="图片 2">
            <a:extLst>
              <a:ext uri="{FF2B5EF4-FFF2-40B4-BE49-F238E27FC236}">
                <a16:creationId xmlns:a16="http://schemas.microsoft.com/office/drawing/2014/main" id="{14C99C62-CA7D-5F78-4B2F-618048EBC504}"/>
              </a:ext>
            </a:extLst>
          </p:cNvPr>
          <p:cNvPicPr>
            <a:picLocks noChangeAspect="1"/>
          </p:cNvPicPr>
          <p:nvPr/>
        </p:nvPicPr>
        <p:blipFill>
          <a:blip r:embed="rId66" cstate="email">
            <a:extLst>
              <a:ext uri="{28A0092B-C50C-407E-A947-70E740481C1C}">
                <a14:useLocalDpi xmlns:a14="http://schemas.microsoft.com/office/drawing/2010/main"/>
              </a:ext>
            </a:extLst>
          </a:blip>
          <a:stretch>
            <a:fillRect/>
          </a:stretch>
        </p:blipFill>
        <p:spPr>
          <a:xfrm flipH="1">
            <a:off x="2623368" y="3465303"/>
            <a:ext cx="753499" cy="801108"/>
          </a:xfrm>
          <a:prstGeom prst="rect">
            <a:avLst/>
          </a:prstGeom>
        </p:spPr>
      </p:pic>
      <p:pic>
        <p:nvPicPr>
          <p:cNvPr id="160" name="图片 159">
            <a:extLst>
              <a:ext uri="{FF2B5EF4-FFF2-40B4-BE49-F238E27FC236}">
                <a16:creationId xmlns:a16="http://schemas.microsoft.com/office/drawing/2014/main" id="{E1A227C8-129F-C287-9F2C-E529DA3A7EFB}"/>
              </a:ext>
            </a:extLst>
          </p:cNvPr>
          <p:cNvPicPr>
            <a:picLocks noChangeAspect="1"/>
          </p:cNvPicPr>
          <p:nvPr/>
        </p:nvPicPr>
        <p:blipFill>
          <a:blip r:embed="rId67" cstate="email">
            <a:extLst>
              <a:ext uri="{28A0092B-C50C-407E-A947-70E740481C1C}">
                <a14:useLocalDpi xmlns:a14="http://schemas.microsoft.com/office/drawing/2010/main"/>
              </a:ext>
            </a:extLst>
          </a:blip>
          <a:stretch>
            <a:fillRect/>
          </a:stretch>
        </p:blipFill>
        <p:spPr>
          <a:xfrm>
            <a:off x="2615958" y="647296"/>
            <a:ext cx="709277" cy="689843"/>
          </a:xfrm>
          <a:prstGeom prst="rect">
            <a:avLst/>
          </a:prstGeom>
        </p:spPr>
      </p:pic>
      <p:pic>
        <p:nvPicPr>
          <p:cNvPr id="5" name="图片 4">
            <a:extLst>
              <a:ext uri="{FF2B5EF4-FFF2-40B4-BE49-F238E27FC236}">
                <a16:creationId xmlns:a16="http://schemas.microsoft.com/office/drawing/2014/main" id="{A8265F4E-ECA6-6225-CB1C-504F24F6DB02}"/>
              </a:ext>
            </a:extLst>
          </p:cNvPr>
          <p:cNvPicPr>
            <a:picLocks noChangeAspect="1"/>
          </p:cNvPicPr>
          <p:nvPr/>
        </p:nvPicPr>
        <p:blipFill>
          <a:blip r:embed="rId68" cstate="email">
            <a:extLst>
              <a:ext uri="{28A0092B-C50C-407E-A947-70E740481C1C}">
                <a14:useLocalDpi xmlns:a14="http://schemas.microsoft.com/office/drawing/2010/main"/>
              </a:ext>
            </a:extLst>
          </a:blip>
          <a:stretch>
            <a:fillRect/>
          </a:stretch>
        </p:blipFill>
        <p:spPr>
          <a:xfrm>
            <a:off x="2500920" y="2030851"/>
            <a:ext cx="805247" cy="720588"/>
          </a:xfrm>
          <a:prstGeom prst="rect">
            <a:avLst/>
          </a:prstGeom>
        </p:spPr>
      </p:pic>
      <p:sp>
        <p:nvSpPr>
          <p:cNvPr id="164" name="PA-文本框 2">
            <a:extLst>
              <a:ext uri="{FF2B5EF4-FFF2-40B4-BE49-F238E27FC236}">
                <a16:creationId xmlns:a16="http://schemas.microsoft.com/office/drawing/2014/main" id="{D5A953FD-A12E-5AC2-D1EF-B3689F134743}"/>
              </a:ext>
            </a:extLst>
          </p:cNvPr>
          <p:cNvSpPr txBox="1"/>
          <p:nvPr>
            <p:custDataLst>
              <p:tags r:id="rId8"/>
            </p:custDataLst>
          </p:nvPr>
        </p:nvSpPr>
        <p:spPr>
          <a:xfrm>
            <a:off x="2581248" y="1257063"/>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门禁</a:t>
            </a:r>
          </a:p>
        </p:txBody>
      </p:sp>
      <p:sp>
        <p:nvSpPr>
          <p:cNvPr id="165" name="PA-文本框 2">
            <a:extLst>
              <a:ext uri="{FF2B5EF4-FFF2-40B4-BE49-F238E27FC236}">
                <a16:creationId xmlns:a16="http://schemas.microsoft.com/office/drawing/2014/main" id="{7F8D8A27-E466-79D8-47FB-365544B8DAD1}"/>
              </a:ext>
            </a:extLst>
          </p:cNvPr>
          <p:cNvSpPr txBox="1"/>
          <p:nvPr>
            <p:custDataLst>
              <p:tags r:id="rId9"/>
            </p:custDataLst>
          </p:nvPr>
        </p:nvSpPr>
        <p:spPr>
          <a:xfrm>
            <a:off x="2537064" y="2732049"/>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通道闸</a:t>
            </a:r>
          </a:p>
        </p:txBody>
      </p:sp>
      <p:sp>
        <p:nvSpPr>
          <p:cNvPr id="166" name="PA-文本框 2">
            <a:extLst>
              <a:ext uri="{FF2B5EF4-FFF2-40B4-BE49-F238E27FC236}">
                <a16:creationId xmlns:a16="http://schemas.microsoft.com/office/drawing/2014/main" id="{DCF65386-592E-0AA4-55E9-23BDA48B1F1F}"/>
              </a:ext>
            </a:extLst>
          </p:cNvPr>
          <p:cNvSpPr txBox="1"/>
          <p:nvPr>
            <p:custDataLst>
              <p:tags r:id="rId10"/>
            </p:custDataLst>
          </p:nvPr>
        </p:nvSpPr>
        <p:spPr>
          <a:xfrm>
            <a:off x="2544721" y="4239798"/>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广告门</a:t>
            </a:r>
            <a:endParaRPr lang="zh-CN" altLang="en-US" sz="1000" b="1" dirty="0">
              <a:solidFill>
                <a:schemeClr val="tx1"/>
              </a:solidFill>
              <a:latin typeface="微软雅黑" panose="020B0503020204020204" charset="-122"/>
              <a:ea typeface="微软雅黑" panose="020B0503020204020204" charset="-122"/>
            </a:endParaRPr>
          </a:p>
        </p:txBody>
      </p:sp>
      <p:sp>
        <p:nvSpPr>
          <p:cNvPr id="172" name="PA-矩形 5">
            <a:extLst>
              <a:ext uri="{FF2B5EF4-FFF2-40B4-BE49-F238E27FC236}">
                <a16:creationId xmlns:a16="http://schemas.microsoft.com/office/drawing/2014/main" id="{36F84817-57BB-F8E9-6026-B5C92CB29723}"/>
              </a:ext>
            </a:extLst>
          </p:cNvPr>
          <p:cNvSpPr/>
          <p:nvPr>
            <p:custDataLst>
              <p:tags r:id="rId11"/>
            </p:custDataLst>
          </p:nvPr>
        </p:nvSpPr>
        <p:spPr>
          <a:xfrm rot="1881533">
            <a:off x="4001315" y="2305459"/>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73" name="PA-矩形 5">
            <a:extLst>
              <a:ext uri="{FF2B5EF4-FFF2-40B4-BE49-F238E27FC236}">
                <a16:creationId xmlns:a16="http://schemas.microsoft.com/office/drawing/2014/main" id="{E43E4AA1-00CD-6122-06E9-B4F025F7CA1F}"/>
              </a:ext>
            </a:extLst>
          </p:cNvPr>
          <p:cNvSpPr/>
          <p:nvPr>
            <p:custDataLst>
              <p:tags r:id="rId12"/>
            </p:custDataLst>
          </p:nvPr>
        </p:nvSpPr>
        <p:spPr>
          <a:xfrm rot="8973267">
            <a:off x="2119445" y="2312324"/>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12" name="图片 11">
            <a:extLst>
              <a:ext uri="{FF2B5EF4-FFF2-40B4-BE49-F238E27FC236}">
                <a16:creationId xmlns:a16="http://schemas.microsoft.com/office/drawing/2014/main" id="{48D5C608-21DD-B09A-92B9-C204FDB7F56E}"/>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1818996" y="2333758"/>
            <a:ext cx="133200" cy="133200"/>
          </a:xfrm>
          <a:prstGeom prst="rect">
            <a:avLst/>
          </a:prstGeom>
        </p:spPr>
      </p:pic>
      <p:sp>
        <p:nvSpPr>
          <p:cNvPr id="182" name="PA-矩形 5">
            <a:extLst>
              <a:ext uri="{FF2B5EF4-FFF2-40B4-BE49-F238E27FC236}">
                <a16:creationId xmlns:a16="http://schemas.microsoft.com/office/drawing/2014/main" id="{2C210985-EAF4-B847-AD38-5CB5AC64B969}"/>
              </a:ext>
            </a:extLst>
          </p:cNvPr>
          <p:cNvSpPr/>
          <p:nvPr>
            <p:custDataLst>
              <p:tags r:id="rId13"/>
            </p:custDataLst>
          </p:nvPr>
        </p:nvSpPr>
        <p:spPr>
          <a:xfrm rot="8973267">
            <a:off x="4009394" y="1234929"/>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181" name="图片 180">
            <a:extLst>
              <a:ext uri="{FF2B5EF4-FFF2-40B4-BE49-F238E27FC236}">
                <a16:creationId xmlns:a16="http://schemas.microsoft.com/office/drawing/2014/main" id="{C5D8D3AB-4B1A-52CD-8E99-5382792A4616}"/>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4282788" y="2328920"/>
            <a:ext cx="133200" cy="133200"/>
          </a:xfrm>
          <a:prstGeom prst="rect">
            <a:avLst/>
          </a:prstGeom>
        </p:spPr>
      </p:pic>
      <p:sp>
        <p:nvSpPr>
          <p:cNvPr id="187" name="PA-文本框 2">
            <a:extLst>
              <a:ext uri="{FF2B5EF4-FFF2-40B4-BE49-F238E27FC236}">
                <a16:creationId xmlns:a16="http://schemas.microsoft.com/office/drawing/2014/main" id="{41B4052E-B70A-0214-3154-7E00CD7A4718}"/>
              </a:ext>
            </a:extLst>
          </p:cNvPr>
          <p:cNvSpPr txBox="1"/>
          <p:nvPr>
            <p:custDataLst>
              <p:tags r:id="rId14"/>
            </p:custDataLst>
          </p:nvPr>
        </p:nvSpPr>
        <p:spPr>
          <a:xfrm>
            <a:off x="5098925" y="1993419"/>
            <a:ext cx="1426148" cy="256653"/>
          </a:xfrm>
          <a:prstGeom prst="rect">
            <a:avLst/>
          </a:prstGeom>
          <a:noFill/>
          <a:ln w="9525">
            <a:noFill/>
          </a:ln>
        </p:spPr>
        <p:txBody>
          <a:bodyPr lIns="88820" tIns="44410" rIns="88820" bIns="44410"/>
          <a:lstStyle/>
          <a:p>
            <a:pPr>
              <a:lnSpc>
                <a:spcPct val="150000"/>
              </a:lnSpc>
              <a:spcBef>
                <a:spcPct val="20000"/>
              </a:spcBef>
            </a:pPr>
            <a:r>
              <a:rPr lang="en-US" altLang="zh-CN" sz="1000" b="1" spc="100" dirty="0">
                <a:solidFill>
                  <a:prstClr val="black"/>
                </a:solidFill>
                <a:latin typeface="微软雅黑" panose="020B0503020204020204" charset="-122"/>
                <a:ea typeface="微软雅黑" panose="020B0503020204020204" charset="-122"/>
              </a:rPr>
              <a:t>IC</a:t>
            </a:r>
            <a:r>
              <a:rPr lang="zh-CN" altLang="en-US" sz="1000" b="1" spc="100" dirty="0">
                <a:solidFill>
                  <a:prstClr val="black"/>
                </a:solidFill>
                <a:latin typeface="微软雅黑" panose="020B0503020204020204" charset="-122"/>
                <a:ea typeface="微软雅黑" panose="020B0503020204020204" charset="-122"/>
              </a:rPr>
              <a:t>卡</a:t>
            </a:r>
            <a:r>
              <a:rPr lang="en-US" altLang="zh-CN" sz="1000" b="1" spc="100" dirty="0">
                <a:solidFill>
                  <a:prstClr val="black"/>
                </a:solidFill>
                <a:latin typeface="微软雅黑" panose="020B0503020204020204" charset="-122"/>
                <a:ea typeface="微软雅黑" panose="020B0503020204020204" charset="-122"/>
              </a:rPr>
              <a:t>/CPU</a:t>
            </a:r>
            <a:r>
              <a:rPr lang="zh-CN" altLang="en-US" sz="1000" b="1" spc="100" dirty="0">
                <a:solidFill>
                  <a:prstClr val="black"/>
                </a:solidFill>
                <a:latin typeface="微软雅黑" panose="020B0503020204020204" charset="-122"/>
                <a:ea typeface="微软雅黑" panose="020B0503020204020204" charset="-122"/>
              </a:rPr>
              <a:t>卡开门</a:t>
            </a:r>
            <a:endParaRPr lang="zh-CN" altLang="en-US" sz="1000" b="1" dirty="0">
              <a:solidFill>
                <a:schemeClr val="tx1"/>
              </a:solidFill>
              <a:latin typeface="微软雅黑" panose="020B0503020204020204" charset="-122"/>
              <a:ea typeface="微软雅黑" panose="020B0503020204020204" charset="-122"/>
            </a:endParaRPr>
          </a:p>
        </p:txBody>
      </p:sp>
      <p:sp>
        <p:nvSpPr>
          <p:cNvPr id="188" name="矩形 187">
            <a:extLst>
              <a:ext uri="{FF2B5EF4-FFF2-40B4-BE49-F238E27FC236}">
                <a16:creationId xmlns:a16="http://schemas.microsoft.com/office/drawing/2014/main" id="{D9A36152-7824-A3FB-D45D-39B5D5668627}"/>
              </a:ext>
            </a:extLst>
          </p:cNvPr>
          <p:cNvSpPr/>
          <p:nvPr/>
        </p:nvSpPr>
        <p:spPr>
          <a:xfrm>
            <a:off x="4970912" y="2587328"/>
            <a:ext cx="1415772" cy="246221"/>
          </a:xfrm>
          <a:prstGeom prst="rect">
            <a:avLst/>
          </a:prstGeom>
        </p:spPr>
        <p:txBody>
          <a:bodyPr wrap="none">
            <a:spAutoFit/>
          </a:bodyPr>
          <a:lstStyle/>
          <a:p>
            <a:pPr algn="ctr"/>
            <a:r>
              <a:rPr lang="zh-CN" altLang="en-US" sz="1000" b="1" spc="100" dirty="0">
                <a:solidFill>
                  <a:prstClr val="black"/>
                </a:solidFill>
                <a:latin typeface="微软雅黑" panose="020B0503020204020204" charset="-122"/>
                <a:ea typeface="微软雅黑" panose="020B0503020204020204" charset="-122"/>
              </a:rPr>
              <a:t>身份证</a:t>
            </a:r>
            <a:r>
              <a:rPr lang="en-US" altLang="zh-CN" sz="1000" b="1" spc="100" dirty="0">
                <a:solidFill>
                  <a:prstClr val="black"/>
                </a:solidFill>
                <a:latin typeface="微软雅黑" panose="020B0503020204020204" charset="-122"/>
                <a:ea typeface="微软雅黑" panose="020B0503020204020204" charset="-122"/>
              </a:rPr>
              <a:t>/ID</a:t>
            </a:r>
            <a:r>
              <a:rPr lang="zh-CN" altLang="en-US" sz="1000" b="1" spc="100" dirty="0">
                <a:solidFill>
                  <a:prstClr val="black"/>
                </a:solidFill>
                <a:latin typeface="微软雅黑" panose="020B0503020204020204" charset="-122"/>
                <a:ea typeface="微软雅黑" panose="020B0503020204020204" charset="-122"/>
              </a:rPr>
              <a:t>卡等开门</a:t>
            </a:r>
          </a:p>
        </p:txBody>
      </p:sp>
      <p:pic>
        <p:nvPicPr>
          <p:cNvPr id="18" name="图片 17">
            <a:extLst>
              <a:ext uri="{FF2B5EF4-FFF2-40B4-BE49-F238E27FC236}">
                <a16:creationId xmlns:a16="http://schemas.microsoft.com/office/drawing/2014/main" id="{4D59D6DA-6C9E-661B-C18E-4A86A2C62FC9}"/>
              </a:ext>
            </a:extLst>
          </p:cNvPr>
          <p:cNvPicPr>
            <a:picLocks noChangeAspect="1"/>
          </p:cNvPicPr>
          <p:nvPr/>
        </p:nvPicPr>
        <p:blipFill>
          <a:blip r:embed="rId70" cstate="email">
            <a:extLst>
              <a:ext uri="{28A0092B-C50C-407E-A947-70E740481C1C}">
                <a14:useLocalDpi xmlns:a14="http://schemas.microsoft.com/office/drawing/2010/main"/>
              </a:ext>
            </a:extLst>
          </a:blip>
          <a:stretch>
            <a:fillRect/>
          </a:stretch>
        </p:blipFill>
        <p:spPr>
          <a:xfrm>
            <a:off x="8505819" y="1809419"/>
            <a:ext cx="715533" cy="1039548"/>
          </a:xfrm>
          <a:prstGeom prst="rect">
            <a:avLst/>
          </a:prstGeom>
        </p:spPr>
      </p:pic>
      <p:pic>
        <p:nvPicPr>
          <p:cNvPr id="20" name="图片 19">
            <a:extLst>
              <a:ext uri="{FF2B5EF4-FFF2-40B4-BE49-F238E27FC236}">
                <a16:creationId xmlns:a16="http://schemas.microsoft.com/office/drawing/2014/main" id="{700F9961-80D6-5239-4A57-EB286DF8ED5E}"/>
              </a:ext>
            </a:extLst>
          </p:cNvPr>
          <p:cNvPicPr>
            <a:picLocks noChangeAspect="1"/>
          </p:cNvPicPr>
          <p:nvPr/>
        </p:nvPicPr>
        <p:blipFill>
          <a:blip r:embed="rId71" cstate="email">
            <a:extLst>
              <a:ext uri="{28A0092B-C50C-407E-A947-70E740481C1C}">
                <a14:useLocalDpi xmlns:a14="http://schemas.microsoft.com/office/drawing/2010/main"/>
              </a:ext>
            </a:extLst>
          </a:blip>
          <a:stretch>
            <a:fillRect/>
          </a:stretch>
        </p:blipFill>
        <p:spPr>
          <a:xfrm>
            <a:off x="6843423" y="1917968"/>
            <a:ext cx="299769" cy="900545"/>
          </a:xfrm>
          <a:prstGeom prst="rect">
            <a:avLst/>
          </a:prstGeom>
        </p:spPr>
      </p:pic>
      <p:pic>
        <p:nvPicPr>
          <p:cNvPr id="193" name="图片 192">
            <a:extLst>
              <a:ext uri="{FF2B5EF4-FFF2-40B4-BE49-F238E27FC236}">
                <a16:creationId xmlns:a16="http://schemas.microsoft.com/office/drawing/2014/main" id="{0B14D6F1-3B1E-771D-CFDA-99A0F56E49E8}"/>
              </a:ext>
            </a:extLst>
          </p:cNvPr>
          <p:cNvPicPr>
            <a:picLocks noChangeAspect="1"/>
          </p:cNvPicPr>
          <p:nvPr/>
        </p:nvPicPr>
        <p:blipFill>
          <a:blip r:embed="rId72" cstate="email">
            <a:extLst>
              <a:ext uri="{28A0092B-C50C-407E-A947-70E740481C1C}">
                <a14:useLocalDpi xmlns:a14="http://schemas.microsoft.com/office/drawing/2010/main"/>
              </a:ext>
            </a:extLst>
          </a:blip>
          <a:stretch>
            <a:fillRect/>
          </a:stretch>
        </p:blipFill>
        <p:spPr>
          <a:xfrm>
            <a:off x="7375059" y="1642911"/>
            <a:ext cx="362930" cy="362930"/>
          </a:xfrm>
          <a:prstGeom prst="rect">
            <a:avLst/>
          </a:prstGeom>
        </p:spPr>
      </p:pic>
      <p:pic>
        <p:nvPicPr>
          <p:cNvPr id="197" name="图片 196">
            <a:extLst>
              <a:ext uri="{FF2B5EF4-FFF2-40B4-BE49-F238E27FC236}">
                <a16:creationId xmlns:a16="http://schemas.microsoft.com/office/drawing/2014/main" id="{1094F889-5726-1A1E-A0A7-817D089D72F7}"/>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7496494" y="2312567"/>
            <a:ext cx="133200" cy="133200"/>
          </a:xfrm>
          <a:prstGeom prst="rect">
            <a:avLst/>
          </a:prstGeom>
        </p:spPr>
      </p:pic>
      <p:pic>
        <p:nvPicPr>
          <p:cNvPr id="199" name="图片 198">
            <a:extLst>
              <a:ext uri="{FF2B5EF4-FFF2-40B4-BE49-F238E27FC236}">
                <a16:creationId xmlns:a16="http://schemas.microsoft.com/office/drawing/2014/main" id="{B451B74E-7194-EFD5-56C9-F3509223C9C7}"/>
              </a:ext>
            </a:extLst>
          </p:cNvPr>
          <p:cNvPicPr>
            <a:picLocks noChangeAspect="1"/>
          </p:cNvPicPr>
          <p:nvPr/>
        </p:nvPicPr>
        <p:blipFill>
          <a:blip r:embed="rId73" cstate="email">
            <a:extLst>
              <a:ext uri="{28A0092B-C50C-407E-A947-70E740481C1C}">
                <a14:useLocalDpi xmlns:a14="http://schemas.microsoft.com/office/drawing/2010/main"/>
              </a:ext>
            </a:extLst>
          </a:blip>
          <a:stretch>
            <a:fillRect/>
          </a:stretch>
        </p:blipFill>
        <p:spPr>
          <a:xfrm>
            <a:off x="7365369" y="2835793"/>
            <a:ext cx="401868" cy="229180"/>
          </a:xfrm>
          <a:prstGeom prst="rect">
            <a:avLst/>
          </a:prstGeom>
        </p:spPr>
      </p:pic>
      <p:sp>
        <p:nvSpPr>
          <p:cNvPr id="200" name="PA-文本框 2">
            <a:extLst>
              <a:ext uri="{FF2B5EF4-FFF2-40B4-BE49-F238E27FC236}">
                <a16:creationId xmlns:a16="http://schemas.microsoft.com/office/drawing/2014/main" id="{FBD79507-CDF8-FAE8-45F1-65EEE26CE291}"/>
              </a:ext>
            </a:extLst>
          </p:cNvPr>
          <p:cNvSpPr txBox="1"/>
          <p:nvPr>
            <p:custDataLst>
              <p:tags r:id="rId15"/>
            </p:custDataLst>
          </p:nvPr>
        </p:nvSpPr>
        <p:spPr>
          <a:xfrm>
            <a:off x="6689580" y="1367248"/>
            <a:ext cx="1714515" cy="217739"/>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en-US" altLang="zh-CN" sz="1000" b="1" dirty="0">
                <a:latin typeface="微软雅黑" panose="020B0503020204020204" charset="-122"/>
                <a:ea typeface="微软雅黑" panose="020B0503020204020204" charset="-122"/>
              </a:rPr>
              <a:t>IC</a:t>
            </a:r>
            <a:r>
              <a:rPr lang="zh-CN" altLang="en-US" sz="1000" b="1" dirty="0">
                <a:latin typeface="微软雅黑" panose="020B0503020204020204" charset="-122"/>
                <a:ea typeface="微软雅黑" panose="020B0503020204020204" charset="-122"/>
              </a:rPr>
              <a:t>卡</a:t>
            </a:r>
            <a:r>
              <a:rPr lang="en-US" altLang="zh-CN" sz="1000" b="1" dirty="0">
                <a:latin typeface="微软雅黑" panose="020B0503020204020204" charset="-122"/>
                <a:ea typeface="微软雅黑" panose="020B0503020204020204" charset="-122"/>
              </a:rPr>
              <a:t>/CPU</a:t>
            </a:r>
            <a:r>
              <a:rPr lang="zh-CN" altLang="en-US" sz="1000" b="1" dirty="0">
                <a:latin typeface="微软雅黑" panose="020B0503020204020204" charset="-122"/>
                <a:ea typeface="微软雅黑" panose="020B0503020204020204" charset="-122"/>
              </a:rPr>
              <a:t>卡</a:t>
            </a:r>
            <a:r>
              <a:rPr lang="en-US" altLang="zh-CN" sz="1000" b="1" dirty="0">
                <a:latin typeface="微软雅黑" panose="020B0503020204020204" charset="-122"/>
                <a:ea typeface="微软雅黑" panose="020B0503020204020204" charset="-122"/>
              </a:rPr>
              <a:t>/</a:t>
            </a:r>
            <a:r>
              <a:rPr lang="zh-CN" altLang="en-US" sz="1000" b="1" dirty="0">
                <a:latin typeface="微软雅黑" panose="020B0503020204020204" charset="-122"/>
                <a:ea typeface="微软雅黑" panose="020B0503020204020204" charset="-122"/>
              </a:rPr>
              <a:t>身份证等呼梯</a:t>
            </a:r>
            <a:endParaRPr lang="zh-CN" altLang="en-US" sz="1000" b="1" dirty="0">
              <a:solidFill>
                <a:schemeClr val="tx1"/>
              </a:solidFill>
              <a:latin typeface="微软雅黑" panose="020B0503020204020204" charset="-122"/>
              <a:ea typeface="微软雅黑" panose="020B0503020204020204" charset="-122"/>
            </a:endParaRPr>
          </a:p>
        </p:txBody>
      </p:sp>
      <p:sp>
        <p:nvSpPr>
          <p:cNvPr id="201" name="PA-文本框 2">
            <a:extLst>
              <a:ext uri="{FF2B5EF4-FFF2-40B4-BE49-F238E27FC236}">
                <a16:creationId xmlns:a16="http://schemas.microsoft.com/office/drawing/2014/main" id="{8DC4D540-E337-EB51-3541-8D6D174889E0}"/>
              </a:ext>
            </a:extLst>
          </p:cNvPr>
          <p:cNvSpPr txBox="1"/>
          <p:nvPr>
            <p:custDataLst>
              <p:tags r:id="rId16"/>
            </p:custDataLst>
          </p:nvPr>
        </p:nvSpPr>
        <p:spPr>
          <a:xfrm>
            <a:off x="7193964" y="3105906"/>
            <a:ext cx="717644" cy="229630"/>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语音呼梯</a:t>
            </a:r>
            <a:endParaRPr lang="zh-CN" altLang="en-US" sz="1000" b="1" dirty="0">
              <a:solidFill>
                <a:schemeClr val="tx1"/>
              </a:solidFill>
              <a:latin typeface="微软雅黑" panose="020B0503020204020204" charset="-122"/>
              <a:ea typeface="微软雅黑" panose="020B0503020204020204" charset="-122"/>
            </a:endParaRPr>
          </a:p>
        </p:txBody>
      </p:sp>
      <p:pic>
        <p:nvPicPr>
          <p:cNvPr id="202" name="图片 201">
            <a:extLst>
              <a:ext uri="{FF2B5EF4-FFF2-40B4-BE49-F238E27FC236}">
                <a16:creationId xmlns:a16="http://schemas.microsoft.com/office/drawing/2014/main" id="{351A2BB2-0F14-8D14-524E-669E63252C91}"/>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9847298" y="2333860"/>
            <a:ext cx="133200" cy="133200"/>
          </a:xfrm>
          <a:prstGeom prst="rect">
            <a:avLst/>
          </a:prstGeom>
        </p:spPr>
      </p:pic>
      <p:sp>
        <p:nvSpPr>
          <p:cNvPr id="203" name="PA-文本框 2">
            <a:extLst>
              <a:ext uri="{FF2B5EF4-FFF2-40B4-BE49-F238E27FC236}">
                <a16:creationId xmlns:a16="http://schemas.microsoft.com/office/drawing/2014/main" id="{98AFFF69-053D-ACE0-F46B-CA3C76F03236}"/>
              </a:ext>
            </a:extLst>
          </p:cNvPr>
          <p:cNvSpPr txBox="1"/>
          <p:nvPr>
            <p:custDataLst>
              <p:tags r:id="rId17"/>
            </p:custDataLst>
          </p:nvPr>
        </p:nvSpPr>
        <p:spPr>
          <a:xfrm>
            <a:off x="6564761" y="2826331"/>
            <a:ext cx="843178" cy="217507"/>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a:t>
            </a:r>
            <a:r>
              <a:rPr lang="zh-CN" altLang="en-US" sz="1000" b="1" dirty="0">
                <a:latin typeface="微软雅黑" panose="020B0503020204020204" charset="-122"/>
                <a:ea typeface="微软雅黑" panose="020B0503020204020204" charset="-122"/>
              </a:rPr>
              <a:t>桥箱外</a:t>
            </a:r>
            <a:endParaRPr lang="zh-CN" altLang="en-US" sz="1000" b="1" dirty="0">
              <a:solidFill>
                <a:schemeClr val="tx1"/>
              </a:solidFill>
              <a:latin typeface="微软雅黑" panose="020B0503020204020204" charset="-122"/>
              <a:ea typeface="微软雅黑" panose="020B0503020204020204" charset="-122"/>
            </a:endParaRPr>
          </a:p>
        </p:txBody>
      </p:sp>
      <p:sp>
        <p:nvSpPr>
          <p:cNvPr id="204" name="PA-文本框 2">
            <a:extLst>
              <a:ext uri="{FF2B5EF4-FFF2-40B4-BE49-F238E27FC236}">
                <a16:creationId xmlns:a16="http://schemas.microsoft.com/office/drawing/2014/main" id="{E0BC1AFE-774C-3B55-EE12-344E52FC110B}"/>
              </a:ext>
            </a:extLst>
          </p:cNvPr>
          <p:cNvSpPr txBox="1"/>
          <p:nvPr>
            <p:custDataLst>
              <p:tags r:id="rId18"/>
            </p:custDataLst>
          </p:nvPr>
        </p:nvSpPr>
        <p:spPr>
          <a:xfrm>
            <a:off x="8429140" y="2831888"/>
            <a:ext cx="843178" cy="217507"/>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a:t>
            </a:r>
            <a:r>
              <a:rPr lang="zh-CN" altLang="en-US" sz="1000" b="1" dirty="0">
                <a:latin typeface="微软雅黑" panose="020B0503020204020204" charset="-122"/>
                <a:ea typeface="微软雅黑" panose="020B0503020204020204" charset="-122"/>
              </a:rPr>
              <a:t>桥箱内</a:t>
            </a:r>
            <a:endParaRPr lang="zh-CN" altLang="en-US" sz="1000" b="1" dirty="0">
              <a:solidFill>
                <a:schemeClr val="tx1"/>
              </a:solidFill>
              <a:latin typeface="微软雅黑" panose="020B0503020204020204" charset="-122"/>
              <a:ea typeface="微软雅黑" panose="020B0503020204020204" charset="-122"/>
            </a:endParaRPr>
          </a:p>
        </p:txBody>
      </p:sp>
      <p:sp>
        <p:nvSpPr>
          <p:cNvPr id="205" name="PA-矩形 17">
            <a:extLst>
              <a:ext uri="{FF2B5EF4-FFF2-40B4-BE49-F238E27FC236}">
                <a16:creationId xmlns:a16="http://schemas.microsoft.com/office/drawing/2014/main" id="{228958DD-84D6-9A46-81DA-6518818C350C}"/>
              </a:ext>
            </a:extLst>
          </p:cNvPr>
          <p:cNvSpPr/>
          <p:nvPr>
            <p:custDataLst>
              <p:tags r:id="rId19"/>
            </p:custDataLst>
          </p:nvPr>
        </p:nvSpPr>
        <p:spPr>
          <a:xfrm>
            <a:off x="7557136" y="1971672"/>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6" name="PA-矩形 17">
            <a:extLst>
              <a:ext uri="{FF2B5EF4-FFF2-40B4-BE49-F238E27FC236}">
                <a16:creationId xmlns:a16="http://schemas.microsoft.com/office/drawing/2014/main" id="{C3196B0B-7D83-83BB-BB8B-EF6836655DAA}"/>
              </a:ext>
            </a:extLst>
          </p:cNvPr>
          <p:cNvSpPr/>
          <p:nvPr>
            <p:custDataLst>
              <p:tags r:id="rId20"/>
            </p:custDataLst>
          </p:nvPr>
        </p:nvSpPr>
        <p:spPr>
          <a:xfrm>
            <a:off x="7552786" y="2446276"/>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7" name="PA-矩形 17">
            <a:extLst>
              <a:ext uri="{FF2B5EF4-FFF2-40B4-BE49-F238E27FC236}">
                <a16:creationId xmlns:a16="http://schemas.microsoft.com/office/drawing/2014/main" id="{50096FE2-1E07-AE85-1695-FC3690AD461B}"/>
              </a:ext>
            </a:extLst>
          </p:cNvPr>
          <p:cNvSpPr/>
          <p:nvPr>
            <p:custDataLst>
              <p:tags r:id="rId21"/>
            </p:custDataLst>
          </p:nvPr>
        </p:nvSpPr>
        <p:spPr>
          <a:xfrm>
            <a:off x="9914645" y="1991108"/>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08" name="PA-矩形 17">
            <a:extLst>
              <a:ext uri="{FF2B5EF4-FFF2-40B4-BE49-F238E27FC236}">
                <a16:creationId xmlns:a16="http://schemas.microsoft.com/office/drawing/2014/main" id="{2030397D-B260-3FF6-1DC5-24925DA2BB2F}"/>
              </a:ext>
            </a:extLst>
          </p:cNvPr>
          <p:cNvSpPr/>
          <p:nvPr>
            <p:custDataLst>
              <p:tags r:id="rId22"/>
            </p:custDataLst>
          </p:nvPr>
        </p:nvSpPr>
        <p:spPr>
          <a:xfrm>
            <a:off x="9910295" y="2465712"/>
            <a:ext cx="13517" cy="36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209" name="图片 208">
            <a:extLst>
              <a:ext uri="{FF2B5EF4-FFF2-40B4-BE49-F238E27FC236}">
                <a16:creationId xmlns:a16="http://schemas.microsoft.com/office/drawing/2014/main" id="{D575F896-BD70-63B0-7274-C9278B4EA120}"/>
              </a:ext>
            </a:extLst>
          </p:cNvPr>
          <p:cNvPicPr>
            <a:picLocks noChangeAspect="1"/>
          </p:cNvPicPr>
          <p:nvPr/>
        </p:nvPicPr>
        <p:blipFill>
          <a:blip r:embed="rId72" cstate="email">
            <a:extLst>
              <a:ext uri="{28A0092B-C50C-407E-A947-70E740481C1C}">
                <a14:useLocalDpi xmlns:a14="http://schemas.microsoft.com/office/drawing/2010/main"/>
              </a:ext>
            </a:extLst>
          </a:blip>
          <a:stretch>
            <a:fillRect/>
          </a:stretch>
        </p:blipFill>
        <p:spPr>
          <a:xfrm>
            <a:off x="9539702" y="1628469"/>
            <a:ext cx="362930" cy="362930"/>
          </a:xfrm>
          <a:prstGeom prst="rect">
            <a:avLst/>
          </a:prstGeom>
        </p:spPr>
      </p:pic>
      <p:pic>
        <p:nvPicPr>
          <p:cNvPr id="211" name="图片 210">
            <a:extLst>
              <a:ext uri="{FF2B5EF4-FFF2-40B4-BE49-F238E27FC236}">
                <a16:creationId xmlns:a16="http://schemas.microsoft.com/office/drawing/2014/main" id="{2200E80B-C8D0-0BE9-F631-0B958FEAC19E}"/>
              </a:ext>
            </a:extLst>
          </p:cNvPr>
          <p:cNvPicPr>
            <a:picLocks noChangeAspect="1"/>
          </p:cNvPicPr>
          <p:nvPr/>
        </p:nvPicPr>
        <p:blipFill>
          <a:blip r:embed="rId74" cstate="email">
            <a:extLst>
              <a:ext uri="{28A0092B-C50C-407E-A947-70E740481C1C}">
                <a14:useLocalDpi xmlns:a14="http://schemas.microsoft.com/office/drawing/2010/main"/>
              </a:ext>
            </a:extLst>
          </a:blip>
          <a:stretch>
            <a:fillRect/>
          </a:stretch>
        </p:blipFill>
        <p:spPr>
          <a:xfrm>
            <a:off x="9901876" y="1676213"/>
            <a:ext cx="352923" cy="266411"/>
          </a:xfrm>
          <a:prstGeom prst="rect">
            <a:avLst/>
          </a:prstGeom>
        </p:spPr>
      </p:pic>
      <p:sp>
        <p:nvSpPr>
          <p:cNvPr id="216" name="PA-文本框 2">
            <a:extLst>
              <a:ext uri="{FF2B5EF4-FFF2-40B4-BE49-F238E27FC236}">
                <a16:creationId xmlns:a16="http://schemas.microsoft.com/office/drawing/2014/main" id="{63F1BE92-D98B-7005-5EDE-339BAD0131C9}"/>
              </a:ext>
            </a:extLst>
          </p:cNvPr>
          <p:cNvSpPr txBox="1"/>
          <p:nvPr>
            <p:custDataLst>
              <p:tags r:id="rId23"/>
            </p:custDataLst>
          </p:nvPr>
        </p:nvSpPr>
        <p:spPr>
          <a:xfrm>
            <a:off x="8906033" y="1133182"/>
            <a:ext cx="2138690" cy="446560"/>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en-US" altLang="zh-CN" sz="1000" b="1" dirty="0">
                <a:latin typeface="微软雅黑" panose="020B0503020204020204" charset="-122"/>
                <a:ea typeface="微软雅黑" panose="020B0503020204020204" charset="-122"/>
              </a:rPr>
              <a:t>IC</a:t>
            </a:r>
            <a:r>
              <a:rPr lang="zh-CN" altLang="en-US" sz="1000" b="1" dirty="0">
                <a:latin typeface="微软雅黑" panose="020B0503020204020204" charset="-122"/>
                <a:ea typeface="微软雅黑" panose="020B0503020204020204" charset="-122"/>
              </a:rPr>
              <a:t>卡</a:t>
            </a:r>
            <a:r>
              <a:rPr lang="en-US" altLang="zh-CN" sz="1000" b="1" dirty="0">
                <a:latin typeface="微软雅黑" panose="020B0503020204020204" charset="-122"/>
                <a:ea typeface="微软雅黑" panose="020B0503020204020204" charset="-122"/>
              </a:rPr>
              <a:t>/CPU</a:t>
            </a:r>
            <a:r>
              <a:rPr lang="zh-CN" altLang="en-US" sz="1000" b="1" dirty="0">
                <a:latin typeface="微软雅黑" panose="020B0503020204020204" charset="-122"/>
                <a:ea typeface="微软雅黑" panose="020B0503020204020204" charset="-122"/>
              </a:rPr>
              <a:t>卡</a:t>
            </a:r>
            <a:r>
              <a:rPr lang="en-US" altLang="zh-CN" sz="1000" b="1" dirty="0">
                <a:latin typeface="微软雅黑" panose="020B0503020204020204" charset="-122"/>
                <a:ea typeface="微软雅黑" panose="020B0503020204020204" charset="-122"/>
              </a:rPr>
              <a:t>/</a:t>
            </a:r>
            <a:r>
              <a:rPr lang="zh-CN" altLang="en-US" sz="1000" b="1" dirty="0">
                <a:latin typeface="微软雅黑" panose="020B0503020204020204" charset="-122"/>
                <a:ea typeface="微软雅黑" panose="020B0503020204020204" charset="-122"/>
              </a:rPr>
              <a:t>身份证等</a:t>
            </a:r>
            <a:endParaRPr lang="en-US" altLang="zh-CN" sz="1000" b="1" dirty="0">
              <a:latin typeface="微软雅黑" panose="020B0503020204020204" charset="-122"/>
              <a:ea typeface="微软雅黑" panose="020B0503020204020204" charset="-122"/>
            </a:endParaRPr>
          </a:p>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单层权限直接点亮点亮电梯按键</a:t>
            </a:r>
            <a:endParaRPr lang="zh-CN" altLang="en-US" sz="1000" b="1" dirty="0">
              <a:solidFill>
                <a:schemeClr val="tx1"/>
              </a:solidFill>
              <a:latin typeface="微软雅黑" panose="020B0503020204020204" charset="-122"/>
              <a:ea typeface="微软雅黑" panose="020B0503020204020204" charset="-122"/>
            </a:endParaRPr>
          </a:p>
        </p:txBody>
      </p:sp>
      <p:pic>
        <p:nvPicPr>
          <p:cNvPr id="228" name="图片 227">
            <a:extLst>
              <a:ext uri="{FF2B5EF4-FFF2-40B4-BE49-F238E27FC236}">
                <a16:creationId xmlns:a16="http://schemas.microsoft.com/office/drawing/2014/main" id="{9B072DDC-5593-B67B-30DA-441112833DAB}"/>
              </a:ext>
            </a:extLst>
          </p:cNvPr>
          <p:cNvPicPr>
            <a:picLocks noChangeAspect="1"/>
          </p:cNvPicPr>
          <p:nvPr/>
        </p:nvPicPr>
        <p:blipFill>
          <a:blip r:embed="rId73" cstate="email">
            <a:extLst>
              <a:ext uri="{28A0092B-C50C-407E-A947-70E740481C1C}">
                <a14:useLocalDpi xmlns:a14="http://schemas.microsoft.com/office/drawing/2010/main"/>
              </a:ext>
            </a:extLst>
          </a:blip>
          <a:stretch>
            <a:fillRect/>
          </a:stretch>
        </p:blipFill>
        <p:spPr>
          <a:xfrm>
            <a:off x="9705397" y="2857528"/>
            <a:ext cx="401868" cy="229180"/>
          </a:xfrm>
          <a:prstGeom prst="rect">
            <a:avLst/>
          </a:prstGeom>
        </p:spPr>
      </p:pic>
      <p:sp>
        <p:nvSpPr>
          <p:cNvPr id="231" name="PA-文本框 2">
            <a:extLst>
              <a:ext uri="{FF2B5EF4-FFF2-40B4-BE49-F238E27FC236}">
                <a16:creationId xmlns:a16="http://schemas.microsoft.com/office/drawing/2014/main" id="{DD9F0029-B5B0-EB6A-5D07-CB84C5A93977}"/>
              </a:ext>
            </a:extLst>
          </p:cNvPr>
          <p:cNvSpPr txBox="1"/>
          <p:nvPr>
            <p:custDataLst>
              <p:tags r:id="rId24"/>
            </p:custDataLst>
          </p:nvPr>
        </p:nvSpPr>
        <p:spPr>
          <a:xfrm>
            <a:off x="9283561" y="3110374"/>
            <a:ext cx="1236630" cy="491933"/>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多层权限，刷卡、刷码后，语音选层</a:t>
            </a:r>
            <a:endParaRPr lang="zh-CN" altLang="en-US" sz="1000" b="1" dirty="0">
              <a:solidFill>
                <a:schemeClr val="tx1"/>
              </a:solidFill>
              <a:latin typeface="微软雅黑" panose="020B0503020204020204" charset="-122"/>
              <a:ea typeface="微软雅黑" panose="020B0503020204020204" charset="-122"/>
            </a:endParaRPr>
          </a:p>
        </p:txBody>
      </p:sp>
      <p:pic>
        <p:nvPicPr>
          <p:cNvPr id="4" name="图片 3">
            <a:extLst>
              <a:ext uri="{FF2B5EF4-FFF2-40B4-BE49-F238E27FC236}">
                <a16:creationId xmlns:a16="http://schemas.microsoft.com/office/drawing/2014/main" id="{4C20DEF6-77E4-1765-7EB5-0FD591FAAA85}"/>
              </a:ext>
            </a:extLst>
          </p:cNvPr>
          <p:cNvPicPr>
            <a:picLocks noChangeAspect="1"/>
          </p:cNvPicPr>
          <p:nvPr/>
        </p:nvPicPr>
        <p:blipFill>
          <a:blip r:embed="rId75" cstate="email">
            <a:extLst>
              <a:ext uri="{28A0092B-C50C-407E-A947-70E740481C1C}">
                <a14:useLocalDpi xmlns:a14="http://schemas.microsoft.com/office/drawing/2010/main"/>
              </a:ext>
            </a:extLst>
          </a:blip>
          <a:stretch>
            <a:fillRect/>
          </a:stretch>
        </p:blipFill>
        <p:spPr>
          <a:xfrm>
            <a:off x="3397477" y="836240"/>
            <a:ext cx="325934" cy="311953"/>
          </a:xfrm>
          <a:prstGeom prst="rect">
            <a:avLst/>
          </a:prstGeom>
        </p:spPr>
      </p:pic>
      <p:pic>
        <p:nvPicPr>
          <p:cNvPr id="8" name="图片 7">
            <a:extLst>
              <a:ext uri="{FF2B5EF4-FFF2-40B4-BE49-F238E27FC236}">
                <a16:creationId xmlns:a16="http://schemas.microsoft.com/office/drawing/2014/main" id="{E7D38C8B-E366-E26A-698A-432BB5DA218C}"/>
              </a:ext>
            </a:extLst>
          </p:cNvPr>
          <p:cNvPicPr>
            <a:picLocks noChangeAspect="1"/>
          </p:cNvPicPr>
          <p:nvPr/>
        </p:nvPicPr>
        <p:blipFill>
          <a:blip r:embed="rId76" cstate="email">
            <a:extLst>
              <a:ext uri="{28A0092B-C50C-407E-A947-70E740481C1C}">
                <a14:useLocalDpi xmlns:a14="http://schemas.microsoft.com/office/drawing/2010/main"/>
              </a:ext>
            </a:extLst>
          </a:blip>
          <a:stretch>
            <a:fillRect/>
          </a:stretch>
        </p:blipFill>
        <p:spPr>
          <a:xfrm>
            <a:off x="3397583" y="2241899"/>
            <a:ext cx="393094" cy="296942"/>
          </a:xfrm>
          <a:prstGeom prst="rect">
            <a:avLst/>
          </a:prstGeom>
        </p:spPr>
      </p:pic>
      <p:pic>
        <p:nvPicPr>
          <p:cNvPr id="95" name="图片 94">
            <a:extLst>
              <a:ext uri="{FF2B5EF4-FFF2-40B4-BE49-F238E27FC236}">
                <a16:creationId xmlns:a16="http://schemas.microsoft.com/office/drawing/2014/main" id="{2B3E4C39-F6D6-B6BD-D321-8D6AD227DB47}"/>
              </a:ext>
            </a:extLst>
          </p:cNvPr>
          <p:cNvPicPr>
            <a:picLocks noChangeAspect="1"/>
          </p:cNvPicPr>
          <p:nvPr/>
        </p:nvPicPr>
        <p:blipFill>
          <a:blip r:embed="rId75" cstate="email">
            <a:extLst>
              <a:ext uri="{28A0092B-C50C-407E-A947-70E740481C1C}">
                <a14:useLocalDpi xmlns:a14="http://schemas.microsoft.com/office/drawing/2010/main"/>
              </a:ext>
            </a:extLst>
          </a:blip>
          <a:stretch>
            <a:fillRect/>
          </a:stretch>
        </p:blipFill>
        <p:spPr>
          <a:xfrm>
            <a:off x="3397477" y="3730276"/>
            <a:ext cx="325934" cy="311953"/>
          </a:xfrm>
          <a:prstGeom prst="rect">
            <a:avLst/>
          </a:prstGeom>
        </p:spPr>
      </p:pic>
      <p:pic>
        <p:nvPicPr>
          <p:cNvPr id="96" name="图片 95">
            <a:extLst>
              <a:ext uri="{FF2B5EF4-FFF2-40B4-BE49-F238E27FC236}">
                <a16:creationId xmlns:a16="http://schemas.microsoft.com/office/drawing/2014/main" id="{7525EC6F-EC5F-8C03-9632-B9473A852B83}"/>
              </a:ext>
            </a:extLst>
          </p:cNvPr>
          <p:cNvPicPr>
            <a:picLocks noChangeAspect="1"/>
          </p:cNvPicPr>
          <p:nvPr/>
        </p:nvPicPr>
        <p:blipFill>
          <a:blip r:embed="rId77" cstate="email">
            <a:extLst>
              <a:ext uri="{28A0092B-C50C-407E-A947-70E740481C1C}">
                <a14:useLocalDpi xmlns:a14="http://schemas.microsoft.com/office/drawing/2010/main"/>
              </a:ext>
            </a:extLst>
          </a:blip>
          <a:stretch>
            <a:fillRect/>
          </a:stretch>
        </p:blipFill>
        <p:spPr>
          <a:xfrm>
            <a:off x="4528339" y="1929891"/>
            <a:ext cx="513489" cy="349091"/>
          </a:xfrm>
          <a:prstGeom prst="rect">
            <a:avLst/>
          </a:prstGeom>
        </p:spPr>
      </p:pic>
      <p:pic>
        <p:nvPicPr>
          <p:cNvPr id="10" name="图片 9">
            <a:extLst>
              <a:ext uri="{FF2B5EF4-FFF2-40B4-BE49-F238E27FC236}">
                <a16:creationId xmlns:a16="http://schemas.microsoft.com/office/drawing/2014/main" id="{D1005CD7-BB45-BE5D-4982-1741FB502ED1}"/>
              </a:ext>
            </a:extLst>
          </p:cNvPr>
          <p:cNvPicPr>
            <a:picLocks noChangeAspect="1"/>
          </p:cNvPicPr>
          <p:nvPr/>
        </p:nvPicPr>
        <p:blipFill>
          <a:blip r:embed="rId78" cstate="email">
            <a:extLst>
              <a:ext uri="{28A0092B-C50C-407E-A947-70E740481C1C}">
                <a14:useLocalDpi xmlns:a14="http://schemas.microsoft.com/office/drawing/2010/main"/>
              </a:ext>
            </a:extLst>
          </a:blip>
          <a:stretch>
            <a:fillRect/>
          </a:stretch>
        </p:blipFill>
        <p:spPr>
          <a:xfrm>
            <a:off x="4522144" y="2554700"/>
            <a:ext cx="519684" cy="330099"/>
          </a:xfrm>
          <a:prstGeom prst="rect">
            <a:avLst/>
          </a:prstGeom>
        </p:spPr>
      </p:pic>
      <p:sp>
        <p:nvSpPr>
          <p:cNvPr id="94" name="矩形 93">
            <a:extLst>
              <a:ext uri="{FF2B5EF4-FFF2-40B4-BE49-F238E27FC236}">
                <a16:creationId xmlns:a16="http://schemas.microsoft.com/office/drawing/2014/main" id="{A55557AA-64A2-25FB-0AFB-2EFEE5CF2397}"/>
              </a:ext>
            </a:extLst>
          </p:cNvPr>
          <p:cNvSpPr/>
          <p:nvPr/>
        </p:nvSpPr>
        <p:spPr>
          <a:xfrm>
            <a:off x="-6985" y="5880559"/>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pic>
        <p:nvPicPr>
          <p:cNvPr id="99" name="图片 98">
            <a:extLst>
              <a:ext uri="{FF2B5EF4-FFF2-40B4-BE49-F238E27FC236}">
                <a16:creationId xmlns:a16="http://schemas.microsoft.com/office/drawing/2014/main" id="{465051AD-C439-A576-7048-3708A53D6768}"/>
              </a:ext>
            </a:extLst>
          </p:cNvPr>
          <p:cNvPicPr>
            <a:picLocks noChangeAspect="1"/>
          </p:cNvPicPr>
          <p:nvPr/>
        </p:nvPicPr>
        <p:blipFill>
          <a:blip r:embed="rId79" cstate="print">
            <a:extLst>
              <a:ext uri="{28A0092B-C50C-407E-A947-70E740481C1C}">
                <a14:useLocalDpi xmlns:a14="http://schemas.microsoft.com/office/drawing/2010/main"/>
              </a:ext>
            </a:extLst>
          </a:blip>
          <a:stretch>
            <a:fillRect/>
          </a:stretch>
        </p:blipFill>
        <p:spPr>
          <a:xfrm>
            <a:off x="10999066" y="5101379"/>
            <a:ext cx="945183" cy="713988"/>
          </a:xfrm>
          <a:prstGeom prst="rect">
            <a:avLst/>
          </a:prstGeom>
        </p:spPr>
      </p:pic>
      <p:sp>
        <p:nvSpPr>
          <p:cNvPr id="106" name="矩形 105">
            <a:extLst>
              <a:ext uri="{FF2B5EF4-FFF2-40B4-BE49-F238E27FC236}">
                <a16:creationId xmlns:a16="http://schemas.microsoft.com/office/drawing/2014/main" id="{F2BB9E31-6937-3619-778B-5312F212440A}"/>
              </a:ext>
            </a:extLst>
          </p:cNvPr>
          <p:cNvSpPr/>
          <p:nvPr/>
        </p:nvSpPr>
        <p:spPr>
          <a:xfrm>
            <a:off x="3833276" y="5962669"/>
            <a:ext cx="1552028"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IC/CPU/ID</a:t>
            </a:r>
            <a:r>
              <a:rPr lang="zh-CN" altLang="en-US" sz="800" spc="100" dirty="0">
                <a:solidFill>
                  <a:srgbClr val="000000"/>
                </a:solidFill>
                <a:latin typeface="微软雅黑" panose="020B0503020204020204" charset="-122"/>
                <a:ea typeface="微软雅黑" panose="020B0503020204020204" charset="-122"/>
              </a:rPr>
              <a:t>卡</a:t>
            </a:r>
            <a:r>
              <a:rPr lang="en-US" altLang="zh-CN" sz="800" spc="100" dirty="0">
                <a:solidFill>
                  <a:srgbClr val="000000"/>
                </a:solidFill>
                <a:latin typeface="微软雅黑" panose="020B0503020204020204" charset="-122"/>
                <a:ea typeface="微软雅黑" panose="020B0503020204020204" charset="-122"/>
              </a:rPr>
              <a:t>/</a:t>
            </a:r>
            <a:r>
              <a:rPr lang="zh-CN" altLang="en-US" sz="800" spc="100" dirty="0">
                <a:solidFill>
                  <a:srgbClr val="000000"/>
                </a:solidFill>
                <a:latin typeface="微软雅黑" panose="020B0503020204020204" charset="-122"/>
                <a:ea typeface="微软雅黑" panose="020B0503020204020204" charset="-122"/>
              </a:rPr>
              <a:t>身份证读头</a:t>
            </a:r>
          </a:p>
        </p:txBody>
      </p:sp>
      <p:sp>
        <p:nvSpPr>
          <p:cNvPr id="107" name="矩形 106">
            <a:extLst>
              <a:ext uri="{FF2B5EF4-FFF2-40B4-BE49-F238E27FC236}">
                <a16:creationId xmlns:a16="http://schemas.microsoft.com/office/drawing/2014/main" id="{FEE25103-229F-6E02-1952-693AA5C6D943}"/>
              </a:ext>
            </a:extLst>
          </p:cNvPr>
          <p:cNvSpPr/>
          <p:nvPr/>
        </p:nvSpPr>
        <p:spPr>
          <a:xfrm>
            <a:off x="10796890" y="5924885"/>
            <a:ext cx="1321197" cy="338554"/>
          </a:xfrm>
          <a:prstGeom prst="rect">
            <a:avLst/>
          </a:prstGeom>
        </p:spPr>
        <p:txBody>
          <a:bodyPr wrap="square">
            <a:spAutoFit/>
          </a:bodyPr>
          <a:lstStyle/>
          <a:p>
            <a:pPr algn="ctr"/>
            <a:r>
              <a:rPr lang="en-US" altLang="zh-CN" sz="800" spc="100" dirty="0">
                <a:solidFill>
                  <a:srgbClr val="000000"/>
                </a:solidFill>
                <a:latin typeface="微软雅黑" panose="020B0503020204020204" charset="-122"/>
                <a:ea typeface="微软雅黑" panose="020B0503020204020204" charset="-122"/>
              </a:rPr>
              <a:t>IC/CPU/ID</a:t>
            </a:r>
            <a:r>
              <a:rPr lang="zh-CN" altLang="en-US" sz="800" spc="100" dirty="0">
                <a:solidFill>
                  <a:srgbClr val="000000"/>
                </a:solidFill>
                <a:latin typeface="微软雅黑" panose="020B0503020204020204" charset="-122"/>
                <a:ea typeface="微软雅黑" panose="020B0503020204020204" charset="-122"/>
              </a:rPr>
              <a:t>卡</a:t>
            </a:r>
            <a:r>
              <a:rPr lang="en-US" altLang="zh-CN" sz="800" spc="100" dirty="0">
                <a:solidFill>
                  <a:srgbClr val="000000"/>
                </a:solidFill>
                <a:latin typeface="微软雅黑" panose="020B0503020204020204" charset="-122"/>
                <a:ea typeface="微软雅黑" panose="020B0503020204020204" charset="-122"/>
              </a:rPr>
              <a:t>/</a:t>
            </a:r>
            <a:r>
              <a:rPr lang="zh-CN" altLang="en-US" sz="800" spc="100" dirty="0">
                <a:solidFill>
                  <a:srgbClr val="000000"/>
                </a:solidFill>
                <a:latin typeface="微软雅黑" panose="020B0503020204020204" charset="-122"/>
                <a:ea typeface="微软雅黑" panose="020B0503020204020204" charset="-122"/>
              </a:rPr>
              <a:t>身份证</a:t>
            </a:r>
            <a:endParaRPr lang="en-US" altLang="zh-CN" sz="800" spc="100" dirty="0">
              <a:solidFill>
                <a:srgbClr val="000000"/>
              </a:solidFill>
              <a:latin typeface="微软雅黑" panose="020B0503020204020204" charset="-122"/>
              <a:ea typeface="微软雅黑" panose="020B0503020204020204" charset="-122"/>
            </a:endParaRPr>
          </a:p>
          <a:p>
            <a:pPr algn="ctr"/>
            <a:r>
              <a:rPr lang="en-US" altLang="zh-CN" sz="800" spc="100" dirty="0">
                <a:solidFill>
                  <a:srgbClr val="000000"/>
                </a:solidFill>
                <a:latin typeface="微软雅黑" panose="020B0503020204020204" charset="-122"/>
                <a:ea typeface="微软雅黑" panose="020B0503020204020204" charset="-122"/>
              </a:rPr>
              <a:t>(</a:t>
            </a:r>
            <a:r>
              <a:rPr lang="zh-CN" altLang="en-US" sz="800" spc="100" dirty="0">
                <a:solidFill>
                  <a:srgbClr val="000000"/>
                </a:solidFill>
                <a:latin typeface="微软雅黑" panose="020B0503020204020204" charset="-122"/>
                <a:ea typeface="微软雅黑" panose="020B0503020204020204" charset="-122"/>
              </a:rPr>
              <a:t>尺寸可定制</a:t>
            </a:r>
            <a:r>
              <a:rPr lang="en-US" altLang="zh-CN" sz="800" spc="100" dirty="0">
                <a:solidFill>
                  <a:srgbClr val="000000"/>
                </a:solidFill>
                <a:latin typeface="微软雅黑" panose="020B0503020204020204" charset="-122"/>
                <a:ea typeface="微软雅黑" panose="020B0503020204020204" charset="-122"/>
              </a:rPr>
              <a:t>)</a:t>
            </a:r>
            <a:endParaRPr lang="zh-CN" altLang="en-US" sz="800" spc="100" dirty="0">
              <a:solidFill>
                <a:srgbClr val="000000"/>
              </a:solidFill>
              <a:latin typeface="微软雅黑" panose="020B0503020204020204" charset="-122"/>
              <a:ea typeface="微软雅黑" panose="020B0503020204020204" charset="-122"/>
            </a:endParaRPr>
          </a:p>
        </p:txBody>
      </p:sp>
      <p:pic>
        <p:nvPicPr>
          <p:cNvPr id="11" name="图片 10">
            <a:extLst>
              <a:ext uri="{FF2B5EF4-FFF2-40B4-BE49-F238E27FC236}">
                <a16:creationId xmlns:a16="http://schemas.microsoft.com/office/drawing/2014/main" id="{D1FE6BB0-BBDB-A723-8DE0-584213584525}"/>
              </a:ext>
            </a:extLst>
          </p:cNvPr>
          <p:cNvPicPr>
            <a:picLocks noChangeAspect="1"/>
          </p:cNvPicPr>
          <p:nvPr/>
        </p:nvPicPr>
        <p:blipFill>
          <a:blip r:embed="rId80" cstate="email">
            <a:extLst>
              <a:ext uri="{28A0092B-C50C-407E-A947-70E740481C1C}">
                <a14:useLocalDpi xmlns:a14="http://schemas.microsoft.com/office/drawing/2010/main"/>
              </a:ext>
            </a:extLst>
          </a:blip>
          <a:stretch>
            <a:fillRect/>
          </a:stretch>
        </p:blipFill>
        <p:spPr>
          <a:xfrm>
            <a:off x="9751268" y="4911312"/>
            <a:ext cx="925839" cy="904055"/>
          </a:xfrm>
          <a:prstGeom prst="rect">
            <a:avLst/>
          </a:prstGeom>
        </p:spPr>
      </p:pic>
      <p:sp>
        <p:nvSpPr>
          <p:cNvPr id="115" name="矩形 114">
            <a:extLst>
              <a:ext uri="{FF2B5EF4-FFF2-40B4-BE49-F238E27FC236}">
                <a16:creationId xmlns:a16="http://schemas.microsoft.com/office/drawing/2014/main" id="{C395379E-1D5B-DCE4-2AAD-D3D9444794CE}"/>
              </a:ext>
            </a:extLst>
          </p:cNvPr>
          <p:cNvSpPr/>
          <p:nvPr/>
        </p:nvSpPr>
        <p:spPr>
          <a:xfrm>
            <a:off x="9778722" y="5931886"/>
            <a:ext cx="981359" cy="215444"/>
          </a:xfrm>
          <a:prstGeom prst="rect">
            <a:avLst/>
          </a:prstGeom>
        </p:spPr>
        <p:txBody>
          <a:bodyPr wrap="none">
            <a:spAutoFit/>
          </a:bodyPr>
          <a:lstStyle/>
          <a:p>
            <a:pPr algn="ctr"/>
            <a:r>
              <a:rPr lang="en-US" altLang="zh-CN" sz="800" spc="100" dirty="0">
                <a:solidFill>
                  <a:srgbClr val="000000"/>
                </a:solidFill>
                <a:latin typeface="微软雅黑" panose="020B0503020204020204" charset="-122"/>
                <a:ea typeface="微软雅黑" panose="020B0503020204020204" charset="-122"/>
              </a:rPr>
              <a:t>915M</a:t>
            </a:r>
            <a:r>
              <a:rPr lang="zh-CN" altLang="en-US" sz="800" spc="100" dirty="0">
                <a:solidFill>
                  <a:srgbClr val="000000"/>
                </a:solidFill>
                <a:latin typeface="微软雅黑" panose="020B0503020204020204" charset="-122"/>
                <a:ea typeface="微软雅黑" panose="020B0503020204020204" charset="-122"/>
              </a:rPr>
              <a:t>长距离卡</a:t>
            </a:r>
          </a:p>
        </p:txBody>
      </p:sp>
      <p:pic>
        <p:nvPicPr>
          <p:cNvPr id="2" name="图片 1">
            <a:extLst>
              <a:ext uri="{FF2B5EF4-FFF2-40B4-BE49-F238E27FC236}">
                <a16:creationId xmlns:a16="http://schemas.microsoft.com/office/drawing/2014/main" id="{7564FEC2-D23B-0409-9A85-2A8E75DB2E21}"/>
              </a:ext>
            </a:extLst>
          </p:cNvPr>
          <p:cNvPicPr>
            <a:picLocks noChangeAspect="1"/>
          </p:cNvPicPr>
          <p:nvPr/>
        </p:nvPicPr>
        <p:blipFill>
          <a:blip r:embed="rId81" cstate="email">
            <a:extLst>
              <a:ext uri="{28A0092B-C50C-407E-A947-70E740481C1C}">
                <a14:useLocalDpi xmlns:a14="http://schemas.microsoft.com/office/drawing/2010/main"/>
              </a:ext>
            </a:extLst>
          </a:blip>
          <a:stretch>
            <a:fillRect/>
          </a:stretch>
        </p:blipFill>
        <p:spPr>
          <a:xfrm>
            <a:off x="333952" y="5145260"/>
            <a:ext cx="903922" cy="669204"/>
          </a:xfrm>
          <a:prstGeom prst="rect">
            <a:avLst/>
          </a:prstGeom>
        </p:spPr>
      </p:pic>
      <p:pic>
        <p:nvPicPr>
          <p:cNvPr id="14" name="图片 13">
            <a:extLst>
              <a:ext uri="{FF2B5EF4-FFF2-40B4-BE49-F238E27FC236}">
                <a16:creationId xmlns:a16="http://schemas.microsoft.com/office/drawing/2014/main" id="{74B17BE4-E626-3293-8B4C-79A6D5B7EB13}"/>
              </a:ext>
            </a:extLst>
          </p:cNvPr>
          <p:cNvPicPr>
            <a:picLocks noChangeAspect="1"/>
          </p:cNvPicPr>
          <p:nvPr/>
        </p:nvPicPr>
        <p:blipFill>
          <a:blip r:embed="rId82" cstate="email">
            <a:extLst>
              <a:ext uri="{28A0092B-C50C-407E-A947-70E740481C1C}">
                <a14:useLocalDpi xmlns:a14="http://schemas.microsoft.com/office/drawing/2010/main"/>
              </a:ext>
            </a:extLst>
          </a:blip>
          <a:stretch>
            <a:fillRect/>
          </a:stretch>
        </p:blipFill>
        <p:spPr>
          <a:xfrm>
            <a:off x="5269888" y="5370664"/>
            <a:ext cx="816148" cy="444703"/>
          </a:xfrm>
          <a:prstGeom prst="rect">
            <a:avLst/>
          </a:prstGeom>
        </p:spPr>
      </p:pic>
      <p:pic>
        <p:nvPicPr>
          <p:cNvPr id="16" name="图片 15">
            <a:extLst>
              <a:ext uri="{FF2B5EF4-FFF2-40B4-BE49-F238E27FC236}">
                <a16:creationId xmlns:a16="http://schemas.microsoft.com/office/drawing/2014/main" id="{2F6A61F8-3B53-882F-61D2-048EF99728B5}"/>
              </a:ext>
            </a:extLst>
          </p:cNvPr>
          <p:cNvPicPr>
            <a:picLocks noChangeAspect="1"/>
          </p:cNvPicPr>
          <p:nvPr/>
        </p:nvPicPr>
        <p:blipFill rotWithShape="1">
          <a:blip r:embed="rId83" cstate="email">
            <a:extLst>
              <a:ext uri="{28A0092B-C50C-407E-A947-70E740481C1C}">
                <a14:useLocalDpi xmlns:a14="http://schemas.microsoft.com/office/drawing/2010/main"/>
              </a:ext>
            </a:extLst>
          </a:blip>
          <a:srcRect/>
          <a:stretch/>
        </p:blipFill>
        <p:spPr>
          <a:xfrm>
            <a:off x="7219513" y="5287176"/>
            <a:ext cx="544144" cy="528191"/>
          </a:xfrm>
          <a:prstGeom prst="rect">
            <a:avLst/>
          </a:prstGeom>
        </p:spPr>
      </p:pic>
      <p:pic>
        <p:nvPicPr>
          <p:cNvPr id="19" name="图片 18">
            <a:extLst>
              <a:ext uri="{FF2B5EF4-FFF2-40B4-BE49-F238E27FC236}">
                <a16:creationId xmlns:a16="http://schemas.microsoft.com/office/drawing/2014/main" id="{DB3C6A41-7C5A-2700-3F45-1B65DB2C1E31}"/>
              </a:ext>
            </a:extLst>
          </p:cNvPr>
          <p:cNvPicPr>
            <a:picLocks noChangeAspect="1"/>
          </p:cNvPicPr>
          <p:nvPr/>
        </p:nvPicPr>
        <p:blipFill>
          <a:blip r:embed="rId84" cstate="email">
            <a:extLst>
              <a:ext uri="{28A0092B-C50C-407E-A947-70E740481C1C}">
                <a14:useLocalDpi xmlns:a14="http://schemas.microsoft.com/office/drawing/2010/main"/>
              </a:ext>
            </a:extLst>
          </a:blip>
          <a:stretch>
            <a:fillRect/>
          </a:stretch>
        </p:blipFill>
        <p:spPr>
          <a:xfrm>
            <a:off x="4108928" y="5369952"/>
            <a:ext cx="816148" cy="444714"/>
          </a:xfrm>
          <a:prstGeom prst="rect">
            <a:avLst/>
          </a:prstGeom>
        </p:spPr>
      </p:pic>
      <p:pic>
        <p:nvPicPr>
          <p:cNvPr id="22" name="图片 21">
            <a:extLst>
              <a:ext uri="{FF2B5EF4-FFF2-40B4-BE49-F238E27FC236}">
                <a16:creationId xmlns:a16="http://schemas.microsoft.com/office/drawing/2014/main" id="{1DFC7CAF-3666-669D-B833-D01FE84F4235}"/>
              </a:ext>
            </a:extLst>
          </p:cNvPr>
          <p:cNvPicPr>
            <a:picLocks noChangeAspect="1"/>
          </p:cNvPicPr>
          <p:nvPr/>
        </p:nvPicPr>
        <p:blipFill>
          <a:blip r:embed="rId85" cstate="email">
            <a:extLst>
              <a:ext uri="{28A0092B-C50C-407E-A947-70E740481C1C}">
                <a14:useLocalDpi xmlns:a14="http://schemas.microsoft.com/office/drawing/2010/main"/>
              </a:ext>
            </a:extLst>
          </a:blip>
          <a:stretch>
            <a:fillRect/>
          </a:stretch>
        </p:blipFill>
        <p:spPr>
          <a:xfrm>
            <a:off x="1620129" y="5145837"/>
            <a:ext cx="903921" cy="669530"/>
          </a:xfrm>
          <a:prstGeom prst="rect">
            <a:avLst/>
          </a:prstGeom>
        </p:spPr>
      </p:pic>
      <p:pic>
        <p:nvPicPr>
          <p:cNvPr id="27" name="图片 26">
            <a:extLst>
              <a:ext uri="{FF2B5EF4-FFF2-40B4-BE49-F238E27FC236}">
                <a16:creationId xmlns:a16="http://schemas.microsoft.com/office/drawing/2014/main" id="{4EB0C358-9A6C-C47E-02A7-5EDBDDBDC3FD}"/>
              </a:ext>
            </a:extLst>
          </p:cNvPr>
          <p:cNvPicPr>
            <a:picLocks noChangeAspect="1"/>
          </p:cNvPicPr>
          <p:nvPr/>
        </p:nvPicPr>
        <p:blipFill>
          <a:blip r:embed="rId86" cstate="email">
            <a:extLst>
              <a:ext uri="{28A0092B-C50C-407E-A947-70E740481C1C}">
                <a14:useLocalDpi xmlns:a14="http://schemas.microsoft.com/office/drawing/2010/main"/>
              </a:ext>
            </a:extLst>
          </a:blip>
          <a:stretch>
            <a:fillRect/>
          </a:stretch>
        </p:blipFill>
        <p:spPr>
          <a:xfrm>
            <a:off x="6407996" y="4916922"/>
            <a:ext cx="489557" cy="898445"/>
          </a:xfrm>
          <a:prstGeom prst="rect">
            <a:avLst/>
          </a:prstGeom>
        </p:spPr>
      </p:pic>
      <p:pic>
        <p:nvPicPr>
          <p:cNvPr id="29" name="图片 28">
            <a:extLst>
              <a:ext uri="{FF2B5EF4-FFF2-40B4-BE49-F238E27FC236}">
                <a16:creationId xmlns:a16="http://schemas.microsoft.com/office/drawing/2014/main" id="{4AA321F4-C261-C9CD-850F-8E5BFEE1290B}"/>
              </a:ext>
            </a:extLst>
          </p:cNvPr>
          <p:cNvPicPr>
            <a:picLocks noChangeAspect="1"/>
          </p:cNvPicPr>
          <p:nvPr/>
        </p:nvPicPr>
        <p:blipFill>
          <a:blip r:embed="rId87" cstate="email">
            <a:extLst>
              <a:ext uri="{28A0092B-C50C-407E-A947-70E740481C1C}">
                <a14:useLocalDpi xmlns:a14="http://schemas.microsoft.com/office/drawing/2010/main"/>
              </a:ext>
            </a:extLst>
          </a:blip>
          <a:stretch>
            <a:fillRect/>
          </a:stretch>
        </p:blipFill>
        <p:spPr>
          <a:xfrm>
            <a:off x="2846010" y="5125584"/>
            <a:ext cx="931264" cy="689783"/>
          </a:xfrm>
          <a:prstGeom prst="rect">
            <a:avLst/>
          </a:prstGeom>
        </p:spPr>
      </p:pic>
      <p:pic>
        <p:nvPicPr>
          <p:cNvPr id="31" name="图片 30">
            <a:extLst>
              <a:ext uri="{FF2B5EF4-FFF2-40B4-BE49-F238E27FC236}">
                <a16:creationId xmlns:a16="http://schemas.microsoft.com/office/drawing/2014/main" id="{2D040415-243C-9D69-21D5-D7A69FD184F3}"/>
              </a:ext>
            </a:extLst>
          </p:cNvPr>
          <p:cNvPicPr>
            <a:picLocks noChangeAspect="1"/>
          </p:cNvPicPr>
          <p:nvPr/>
        </p:nvPicPr>
        <p:blipFill>
          <a:blip r:embed="rId88" cstate="email">
            <a:extLst>
              <a:ext uri="{28A0092B-C50C-407E-A947-70E740481C1C}">
                <a14:useLocalDpi xmlns:a14="http://schemas.microsoft.com/office/drawing/2010/main"/>
              </a:ext>
            </a:extLst>
          </a:blip>
          <a:stretch>
            <a:fillRect/>
          </a:stretch>
        </p:blipFill>
        <p:spPr>
          <a:xfrm>
            <a:off x="8085617" y="5426896"/>
            <a:ext cx="536062" cy="388471"/>
          </a:xfrm>
          <a:prstGeom prst="rect">
            <a:avLst/>
          </a:prstGeom>
        </p:spPr>
      </p:pic>
      <p:pic>
        <p:nvPicPr>
          <p:cNvPr id="224" name="图片 223">
            <a:extLst>
              <a:ext uri="{FF2B5EF4-FFF2-40B4-BE49-F238E27FC236}">
                <a16:creationId xmlns:a16="http://schemas.microsoft.com/office/drawing/2014/main" id="{9C4E661D-C7E9-C75B-ACD4-BF28F2E66294}"/>
              </a:ext>
            </a:extLst>
          </p:cNvPr>
          <p:cNvPicPr>
            <a:picLocks noChangeAspect="1"/>
          </p:cNvPicPr>
          <p:nvPr/>
        </p:nvPicPr>
        <p:blipFill>
          <a:blip r:embed="rId89" cstate="email">
            <a:extLst>
              <a:ext uri="{28A0092B-C50C-407E-A947-70E740481C1C}">
                <a14:useLocalDpi xmlns:a14="http://schemas.microsoft.com/office/drawing/2010/main"/>
              </a:ext>
            </a:extLst>
          </a:blip>
          <a:stretch>
            <a:fillRect/>
          </a:stretch>
        </p:blipFill>
        <p:spPr>
          <a:xfrm>
            <a:off x="8943639" y="5407688"/>
            <a:ext cx="485669" cy="407679"/>
          </a:xfrm>
          <a:prstGeom prst="rect">
            <a:avLst/>
          </a:prstGeom>
        </p:spPr>
      </p:pic>
    </p:spTree>
    <p:extLst>
      <p:ext uri="{BB962C8B-B14F-4D97-AF65-F5344CB8AC3E}">
        <p14:creationId xmlns:p14="http://schemas.microsoft.com/office/powerpoint/2010/main" val="2656933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机器人开门乘梯解决方案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3480410" y="2397281"/>
            <a:ext cx="5216814"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机器人开门乘梯解决方案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5301422" y="3255784"/>
            <a:ext cx="1574790"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机器人无感通行</a:t>
            </a:r>
          </a:p>
        </p:txBody>
      </p:sp>
    </p:spTree>
    <p:extLst>
      <p:ext uri="{BB962C8B-B14F-4D97-AF65-F5344CB8AC3E}">
        <p14:creationId xmlns:p14="http://schemas.microsoft.com/office/powerpoint/2010/main" val="211917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机器人乘梯问题</a:t>
            </a:r>
          </a:p>
        </p:txBody>
      </p:sp>
      <p:pic>
        <p:nvPicPr>
          <p:cNvPr id="3" name="图片 2">
            <a:extLst>
              <a:ext uri="{FF2B5EF4-FFF2-40B4-BE49-F238E27FC236}">
                <a16:creationId xmlns:a16="http://schemas.microsoft.com/office/drawing/2014/main" id="{639F4E6F-067C-0070-31D1-31B9C1AF3E1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3681" y="1033588"/>
            <a:ext cx="11239500" cy="1803400"/>
          </a:xfrm>
          <a:prstGeom prst="rect">
            <a:avLst/>
          </a:prstGeom>
        </p:spPr>
      </p:pic>
      <p:sp>
        <p:nvSpPr>
          <p:cNvPr id="4" name="矩形 3">
            <a:extLst>
              <a:ext uri="{FF2B5EF4-FFF2-40B4-BE49-F238E27FC236}">
                <a16:creationId xmlns:a16="http://schemas.microsoft.com/office/drawing/2014/main" id="{772CC428-7BD9-83C2-774A-E6E9E328DF90}"/>
              </a:ext>
            </a:extLst>
          </p:cNvPr>
          <p:cNvSpPr/>
          <p:nvPr/>
        </p:nvSpPr>
        <p:spPr>
          <a:xfrm>
            <a:off x="1001517" y="3105088"/>
            <a:ext cx="10345355" cy="400110"/>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1</a:t>
            </a:r>
            <a:r>
              <a:rPr lang="zh-CN" altLang="en-US" sz="1600" b="1" dirty="0">
                <a:solidFill>
                  <a:srgbClr val="04B5EC"/>
                </a:solidFill>
                <a:latin typeface="微软雅黑" pitchFamily="34" charset="-122"/>
                <a:ea typeface="微软雅黑" pitchFamily="34" charset="-122"/>
              </a:rPr>
              <a:t>、机器人替代人工越来越被广泛应用，如扫地、服务、送餐、巡检等；</a:t>
            </a:r>
          </a:p>
        </p:txBody>
      </p:sp>
      <p:sp>
        <p:nvSpPr>
          <p:cNvPr id="5" name="矩形 4">
            <a:extLst>
              <a:ext uri="{FF2B5EF4-FFF2-40B4-BE49-F238E27FC236}">
                <a16:creationId xmlns:a16="http://schemas.microsoft.com/office/drawing/2014/main" id="{4F96F04B-BE5C-CF14-140C-425C7B905F1A}"/>
              </a:ext>
            </a:extLst>
          </p:cNvPr>
          <p:cNvSpPr/>
          <p:nvPr/>
        </p:nvSpPr>
        <p:spPr>
          <a:xfrm>
            <a:off x="1001517" y="3569074"/>
            <a:ext cx="10345355" cy="400110"/>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2</a:t>
            </a:r>
            <a:r>
              <a:rPr lang="zh-CN" altLang="en-US" sz="1600" b="1" dirty="0">
                <a:solidFill>
                  <a:srgbClr val="04B5EC"/>
                </a:solidFill>
                <a:latin typeface="微软雅黑" pitchFamily="34" charset="-122"/>
                <a:ea typeface="微软雅黑" pitchFamily="34" charset="-122"/>
              </a:rPr>
              <a:t>、机器人如何自动呼梯，把电梯呼叫到当前楼层？</a:t>
            </a:r>
          </a:p>
        </p:txBody>
      </p:sp>
      <p:sp>
        <p:nvSpPr>
          <p:cNvPr id="6" name="矩形 5">
            <a:extLst>
              <a:ext uri="{FF2B5EF4-FFF2-40B4-BE49-F238E27FC236}">
                <a16:creationId xmlns:a16="http://schemas.microsoft.com/office/drawing/2014/main" id="{A2D744E8-138E-9E22-DF91-C3AD5D8F8C95}"/>
              </a:ext>
            </a:extLst>
          </p:cNvPr>
          <p:cNvSpPr/>
          <p:nvPr/>
        </p:nvSpPr>
        <p:spPr>
          <a:xfrm>
            <a:off x="1001517" y="5093381"/>
            <a:ext cx="10345355" cy="400110"/>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5</a:t>
            </a:r>
            <a:r>
              <a:rPr lang="zh-CN" altLang="en-US" sz="1600" b="1" dirty="0">
                <a:solidFill>
                  <a:srgbClr val="04B5EC"/>
                </a:solidFill>
                <a:latin typeface="微软雅黑" pitchFamily="34" charset="-122"/>
                <a:ea typeface="微软雅黑" pitchFamily="34" charset="-122"/>
              </a:rPr>
              <a:t>、进入电梯后又怎么选择楼层，到对应楼层去？</a:t>
            </a:r>
          </a:p>
        </p:txBody>
      </p:sp>
      <p:sp>
        <p:nvSpPr>
          <p:cNvPr id="7" name="矩形 6">
            <a:extLst>
              <a:ext uri="{FF2B5EF4-FFF2-40B4-BE49-F238E27FC236}">
                <a16:creationId xmlns:a16="http://schemas.microsoft.com/office/drawing/2014/main" id="{25193862-4814-533D-1C71-B5B9DF87A387}"/>
              </a:ext>
            </a:extLst>
          </p:cNvPr>
          <p:cNvSpPr/>
          <p:nvPr/>
        </p:nvSpPr>
        <p:spPr>
          <a:xfrm>
            <a:off x="1001517" y="4546482"/>
            <a:ext cx="10345355" cy="433282"/>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4</a:t>
            </a:r>
            <a:r>
              <a:rPr lang="zh-CN" altLang="en-US" sz="1600" b="1" dirty="0">
                <a:solidFill>
                  <a:srgbClr val="04B5EC"/>
                </a:solidFill>
                <a:latin typeface="微软雅黑" pitchFamily="34" charset="-122"/>
                <a:ea typeface="微软雅黑" pitchFamily="34" charset="-122"/>
              </a:rPr>
              <a:t>、机器人要上楼，分别上行和下行的左右两部电梯同时到达，机器人如何选择正确的电梯进入？</a:t>
            </a:r>
          </a:p>
        </p:txBody>
      </p:sp>
      <p:sp>
        <p:nvSpPr>
          <p:cNvPr id="14" name="矩形 13">
            <a:extLst>
              <a:ext uri="{FF2B5EF4-FFF2-40B4-BE49-F238E27FC236}">
                <a16:creationId xmlns:a16="http://schemas.microsoft.com/office/drawing/2014/main" id="{5E6B4110-5CC4-55CF-AC2F-642D48258170}"/>
              </a:ext>
            </a:extLst>
          </p:cNvPr>
          <p:cNvSpPr/>
          <p:nvPr/>
        </p:nvSpPr>
        <p:spPr>
          <a:xfrm>
            <a:off x="1001517" y="5596203"/>
            <a:ext cx="10345355" cy="433282"/>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6</a:t>
            </a:r>
            <a:r>
              <a:rPr lang="zh-CN" altLang="en-US" sz="1600" b="1" dirty="0">
                <a:solidFill>
                  <a:srgbClr val="04B5EC"/>
                </a:solidFill>
                <a:latin typeface="微软雅黑" pitchFamily="34" charset="-122"/>
                <a:ea typeface="微软雅黑" pitchFamily="34" charset="-122"/>
              </a:rPr>
              <a:t>、机器人要去</a:t>
            </a:r>
            <a:r>
              <a:rPr lang="en-US" altLang="zh-CN" sz="1600" b="1" dirty="0">
                <a:solidFill>
                  <a:srgbClr val="04B5EC"/>
                </a:solidFill>
                <a:latin typeface="微软雅黑" pitchFamily="34" charset="-122"/>
                <a:ea typeface="微软雅黑" pitchFamily="34" charset="-122"/>
              </a:rPr>
              <a:t>8</a:t>
            </a:r>
            <a:r>
              <a:rPr lang="zh-CN" altLang="en-US" sz="1600" b="1" dirty="0">
                <a:solidFill>
                  <a:srgbClr val="04B5EC"/>
                </a:solidFill>
                <a:latin typeface="微软雅黑" pitchFamily="34" charset="-122"/>
                <a:ea typeface="微软雅黑" pitchFamily="34" charset="-122"/>
              </a:rPr>
              <a:t>楼，结果</a:t>
            </a:r>
            <a:r>
              <a:rPr lang="en-US" altLang="zh-CN" sz="1600" b="1" dirty="0">
                <a:solidFill>
                  <a:srgbClr val="04B5EC"/>
                </a:solidFill>
                <a:latin typeface="微软雅黑" pitchFamily="34" charset="-122"/>
                <a:ea typeface="微软雅黑" pitchFamily="34" charset="-122"/>
              </a:rPr>
              <a:t>6</a:t>
            </a:r>
            <a:r>
              <a:rPr lang="zh-CN" altLang="en-US" sz="1600" b="1" dirty="0">
                <a:solidFill>
                  <a:srgbClr val="04B5EC"/>
                </a:solidFill>
                <a:latin typeface="微软雅黑" pitchFamily="34" charset="-122"/>
                <a:ea typeface="微软雅黑" pitchFamily="34" charset="-122"/>
              </a:rPr>
              <a:t>楼有人下，机器人怎么判断此时不能出电梯？</a:t>
            </a:r>
          </a:p>
        </p:txBody>
      </p:sp>
      <p:sp>
        <p:nvSpPr>
          <p:cNvPr id="15" name="矩形 14">
            <a:extLst>
              <a:ext uri="{FF2B5EF4-FFF2-40B4-BE49-F238E27FC236}">
                <a16:creationId xmlns:a16="http://schemas.microsoft.com/office/drawing/2014/main" id="{9CB9624D-9DDD-DD77-F359-3B48D5707F11}"/>
              </a:ext>
            </a:extLst>
          </p:cNvPr>
          <p:cNvSpPr/>
          <p:nvPr/>
        </p:nvSpPr>
        <p:spPr>
          <a:xfrm>
            <a:off x="1001517" y="4039958"/>
            <a:ext cx="10345355" cy="433282"/>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3</a:t>
            </a:r>
            <a:r>
              <a:rPr lang="zh-CN" altLang="en-US" sz="1600" b="1" dirty="0">
                <a:solidFill>
                  <a:srgbClr val="04B5EC"/>
                </a:solidFill>
                <a:latin typeface="微软雅黑" pitchFamily="34" charset="-122"/>
                <a:ea typeface="微软雅黑" pitchFamily="34" charset="-122"/>
              </a:rPr>
              <a:t>、电梯到了机器人如何判断开门了且开到位了？或者正在关门？</a:t>
            </a:r>
          </a:p>
        </p:txBody>
      </p:sp>
    </p:spTree>
    <p:extLst>
      <p:ext uri="{BB962C8B-B14F-4D97-AF65-F5344CB8AC3E}">
        <p14:creationId xmlns:p14="http://schemas.microsoft.com/office/powerpoint/2010/main" val="1557019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4085186"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机器人开门乘梯解决方案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随着科技日新月异的发展，商用机器人越来越普及，如酒店机器人、扫地机器人、消毒机器人、送餐机器人、包裹派送机器人、大堂服务机器人、巡逻机器人等等，但普遍存在比如自动开门、过通道闸、自助呼梯和乘梯等问题。</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343500"/>
            <a:ext cx="10686877" cy="349313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、机器人发指令给我司门禁设备即可实现自动打开平移门、推拉门、通道闸；</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、机器人发指令给我司梯控设备可以实现招梯和乘梯</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、可以实时获取当前电梯状态，如电梯上下行</a:t>
            </a:r>
            <a:r>
              <a:rPr lang="zh-CN" altLang="en-US" sz="1615" dirty="0">
                <a:latin typeface="微软雅黑" panose="020B0503020204020204" charset="-122"/>
                <a:ea typeface="微软雅黑" panose="020B0503020204020204" charset="-122"/>
                <a:sym typeface="宋体" panose="02010600030101010101" pitchFamily="2" charset="-122"/>
              </a:rPr>
              <a:t>、当前停靠楼层、电梯门是否完全打开等</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、设备支持局域网通讯，机器人</a:t>
            </a:r>
            <a:r>
              <a:rPr lang="en-US" altLang="zh-CN" sz="1615" dirty="0" err="1">
                <a:latin typeface="微软雅黑" panose="020B0503020204020204" charset="-122"/>
                <a:ea typeface="微软雅黑" panose="020B0503020204020204" charset="-122"/>
                <a:sym typeface="宋体" panose="02010600030101010101" pitchFamily="2" charset="-122"/>
              </a:rPr>
              <a:t>Wifi</a:t>
            </a:r>
            <a:r>
              <a:rPr lang="zh-CN" altLang="en-US" sz="1615" dirty="0">
                <a:latin typeface="微软雅黑" panose="020B0503020204020204" charset="-122"/>
                <a:ea typeface="微软雅黑" panose="020B0503020204020204" charset="-122"/>
                <a:sym typeface="宋体" panose="02010600030101010101" pitchFamily="2" charset="-122"/>
              </a:rPr>
              <a:t>连接局域网，与门禁梯控设备</a:t>
            </a:r>
            <a:r>
              <a:rPr lang="en-US" altLang="zh-CN" sz="1615" dirty="0">
                <a:latin typeface="微软雅黑" panose="020B0503020204020204" charset="-122"/>
                <a:ea typeface="微软雅黑" panose="020B0503020204020204" charset="-122"/>
                <a:sym typeface="宋体" panose="02010600030101010101" pitchFamily="2" charset="-122"/>
              </a:rPr>
              <a:t>UDP</a:t>
            </a:r>
            <a:r>
              <a:rPr lang="zh-CN" altLang="en-US" sz="1615" dirty="0">
                <a:latin typeface="微软雅黑" panose="020B0503020204020204" charset="-122"/>
                <a:ea typeface="微软雅黑" panose="020B0503020204020204" charset="-122"/>
                <a:sym typeface="宋体" panose="02010600030101010101" pitchFamily="2" charset="-122"/>
              </a:rPr>
              <a:t>通讯；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、设备支持直接连接机器人的云服务器，有线网络或者无线</a:t>
            </a:r>
            <a:r>
              <a:rPr lang="en-US" altLang="zh-CN" sz="1615" dirty="0">
                <a:latin typeface="微软雅黑" panose="020B0503020204020204" charset="-122"/>
                <a:ea typeface="微软雅黑" panose="020B0503020204020204" charset="-122"/>
                <a:sym typeface="宋体" panose="02010600030101010101" pitchFamily="2" charset="-122"/>
              </a:rPr>
              <a:t>4G</a:t>
            </a:r>
            <a:r>
              <a:rPr lang="zh-CN" altLang="en-US" sz="1615" dirty="0">
                <a:latin typeface="微软雅黑" panose="020B0503020204020204" charset="-122"/>
                <a:ea typeface="微软雅黑" panose="020B0503020204020204" charset="-122"/>
                <a:sym typeface="宋体" panose="02010600030101010101" pitchFamily="2" charset="-122"/>
              </a:rPr>
              <a:t>连接，支持</a:t>
            </a:r>
            <a:r>
              <a:rPr lang="en-US" altLang="zh-CN" sz="1615" dirty="0">
                <a:latin typeface="微软雅黑" panose="020B0503020204020204" charset="-122"/>
                <a:ea typeface="微软雅黑" panose="020B0503020204020204" charset="-122"/>
                <a:sym typeface="宋体" panose="02010600030101010101" pitchFamily="2" charset="-122"/>
              </a:rPr>
              <a:t>MQTT</a:t>
            </a:r>
            <a:r>
              <a:rPr lang="zh-CN" altLang="en-US" sz="1615" dirty="0">
                <a:latin typeface="微软雅黑" panose="020B0503020204020204" charset="-122"/>
                <a:ea typeface="微软雅黑" panose="020B0503020204020204" charset="-122"/>
                <a:sym typeface="宋体" panose="02010600030101010101" pitchFamily="2" charset="-122"/>
              </a:rPr>
              <a:t>通讯；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、设备也支持</a:t>
            </a:r>
            <a:r>
              <a:rPr lang="en-US" altLang="zh-CN" sz="1615" dirty="0">
                <a:latin typeface="微软雅黑" panose="020B0503020204020204" charset="-122"/>
                <a:ea typeface="微软雅黑" panose="020B0503020204020204" charset="-122"/>
                <a:sym typeface="宋体" panose="02010600030101010101" pitchFamily="2" charset="-122"/>
              </a:rPr>
              <a:t>485</a:t>
            </a:r>
            <a:r>
              <a:rPr lang="zh-CN" altLang="en-US" sz="1615" dirty="0">
                <a:latin typeface="微软雅黑" panose="020B0503020204020204" charset="-122"/>
                <a:ea typeface="微软雅黑" panose="020B0503020204020204" charset="-122"/>
                <a:sym typeface="宋体" panose="02010600030101010101" pitchFamily="2" charset="-122"/>
              </a:rPr>
              <a:t>通讯，与机器人的网关设备</a:t>
            </a:r>
            <a:r>
              <a:rPr lang="en-US" altLang="zh-CN" sz="1615" dirty="0">
                <a:latin typeface="微软雅黑" panose="020B0503020204020204" charset="-122"/>
                <a:ea typeface="微软雅黑" panose="020B0503020204020204" charset="-122"/>
                <a:sym typeface="宋体" panose="02010600030101010101" pitchFamily="2" charset="-122"/>
              </a:rPr>
              <a:t>485</a:t>
            </a:r>
            <a:r>
              <a:rPr lang="zh-CN" altLang="en-US" sz="1615" dirty="0">
                <a:latin typeface="微软雅黑" panose="020B0503020204020204" charset="-122"/>
                <a:ea typeface="微软雅黑" panose="020B0503020204020204" charset="-122"/>
                <a:sym typeface="宋体" panose="02010600030101010101" pitchFamily="2" charset="-122"/>
              </a:rPr>
              <a:t>连接，网关与机器人或者机器人服务器通讯；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、设备支持</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Lora</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通讯，与机器人</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4G</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通讯的同时，近场通讯同步支持</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8</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支持一梯多机、多梯一机、多梯多机、多品牌机器人同时乘梯等各种应用场景。</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3906667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机器人开门</a:t>
            </a:r>
          </a:p>
        </p:txBody>
      </p:sp>
      <p:sp>
        <p:nvSpPr>
          <p:cNvPr id="11" name="矩形 10">
            <a:extLst>
              <a:ext uri="{FF2B5EF4-FFF2-40B4-BE49-F238E27FC236}">
                <a16:creationId xmlns:a16="http://schemas.microsoft.com/office/drawing/2014/main" id="{24491A28-DD00-4548-F3D1-A74FBABDB144}"/>
              </a:ext>
            </a:extLst>
          </p:cNvPr>
          <p:cNvSpPr/>
          <p:nvPr/>
        </p:nvSpPr>
        <p:spPr>
          <a:xfrm>
            <a:off x="562987" y="3414503"/>
            <a:ext cx="3384376" cy="1323439"/>
          </a:xfrm>
          <a:prstGeom prst="rect">
            <a:avLst/>
          </a:prstGeom>
        </p:spPr>
        <p:txBody>
          <a:bodyPr wrap="square">
            <a:spAutoFit/>
          </a:bodyPr>
          <a:lstStyle/>
          <a:p>
            <a:pPr lvl="0"/>
            <a:r>
              <a:rPr lang="zh-CN" altLang="en-US" sz="2000" b="1" dirty="0">
                <a:solidFill>
                  <a:srgbClr val="00A1DA"/>
                </a:solidFill>
                <a:latin typeface="微软雅黑" pitchFamily="34" charset="-122"/>
                <a:ea typeface="微软雅黑" pitchFamily="34" charset="-122"/>
              </a:rPr>
              <a:t>机器人开门，到达平移门口，给门禁系统发送开门指令，平移门自动打开、推拉门则增加开门机实现自动打开。</a:t>
            </a:r>
          </a:p>
        </p:txBody>
      </p:sp>
      <p:pic>
        <p:nvPicPr>
          <p:cNvPr id="12" name="图片 11" descr="图片包含 侧面, 电脑, 巴士, 卡车&#10;&#10;描述已自动生成">
            <a:extLst>
              <a:ext uri="{FF2B5EF4-FFF2-40B4-BE49-F238E27FC236}">
                <a16:creationId xmlns:a16="http://schemas.microsoft.com/office/drawing/2014/main" id="{15DD2CA3-C2A5-17A0-EE43-22378CD38E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37769" y="1936602"/>
            <a:ext cx="975152" cy="966367"/>
          </a:xfrm>
          <a:prstGeom prst="rect">
            <a:avLst/>
          </a:prstGeom>
          <a:effectLst>
            <a:softEdge rad="0"/>
          </a:effectLst>
        </p:spPr>
      </p:pic>
      <p:pic>
        <p:nvPicPr>
          <p:cNvPr id="13" name="图片 12">
            <a:extLst>
              <a:ext uri="{FF2B5EF4-FFF2-40B4-BE49-F238E27FC236}">
                <a16:creationId xmlns:a16="http://schemas.microsoft.com/office/drawing/2014/main" id="{61FA542F-5954-5BA0-2DBD-AAA84295DA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04122" y="1093762"/>
            <a:ext cx="6355554" cy="4567484"/>
          </a:xfrm>
          <a:prstGeom prst="rect">
            <a:avLst/>
          </a:prstGeom>
        </p:spPr>
      </p:pic>
    </p:spTree>
    <p:extLst>
      <p:ext uri="{BB962C8B-B14F-4D97-AF65-F5344CB8AC3E}">
        <p14:creationId xmlns:p14="http://schemas.microsoft.com/office/powerpoint/2010/main" val="869524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机器人开门</a:t>
            </a:r>
          </a:p>
        </p:txBody>
      </p:sp>
      <p:sp>
        <p:nvSpPr>
          <p:cNvPr id="2" name="矩形 1">
            <a:extLst>
              <a:ext uri="{FF2B5EF4-FFF2-40B4-BE49-F238E27FC236}">
                <a16:creationId xmlns:a16="http://schemas.microsoft.com/office/drawing/2014/main" id="{63C221F1-4E72-57E8-791B-B3547A21C898}"/>
              </a:ext>
            </a:extLst>
          </p:cNvPr>
          <p:cNvSpPr/>
          <p:nvPr/>
        </p:nvSpPr>
        <p:spPr>
          <a:xfrm>
            <a:off x="848384" y="3601885"/>
            <a:ext cx="3384376" cy="923330"/>
          </a:xfrm>
          <a:prstGeom prst="rect">
            <a:avLst/>
          </a:prstGeom>
        </p:spPr>
        <p:txBody>
          <a:bodyPr wrap="square">
            <a:spAutoFit/>
          </a:bodyPr>
          <a:lstStyle/>
          <a:p>
            <a:pPr lvl="0"/>
            <a:r>
              <a:rPr lang="zh-CN" altLang="en-US" b="1" dirty="0">
                <a:solidFill>
                  <a:srgbClr val="00A1DA"/>
                </a:solidFill>
                <a:latin typeface="微软雅黑" pitchFamily="34" charset="-122"/>
                <a:ea typeface="微软雅黑" pitchFamily="34" charset="-122"/>
              </a:rPr>
              <a:t>机器人过闸机，到达闸机边上，给闸机控制系统发送开闸指令，闸机自动打开。</a:t>
            </a:r>
          </a:p>
        </p:txBody>
      </p:sp>
      <p:pic>
        <p:nvPicPr>
          <p:cNvPr id="3" name="图片 2" descr="图片包含 侧面, 电脑, 巴士, 卡车&#10;&#10;描述已自动生成">
            <a:extLst>
              <a:ext uri="{FF2B5EF4-FFF2-40B4-BE49-F238E27FC236}">
                <a16:creationId xmlns:a16="http://schemas.microsoft.com/office/drawing/2014/main" id="{53DD96C5-0F13-8B1C-FAB1-4571897CBB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52996" y="2075147"/>
            <a:ext cx="975152" cy="966367"/>
          </a:xfrm>
          <a:prstGeom prst="rect">
            <a:avLst/>
          </a:prstGeom>
          <a:effectLst>
            <a:softEdge rad="0"/>
          </a:effectLst>
        </p:spPr>
      </p:pic>
      <p:pic>
        <p:nvPicPr>
          <p:cNvPr id="4" name="图片 3">
            <a:extLst>
              <a:ext uri="{FF2B5EF4-FFF2-40B4-BE49-F238E27FC236}">
                <a16:creationId xmlns:a16="http://schemas.microsoft.com/office/drawing/2014/main" id="{BE38DE51-B388-11DF-1D75-D48E784DD1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01053" y="1512941"/>
            <a:ext cx="5897308" cy="3982740"/>
          </a:xfrm>
          <a:prstGeom prst="rect">
            <a:avLst/>
          </a:prstGeom>
        </p:spPr>
      </p:pic>
    </p:spTree>
    <p:extLst>
      <p:ext uri="{BB962C8B-B14F-4D97-AF65-F5344CB8AC3E}">
        <p14:creationId xmlns:p14="http://schemas.microsoft.com/office/powerpoint/2010/main" val="2473398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机器人乘梯</a:t>
            </a:r>
          </a:p>
        </p:txBody>
      </p:sp>
      <p:sp>
        <p:nvSpPr>
          <p:cNvPr id="2" name="矩形 1">
            <a:extLst>
              <a:ext uri="{FF2B5EF4-FFF2-40B4-BE49-F238E27FC236}">
                <a16:creationId xmlns:a16="http://schemas.microsoft.com/office/drawing/2014/main" id="{606EBCF3-36F8-A572-4E0C-3CD0EC93056A}"/>
              </a:ext>
            </a:extLst>
          </p:cNvPr>
          <p:cNvSpPr/>
          <p:nvPr/>
        </p:nvSpPr>
        <p:spPr>
          <a:xfrm>
            <a:off x="3674642" y="815468"/>
            <a:ext cx="6619285" cy="1569660"/>
          </a:xfrm>
          <a:prstGeom prst="rect">
            <a:avLst/>
          </a:prstGeom>
        </p:spPr>
        <p:txBody>
          <a:bodyPr wrap="square">
            <a:spAutoFit/>
          </a:bodyPr>
          <a:lstStyle/>
          <a:p>
            <a:r>
              <a:rPr lang="zh-CN" altLang="en-US" sz="1600" b="1" dirty="0">
                <a:solidFill>
                  <a:srgbClr val="00A1DA"/>
                </a:solidFill>
                <a:latin typeface="微软雅黑" pitchFamily="34" charset="-122"/>
                <a:ea typeface="微软雅黑" pitchFamily="34" charset="-122"/>
              </a:rPr>
              <a:t>电梯呼梯：（</a:t>
            </a:r>
            <a:r>
              <a:rPr lang="en-US" altLang="zh-CN" sz="1600" b="1" dirty="0">
                <a:solidFill>
                  <a:srgbClr val="00A1DA"/>
                </a:solidFill>
                <a:latin typeface="微软雅黑" pitchFamily="34" charset="-122"/>
                <a:ea typeface="微软雅黑" pitchFamily="34" charset="-122"/>
              </a:rPr>
              <a:t>1</a:t>
            </a:r>
            <a:r>
              <a:rPr lang="zh-CN" altLang="en-US" sz="1600" b="1" dirty="0">
                <a:solidFill>
                  <a:srgbClr val="00A1DA"/>
                </a:solidFill>
                <a:latin typeface="微软雅黑" pitchFamily="34" charset="-122"/>
                <a:ea typeface="微软雅黑" pitchFamily="34" charset="-122"/>
              </a:rPr>
              <a:t>）</a:t>
            </a:r>
            <a:r>
              <a:rPr lang="zh-CN" altLang="en-US" sz="1600" b="1" dirty="0">
                <a:solidFill>
                  <a:srgbClr val="00A1DA"/>
                </a:solidFill>
                <a:latin typeface="微软雅黑" pitchFamily="34" charset="-122"/>
                <a:ea typeface="微软雅黑" pitchFamily="34" charset="-122"/>
                <a:sym typeface="+mn-lt"/>
              </a:rPr>
              <a:t>机器人在电梯外，通个</a:t>
            </a:r>
            <a:r>
              <a:rPr lang="en-US" altLang="zh-CN" sz="1600" b="1" dirty="0" err="1">
                <a:solidFill>
                  <a:srgbClr val="00A1DA"/>
                </a:solidFill>
                <a:latin typeface="微软雅黑" pitchFamily="34" charset="-122"/>
                <a:ea typeface="微软雅黑" pitchFamily="34" charset="-122"/>
                <a:sym typeface="+mn-lt"/>
              </a:rPr>
              <a:t>Wifi</a:t>
            </a:r>
            <a:r>
              <a:rPr lang="zh-CN" altLang="en-US" sz="1600" b="1" dirty="0">
                <a:solidFill>
                  <a:srgbClr val="00A1DA"/>
                </a:solidFill>
                <a:latin typeface="微软雅黑" pitchFamily="34" charset="-122"/>
                <a:ea typeface="微软雅黑" pitchFamily="34" charset="-122"/>
                <a:sym typeface="+mn-lt"/>
              </a:rPr>
              <a:t>、蓝牙、</a:t>
            </a:r>
            <a:r>
              <a:rPr lang="en-US" altLang="zh-CN" sz="1600" b="1" dirty="0">
                <a:solidFill>
                  <a:srgbClr val="00A1DA"/>
                </a:solidFill>
                <a:latin typeface="微软雅黑" pitchFamily="34" charset="-122"/>
                <a:ea typeface="微软雅黑" pitchFamily="34" charset="-122"/>
                <a:sym typeface="+mn-lt"/>
              </a:rPr>
              <a:t>LoRa</a:t>
            </a:r>
            <a:r>
              <a:rPr lang="zh-CN" altLang="en-US" sz="1600" b="1" dirty="0">
                <a:solidFill>
                  <a:srgbClr val="00A1DA"/>
                </a:solidFill>
                <a:latin typeface="微软雅黑" pitchFamily="34" charset="-122"/>
                <a:ea typeface="微软雅黑" pitchFamily="34" charset="-122"/>
                <a:sym typeface="+mn-lt"/>
              </a:rPr>
              <a:t>、</a:t>
            </a:r>
            <a:r>
              <a:rPr lang="en-US" altLang="zh-CN" sz="1600" b="1" dirty="0">
                <a:solidFill>
                  <a:srgbClr val="00A1DA"/>
                </a:solidFill>
                <a:latin typeface="微软雅黑" pitchFamily="34" charset="-122"/>
                <a:ea typeface="微软雅黑" pitchFamily="34" charset="-122"/>
                <a:sym typeface="+mn-lt"/>
              </a:rPr>
              <a:t>Zigbee</a:t>
            </a:r>
            <a:r>
              <a:rPr lang="zh-CN" altLang="en-US" sz="1600" b="1" dirty="0">
                <a:solidFill>
                  <a:srgbClr val="00A1DA"/>
                </a:solidFill>
                <a:latin typeface="微软雅黑" pitchFamily="34" charset="-122"/>
                <a:ea typeface="微软雅黑" pitchFamily="34" charset="-122"/>
                <a:sym typeface="+mn-lt"/>
              </a:rPr>
              <a:t>、</a:t>
            </a:r>
            <a:endParaRPr lang="en-US" altLang="zh-CN" sz="1600" b="1" dirty="0">
              <a:solidFill>
                <a:srgbClr val="00A1DA"/>
              </a:solidFill>
              <a:latin typeface="微软雅黑" pitchFamily="34" charset="-122"/>
              <a:ea typeface="微软雅黑" pitchFamily="34" charset="-122"/>
              <a:sym typeface="+mn-lt"/>
            </a:endParaRPr>
          </a:p>
          <a:p>
            <a:r>
              <a:rPr lang="en-US" altLang="zh-CN" sz="1600" b="1" dirty="0">
                <a:solidFill>
                  <a:srgbClr val="00A1DA"/>
                </a:solidFill>
                <a:latin typeface="微软雅黑" pitchFamily="34" charset="-122"/>
                <a:ea typeface="微软雅黑" pitchFamily="34" charset="-122"/>
                <a:sym typeface="+mn-lt"/>
              </a:rPr>
              <a:t>                   2.4G</a:t>
            </a:r>
            <a:r>
              <a:rPr lang="zh-CN" altLang="en-US" sz="1600" b="1" dirty="0">
                <a:solidFill>
                  <a:srgbClr val="00A1DA"/>
                </a:solidFill>
                <a:latin typeface="微软雅黑" pitchFamily="34" charset="-122"/>
                <a:ea typeface="微软雅黑" pitchFamily="34" charset="-122"/>
                <a:sym typeface="+mn-lt"/>
              </a:rPr>
              <a:t>、</a:t>
            </a:r>
            <a:r>
              <a:rPr lang="en-US" altLang="zh-CN" sz="1600" b="1" dirty="0">
                <a:solidFill>
                  <a:srgbClr val="00A1DA"/>
                </a:solidFill>
                <a:latin typeface="微软雅黑" pitchFamily="34" charset="-122"/>
                <a:ea typeface="微软雅黑" pitchFamily="34" charset="-122"/>
                <a:sym typeface="+mn-lt"/>
              </a:rPr>
              <a:t>433M</a:t>
            </a:r>
            <a:r>
              <a:rPr lang="zh-CN" altLang="en-US" sz="1600" b="1" dirty="0">
                <a:solidFill>
                  <a:srgbClr val="00A1DA"/>
                </a:solidFill>
                <a:latin typeface="微软雅黑" pitchFamily="34" charset="-122"/>
                <a:ea typeface="微软雅黑" pitchFamily="34" charset="-122"/>
                <a:sym typeface="+mn-lt"/>
              </a:rPr>
              <a:t>、语音或</a:t>
            </a:r>
            <a:r>
              <a:rPr lang="en-US" altLang="zh-CN" sz="1600" b="1" dirty="0">
                <a:solidFill>
                  <a:srgbClr val="00A1DA"/>
                </a:solidFill>
                <a:latin typeface="微软雅黑" pitchFamily="34" charset="-122"/>
                <a:ea typeface="微软雅黑" pitchFamily="34" charset="-122"/>
                <a:sym typeface="+mn-lt"/>
              </a:rPr>
              <a:t>4G</a:t>
            </a:r>
            <a:r>
              <a:rPr lang="zh-CN" altLang="en-US" sz="1600" b="1" dirty="0">
                <a:solidFill>
                  <a:srgbClr val="00A1DA"/>
                </a:solidFill>
                <a:latin typeface="微软雅黑" pitchFamily="34" charset="-122"/>
                <a:ea typeface="微软雅黑" pitchFamily="34" charset="-122"/>
                <a:sym typeface="+mn-lt"/>
              </a:rPr>
              <a:t>网络等发送指令梯控系统，系统</a:t>
            </a:r>
            <a:endParaRPr lang="en-US" altLang="zh-CN" sz="1600" b="1" dirty="0">
              <a:solidFill>
                <a:srgbClr val="00A1DA"/>
              </a:solidFill>
              <a:latin typeface="微软雅黑" pitchFamily="34" charset="-122"/>
              <a:ea typeface="微软雅黑" pitchFamily="34" charset="-122"/>
              <a:sym typeface="+mn-lt"/>
            </a:endParaRPr>
          </a:p>
          <a:p>
            <a:r>
              <a:rPr lang="en-US" altLang="zh-CN" sz="1600" b="1" dirty="0">
                <a:solidFill>
                  <a:srgbClr val="00A1DA"/>
                </a:solidFill>
                <a:latin typeface="微软雅黑" pitchFamily="34" charset="-122"/>
                <a:ea typeface="微软雅黑" pitchFamily="34" charset="-122"/>
                <a:sym typeface="+mn-lt"/>
              </a:rPr>
              <a:t>                  </a:t>
            </a:r>
            <a:r>
              <a:rPr lang="zh-CN" altLang="en-US" sz="1600" b="1" dirty="0">
                <a:solidFill>
                  <a:srgbClr val="00A1DA"/>
                </a:solidFill>
                <a:latin typeface="微软雅黑" pitchFamily="34" charset="-122"/>
                <a:ea typeface="微软雅黑" pitchFamily="34" charset="-122"/>
                <a:sym typeface="+mn-lt"/>
              </a:rPr>
              <a:t>自动点亮上楼或下楼按键，实现呼梯功能。</a:t>
            </a:r>
            <a:endParaRPr lang="en-US" altLang="zh-CN" sz="1600" b="1" dirty="0">
              <a:solidFill>
                <a:srgbClr val="00A1DA"/>
              </a:solidFill>
              <a:latin typeface="微软雅黑" pitchFamily="34" charset="-122"/>
              <a:ea typeface="微软雅黑" pitchFamily="34" charset="-122"/>
              <a:sym typeface="+mn-lt"/>
            </a:endParaRPr>
          </a:p>
          <a:p>
            <a:r>
              <a:rPr lang="zh-CN" altLang="en-US" sz="1600" b="1" dirty="0">
                <a:solidFill>
                  <a:srgbClr val="00A1DA"/>
                </a:solidFill>
                <a:latin typeface="微软雅黑" pitchFamily="34" charset="-122"/>
                <a:ea typeface="微软雅黑" pitchFamily="34" charset="-122"/>
                <a:sym typeface="+mn-lt"/>
              </a:rPr>
              <a:t>                （</a:t>
            </a:r>
            <a:r>
              <a:rPr lang="en-US" altLang="zh-CN" sz="1600" b="1" dirty="0">
                <a:solidFill>
                  <a:srgbClr val="00A1DA"/>
                </a:solidFill>
                <a:latin typeface="微软雅黑" pitchFamily="34" charset="-122"/>
                <a:ea typeface="微软雅黑" pitchFamily="34" charset="-122"/>
                <a:sym typeface="+mn-lt"/>
              </a:rPr>
              <a:t>2</a:t>
            </a:r>
            <a:r>
              <a:rPr lang="zh-CN" altLang="en-US" sz="1600" b="1" dirty="0">
                <a:solidFill>
                  <a:srgbClr val="00A1DA"/>
                </a:solidFill>
                <a:latin typeface="微软雅黑" pitchFamily="34" charset="-122"/>
                <a:ea typeface="微软雅黑" pitchFamily="34" charset="-122"/>
                <a:sym typeface="+mn-lt"/>
              </a:rPr>
              <a:t>）有电梯到达当前楼层，系统自动将当前电梯运状态如上</a:t>
            </a:r>
            <a:endParaRPr lang="en-US" altLang="zh-CN" sz="1600" b="1" dirty="0">
              <a:solidFill>
                <a:srgbClr val="00A1DA"/>
              </a:solidFill>
              <a:latin typeface="微软雅黑" pitchFamily="34" charset="-122"/>
              <a:ea typeface="微软雅黑" pitchFamily="34" charset="-122"/>
              <a:sym typeface="+mn-lt"/>
            </a:endParaRPr>
          </a:p>
          <a:p>
            <a:r>
              <a:rPr lang="en-US" altLang="zh-CN" sz="1600" b="1" dirty="0">
                <a:solidFill>
                  <a:srgbClr val="00A1DA"/>
                </a:solidFill>
                <a:latin typeface="微软雅黑" pitchFamily="34" charset="-122"/>
                <a:ea typeface="微软雅黑" pitchFamily="34" charset="-122"/>
                <a:sym typeface="+mn-lt"/>
              </a:rPr>
              <a:t>                  </a:t>
            </a:r>
            <a:r>
              <a:rPr lang="zh-CN" altLang="en-US" sz="1600" b="1" dirty="0">
                <a:solidFill>
                  <a:srgbClr val="00A1DA"/>
                </a:solidFill>
                <a:latin typeface="微软雅黑" pitchFamily="34" charset="-122"/>
                <a:ea typeface="微软雅黑" pitchFamily="34" charset="-122"/>
                <a:sym typeface="+mn-lt"/>
              </a:rPr>
              <a:t>行、下行、门已开、正在关门等信息发送给机器人，以便机</a:t>
            </a:r>
            <a:endParaRPr lang="en-US" altLang="zh-CN" sz="1600" b="1" dirty="0">
              <a:solidFill>
                <a:srgbClr val="00A1DA"/>
              </a:solidFill>
              <a:latin typeface="微软雅黑" pitchFamily="34" charset="-122"/>
              <a:ea typeface="微软雅黑" pitchFamily="34" charset="-122"/>
              <a:sym typeface="+mn-lt"/>
            </a:endParaRPr>
          </a:p>
          <a:p>
            <a:r>
              <a:rPr lang="en-US" altLang="zh-CN" sz="1600" b="1" dirty="0">
                <a:solidFill>
                  <a:srgbClr val="00A1DA"/>
                </a:solidFill>
                <a:latin typeface="微软雅黑" pitchFamily="34" charset="-122"/>
                <a:ea typeface="微软雅黑" pitchFamily="34" charset="-122"/>
                <a:sym typeface="+mn-lt"/>
              </a:rPr>
              <a:t>                  </a:t>
            </a:r>
            <a:r>
              <a:rPr lang="zh-CN" altLang="en-US" sz="1600" b="1" dirty="0">
                <a:solidFill>
                  <a:srgbClr val="00A1DA"/>
                </a:solidFill>
                <a:latin typeface="微软雅黑" pitchFamily="34" charset="-122"/>
                <a:ea typeface="微软雅黑" pitchFamily="34" charset="-122"/>
                <a:sym typeface="+mn-lt"/>
              </a:rPr>
              <a:t>器人能选择正确电梯进入。</a:t>
            </a:r>
            <a:endParaRPr lang="zh-CN" altLang="en-US" sz="1600" b="1" dirty="0">
              <a:solidFill>
                <a:srgbClr val="00A1DA"/>
              </a:solidFill>
              <a:latin typeface="微软雅黑" pitchFamily="34" charset="-122"/>
              <a:ea typeface="微软雅黑" pitchFamily="34" charset="-122"/>
            </a:endParaRPr>
          </a:p>
        </p:txBody>
      </p:sp>
      <p:sp>
        <p:nvSpPr>
          <p:cNvPr id="8" name="矩形 7">
            <a:extLst>
              <a:ext uri="{FF2B5EF4-FFF2-40B4-BE49-F238E27FC236}">
                <a16:creationId xmlns:a16="http://schemas.microsoft.com/office/drawing/2014/main" id="{71389DD7-A63A-598F-87D1-7C2475C18C01}"/>
              </a:ext>
            </a:extLst>
          </p:cNvPr>
          <p:cNvSpPr/>
          <p:nvPr/>
        </p:nvSpPr>
        <p:spPr>
          <a:xfrm>
            <a:off x="2002426" y="4435202"/>
            <a:ext cx="6280729" cy="1569660"/>
          </a:xfrm>
          <a:prstGeom prst="rect">
            <a:avLst/>
          </a:prstGeom>
        </p:spPr>
        <p:txBody>
          <a:bodyPr wrap="square">
            <a:spAutoFit/>
          </a:bodyPr>
          <a:lstStyle/>
          <a:p>
            <a:r>
              <a:rPr lang="zh-CN" altLang="en-US" sz="1600" b="1" dirty="0">
                <a:solidFill>
                  <a:srgbClr val="00A1DA"/>
                </a:solidFill>
                <a:latin typeface="微软雅黑" pitchFamily="34" charset="-122"/>
                <a:ea typeface="微软雅黑" pitchFamily="34" charset="-122"/>
                <a:sym typeface="+mn-lt"/>
              </a:rPr>
              <a:t>电梯选层：（</a:t>
            </a:r>
            <a:r>
              <a:rPr lang="en-US" altLang="zh-CN" sz="1600" b="1" dirty="0">
                <a:solidFill>
                  <a:srgbClr val="00A1DA"/>
                </a:solidFill>
                <a:latin typeface="微软雅黑" pitchFamily="34" charset="-122"/>
                <a:ea typeface="微软雅黑" pitchFamily="34" charset="-122"/>
                <a:sym typeface="+mn-lt"/>
              </a:rPr>
              <a:t>1</a:t>
            </a:r>
            <a:r>
              <a:rPr lang="zh-CN" altLang="en-US" sz="1600" b="1" dirty="0">
                <a:solidFill>
                  <a:srgbClr val="00A1DA"/>
                </a:solidFill>
                <a:latin typeface="微软雅黑" pitchFamily="34" charset="-122"/>
                <a:ea typeface="微软雅黑" pitchFamily="34" charset="-122"/>
                <a:sym typeface="+mn-lt"/>
              </a:rPr>
              <a:t>）机器人进入电梯后，通个</a:t>
            </a:r>
            <a:r>
              <a:rPr lang="en-US" altLang="zh-CN" sz="1600" b="1" dirty="0" err="1">
                <a:solidFill>
                  <a:srgbClr val="00A1DA"/>
                </a:solidFill>
                <a:latin typeface="微软雅黑" pitchFamily="34" charset="-122"/>
                <a:ea typeface="微软雅黑" pitchFamily="34" charset="-122"/>
                <a:sym typeface="+mn-lt"/>
              </a:rPr>
              <a:t>Wifi</a:t>
            </a:r>
            <a:r>
              <a:rPr lang="zh-CN" altLang="en-US" sz="1600" b="1" dirty="0">
                <a:solidFill>
                  <a:srgbClr val="00A1DA"/>
                </a:solidFill>
                <a:latin typeface="微软雅黑" pitchFamily="34" charset="-122"/>
                <a:ea typeface="微软雅黑" pitchFamily="34" charset="-122"/>
                <a:sym typeface="+mn-lt"/>
              </a:rPr>
              <a:t>、蓝牙、</a:t>
            </a:r>
            <a:r>
              <a:rPr lang="en-US" altLang="zh-CN" sz="1600" b="1" dirty="0">
                <a:solidFill>
                  <a:srgbClr val="00A1DA"/>
                </a:solidFill>
                <a:latin typeface="微软雅黑" pitchFamily="34" charset="-122"/>
                <a:ea typeface="微软雅黑" pitchFamily="34" charset="-122"/>
                <a:sym typeface="+mn-lt"/>
              </a:rPr>
              <a:t>LoRa</a:t>
            </a:r>
            <a:r>
              <a:rPr lang="zh-CN" altLang="en-US" sz="1600" b="1" dirty="0">
                <a:solidFill>
                  <a:srgbClr val="00A1DA"/>
                </a:solidFill>
                <a:latin typeface="微软雅黑" pitchFamily="34" charset="-122"/>
                <a:ea typeface="微软雅黑" pitchFamily="34" charset="-122"/>
                <a:sym typeface="+mn-lt"/>
              </a:rPr>
              <a:t>、</a:t>
            </a:r>
            <a:endParaRPr lang="en-US" altLang="zh-CN" sz="1600" b="1" dirty="0">
              <a:solidFill>
                <a:srgbClr val="00A1DA"/>
              </a:solidFill>
              <a:latin typeface="微软雅黑" pitchFamily="34" charset="-122"/>
              <a:ea typeface="微软雅黑" pitchFamily="34" charset="-122"/>
              <a:sym typeface="+mn-lt"/>
            </a:endParaRPr>
          </a:p>
          <a:p>
            <a:r>
              <a:rPr lang="en-US" altLang="zh-CN" sz="1600" b="1" dirty="0">
                <a:solidFill>
                  <a:srgbClr val="00A1DA"/>
                </a:solidFill>
                <a:latin typeface="微软雅黑" pitchFamily="34" charset="-122"/>
                <a:ea typeface="微软雅黑" pitchFamily="34" charset="-122"/>
                <a:sym typeface="+mn-lt"/>
              </a:rPr>
              <a:t>                  Zigbee</a:t>
            </a:r>
            <a:r>
              <a:rPr lang="zh-CN" altLang="en-US" sz="1600" b="1" dirty="0">
                <a:solidFill>
                  <a:srgbClr val="00A1DA"/>
                </a:solidFill>
                <a:latin typeface="微软雅黑" pitchFamily="34" charset="-122"/>
                <a:ea typeface="微软雅黑" pitchFamily="34" charset="-122"/>
                <a:sym typeface="+mn-lt"/>
              </a:rPr>
              <a:t>、</a:t>
            </a:r>
            <a:r>
              <a:rPr lang="en-US" altLang="zh-CN" sz="1600" b="1" dirty="0">
                <a:solidFill>
                  <a:srgbClr val="00A1DA"/>
                </a:solidFill>
                <a:latin typeface="微软雅黑" pitchFamily="34" charset="-122"/>
                <a:ea typeface="微软雅黑" pitchFamily="34" charset="-122"/>
                <a:sym typeface="+mn-lt"/>
              </a:rPr>
              <a:t>2.4G</a:t>
            </a:r>
            <a:r>
              <a:rPr lang="zh-CN" altLang="en-US" sz="1600" b="1" dirty="0">
                <a:solidFill>
                  <a:srgbClr val="00A1DA"/>
                </a:solidFill>
                <a:latin typeface="微软雅黑" pitchFamily="34" charset="-122"/>
                <a:ea typeface="微软雅黑" pitchFamily="34" charset="-122"/>
                <a:sym typeface="+mn-lt"/>
              </a:rPr>
              <a:t>、</a:t>
            </a:r>
            <a:r>
              <a:rPr lang="en-US" altLang="zh-CN" sz="1600" b="1" dirty="0">
                <a:solidFill>
                  <a:srgbClr val="00A1DA"/>
                </a:solidFill>
                <a:latin typeface="微软雅黑" pitchFamily="34" charset="-122"/>
                <a:ea typeface="微软雅黑" pitchFamily="34" charset="-122"/>
                <a:sym typeface="+mn-lt"/>
              </a:rPr>
              <a:t>433M</a:t>
            </a:r>
            <a:r>
              <a:rPr lang="zh-CN" altLang="en-US" sz="1600" b="1" dirty="0">
                <a:solidFill>
                  <a:srgbClr val="00A1DA"/>
                </a:solidFill>
                <a:latin typeface="微软雅黑" pitchFamily="34" charset="-122"/>
                <a:ea typeface="微软雅黑" pitchFamily="34" charset="-122"/>
                <a:sym typeface="+mn-lt"/>
              </a:rPr>
              <a:t>、语音或</a:t>
            </a:r>
            <a:r>
              <a:rPr lang="en-US" altLang="zh-CN" sz="1600" b="1" dirty="0">
                <a:solidFill>
                  <a:srgbClr val="00A1DA"/>
                </a:solidFill>
                <a:latin typeface="微软雅黑" pitchFamily="34" charset="-122"/>
                <a:ea typeface="微软雅黑" pitchFamily="34" charset="-122"/>
                <a:sym typeface="+mn-lt"/>
              </a:rPr>
              <a:t>4G</a:t>
            </a:r>
            <a:r>
              <a:rPr lang="zh-CN" altLang="en-US" sz="1600" b="1" dirty="0">
                <a:solidFill>
                  <a:srgbClr val="00A1DA"/>
                </a:solidFill>
                <a:latin typeface="微软雅黑" pitchFamily="34" charset="-122"/>
                <a:ea typeface="微软雅黑" pitchFamily="34" charset="-122"/>
                <a:sym typeface="+mn-lt"/>
              </a:rPr>
              <a:t>网络等发送给梯控</a:t>
            </a:r>
            <a:endParaRPr lang="en-US" altLang="zh-CN" sz="1600" b="1" dirty="0">
              <a:solidFill>
                <a:srgbClr val="00A1DA"/>
              </a:solidFill>
              <a:latin typeface="微软雅黑" pitchFamily="34" charset="-122"/>
              <a:ea typeface="微软雅黑" pitchFamily="34" charset="-122"/>
              <a:sym typeface="+mn-lt"/>
            </a:endParaRPr>
          </a:p>
          <a:p>
            <a:r>
              <a:rPr lang="en-US" altLang="zh-CN" sz="1600" b="1" dirty="0">
                <a:solidFill>
                  <a:srgbClr val="00A1DA"/>
                </a:solidFill>
                <a:latin typeface="微软雅黑" pitchFamily="34" charset="-122"/>
                <a:ea typeface="微软雅黑" pitchFamily="34" charset="-122"/>
                <a:sym typeface="+mn-lt"/>
              </a:rPr>
              <a:t>                  </a:t>
            </a:r>
            <a:r>
              <a:rPr lang="zh-CN" altLang="en-US" sz="1600" b="1" dirty="0">
                <a:solidFill>
                  <a:srgbClr val="00A1DA"/>
                </a:solidFill>
                <a:latin typeface="微软雅黑" pitchFamily="34" charset="-122"/>
                <a:ea typeface="微软雅黑" pitchFamily="34" charset="-122"/>
                <a:sym typeface="+mn-lt"/>
              </a:rPr>
              <a:t>系统，系统自动点亮对应楼层按键，比如发去</a:t>
            </a:r>
            <a:r>
              <a:rPr lang="en-US" altLang="zh-CN" sz="1600" b="1" dirty="0">
                <a:solidFill>
                  <a:srgbClr val="00A1DA"/>
                </a:solidFill>
                <a:latin typeface="微软雅黑" pitchFamily="34" charset="-122"/>
                <a:ea typeface="微软雅黑" pitchFamily="34" charset="-122"/>
                <a:sym typeface="+mn-lt"/>
              </a:rPr>
              <a:t>6</a:t>
            </a:r>
            <a:r>
              <a:rPr lang="zh-CN" altLang="en-US" sz="1600" b="1" dirty="0">
                <a:solidFill>
                  <a:srgbClr val="00A1DA"/>
                </a:solidFill>
                <a:latin typeface="微软雅黑" pitchFamily="34" charset="-122"/>
                <a:ea typeface="微软雅黑" pitchFamily="34" charset="-122"/>
                <a:sym typeface="+mn-lt"/>
              </a:rPr>
              <a:t>楼指令，</a:t>
            </a:r>
            <a:endParaRPr lang="en-US" altLang="zh-CN" sz="1600" b="1" dirty="0">
              <a:solidFill>
                <a:srgbClr val="00A1DA"/>
              </a:solidFill>
              <a:latin typeface="微软雅黑" pitchFamily="34" charset="-122"/>
              <a:ea typeface="微软雅黑" pitchFamily="34" charset="-122"/>
              <a:sym typeface="+mn-lt"/>
            </a:endParaRPr>
          </a:p>
          <a:p>
            <a:r>
              <a:rPr lang="en-US" altLang="zh-CN" sz="1600" b="1" dirty="0">
                <a:solidFill>
                  <a:srgbClr val="00A1DA"/>
                </a:solidFill>
                <a:latin typeface="微软雅黑" pitchFamily="34" charset="-122"/>
                <a:ea typeface="微软雅黑" pitchFamily="34" charset="-122"/>
                <a:sym typeface="+mn-lt"/>
              </a:rPr>
              <a:t>                  </a:t>
            </a:r>
            <a:r>
              <a:rPr lang="zh-CN" altLang="en-US" sz="1600" b="1" dirty="0">
                <a:solidFill>
                  <a:srgbClr val="00A1DA"/>
                </a:solidFill>
                <a:latin typeface="微软雅黑" pitchFamily="34" charset="-122"/>
                <a:ea typeface="微软雅黑" pitchFamily="34" charset="-122"/>
                <a:sym typeface="+mn-lt"/>
              </a:rPr>
              <a:t>则</a:t>
            </a:r>
            <a:r>
              <a:rPr lang="en-US" altLang="zh-CN" sz="1600" b="1" dirty="0">
                <a:solidFill>
                  <a:srgbClr val="00A1DA"/>
                </a:solidFill>
                <a:latin typeface="微软雅黑" pitchFamily="34" charset="-122"/>
                <a:ea typeface="微软雅黑" pitchFamily="34" charset="-122"/>
                <a:sym typeface="+mn-lt"/>
              </a:rPr>
              <a:t>6</a:t>
            </a:r>
            <a:r>
              <a:rPr lang="zh-CN" altLang="en-US" sz="1600" b="1" dirty="0">
                <a:solidFill>
                  <a:srgbClr val="00A1DA"/>
                </a:solidFill>
                <a:latin typeface="微软雅黑" pitchFamily="34" charset="-122"/>
                <a:ea typeface="微软雅黑" pitchFamily="34" charset="-122"/>
                <a:sym typeface="+mn-lt"/>
              </a:rPr>
              <a:t>楼按键自动点亮，电梯送机器人员到</a:t>
            </a:r>
            <a:r>
              <a:rPr lang="en-US" altLang="zh-CN" sz="1600" b="1" dirty="0">
                <a:solidFill>
                  <a:srgbClr val="00A1DA"/>
                </a:solidFill>
                <a:latin typeface="微软雅黑" pitchFamily="34" charset="-122"/>
                <a:ea typeface="微软雅黑" pitchFamily="34" charset="-122"/>
                <a:sym typeface="+mn-lt"/>
              </a:rPr>
              <a:t>6</a:t>
            </a:r>
            <a:r>
              <a:rPr lang="zh-CN" altLang="en-US" sz="1600" b="1" dirty="0">
                <a:solidFill>
                  <a:srgbClr val="00A1DA"/>
                </a:solidFill>
                <a:latin typeface="微软雅黑" pitchFamily="34" charset="-122"/>
                <a:ea typeface="微软雅黑" pitchFamily="34" charset="-122"/>
                <a:sym typeface="+mn-lt"/>
              </a:rPr>
              <a:t>楼。</a:t>
            </a:r>
            <a:endParaRPr lang="en-US" altLang="zh-CN" sz="1600" b="1" dirty="0">
              <a:solidFill>
                <a:srgbClr val="00A1DA"/>
              </a:solidFill>
              <a:latin typeface="微软雅黑" pitchFamily="34" charset="-122"/>
              <a:ea typeface="微软雅黑" pitchFamily="34" charset="-122"/>
              <a:sym typeface="+mn-lt"/>
            </a:endParaRPr>
          </a:p>
          <a:p>
            <a:r>
              <a:rPr lang="zh-CN" altLang="en-US" sz="1600" b="1" dirty="0">
                <a:solidFill>
                  <a:srgbClr val="00A1DA"/>
                </a:solidFill>
                <a:latin typeface="微软雅黑" pitchFamily="34" charset="-122"/>
                <a:ea typeface="微软雅黑" pitchFamily="34" charset="-122"/>
                <a:sym typeface="+mn-lt"/>
              </a:rPr>
              <a:t>                （</a:t>
            </a:r>
            <a:r>
              <a:rPr lang="en-US" altLang="zh-CN" sz="1600" b="1" dirty="0">
                <a:solidFill>
                  <a:srgbClr val="00A1DA"/>
                </a:solidFill>
                <a:latin typeface="微软雅黑" pitchFamily="34" charset="-122"/>
                <a:ea typeface="微软雅黑" pitchFamily="34" charset="-122"/>
                <a:sym typeface="+mn-lt"/>
              </a:rPr>
              <a:t>2</a:t>
            </a:r>
            <a:r>
              <a:rPr lang="zh-CN" altLang="en-US" sz="1600" b="1" dirty="0">
                <a:solidFill>
                  <a:srgbClr val="00A1DA"/>
                </a:solidFill>
                <a:latin typeface="微软雅黑" pitchFamily="34" charset="-122"/>
                <a:ea typeface="微软雅黑" pitchFamily="34" charset="-122"/>
                <a:sym typeface="+mn-lt"/>
              </a:rPr>
              <a:t>）中途有电梯停靠并开门，系统将当前电梯停靠楼层</a:t>
            </a:r>
            <a:endParaRPr lang="en-US" altLang="zh-CN" sz="1600" b="1" dirty="0">
              <a:solidFill>
                <a:srgbClr val="00A1DA"/>
              </a:solidFill>
              <a:latin typeface="微软雅黑" pitchFamily="34" charset="-122"/>
              <a:ea typeface="微软雅黑" pitchFamily="34" charset="-122"/>
              <a:sym typeface="+mn-lt"/>
            </a:endParaRPr>
          </a:p>
          <a:p>
            <a:r>
              <a:rPr lang="en-US" altLang="zh-CN" sz="1600" b="1" dirty="0">
                <a:solidFill>
                  <a:srgbClr val="00A1DA"/>
                </a:solidFill>
                <a:latin typeface="微软雅黑" pitchFamily="34" charset="-122"/>
                <a:ea typeface="微软雅黑" pitchFamily="34" charset="-122"/>
                <a:sym typeface="+mn-lt"/>
              </a:rPr>
              <a:t>                  </a:t>
            </a:r>
            <a:r>
              <a:rPr lang="zh-CN" altLang="en-US" sz="1600" b="1" dirty="0">
                <a:solidFill>
                  <a:srgbClr val="00A1DA"/>
                </a:solidFill>
                <a:latin typeface="微软雅黑" pitchFamily="34" charset="-122"/>
                <a:ea typeface="微软雅黑" pitchFamily="34" charset="-122"/>
                <a:sym typeface="+mn-lt"/>
              </a:rPr>
              <a:t>数实时发送给机器人，以免机器人提前出电梯。</a:t>
            </a:r>
            <a:endParaRPr lang="zh-CN" altLang="en-US" sz="1600" b="1" dirty="0">
              <a:solidFill>
                <a:srgbClr val="00A1DA"/>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CBEA74F2-B6D6-C64F-38FE-B03D4597E2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2635" y="853138"/>
            <a:ext cx="3060000" cy="3060000"/>
          </a:xfrm>
          <a:prstGeom prst="rect">
            <a:avLst/>
          </a:prstGeom>
          <a:ln>
            <a:solidFill>
              <a:srgbClr val="04B5EC"/>
            </a:solidFill>
          </a:ln>
        </p:spPr>
      </p:pic>
      <p:pic>
        <p:nvPicPr>
          <p:cNvPr id="10" name="图片 9">
            <a:extLst>
              <a:ext uri="{FF2B5EF4-FFF2-40B4-BE49-F238E27FC236}">
                <a16:creationId xmlns:a16="http://schemas.microsoft.com/office/drawing/2014/main" id="{5F69FCF7-ACDC-8149-F08F-CCB29941A8C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83155" y="3141000"/>
            <a:ext cx="3060000" cy="3060000"/>
          </a:xfrm>
          <a:prstGeom prst="rect">
            <a:avLst/>
          </a:prstGeom>
          <a:ln>
            <a:solidFill>
              <a:srgbClr val="04B5EC"/>
            </a:solidFill>
          </a:ln>
        </p:spPr>
      </p:pic>
    </p:spTree>
    <p:extLst>
      <p:ext uri="{BB962C8B-B14F-4D97-AF65-F5344CB8AC3E}">
        <p14:creationId xmlns:p14="http://schemas.microsoft.com/office/powerpoint/2010/main" val="3725282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27" y="200025"/>
            <a:ext cx="2481177"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机器人开门乘梯</a:t>
            </a:r>
          </a:p>
        </p:txBody>
      </p:sp>
      <p:sp>
        <p:nvSpPr>
          <p:cNvPr id="50" name="圆角矩形 49"/>
          <p:cNvSpPr/>
          <p:nvPr/>
        </p:nvSpPr>
        <p:spPr>
          <a:xfrm>
            <a:off x="1714566" y="3577197"/>
            <a:ext cx="179692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机器人到达电梯桥箱外</a:t>
            </a:r>
            <a:br>
              <a:rPr lang="en-US" altLang="zh-CN" sz="1200" dirty="0">
                <a:solidFill>
                  <a:schemeClr val="tx1"/>
                </a:solidFill>
                <a:latin typeface="微软雅黑" panose="020B0503020204020204" charset="-122"/>
                <a:ea typeface="微软雅黑" panose="020B0503020204020204" charset="-122"/>
              </a:rPr>
            </a:br>
            <a:r>
              <a:rPr lang="zh-CN" altLang="en-US" sz="1200" dirty="0">
                <a:solidFill>
                  <a:schemeClr val="tx1"/>
                </a:solidFill>
                <a:latin typeface="微软雅黑" panose="020B0503020204020204" charset="-122"/>
                <a:ea typeface="微软雅黑" panose="020B0503020204020204" charset="-122"/>
              </a:rPr>
              <a:t>发送外呼指令</a:t>
            </a:r>
          </a:p>
        </p:txBody>
      </p:sp>
      <p:sp>
        <p:nvSpPr>
          <p:cNvPr id="51" name="圆角矩形 50"/>
          <p:cNvSpPr/>
          <p:nvPr/>
        </p:nvSpPr>
        <p:spPr>
          <a:xfrm>
            <a:off x="3931525" y="3572503"/>
            <a:ext cx="179692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获取电梯状态：上下行、开关门、当前停靠楼层</a:t>
            </a:r>
          </a:p>
        </p:txBody>
      </p:sp>
      <p:sp>
        <p:nvSpPr>
          <p:cNvPr id="53" name="圆角矩形 52"/>
          <p:cNvSpPr/>
          <p:nvPr/>
        </p:nvSpPr>
        <p:spPr>
          <a:xfrm>
            <a:off x="6152522" y="3581965"/>
            <a:ext cx="1521630"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检测电梯到当前楼层，且开门到位</a:t>
            </a:r>
            <a:endParaRPr lang="en-US" altLang="zh-CN" sz="1200" dirty="0">
              <a:solidFill>
                <a:schemeClr val="tx1"/>
              </a:solidFill>
              <a:latin typeface="微软雅黑" panose="020B0503020204020204" charset="-122"/>
              <a:ea typeface="微软雅黑" panose="020B0503020204020204" charset="-122"/>
            </a:endParaRPr>
          </a:p>
        </p:txBody>
      </p:sp>
      <p:cxnSp>
        <p:nvCxnSpPr>
          <p:cNvPr id="24" name="直接箭头连接符 23"/>
          <p:cNvCxnSpPr>
            <a:cxnSpLocks/>
          </p:cNvCxnSpPr>
          <p:nvPr/>
        </p:nvCxnSpPr>
        <p:spPr>
          <a:xfrm>
            <a:off x="5718636" y="3809816"/>
            <a:ext cx="4034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cxnSpLocks/>
          </p:cNvCxnSpPr>
          <p:nvPr/>
        </p:nvCxnSpPr>
        <p:spPr>
          <a:xfrm>
            <a:off x="7682808" y="3793816"/>
            <a:ext cx="42010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1407160" y="2045970"/>
            <a:ext cx="9136149" cy="7847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96" name="Oval 268"/>
          <p:cNvSpPr/>
          <p:nvPr/>
        </p:nvSpPr>
        <p:spPr bwMode="auto">
          <a:xfrm>
            <a:off x="3192137" y="1984492"/>
            <a:ext cx="182835"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8" name="Rectangle 267"/>
          <p:cNvSpPr/>
          <p:nvPr/>
        </p:nvSpPr>
        <p:spPr bwMode="auto">
          <a:xfrm>
            <a:off x="3284126" y="2117626"/>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2" name="Oval 8"/>
          <p:cNvSpPr/>
          <p:nvPr/>
        </p:nvSpPr>
        <p:spPr bwMode="auto">
          <a:xfrm>
            <a:off x="1335663" y="201077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7" name="文本框 2"/>
          <p:cNvSpPr txBox="1"/>
          <p:nvPr/>
        </p:nvSpPr>
        <p:spPr bwMode="auto">
          <a:xfrm>
            <a:off x="310602" y="2443250"/>
            <a:ext cx="1119960" cy="252177"/>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机器人</a:t>
            </a: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43" name="图片 142">
            <a:extLst>
              <a:ext uri="{FF2B5EF4-FFF2-40B4-BE49-F238E27FC236}">
                <a16:creationId xmlns:a16="http://schemas.microsoft.com/office/drawing/2014/main" id="{DCDAEF0C-1609-64FF-0A3D-83F49AB8B9F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928915" y="1105454"/>
            <a:ext cx="709277" cy="689843"/>
          </a:xfrm>
          <a:prstGeom prst="rect">
            <a:avLst/>
          </a:prstGeom>
        </p:spPr>
      </p:pic>
      <p:pic>
        <p:nvPicPr>
          <p:cNvPr id="144" name="图片 143">
            <a:extLst>
              <a:ext uri="{FF2B5EF4-FFF2-40B4-BE49-F238E27FC236}">
                <a16:creationId xmlns:a16="http://schemas.microsoft.com/office/drawing/2014/main" id="{11FCA4C5-15CE-EC98-BE41-6073760A6D5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973475" y="2394089"/>
            <a:ext cx="726200" cy="763770"/>
          </a:xfrm>
          <a:prstGeom prst="rect">
            <a:avLst/>
          </a:prstGeom>
        </p:spPr>
      </p:pic>
      <p:sp>
        <p:nvSpPr>
          <p:cNvPr id="145" name="Rectangle 267">
            <a:extLst>
              <a:ext uri="{FF2B5EF4-FFF2-40B4-BE49-F238E27FC236}">
                <a16:creationId xmlns:a16="http://schemas.microsoft.com/office/drawing/2014/main" id="{3B7D09E6-D95D-52C7-7BF8-D50CC408113B}"/>
              </a:ext>
            </a:extLst>
          </p:cNvPr>
          <p:cNvSpPr/>
          <p:nvPr/>
        </p:nvSpPr>
        <p:spPr bwMode="auto">
          <a:xfrm>
            <a:off x="3274994" y="1812893"/>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4" name="PA-文本框 2">
            <a:extLst>
              <a:ext uri="{FF2B5EF4-FFF2-40B4-BE49-F238E27FC236}">
                <a16:creationId xmlns:a16="http://schemas.microsoft.com/office/drawing/2014/main" id="{7E2A0D09-532F-6F4E-D96F-C2C88FEFDDAB}"/>
              </a:ext>
            </a:extLst>
          </p:cNvPr>
          <p:cNvSpPr txBox="1"/>
          <p:nvPr>
            <p:custDataLst>
              <p:tags r:id="rId1"/>
            </p:custDataLst>
          </p:nvPr>
        </p:nvSpPr>
        <p:spPr>
          <a:xfrm>
            <a:off x="3569658" y="1745127"/>
            <a:ext cx="1426148" cy="256653"/>
          </a:xfrm>
          <a:prstGeom prst="rect">
            <a:avLst/>
          </a:prstGeom>
          <a:noFill/>
          <a:ln w="9525">
            <a:noFill/>
          </a:ln>
        </p:spPr>
        <p:txBody>
          <a:bodyPr lIns="88820" tIns="44410" rIns="88820" bIns="44410"/>
          <a:lstStyle/>
          <a:p>
            <a:pPr>
              <a:lnSpc>
                <a:spcPct val="150000"/>
              </a:lnSpc>
              <a:spcBef>
                <a:spcPct val="20000"/>
              </a:spcBef>
            </a:pPr>
            <a:r>
              <a:rPr lang="zh-CN" altLang="en-US" sz="1000" b="1" spc="100" dirty="0">
                <a:solidFill>
                  <a:prstClr val="black"/>
                </a:solidFill>
                <a:latin typeface="微软雅黑" panose="020B0503020204020204" charset="-122"/>
                <a:ea typeface="微软雅黑" panose="020B0503020204020204" charset="-122"/>
              </a:rPr>
              <a:t>发送指令开门</a:t>
            </a:r>
            <a:endParaRPr lang="zh-CN" altLang="en-US" sz="1000" b="1" dirty="0">
              <a:solidFill>
                <a:schemeClr val="tx1"/>
              </a:solidFill>
              <a:latin typeface="微软雅黑" panose="020B0503020204020204" charset="-122"/>
              <a:ea typeface="微软雅黑" panose="020B0503020204020204" charset="-122"/>
            </a:endParaRPr>
          </a:p>
        </p:txBody>
      </p:sp>
      <p:sp>
        <p:nvSpPr>
          <p:cNvPr id="5" name="PA-文本框 2">
            <a:extLst>
              <a:ext uri="{FF2B5EF4-FFF2-40B4-BE49-F238E27FC236}">
                <a16:creationId xmlns:a16="http://schemas.microsoft.com/office/drawing/2014/main" id="{7CCD30D8-EA07-76C9-2668-D1CD84B8F2EF}"/>
              </a:ext>
            </a:extLst>
          </p:cNvPr>
          <p:cNvSpPr txBox="1"/>
          <p:nvPr>
            <p:custDataLst>
              <p:tags r:id="rId2"/>
            </p:custDataLst>
          </p:nvPr>
        </p:nvSpPr>
        <p:spPr>
          <a:xfrm>
            <a:off x="3557174" y="2117915"/>
            <a:ext cx="1426148" cy="256653"/>
          </a:xfrm>
          <a:prstGeom prst="rect">
            <a:avLst/>
          </a:prstGeom>
          <a:noFill/>
          <a:ln w="9525">
            <a:noFill/>
          </a:ln>
        </p:spPr>
        <p:txBody>
          <a:bodyPr lIns="88820" tIns="44410" rIns="88820" bIns="44410"/>
          <a:lstStyle/>
          <a:p>
            <a:pPr>
              <a:lnSpc>
                <a:spcPct val="150000"/>
              </a:lnSpc>
              <a:spcBef>
                <a:spcPct val="20000"/>
              </a:spcBef>
            </a:pPr>
            <a:r>
              <a:rPr lang="zh-CN" altLang="en-US" sz="1000" b="1" spc="100" dirty="0">
                <a:solidFill>
                  <a:prstClr val="black"/>
                </a:solidFill>
                <a:latin typeface="微软雅黑" panose="020B0503020204020204" charset="-122"/>
                <a:ea typeface="微软雅黑" panose="020B0503020204020204" charset="-122"/>
              </a:rPr>
              <a:t>发送指令开闸</a:t>
            </a:r>
            <a:endParaRPr lang="zh-CN" altLang="en-US" sz="1000" b="1" dirty="0">
              <a:solidFill>
                <a:schemeClr val="tx1"/>
              </a:solidFill>
              <a:latin typeface="微软雅黑" panose="020B0503020204020204" charset="-122"/>
              <a:ea typeface="微软雅黑" panose="020B0503020204020204" charset="-122"/>
            </a:endParaRPr>
          </a:p>
        </p:txBody>
      </p:sp>
      <p:sp>
        <p:nvSpPr>
          <p:cNvPr id="8" name="PA-文本框 2">
            <a:extLst>
              <a:ext uri="{FF2B5EF4-FFF2-40B4-BE49-F238E27FC236}">
                <a16:creationId xmlns:a16="http://schemas.microsoft.com/office/drawing/2014/main" id="{A4C8E62E-3F1A-4447-2D64-F598CB83609F}"/>
              </a:ext>
            </a:extLst>
          </p:cNvPr>
          <p:cNvSpPr txBox="1"/>
          <p:nvPr>
            <p:custDataLst>
              <p:tags r:id="rId3"/>
            </p:custDataLst>
          </p:nvPr>
        </p:nvSpPr>
        <p:spPr>
          <a:xfrm>
            <a:off x="5695518" y="2754434"/>
            <a:ext cx="1426148" cy="256653"/>
          </a:xfrm>
          <a:prstGeom prst="rect">
            <a:avLst/>
          </a:prstGeom>
          <a:noFill/>
          <a:ln w="9525">
            <a:noFill/>
          </a:ln>
        </p:spPr>
        <p:txBody>
          <a:bodyPr lIns="88820" tIns="44410" rIns="88820" bIns="44410"/>
          <a:lstStyle/>
          <a:p>
            <a:pPr>
              <a:lnSpc>
                <a:spcPct val="150000"/>
              </a:lnSpc>
              <a:spcBef>
                <a:spcPct val="20000"/>
              </a:spcBef>
            </a:pPr>
            <a:r>
              <a:rPr lang="zh-CN" altLang="en-US" sz="1000" b="1" spc="100" dirty="0">
                <a:solidFill>
                  <a:prstClr val="black"/>
                </a:solidFill>
                <a:latin typeface="微软雅黑" panose="020B0503020204020204" charset="-122"/>
                <a:ea typeface="微软雅黑" panose="020B0503020204020204" charset="-122"/>
              </a:rPr>
              <a:t>发送指令呼梯</a:t>
            </a:r>
            <a:endParaRPr lang="zh-CN" altLang="en-US" sz="1000" b="1" dirty="0">
              <a:solidFill>
                <a:schemeClr val="tx1"/>
              </a:solidFill>
              <a:latin typeface="微软雅黑" panose="020B0503020204020204" charset="-122"/>
              <a:ea typeface="微软雅黑" panose="020B0503020204020204" charset="-122"/>
            </a:endParaRPr>
          </a:p>
        </p:txBody>
      </p:sp>
      <p:sp>
        <p:nvSpPr>
          <p:cNvPr id="9" name="PA-文本框 2">
            <a:extLst>
              <a:ext uri="{FF2B5EF4-FFF2-40B4-BE49-F238E27FC236}">
                <a16:creationId xmlns:a16="http://schemas.microsoft.com/office/drawing/2014/main" id="{ED5619D0-22EB-D6EA-2631-CE443B330528}"/>
              </a:ext>
            </a:extLst>
          </p:cNvPr>
          <p:cNvSpPr txBox="1"/>
          <p:nvPr>
            <p:custDataLst>
              <p:tags r:id="rId4"/>
            </p:custDataLst>
          </p:nvPr>
        </p:nvSpPr>
        <p:spPr>
          <a:xfrm>
            <a:off x="7958475" y="2754205"/>
            <a:ext cx="1426148" cy="221946"/>
          </a:xfrm>
          <a:prstGeom prst="rect">
            <a:avLst/>
          </a:prstGeom>
          <a:noFill/>
          <a:ln w="9525">
            <a:noFill/>
          </a:ln>
        </p:spPr>
        <p:txBody>
          <a:bodyPr lIns="88820" tIns="44410" rIns="88820" bIns="44410"/>
          <a:lstStyle/>
          <a:p>
            <a:pPr>
              <a:lnSpc>
                <a:spcPct val="150000"/>
              </a:lnSpc>
              <a:spcBef>
                <a:spcPct val="20000"/>
              </a:spcBef>
            </a:pPr>
            <a:r>
              <a:rPr lang="zh-CN" altLang="en-US" sz="1000" b="1" spc="100" dirty="0">
                <a:solidFill>
                  <a:prstClr val="black"/>
                </a:solidFill>
                <a:latin typeface="微软雅黑" panose="020B0503020204020204" charset="-122"/>
                <a:ea typeface="微软雅黑" panose="020B0503020204020204" charset="-122"/>
              </a:rPr>
              <a:t>发送指令乘梯</a:t>
            </a:r>
            <a:endParaRPr lang="zh-CN" altLang="en-US" sz="1000" b="1" dirty="0">
              <a:solidFill>
                <a:schemeClr val="tx1"/>
              </a:solidFill>
              <a:latin typeface="微软雅黑" panose="020B0503020204020204" charset="-122"/>
              <a:ea typeface="微软雅黑" panose="020B0503020204020204" charset="-122"/>
            </a:endParaRPr>
          </a:p>
        </p:txBody>
      </p:sp>
      <p:pic>
        <p:nvPicPr>
          <p:cNvPr id="10" name="图片 9">
            <a:extLst>
              <a:ext uri="{FF2B5EF4-FFF2-40B4-BE49-F238E27FC236}">
                <a16:creationId xmlns:a16="http://schemas.microsoft.com/office/drawing/2014/main" id="{C20E2179-85EC-32E2-10D5-76BD3F637FF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565809" y="1425767"/>
            <a:ext cx="1289015" cy="1289015"/>
          </a:xfrm>
          <a:prstGeom prst="rect">
            <a:avLst/>
          </a:prstGeom>
          <a:ln>
            <a:solidFill>
              <a:srgbClr val="04B5EC"/>
            </a:solidFill>
          </a:ln>
        </p:spPr>
      </p:pic>
      <p:pic>
        <p:nvPicPr>
          <p:cNvPr id="11" name="图片 10">
            <a:extLst>
              <a:ext uri="{FF2B5EF4-FFF2-40B4-BE49-F238E27FC236}">
                <a16:creationId xmlns:a16="http://schemas.microsoft.com/office/drawing/2014/main" id="{46B2C371-A415-6369-A58E-5AE93684AC1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800816" y="1448372"/>
            <a:ext cx="1289016" cy="1289016"/>
          </a:xfrm>
          <a:prstGeom prst="rect">
            <a:avLst/>
          </a:prstGeom>
          <a:ln>
            <a:solidFill>
              <a:srgbClr val="04B5EC"/>
            </a:solidFill>
          </a:ln>
        </p:spPr>
      </p:pic>
      <p:sp>
        <p:nvSpPr>
          <p:cNvPr id="12" name="PA-椭圆 273">
            <a:extLst>
              <a:ext uri="{FF2B5EF4-FFF2-40B4-BE49-F238E27FC236}">
                <a16:creationId xmlns:a16="http://schemas.microsoft.com/office/drawing/2014/main" id="{19EDD75C-348B-CF2D-7FFE-C877F98C8CF7}"/>
              </a:ext>
            </a:extLst>
          </p:cNvPr>
          <p:cNvSpPr/>
          <p:nvPr>
            <p:custDataLst>
              <p:tags r:id="rId5"/>
            </p:custDataLst>
          </p:nvPr>
        </p:nvSpPr>
        <p:spPr>
          <a:xfrm>
            <a:off x="10513949" y="2018659"/>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3" name="PA-文本框 2">
            <a:extLst>
              <a:ext uri="{FF2B5EF4-FFF2-40B4-BE49-F238E27FC236}">
                <a16:creationId xmlns:a16="http://schemas.microsoft.com/office/drawing/2014/main" id="{585249EB-FEAF-E64A-AFD7-1A51B31E394F}"/>
              </a:ext>
            </a:extLst>
          </p:cNvPr>
          <p:cNvSpPr txBox="1"/>
          <p:nvPr>
            <p:custDataLst>
              <p:tags r:id="rId6"/>
            </p:custDataLst>
          </p:nvPr>
        </p:nvSpPr>
        <p:spPr>
          <a:xfrm>
            <a:off x="10543309" y="1895672"/>
            <a:ext cx="1197473" cy="29520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sz="1200" b="1" dirty="0">
                <a:solidFill>
                  <a:schemeClr val="bg1"/>
                </a:solidFill>
                <a:latin typeface="微软雅黑" panose="020B0503020204020204" charset="-122"/>
                <a:ea typeface="微软雅黑" panose="020B0503020204020204" charset="-122"/>
              </a:rPr>
              <a:t>9</a:t>
            </a:r>
            <a:r>
              <a:rPr lang="zh-CN" altLang="en-US" sz="1200" b="1" dirty="0">
                <a:solidFill>
                  <a:schemeClr val="tx1"/>
                </a:solidFill>
                <a:latin typeface="微软雅黑" panose="020B0503020204020204" charset="-122"/>
                <a:ea typeface="微软雅黑" panose="020B0503020204020204" charset="-122"/>
              </a:rPr>
              <a:t>到达目的楼层</a:t>
            </a:r>
          </a:p>
        </p:txBody>
      </p:sp>
      <p:cxnSp>
        <p:nvCxnSpPr>
          <p:cNvPr id="16" name="直接箭头连接符 15">
            <a:extLst>
              <a:ext uri="{FF2B5EF4-FFF2-40B4-BE49-F238E27FC236}">
                <a16:creationId xmlns:a16="http://schemas.microsoft.com/office/drawing/2014/main" id="{507F759D-C7C2-1677-F2EF-948FD530AD7C}"/>
              </a:ext>
            </a:extLst>
          </p:cNvPr>
          <p:cNvCxnSpPr>
            <a:cxnSpLocks/>
          </p:cNvCxnSpPr>
          <p:nvPr/>
        </p:nvCxnSpPr>
        <p:spPr>
          <a:xfrm>
            <a:off x="3511493" y="3809816"/>
            <a:ext cx="4034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圆角矩形 52">
            <a:extLst>
              <a:ext uri="{FF2B5EF4-FFF2-40B4-BE49-F238E27FC236}">
                <a16:creationId xmlns:a16="http://schemas.microsoft.com/office/drawing/2014/main" id="{A5BDED4B-E85B-B34A-92DA-FE633DC24F19}"/>
              </a:ext>
            </a:extLst>
          </p:cNvPr>
          <p:cNvSpPr/>
          <p:nvPr/>
        </p:nvSpPr>
        <p:spPr>
          <a:xfrm>
            <a:off x="8125797" y="3581965"/>
            <a:ext cx="16343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进电梯，进的过程可以持续发开门指令</a:t>
            </a:r>
            <a:endParaRPr lang="en-US" altLang="zh-CN" sz="1200" dirty="0">
              <a:solidFill>
                <a:schemeClr val="tx1"/>
              </a:solidFill>
              <a:latin typeface="微软雅黑" panose="020B0503020204020204" charset="-122"/>
              <a:ea typeface="微软雅黑" panose="020B0503020204020204" charset="-122"/>
            </a:endParaRPr>
          </a:p>
        </p:txBody>
      </p:sp>
      <p:sp>
        <p:nvSpPr>
          <p:cNvPr id="26" name="圆角矩形 49">
            <a:extLst>
              <a:ext uri="{FF2B5EF4-FFF2-40B4-BE49-F238E27FC236}">
                <a16:creationId xmlns:a16="http://schemas.microsoft.com/office/drawing/2014/main" id="{E4876ECA-F0AF-72F8-1577-697E51931159}"/>
              </a:ext>
            </a:extLst>
          </p:cNvPr>
          <p:cNvSpPr/>
          <p:nvPr/>
        </p:nvSpPr>
        <p:spPr>
          <a:xfrm>
            <a:off x="3913268" y="4473306"/>
            <a:ext cx="11447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机器人乘梯</a:t>
            </a:r>
            <a:br>
              <a:rPr lang="en-US" altLang="zh-CN" sz="1200" dirty="0">
                <a:solidFill>
                  <a:schemeClr val="tx1"/>
                </a:solidFill>
                <a:latin typeface="微软雅黑" panose="020B0503020204020204" charset="-122"/>
                <a:ea typeface="微软雅黑" panose="020B0503020204020204" charset="-122"/>
              </a:rPr>
            </a:br>
            <a:r>
              <a:rPr lang="zh-CN" altLang="en-US" sz="1200" dirty="0">
                <a:solidFill>
                  <a:schemeClr val="tx1"/>
                </a:solidFill>
                <a:latin typeface="微软雅黑" panose="020B0503020204020204" charset="-122"/>
                <a:ea typeface="微软雅黑" panose="020B0503020204020204" charset="-122"/>
              </a:rPr>
              <a:t>发送內呼指令</a:t>
            </a:r>
          </a:p>
        </p:txBody>
      </p:sp>
      <p:sp>
        <p:nvSpPr>
          <p:cNvPr id="29" name="圆角矩形 50">
            <a:extLst>
              <a:ext uri="{FF2B5EF4-FFF2-40B4-BE49-F238E27FC236}">
                <a16:creationId xmlns:a16="http://schemas.microsoft.com/office/drawing/2014/main" id="{EA247265-1ED5-F81C-E4B3-0EA74304CC2F}"/>
              </a:ext>
            </a:extLst>
          </p:cNvPr>
          <p:cNvSpPr/>
          <p:nvPr/>
        </p:nvSpPr>
        <p:spPr>
          <a:xfrm>
            <a:off x="5491866" y="4468612"/>
            <a:ext cx="179692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获取电梯状态：上下行、开关门、当前停靠楼层</a:t>
            </a:r>
          </a:p>
        </p:txBody>
      </p:sp>
      <p:sp>
        <p:nvSpPr>
          <p:cNvPr id="30" name="圆角矩形 52">
            <a:extLst>
              <a:ext uri="{FF2B5EF4-FFF2-40B4-BE49-F238E27FC236}">
                <a16:creationId xmlns:a16="http://schemas.microsoft.com/office/drawing/2014/main" id="{CFD94EF4-23F3-B4B6-B821-7DA94DF78B50}"/>
              </a:ext>
            </a:extLst>
          </p:cNvPr>
          <p:cNvSpPr/>
          <p:nvPr/>
        </p:nvSpPr>
        <p:spPr>
          <a:xfrm>
            <a:off x="7712863" y="4478074"/>
            <a:ext cx="1521630"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检测电梯到目的楼层，且开门到位</a:t>
            </a:r>
            <a:endParaRPr lang="en-US" altLang="zh-CN" sz="1200" dirty="0">
              <a:solidFill>
                <a:schemeClr val="tx1"/>
              </a:solidFill>
              <a:latin typeface="微软雅黑" panose="020B0503020204020204" charset="-122"/>
              <a:ea typeface="微软雅黑" panose="020B0503020204020204" charset="-122"/>
            </a:endParaRPr>
          </a:p>
        </p:txBody>
      </p:sp>
      <p:cxnSp>
        <p:nvCxnSpPr>
          <p:cNvPr id="31" name="直接箭头连接符 30">
            <a:extLst>
              <a:ext uri="{FF2B5EF4-FFF2-40B4-BE49-F238E27FC236}">
                <a16:creationId xmlns:a16="http://schemas.microsoft.com/office/drawing/2014/main" id="{03FADC68-4AF7-FA3D-F5FA-AEBCAF8D62C5}"/>
              </a:ext>
            </a:extLst>
          </p:cNvPr>
          <p:cNvCxnSpPr>
            <a:cxnSpLocks/>
          </p:cNvCxnSpPr>
          <p:nvPr/>
        </p:nvCxnSpPr>
        <p:spPr>
          <a:xfrm>
            <a:off x="7278977" y="4705925"/>
            <a:ext cx="4034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8CC5455D-C404-B1EF-8F4D-BC1EE523B03E}"/>
              </a:ext>
            </a:extLst>
          </p:cNvPr>
          <p:cNvCxnSpPr>
            <a:cxnSpLocks/>
          </p:cNvCxnSpPr>
          <p:nvPr/>
        </p:nvCxnSpPr>
        <p:spPr>
          <a:xfrm>
            <a:off x="9243149" y="4689925"/>
            <a:ext cx="42010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5E272959-1F79-E23B-1F6E-EF5B46D8FC86}"/>
              </a:ext>
            </a:extLst>
          </p:cNvPr>
          <p:cNvCxnSpPr>
            <a:cxnSpLocks/>
          </p:cNvCxnSpPr>
          <p:nvPr/>
        </p:nvCxnSpPr>
        <p:spPr>
          <a:xfrm>
            <a:off x="5057980" y="4705925"/>
            <a:ext cx="4034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圆角矩形 52">
            <a:extLst>
              <a:ext uri="{FF2B5EF4-FFF2-40B4-BE49-F238E27FC236}">
                <a16:creationId xmlns:a16="http://schemas.microsoft.com/office/drawing/2014/main" id="{794C2D2F-1AAB-E2E4-DF4B-B0FA6E29B492}"/>
              </a:ext>
            </a:extLst>
          </p:cNvPr>
          <p:cNvSpPr/>
          <p:nvPr/>
        </p:nvSpPr>
        <p:spPr>
          <a:xfrm>
            <a:off x="9686138" y="4478074"/>
            <a:ext cx="16343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出电梯，出的过程可以持续发开门指令</a:t>
            </a:r>
            <a:endParaRPr lang="en-US" altLang="zh-CN" sz="1200" dirty="0">
              <a:solidFill>
                <a:schemeClr val="tx1"/>
              </a:solidFill>
              <a:latin typeface="微软雅黑" panose="020B0503020204020204" charset="-122"/>
              <a:ea typeface="微软雅黑" panose="020B0503020204020204" charset="-122"/>
            </a:endParaRPr>
          </a:p>
        </p:txBody>
      </p:sp>
      <p:cxnSp>
        <p:nvCxnSpPr>
          <p:cNvPr id="65" name="连接符: 肘形 64">
            <a:extLst>
              <a:ext uri="{FF2B5EF4-FFF2-40B4-BE49-F238E27FC236}">
                <a16:creationId xmlns:a16="http://schemas.microsoft.com/office/drawing/2014/main" id="{71AFC398-6140-5094-EF5B-D228864AC691}"/>
              </a:ext>
            </a:extLst>
          </p:cNvPr>
          <p:cNvCxnSpPr>
            <a:cxnSpLocks/>
            <a:stCxn id="20" idx="3"/>
            <a:endCxn id="26" idx="1"/>
          </p:cNvCxnSpPr>
          <p:nvPr/>
        </p:nvCxnSpPr>
        <p:spPr>
          <a:xfrm flipH="1">
            <a:off x="3913268" y="3797989"/>
            <a:ext cx="5846857" cy="891341"/>
          </a:xfrm>
          <a:prstGeom prst="bentConnector5">
            <a:avLst>
              <a:gd name="adj1" fmla="val -3910"/>
              <a:gd name="adj2" fmla="val 50000"/>
              <a:gd name="adj3" fmla="val 103910"/>
            </a:avLst>
          </a:prstGeom>
          <a:ln>
            <a:tailEnd type="triangle"/>
          </a:ln>
        </p:spPr>
        <p:style>
          <a:lnRef idx="1">
            <a:schemeClr val="accent1"/>
          </a:lnRef>
          <a:fillRef idx="0">
            <a:schemeClr val="accent1"/>
          </a:fillRef>
          <a:effectRef idx="0">
            <a:schemeClr val="accent1"/>
          </a:effectRef>
          <a:fontRef idx="minor">
            <a:schemeClr val="tx1"/>
          </a:fontRef>
        </p:style>
      </p:cxnSp>
      <p:sp>
        <p:nvSpPr>
          <p:cNvPr id="83" name="圆角矩形 49">
            <a:extLst>
              <a:ext uri="{FF2B5EF4-FFF2-40B4-BE49-F238E27FC236}">
                <a16:creationId xmlns:a16="http://schemas.microsoft.com/office/drawing/2014/main" id="{199F1FD0-BAC9-E852-AAA4-1AF9251862F1}"/>
              </a:ext>
            </a:extLst>
          </p:cNvPr>
          <p:cNvSpPr/>
          <p:nvPr/>
        </p:nvSpPr>
        <p:spPr>
          <a:xfrm>
            <a:off x="543181" y="3593792"/>
            <a:ext cx="72064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机器人乘梯</a:t>
            </a:r>
          </a:p>
        </p:txBody>
      </p:sp>
      <p:cxnSp>
        <p:nvCxnSpPr>
          <p:cNvPr id="90" name="直接箭头连接符 89">
            <a:extLst>
              <a:ext uri="{FF2B5EF4-FFF2-40B4-BE49-F238E27FC236}">
                <a16:creationId xmlns:a16="http://schemas.microsoft.com/office/drawing/2014/main" id="{097244A9-522C-D705-96F2-DAFCA13231FD}"/>
              </a:ext>
            </a:extLst>
          </p:cNvPr>
          <p:cNvCxnSpPr>
            <a:cxnSpLocks/>
          </p:cNvCxnSpPr>
          <p:nvPr/>
        </p:nvCxnSpPr>
        <p:spPr>
          <a:xfrm>
            <a:off x="1293039" y="3826411"/>
            <a:ext cx="4034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2" name="图片 91">
            <a:extLst>
              <a:ext uri="{FF2B5EF4-FFF2-40B4-BE49-F238E27FC236}">
                <a16:creationId xmlns:a16="http://schemas.microsoft.com/office/drawing/2014/main" id="{C3784FB1-A628-AC87-B22E-E359AC404318}"/>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42581" y="1654226"/>
            <a:ext cx="643536" cy="778093"/>
          </a:xfrm>
          <a:prstGeom prst="rect">
            <a:avLst/>
          </a:prstGeom>
        </p:spPr>
      </p:pic>
      <p:sp>
        <p:nvSpPr>
          <p:cNvPr id="93" name="矩形 92">
            <a:extLst>
              <a:ext uri="{FF2B5EF4-FFF2-40B4-BE49-F238E27FC236}">
                <a16:creationId xmlns:a16="http://schemas.microsoft.com/office/drawing/2014/main" id="{D9D0813A-AD32-6BBD-2338-F216D6B91A5D}"/>
              </a:ext>
            </a:extLst>
          </p:cNvPr>
          <p:cNvSpPr/>
          <p:nvPr/>
        </p:nvSpPr>
        <p:spPr>
          <a:xfrm>
            <a:off x="6773" y="5963688"/>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pic>
        <p:nvPicPr>
          <p:cNvPr id="94" name="图片 93">
            <a:extLst>
              <a:ext uri="{FF2B5EF4-FFF2-40B4-BE49-F238E27FC236}">
                <a16:creationId xmlns:a16="http://schemas.microsoft.com/office/drawing/2014/main" id="{C8B09B46-6587-5D3C-9636-5564EE32CB74}"/>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39841" y="5134491"/>
            <a:ext cx="1020795" cy="753443"/>
          </a:xfrm>
          <a:prstGeom prst="rect">
            <a:avLst/>
          </a:prstGeom>
        </p:spPr>
      </p:pic>
      <p:pic>
        <p:nvPicPr>
          <p:cNvPr id="95" name="图片 94">
            <a:extLst>
              <a:ext uri="{FF2B5EF4-FFF2-40B4-BE49-F238E27FC236}">
                <a16:creationId xmlns:a16="http://schemas.microsoft.com/office/drawing/2014/main" id="{C79E95BE-3EE3-2141-EA6E-122C9BF4F70D}"/>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383445" y="5134492"/>
            <a:ext cx="1133322" cy="753443"/>
          </a:xfrm>
          <a:prstGeom prst="rect">
            <a:avLst/>
          </a:prstGeom>
        </p:spPr>
      </p:pic>
      <p:pic>
        <p:nvPicPr>
          <p:cNvPr id="97" name="图片 96">
            <a:extLst>
              <a:ext uri="{FF2B5EF4-FFF2-40B4-BE49-F238E27FC236}">
                <a16:creationId xmlns:a16="http://schemas.microsoft.com/office/drawing/2014/main" id="{4E370D83-EC7A-3CC7-A111-E7C5128C6FFB}"/>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639575" y="5136126"/>
            <a:ext cx="1099989" cy="751809"/>
          </a:xfrm>
          <a:prstGeom prst="rect">
            <a:avLst/>
          </a:prstGeom>
        </p:spPr>
      </p:pic>
      <p:pic>
        <p:nvPicPr>
          <p:cNvPr id="98" name="图片 97">
            <a:extLst>
              <a:ext uri="{FF2B5EF4-FFF2-40B4-BE49-F238E27FC236}">
                <a16:creationId xmlns:a16="http://schemas.microsoft.com/office/drawing/2014/main" id="{19F221EE-E799-5615-E61C-B08E4A581F6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139297" y="5157705"/>
            <a:ext cx="1020795" cy="746853"/>
          </a:xfrm>
          <a:prstGeom prst="rect">
            <a:avLst/>
          </a:prstGeom>
        </p:spPr>
      </p:pic>
      <p:pic>
        <p:nvPicPr>
          <p:cNvPr id="99" name="图片 98">
            <a:extLst>
              <a:ext uri="{FF2B5EF4-FFF2-40B4-BE49-F238E27FC236}">
                <a16:creationId xmlns:a16="http://schemas.microsoft.com/office/drawing/2014/main" id="{81349DF4-8B3F-584F-0C67-51D9B29B9D79}"/>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282901" y="5136252"/>
            <a:ext cx="1133321" cy="754728"/>
          </a:xfrm>
          <a:prstGeom prst="rect">
            <a:avLst/>
          </a:prstGeom>
        </p:spPr>
      </p:pic>
      <p:pic>
        <p:nvPicPr>
          <p:cNvPr id="101" name="图片 100">
            <a:extLst>
              <a:ext uri="{FF2B5EF4-FFF2-40B4-BE49-F238E27FC236}">
                <a16:creationId xmlns:a16="http://schemas.microsoft.com/office/drawing/2014/main" id="{517F1CA4-7F1C-3142-37FF-4A78CBF67724}"/>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8539031" y="5157705"/>
            <a:ext cx="1099989" cy="751810"/>
          </a:xfrm>
          <a:prstGeom prst="rect">
            <a:avLst/>
          </a:prstGeom>
        </p:spPr>
      </p:pic>
      <p:pic>
        <p:nvPicPr>
          <p:cNvPr id="102" name="图片 101">
            <a:extLst>
              <a:ext uri="{FF2B5EF4-FFF2-40B4-BE49-F238E27FC236}">
                <a16:creationId xmlns:a16="http://schemas.microsoft.com/office/drawing/2014/main" id="{5DBD2D4F-F660-E100-2040-0F18118AC367}"/>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3857232" y="5146406"/>
            <a:ext cx="1020794" cy="751809"/>
          </a:xfrm>
          <a:prstGeom prst="rect">
            <a:avLst/>
          </a:prstGeom>
        </p:spPr>
      </p:pic>
      <p:pic>
        <p:nvPicPr>
          <p:cNvPr id="103" name="图片 102">
            <a:extLst>
              <a:ext uri="{FF2B5EF4-FFF2-40B4-BE49-F238E27FC236}">
                <a16:creationId xmlns:a16="http://schemas.microsoft.com/office/drawing/2014/main" id="{F7C55DFF-FDA8-6F43-0709-35F2941D7C79}"/>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4995694" y="5146406"/>
            <a:ext cx="1020794" cy="751809"/>
          </a:xfrm>
          <a:prstGeom prst="rect">
            <a:avLst/>
          </a:prstGeom>
        </p:spPr>
      </p:pic>
      <p:pic>
        <p:nvPicPr>
          <p:cNvPr id="104" name="图片 103">
            <a:extLst>
              <a:ext uri="{FF2B5EF4-FFF2-40B4-BE49-F238E27FC236}">
                <a16:creationId xmlns:a16="http://schemas.microsoft.com/office/drawing/2014/main" id="{846BE998-67A4-FC8F-7ACD-8A954FFCA81D}"/>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9761829" y="5150400"/>
            <a:ext cx="1017068" cy="746853"/>
          </a:xfrm>
          <a:prstGeom prst="rect">
            <a:avLst/>
          </a:prstGeom>
        </p:spPr>
      </p:pic>
      <p:pic>
        <p:nvPicPr>
          <p:cNvPr id="105" name="图片 104">
            <a:extLst>
              <a:ext uri="{FF2B5EF4-FFF2-40B4-BE49-F238E27FC236}">
                <a16:creationId xmlns:a16="http://schemas.microsoft.com/office/drawing/2014/main" id="{F3E69549-D3B1-84A0-5556-638D35A8D499}"/>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0901706" y="5150400"/>
            <a:ext cx="1039923" cy="746853"/>
          </a:xfrm>
          <a:prstGeom prst="rect">
            <a:avLst/>
          </a:prstGeom>
        </p:spPr>
      </p:pic>
      <p:sp>
        <p:nvSpPr>
          <p:cNvPr id="106" name="矩形 105">
            <a:extLst>
              <a:ext uri="{FF2B5EF4-FFF2-40B4-BE49-F238E27FC236}">
                <a16:creationId xmlns:a16="http://schemas.microsoft.com/office/drawing/2014/main" id="{96514A66-9091-2ED5-37D5-6F91B63A2904}"/>
              </a:ext>
            </a:extLst>
          </p:cNvPr>
          <p:cNvSpPr/>
          <p:nvPr/>
        </p:nvSpPr>
        <p:spPr>
          <a:xfrm>
            <a:off x="290321" y="6002758"/>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送餐机器人</a:t>
            </a:r>
          </a:p>
        </p:txBody>
      </p:sp>
      <p:sp>
        <p:nvSpPr>
          <p:cNvPr id="141" name="矩形 140">
            <a:extLst>
              <a:ext uri="{FF2B5EF4-FFF2-40B4-BE49-F238E27FC236}">
                <a16:creationId xmlns:a16="http://schemas.microsoft.com/office/drawing/2014/main" id="{6EF80633-1D95-4895-0BC2-515ED222A281}"/>
              </a:ext>
            </a:extLst>
          </p:cNvPr>
          <p:cNvSpPr/>
          <p:nvPr/>
        </p:nvSpPr>
        <p:spPr>
          <a:xfrm>
            <a:off x="1561537" y="6004739"/>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送药机器人</a:t>
            </a:r>
          </a:p>
        </p:txBody>
      </p:sp>
      <p:sp>
        <p:nvSpPr>
          <p:cNvPr id="147" name="矩形 146">
            <a:extLst>
              <a:ext uri="{FF2B5EF4-FFF2-40B4-BE49-F238E27FC236}">
                <a16:creationId xmlns:a16="http://schemas.microsoft.com/office/drawing/2014/main" id="{624185C0-D476-4F83-E43B-A1A5A3B8C126}"/>
              </a:ext>
            </a:extLst>
          </p:cNvPr>
          <p:cNvSpPr/>
          <p:nvPr/>
        </p:nvSpPr>
        <p:spPr>
          <a:xfrm>
            <a:off x="2764866" y="6002758"/>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扫地机器人</a:t>
            </a:r>
          </a:p>
        </p:txBody>
      </p:sp>
      <p:sp>
        <p:nvSpPr>
          <p:cNvPr id="148" name="矩形 147">
            <a:extLst>
              <a:ext uri="{FF2B5EF4-FFF2-40B4-BE49-F238E27FC236}">
                <a16:creationId xmlns:a16="http://schemas.microsoft.com/office/drawing/2014/main" id="{2A017249-A30A-3CA2-0395-5D817E11CD35}"/>
              </a:ext>
            </a:extLst>
          </p:cNvPr>
          <p:cNvSpPr/>
          <p:nvPr/>
        </p:nvSpPr>
        <p:spPr>
          <a:xfrm>
            <a:off x="3971507" y="6002758"/>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配送机器人</a:t>
            </a:r>
          </a:p>
        </p:txBody>
      </p:sp>
      <p:sp>
        <p:nvSpPr>
          <p:cNvPr id="149" name="矩形 148">
            <a:extLst>
              <a:ext uri="{FF2B5EF4-FFF2-40B4-BE49-F238E27FC236}">
                <a16:creationId xmlns:a16="http://schemas.microsoft.com/office/drawing/2014/main" id="{06681D7E-C7E7-8BC4-CB5E-B53D081E0B6A}"/>
              </a:ext>
            </a:extLst>
          </p:cNvPr>
          <p:cNvSpPr/>
          <p:nvPr/>
        </p:nvSpPr>
        <p:spPr>
          <a:xfrm>
            <a:off x="4980678" y="5997557"/>
            <a:ext cx="992579"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机场车站机器人</a:t>
            </a:r>
          </a:p>
        </p:txBody>
      </p:sp>
      <p:sp>
        <p:nvSpPr>
          <p:cNvPr id="150" name="矩形 149">
            <a:extLst>
              <a:ext uri="{FF2B5EF4-FFF2-40B4-BE49-F238E27FC236}">
                <a16:creationId xmlns:a16="http://schemas.microsoft.com/office/drawing/2014/main" id="{1A9DB3CD-1582-0EFF-8CE9-5E88D06DBCF4}"/>
              </a:ext>
            </a:extLst>
          </p:cNvPr>
          <p:cNvSpPr/>
          <p:nvPr/>
        </p:nvSpPr>
        <p:spPr>
          <a:xfrm>
            <a:off x="6247315" y="5997557"/>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巡检机器人</a:t>
            </a:r>
          </a:p>
        </p:txBody>
      </p:sp>
      <p:sp>
        <p:nvSpPr>
          <p:cNvPr id="157" name="矩形 156">
            <a:extLst>
              <a:ext uri="{FF2B5EF4-FFF2-40B4-BE49-F238E27FC236}">
                <a16:creationId xmlns:a16="http://schemas.microsoft.com/office/drawing/2014/main" id="{20411007-CA13-2130-3BBF-DD8FC054D4DC}"/>
              </a:ext>
            </a:extLst>
          </p:cNvPr>
          <p:cNvSpPr/>
          <p:nvPr/>
        </p:nvSpPr>
        <p:spPr>
          <a:xfrm>
            <a:off x="7477109" y="5997557"/>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消毒机器人</a:t>
            </a:r>
          </a:p>
        </p:txBody>
      </p:sp>
      <p:sp>
        <p:nvSpPr>
          <p:cNvPr id="158" name="矩形 157">
            <a:extLst>
              <a:ext uri="{FF2B5EF4-FFF2-40B4-BE49-F238E27FC236}">
                <a16:creationId xmlns:a16="http://schemas.microsoft.com/office/drawing/2014/main" id="{EF2E2D73-031A-3827-DD22-6424780E2670}"/>
              </a:ext>
            </a:extLst>
          </p:cNvPr>
          <p:cNvSpPr/>
          <p:nvPr/>
        </p:nvSpPr>
        <p:spPr>
          <a:xfrm>
            <a:off x="8662287" y="6007631"/>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拉货机器人</a:t>
            </a:r>
          </a:p>
        </p:txBody>
      </p:sp>
      <p:sp>
        <p:nvSpPr>
          <p:cNvPr id="159" name="矩形 158">
            <a:extLst>
              <a:ext uri="{FF2B5EF4-FFF2-40B4-BE49-F238E27FC236}">
                <a16:creationId xmlns:a16="http://schemas.microsoft.com/office/drawing/2014/main" id="{FFAEF343-FF08-5CB9-E6E5-FA468D971D21}"/>
              </a:ext>
            </a:extLst>
          </p:cNvPr>
          <p:cNvSpPr/>
          <p:nvPr/>
        </p:nvSpPr>
        <p:spPr>
          <a:xfrm>
            <a:off x="9871982" y="5993371"/>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酒店机器人</a:t>
            </a:r>
          </a:p>
        </p:txBody>
      </p:sp>
      <p:sp>
        <p:nvSpPr>
          <p:cNvPr id="162" name="矩形 161">
            <a:extLst>
              <a:ext uri="{FF2B5EF4-FFF2-40B4-BE49-F238E27FC236}">
                <a16:creationId xmlns:a16="http://schemas.microsoft.com/office/drawing/2014/main" id="{128D05A5-854C-EB40-C6BD-E7D69F9736F3}"/>
              </a:ext>
            </a:extLst>
          </p:cNvPr>
          <p:cNvSpPr/>
          <p:nvPr/>
        </p:nvSpPr>
        <p:spPr>
          <a:xfrm>
            <a:off x="11098875" y="6008519"/>
            <a:ext cx="761748" cy="215444"/>
          </a:xfrm>
          <a:prstGeom prst="rect">
            <a:avLst/>
          </a:prstGeom>
        </p:spPr>
        <p:txBody>
          <a:bodyPr wrap="none">
            <a:spAutoFit/>
          </a:bodyPr>
          <a:lstStyle/>
          <a:p>
            <a:pPr algn="ctr"/>
            <a:r>
              <a:rPr lang="zh-CN" altLang="en-US" sz="800" spc="100" dirty="0">
                <a:solidFill>
                  <a:srgbClr val="000000"/>
                </a:solidFill>
                <a:latin typeface="微软雅黑" panose="020B0503020204020204" charset="-122"/>
                <a:ea typeface="微软雅黑" panose="020B0503020204020204" charset="-122"/>
              </a:rPr>
              <a:t>大堂机器人</a:t>
            </a:r>
          </a:p>
        </p:txBody>
      </p:sp>
      <p:pic>
        <p:nvPicPr>
          <p:cNvPr id="2" name="图片 1">
            <a:extLst>
              <a:ext uri="{FF2B5EF4-FFF2-40B4-BE49-F238E27FC236}">
                <a16:creationId xmlns:a16="http://schemas.microsoft.com/office/drawing/2014/main" id="{EF761256-E214-8EF5-2575-3E5779D2B565}"/>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50371" y="5134491"/>
            <a:ext cx="1020795" cy="753443"/>
          </a:xfrm>
          <a:prstGeom prst="rect">
            <a:avLst/>
          </a:prstGeom>
        </p:spPr>
      </p:pic>
      <p:pic>
        <p:nvPicPr>
          <p:cNvPr id="3" name="图片 2">
            <a:extLst>
              <a:ext uri="{FF2B5EF4-FFF2-40B4-BE49-F238E27FC236}">
                <a16:creationId xmlns:a16="http://schemas.microsoft.com/office/drawing/2014/main" id="{129A84FE-8733-3417-003C-D33D5EE3D041}"/>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393975" y="5134492"/>
            <a:ext cx="1133322" cy="753443"/>
          </a:xfrm>
          <a:prstGeom prst="rect">
            <a:avLst/>
          </a:prstGeom>
        </p:spPr>
      </p:pic>
    </p:spTree>
    <p:extLst>
      <p:ext uri="{BB962C8B-B14F-4D97-AF65-F5344CB8AC3E}">
        <p14:creationId xmlns:p14="http://schemas.microsoft.com/office/powerpoint/2010/main" val="3503506275"/>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访客通行解决方案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4172907" y="2397281"/>
            <a:ext cx="3831819"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访客通行解决方案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378092" y="3255784"/>
            <a:ext cx="3421450"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住宅小区、写字楼、单位等访客通行</a:t>
            </a:r>
          </a:p>
        </p:txBody>
      </p:sp>
    </p:spTree>
    <p:extLst>
      <p:ext uri="{BB962C8B-B14F-4D97-AF65-F5344CB8AC3E}">
        <p14:creationId xmlns:p14="http://schemas.microsoft.com/office/powerpoint/2010/main" val="3323885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4085186"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访客通行解决方案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在住宅小区、写字楼、园区、企事业单位等场所，物业往往针对外来人员都需要管控，我司提供多种访客通行解决方案，满足不同场景访客进出物业管理需求。</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232663"/>
            <a:ext cx="10686877" cy="349313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、微信好友来访可直接分享访客二维码；</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、快递、外卖、非微信好友，可扫描前台、门岗等粘贴的二维码，进行登记来访信息，审核后生成访客二维码</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、前台、门岗可增加访客机，进行身份登记后生成访客</a:t>
            </a:r>
            <a:r>
              <a:rPr lang="zh-CN" altLang="en-US" sz="1615" dirty="0">
                <a:latin typeface="微软雅黑" panose="020B0503020204020204" charset="-122"/>
                <a:ea typeface="微软雅黑" panose="020B0503020204020204" charset="-122"/>
                <a:sym typeface="宋体" panose="02010600030101010101" pitchFamily="2" charset="-122"/>
              </a:rPr>
              <a:t>二维码</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、也可支持登记访客人脸，通过人脸识别通行门禁、闸机和乘梯等；</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、住宅项目访客可在可视对讲呼叫业主，实现呼梯联动招梯和乘梯；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、住宅项目邻居互访可通过室内分机呼叫，实现呼梯互访；</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、同时选配设备可支持其他多种形式访客通行，如身份证读卡、临时访客卡、访客密码等等通行</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8</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、提供硬件第三方接口，实现第三方平台、软件、</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APP</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等实现上述访客功能</a:t>
            </a:r>
            <a:r>
              <a:rPr lang="zh-CN" altLang="en-US" sz="1615" dirty="0">
                <a:latin typeface="微软雅黑" panose="020B0503020204020204" charset="-122"/>
                <a:ea typeface="微软雅黑" panose="020B0503020204020204" charset="-122"/>
                <a:sym typeface="宋体" panose="02010600030101010101" pitchFamily="2" charset="-122"/>
              </a:rPr>
              <a:t>。</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4283499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074" y="2248344"/>
            <a:ext cx="962025"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 name="TextBox 17"/>
          <p:cNvSpPr txBox="1">
            <a:spLocks noChangeArrowheads="1"/>
          </p:cNvSpPr>
          <p:nvPr/>
        </p:nvSpPr>
        <p:spPr bwMode="auto">
          <a:xfrm>
            <a:off x="745011" y="3419284"/>
            <a:ext cx="38100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spc="100" dirty="0">
                <a:solidFill>
                  <a:srgbClr val="008CD6"/>
                </a:solidFill>
                <a:latin typeface="微软雅黑" panose="020B0503020204020204" charset="-122"/>
                <a:ea typeface="微软雅黑" panose="020B0503020204020204" charset="-122"/>
                <a:sym typeface="+mn-lt"/>
              </a:rPr>
              <a:t>访客</a:t>
            </a:r>
          </a:p>
        </p:txBody>
      </p:sp>
      <p:sp>
        <p:nvSpPr>
          <p:cNvPr id="86" name="TextBox 17"/>
          <p:cNvSpPr txBox="1">
            <a:spLocks noChangeArrowheads="1"/>
          </p:cNvSpPr>
          <p:nvPr/>
        </p:nvSpPr>
        <p:spPr bwMode="auto">
          <a:xfrm>
            <a:off x="3201304" y="2947915"/>
            <a:ext cx="195566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前台扫码</a:t>
            </a:r>
            <a:r>
              <a:rPr lang="en-US" altLang="zh-CN" sz="1200" spc="100" dirty="0">
                <a:solidFill>
                  <a:schemeClr val="tx1">
                    <a:lumMod val="95000"/>
                    <a:lumOff val="5000"/>
                  </a:schemeClr>
                </a:solidFill>
                <a:latin typeface="微软雅黑" panose="020B0503020204020204" charset="-122"/>
                <a:ea typeface="微软雅黑" panose="020B0503020204020204" charset="-122"/>
                <a:sym typeface="+mn-lt"/>
              </a:rPr>
              <a:t>    </a:t>
            </a:r>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在线预约申请</a:t>
            </a:r>
          </a:p>
        </p:txBody>
      </p:sp>
      <p:sp>
        <p:nvSpPr>
          <p:cNvPr id="87" name="TextBox 17"/>
          <p:cNvSpPr txBox="1">
            <a:spLocks noChangeArrowheads="1"/>
          </p:cNvSpPr>
          <p:nvPr/>
        </p:nvSpPr>
        <p:spPr bwMode="auto">
          <a:xfrm>
            <a:off x="5636368" y="2926642"/>
            <a:ext cx="124553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被访人</a:t>
            </a:r>
            <a:r>
              <a:rPr lang="en-US" altLang="zh-CN" sz="1200" spc="100" dirty="0">
                <a:solidFill>
                  <a:schemeClr val="tx1">
                    <a:lumMod val="95000"/>
                    <a:lumOff val="5000"/>
                  </a:schemeClr>
                </a:solidFill>
                <a:latin typeface="微软雅黑" panose="020B0503020204020204" charset="-122"/>
                <a:ea typeface="微软雅黑" panose="020B0503020204020204" charset="-122"/>
                <a:sym typeface="+mn-lt"/>
              </a:rPr>
              <a:t>/</a:t>
            </a:r>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物业审核</a:t>
            </a:r>
          </a:p>
        </p:txBody>
      </p:sp>
      <p:sp>
        <p:nvSpPr>
          <p:cNvPr id="92" name="右箭头 91"/>
          <p:cNvSpPr/>
          <p:nvPr/>
        </p:nvSpPr>
        <p:spPr>
          <a:xfrm>
            <a:off x="5085077" y="1059729"/>
            <a:ext cx="295275" cy="258762"/>
          </a:xfrm>
          <a:prstGeom prst="rightArrow">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a:p>
        </p:txBody>
      </p:sp>
      <p:sp>
        <p:nvSpPr>
          <p:cNvPr id="4" name="TextBox 17"/>
          <p:cNvSpPr txBox="1">
            <a:spLocks noChangeArrowheads="1"/>
          </p:cNvSpPr>
          <p:nvPr/>
        </p:nvSpPr>
        <p:spPr bwMode="auto">
          <a:xfrm>
            <a:off x="1989183" y="1127473"/>
            <a:ext cx="97462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spc="100" dirty="0">
                <a:latin typeface="微软雅黑" panose="020B0503020204020204" charset="-122"/>
                <a:ea typeface="微软雅黑" panose="020B0503020204020204" charset="-122"/>
                <a:sym typeface="+mn-lt"/>
              </a:rPr>
              <a:t>微信好友</a:t>
            </a:r>
            <a:endParaRPr lang="en-US" altLang="zh-CN" b="1" spc="100" dirty="0">
              <a:latin typeface="微软雅黑" panose="020B0503020204020204" charset="-122"/>
              <a:ea typeface="微软雅黑" panose="020B0503020204020204" charset="-122"/>
              <a:sym typeface="+mn-lt"/>
            </a:endParaRPr>
          </a:p>
          <a:p>
            <a:pPr algn="ctr" eaLnBrk="1" hangingPunct="1"/>
            <a:r>
              <a:rPr lang="zh-CN" altLang="en-US" b="1" spc="100" dirty="0">
                <a:latin typeface="微软雅黑" panose="020B0503020204020204" charset="-122"/>
                <a:ea typeface="微软雅黑" panose="020B0503020204020204" charset="-122"/>
                <a:sym typeface="+mn-lt"/>
              </a:rPr>
              <a:t>业主分享</a:t>
            </a:r>
          </a:p>
        </p:txBody>
      </p:sp>
      <p:sp>
        <p:nvSpPr>
          <p:cNvPr id="2" name="TextBox 17"/>
          <p:cNvSpPr txBox="1">
            <a:spLocks noChangeArrowheads="1"/>
          </p:cNvSpPr>
          <p:nvPr/>
        </p:nvSpPr>
        <p:spPr bwMode="auto">
          <a:xfrm>
            <a:off x="1989183" y="5297392"/>
            <a:ext cx="97462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spc="100" dirty="0">
                <a:latin typeface="微软雅黑" panose="020B0503020204020204" charset="-122"/>
                <a:ea typeface="微软雅黑" panose="020B0503020204020204" charset="-122"/>
                <a:sym typeface="+mn-lt"/>
              </a:rPr>
              <a:t>住宅小区</a:t>
            </a:r>
            <a:endParaRPr lang="en-US" altLang="zh-CN" b="1" spc="100" dirty="0">
              <a:latin typeface="微软雅黑" panose="020B0503020204020204" charset="-122"/>
              <a:ea typeface="微软雅黑" panose="020B0503020204020204" charset="-122"/>
              <a:sym typeface="+mn-lt"/>
            </a:endParaRPr>
          </a:p>
          <a:p>
            <a:pPr algn="ctr" eaLnBrk="1" hangingPunct="1"/>
            <a:r>
              <a:rPr lang="zh-CN" altLang="en-US" b="1" spc="100" dirty="0">
                <a:latin typeface="微软雅黑" panose="020B0503020204020204" charset="-122"/>
                <a:ea typeface="微软雅黑" panose="020B0503020204020204" charset="-122"/>
                <a:sym typeface="+mn-lt"/>
              </a:rPr>
              <a:t>可视对讲</a:t>
            </a:r>
          </a:p>
        </p:txBody>
      </p:sp>
      <p:sp>
        <p:nvSpPr>
          <p:cNvPr id="95" name="TextBox 17"/>
          <p:cNvSpPr txBox="1">
            <a:spLocks noChangeArrowheads="1"/>
          </p:cNvSpPr>
          <p:nvPr/>
        </p:nvSpPr>
        <p:spPr bwMode="auto">
          <a:xfrm>
            <a:off x="1998052" y="2350933"/>
            <a:ext cx="97462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spc="100" dirty="0">
                <a:latin typeface="微软雅黑" panose="020B0503020204020204" charset="-122"/>
                <a:ea typeface="微软雅黑" panose="020B0503020204020204" charset="-122"/>
                <a:sym typeface="+mn-lt"/>
              </a:rPr>
              <a:t>快递外卖</a:t>
            </a:r>
            <a:endParaRPr lang="en-US" altLang="zh-CN" b="1" spc="100" dirty="0">
              <a:latin typeface="微软雅黑" panose="020B0503020204020204" charset="-122"/>
              <a:ea typeface="微软雅黑" panose="020B0503020204020204" charset="-122"/>
              <a:sym typeface="+mn-lt"/>
            </a:endParaRPr>
          </a:p>
          <a:p>
            <a:pPr algn="ctr"/>
            <a:r>
              <a:rPr lang="zh-CN" altLang="en-US" b="1" spc="100" dirty="0">
                <a:latin typeface="微软雅黑" panose="020B0503020204020204" charset="-122"/>
                <a:ea typeface="微软雅黑" panose="020B0503020204020204" charset="-122"/>
                <a:sym typeface="+mn-lt"/>
              </a:rPr>
              <a:t>扫码预约</a:t>
            </a:r>
          </a:p>
        </p:txBody>
      </p:sp>
      <p:cxnSp>
        <p:nvCxnSpPr>
          <p:cNvPr id="5" name="直接连接符 4"/>
          <p:cNvCxnSpPr/>
          <p:nvPr/>
        </p:nvCxnSpPr>
        <p:spPr>
          <a:xfrm>
            <a:off x="1775033" y="2601167"/>
            <a:ext cx="216000" cy="0"/>
          </a:xfrm>
          <a:prstGeom prst="line">
            <a:avLst/>
          </a:prstGeom>
        </p:spPr>
        <p:style>
          <a:lnRef idx="1">
            <a:schemeClr val="accent1"/>
          </a:lnRef>
          <a:fillRef idx="0">
            <a:schemeClr val="accent1"/>
          </a:fillRef>
          <a:effectRef idx="0">
            <a:schemeClr val="accent1"/>
          </a:effectRef>
          <a:fontRef idx="minor">
            <a:schemeClr val="tx1"/>
          </a:fontRef>
        </p:style>
      </p:cxnSp>
      <p:sp>
        <p:nvSpPr>
          <p:cNvPr id="99" name="TextBox 17"/>
          <p:cNvSpPr txBox="1">
            <a:spLocks noChangeArrowheads="1"/>
          </p:cNvSpPr>
          <p:nvPr/>
        </p:nvSpPr>
        <p:spPr bwMode="auto">
          <a:xfrm>
            <a:off x="5306261" y="1634156"/>
            <a:ext cx="13336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微信、短信等分享</a:t>
            </a:r>
          </a:p>
        </p:txBody>
      </p:sp>
      <p:sp>
        <p:nvSpPr>
          <p:cNvPr id="73" name="TextBox 17"/>
          <p:cNvSpPr txBox="1">
            <a:spLocks noChangeArrowheads="1"/>
          </p:cNvSpPr>
          <p:nvPr/>
        </p:nvSpPr>
        <p:spPr bwMode="auto">
          <a:xfrm>
            <a:off x="3626288" y="4547943"/>
            <a:ext cx="11669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前台访客机登记</a:t>
            </a:r>
          </a:p>
        </p:txBody>
      </p:sp>
      <p:sp>
        <p:nvSpPr>
          <p:cNvPr id="74" name="TextBox 17"/>
          <p:cNvSpPr txBox="1">
            <a:spLocks noChangeArrowheads="1"/>
          </p:cNvSpPr>
          <p:nvPr/>
        </p:nvSpPr>
        <p:spPr bwMode="auto">
          <a:xfrm>
            <a:off x="5783728" y="5996214"/>
            <a:ext cx="8335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云对讲申请</a:t>
            </a:r>
          </a:p>
        </p:txBody>
      </p:sp>
      <p:sp>
        <p:nvSpPr>
          <p:cNvPr id="7" name="右箭头 6"/>
          <p:cNvSpPr/>
          <p:nvPr/>
        </p:nvSpPr>
        <p:spPr>
          <a:xfrm>
            <a:off x="5027927" y="2646169"/>
            <a:ext cx="295275" cy="258762"/>
          </a:xfrm>
          <a:prstGeom prst="rightArrow">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a:p>
        </p:txBody>
      </p:sp>
      <p:sp>
        <p:nvSpPr>
          <p:cNvPr id="76" name="TextBox 17"/>
          <p:cNvSpPr txBox="1">
            <a:spLocks noChangeArrowheads="1"/>
          </p:cNvSpPr>
          <p:nvPr/>
        </p:nvSpPr>
        <p:spPr bwMode="auto">
          <a:xfrm>
            <a:off x="10091893" y="5942385"/>
            <a:ext cx="106753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spc="100" dirty="0">
                <a:solidFill>
                  <a:srgbClr val="008CD6"/>
                </a:solidFill>
                <a:latin typeface="微软雅黑" panose="020B0503020204020204" charset="-122"/>
                <a:ea typeface="微软雅黑" panose="020B0503020204020204" charset="-122"/>
                <a:sym typeface="+mn-lt"/>
              </a:rPr>
              <a:t>电梯</a:t>
            </a:r>
          </a:p>
        </p:txBody>
      </p:sp>
      <p:sp>
        <p:nvSpPr>
          <p:cNvPr id="8" name="右箭头 7"/>
          <p:cNvSpPr/>
          <p:nvPr/>
        </p:nvSpPr>
        <p:spPr>
          <a:xfrm>
            <a:off x="7188200" y="1127472"/>
            <a:ext cx="2340000" cy="138429"/>
          </a:xfrm>
          <a:prstGeom prst="rightArrow">
            <a:avLst>
              <a:gd name="adj1" fmla="val 50000"/>
              <a:gd name="adj2" fmla="val 50000"/>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a:p>
        </p:txBody>
      </p:sp>
      <p:sp>
        <p:nvSpPr>
          <p:cNvPr id="12" name="TextBox 17"/>
          <p:cNvSpPr txBox="1">
            <a:spLocks noChangeArrowheads="1"/>
          </p:cNvSpPr>
          <p:nvPr/>
        </p:nvSpPr>
        <p:spPr bwMode="auto">
          <a:xfrm>
            <a:off x="3398891" y="1630528"/>
            <a:ext cx="116698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生成访客二维码</a:t>
            </a:r>
          </a:p>
        </p:txBody>
      </p:sp>
      <p:cxnSp>
        <p:nvCxnSpPr>
          <p:cNvPr id="13" name="肘形连接符 12"/>
          <p:cNvCxnSpPr>
            <a:cxnSpLocks/>
            <a:stCxn id="4" idx="1"/>
            <a:endCxn id="2" idx="1"/>
          </p:cNvCxnSpPr>
          <p:nvPr/>
        </p:nvCxnSpPr>
        <p:spPr>
          <a:xfrm rot="10800000" flipV="1">
            <a:off x="1989183" y="1404471"/>
            <a:ext cx="12700" cy="4169919"/>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21665" y="271663"/>
            <a:ext cx="2133753"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访客通行方式</a:t>
            </a:r>
          </a:p>
        </p:txBody>
      </p:sp>
      <p:pic>
        <p:nvPicPr>
          <p:cNvPr id="38" name="图片 37">
            <a:extLst>
              <a:ext uri="{FF2B5EF4-FFF2-40B4-BE49-F238E27FC236}">
                <a16:creationId xmlns:a16="http://schemas.microsoft.com/office/drawing/2014/main" id="{D6DFAC67-584C-5D00-F76C-013B485CD7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41969" y="460426"/>
            <a:ext cx="945384" cy="1095098"/>
          </a:xfrm>
          <a:prstGeom prst="rect">
            <a:avLst/>
          </a:prstGeom>
        </p:spPr>
      </p:pic>
      <p:pic>
        <p:nvPicPr>
          <p:cNvPr id="39" name="图片 38">
            <a:extLst>
              <a:ext uri="{FF2B5EF4-FFF2-40B4-BE49-F238E27FC236}">
                <a16:creationId xmlns:a16="http://schemas.microsoft.com/office/drawing/2014/main" id="{1A192BAF-F324-17F0-414A-B71FE8C959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33481" y="1864568"/>
            <a:ext cx="985884" cy="1007573"/>
          </a:xfrm>
          <a:prstGeom prst="rect">
            <a:avLst/>
          </a:prstGeom>
        </p:spPr>
      </p:pic>
      <p:pic>
        <p:nvPicPr>
          <p:cNvPr id="40" name="图片 39">
            <a:extLst>
              <a:ext uri="{FF2B5EF4-FFF2-40B4-BE49-F238E27FC236}">
                <a16:creationId xmlns:a16="http://schemas.microsoft.com/office/drawing/2014/main" id="{86FBDABE-F6CE-A91A-17D0-DDDC02E7B7D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0033480" y="3218142"/>
            <a:ext cx="990599" cy="1053189"/>
          </a:xfrm>
          <a:prstGeom prst="rect">
            <a:avLst/>
          </a:prstGeom>
        </p:spPr>
      </p:pic>
      <p:pic>
        <p:nvPicPr>
          <p:cNvPr id="41" name="图片 40">
            <a:extLst>
              <a:ext uri="{FF2B5EF4-FFF2-40B4-BE49-F238E27FC236}">
                <a16:creationId xmlns:a16="http://schemas.microsoft.com/office/drawing/2014/main" id="{C0867752-6108-7B16-4F0F-F78219E3AFC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41968" y="4589528"/>
            <a:ext cx="1067536" cy="1303025"/>
          </a:xfrm>
          <a:prstGeom prst="rect">
            <a:avLst/>
          </a:prstGeom>
        </p:spPr>
      </p:pic>
      <p:pic>
        <p:nvPicPr>
          <p:cNvPr id="18" name="图片 17">
            <a:extLst>
              <a:ext uri="{FF2B5EF4-FFF2-40B4-BE49-F238E27FC236}">
                <a16:creationId xmlns:a16="http://schemas.microsoft.com/office/drawing/2014/main" id="{AD15558F-01BF-52A2-13D7-CFE2F75895C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784478" y="569483"/>
            <a:ext cx="450301" cy="1000669"/>
          </a:xfrm>
          <a:prstGeom prst="rect">
            <a:avLst/>
          </a:prstGeom>
        </p:spPr>
      </p:pic>
      <p:pic>
        <p:nvPicPr>
          <p:cNvPr id="21" name="图片 20">
            <a:extLst>
              <a:ext uri="{FF2B5EF4-FFF2-40B4-BE49-F238E27FC236}">
                <a16:creationId xmlns:a16="http://schemas.microsoft.com/office/drawing/2014/main" id="{66574B9F-9EE3-F7CB-2851-9F2AD1141FD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392771" y="1898642"/>
            <a:ext cx="446643" cy="992540"/>
          </a:xfrm>
          <a:prstGeom prst="rect">
            <a:avLst/>
          </a:prstGeom>
        </p:spPr>
      </p:pic>
      <p:pic>
        <p:nvPicPr>
          <p:cNvPr id="23" name="图片 22">
            <a:extLst>
              <a:ext uri="{FF2B5EF4-FFF2-40B4-BE49-F238E27FC236}">
                <a16:creationId xmlns:a16="http://schemas.microsoft.com/office/drawing/2014/main" id="{C39EC00A-5F53-7F3A-F746-92DE31F8846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947484" y="1904333"/>
            <a:ext cx="446643" cy="992540"/>
          </a:xfrm>
          <a:prstGeom prst="rect">
            <a:avLst/>
          </a:prstGeom>
        </p:spPr>
      </p:pic>
      <p:pic>
        <p:nvPicPr>
          <p:cNvPr id="26" name="图片 25">
            <a:extLst>
              <a:ext uri="{FF2B5EF4-FFF2-40B4-BE49-F238E27FC236}">
                <a16:creationId xmlns:a16="http://schemas.microsoft.com/office/drawing/2014/main" id="{61F3015A-FD1F-CB9E-6ECE-1E27714B5AB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735182" y="628802"/>
            <a:ext cx="430099" cy="955776"/>
          </a:xfrm>
          <a:prstGeom prst="rect">
            <a:avLst/>
          </a:prstGeom>
        </p:spPr>
      </p:pic>
      <p:sp>
        <p:nvSpPr>
          <p:cNvPr id="51" name="TextBox 17">
            <a:extLst>
              <a:ext uri="{FF2B5EF4-FFF2-40B4-BE49-F238E27FC236}">
                <a16:creationId xmlns:a16="http://schemas.microsoft.com/office/drawing/2014/main" id="{74A70D34-0D01-2021-0A32-019A333BE867}"/>
              </a:ext>
            </a:extLst>
          </p:cNvPr>
          <p:cNvSpPr txBox="1">
            <a:spLocks noChangeArrowheads="1"/>
          </p:cNvSpPr>
          <p:nvPr/>
        </p:nvSpPr>
        <p:spPr bwMode="auto">
          <a:xfrm>
            <a:off x="10178826" y="1600295"/>
            <a:ext cx="7648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spc="100" dirty="0">
                <a:solidFill>
                  <a:srgbClr val="008CD6"/>
                </a:solidFill>
                <a:latin typeface="微软雅黑" panose="020B0503020204020204" charset="-122"/>
                <a:ea typeface="微软雅黑" panose="020B0503020204020204" charset="-122"/>
                <a:sym typeface="+mn-lt"/>
              </a:rPr>
              <a:t>门禁</a:t>
            </a:r>
          </a:p>
        </p:txBody>
      </p:sp>
      <p:sp>
        <p:nvSpPr>
          <p:cNvPr id="52" name="TextBox 17">
            <a:extLst>
              <a:ext uri="{FF2B5EF4-FFF2-40B4-BE49-F238E27FC236}">
                <a16:creationId xmlns:a16="http://schemas.microsoft.com/office/drawing/2014/main" id="{E5478E9C-D101-0081-2479-944EE3C2E962}"/>
              </a:ext>
            </a:extLst>
          </p:cNvPr>
          <p:cNvSpPr txBox="1">
            <a:spLocks noChangeArrowheads="1"/>
          </p:cNvSpPr>
          <p:nvPr/>
        </p:nvSpPr>
        <p:spPr bwMode="auto">
          <a:xfrm>
            <a:off x="10222531" y="2924703"/>
            <a:ext cx="7648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spc="100" dirty="0">
                <a:solidFill>
                  <a:srgbClr val="008CD6"/>
                </a:solidFill>
                <a:latin typeface="微软雅黑" panose="020B0503020204020204" charset="-122"/>
                <a:ea typeface="微软雅黑" panose="020B0503020204020204" charset="-122"/>
                <a:sym typeface="+mn-lt"/>
              </a:rPr>
              <a:t>通道闸</a:t>
            </a:r>
          </a:p>
        </p:txBody>
      </p:sp>
      <p:sp>
        <p:nvSpPr>
          <p:cNvPr id="53" name="TextBox 17">
            <a:extLst>
              <a:ext uri="{FF2B5EF4-FFF2-40B4-BE49-F238E27FC236}">
                <a16:creationId xmlns:a16="http://schemas.microsoft.com/office/drawing/2014/main" id="{3E8758FB-5642-AAF4-DD1A-B2D5EC2C85C2}"/>
              </a:ext>
            </a:extLst>
          </p:cNvPr>
          <p:cNvSpPr txBox="1">
            <a:spLocks noChangeArrowheads="1"/>
          </p:cNvSpPr>
          <p:nvPr/>
        </p:nvSpPr>
        <p:spPr bwMode="auto">
          <a:xfrm>
            <a:off x="10214043" y="4299541"/>
            <a:ext cx="7648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spc="100" dirty="0">
                <a:solidFill>
                  <a:srgbClr val="008CD6"/>
                </a:solidFill>
                <a:latin typeface="微软雅黑" panose="020B0503020204020204" charset="-122"/>
                <a:ea typeface="微软雅黑" panose="020B0503020204020204" charset="-122"/>
                <a:sym typeface="+mn-lt"/>
              </a:rPr>
              <a:t>广告门</a:t>
            </a:r>
          </a:p>
        </p:txBody>
      </p:sp>
      <p:pic>
        <p:nvPicPr>
          <p:cNvPr id="28" name="图片 27">
            <a:extLst>
              <a:ext uri="{FF2B5EF4-FFF2-40B4-BE49-F238E27FC236}">
                <a16:creationId xmlns:a16="http://schemas.microsoft.com/office/drawing/2014/main" id="{C400D6C3-6DA3-71B7-5A79-AE30F7CFCDA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546188" y="4860493"/>
            <a:ext cx="1381678" cy="1083795"/>
          </a:xfrm>
          <a:prstGeom prst="rect">
            <a:avLst/>
          </a:prstGeom>
        </p:spPr>
      </p:pic>
      <p:pic>
        <p:nvPicPr>
          <p:cNvPr id="30" name="图片 29">
            <a:extLst>
              <a:ext uri="{FF2B5EF4-FFF2-40B4-BE49-F238E27FC236}">
                <a16:creationId xmlns:a16="http://schemas.microsoft.com/office/drawing/2014/main" id="{68DDA9F2-52DD-A835-7E9E-86CE9DA1CC6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556632" y="4860493"/>
            <a:ext cx="1396528" cy="1101861"/>
          </a:xfrm>
          <a:prstGeom prst="rect">
            <a:avLst/>
          </a:prstGeom>
        </p:spPr>
      </p:pic>
      <p:sp>
        <p:nvSpPr>
          <p:cNvPr id="60" name="TextBox 17">
            <a:extLst>
              <a:ext uri="{FF2B5EF4-FFF2-40B4-BE49-F238E27FC236}">
                <a16:creationId xmlns:a16="http://schemas.microsoft.com/office/drawing/2014/main" id="{ABF87178-C088-4D43-EF58-00F95D4818E3}"/>
              </a:ext>
            </a:extLst>
          </p:cNvPr>
          <p:cNvSpPr txBox="1">
            <a:spLocks noChangeArrowheads="1"/>
          </p:cNvSpPr>
          <p:nvPr/>
        </p:nvSpPr>
        <p:spPr bwMode="auto">
          <a:xfrm>
            <a:off x="3709645" y="5996214"/>
            <a:ext cx="10002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可视对讲申请</a:t>
            </a:r>
          </a:p>
        </p:txBody>
      </p:sp>
      <p:pic>
        <p:nvPicPr>
          <p:cNvPr id="34" name="图片 33">
            <a:extLst>
              <a:ext uri="{FF2B5EF4-FFF2-40B4-BE49-F238E27FC236}">
                <a16:creationId xmlns:a16="http://schemas.microsoft.com/office/drawing/2014/main" id="{FA9B1369-B2F8-7369-8CAE-928F347F377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573438" y="3437835"/>
            <a:ext cx="1295761" cy="996642"/>
          </a:xfrm>
          <a:prstGeom prst="rect">
            <a:avLst/>
          </a:prstGeom>
        </p:spPr>
      </p:pic>
      <p:sp>
        <p:nvSpPr>
          <p:cNvPr id="65" name="TextBox 17">
            <a:extLst>
              <a:ext uri="{FF2B5EF4-FFF2-40B4-BE49-F238E27FC236}">
                <a16:creationId xmlns:a16="http://schemas.microsoft.com/office/drawing/2014/main" id="{C20DF90E-551F-A0FB-F6AC-2AD018EC7109}"/>
              </a:ext>
            </a:extLst>
          </p:cNvPr>
          <p:cNvSpPr txBox="1">
            <a:spLocks noChangeArrowheads="1"/>
          </p:cNvSpPr>
          <p:nvPr/>
        </p:nvSpPr>
        <p:spPr bwMode="auto">
          <a:xfrm>
            <a:off x="1998052" y="3839403"/>
            <a:ext cx="97462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spc="100" dirty="0">
                <a:latin typeface="微软雅黑" panose="020B0503020204020204" charset="-122"/>
                <a:ea typeface="微软雅黑" panose="020B0503020204020204" charset="-122"/>
                <a:sym typeface="+mn-lt"/>
              </a:rPr>
              <a:t>大厦园区</a:t>
            </a:r>
            <a:endParaRPr lang="en-US" altLang="zh-CN" b="1" spc="100" dirty="0">
              <a:latin typeface="微软雅黑" panose="020B0503020204020204" charset="-122"/>
              <a:ea typeface="微软雅黑" panose="020B0503020204020204" charset="-122"/>
              <a:sym typeface="+mn-lt"/>
            </a:endParaRPr>
          </a:p>
          <a:p>
            <a:pPr algn="ctr" eaLnBrk="1" hangingPunct="1"/>
            <a:r>
              <a:rPr lang="zh-CN" altLang="en-US" b="1" spc="100" dirty="0">
                <a:latin typeface="微软雅黑" panose="020B0503020204020204" charset="-122"/>
                <a:ea typeface="微软雅黑" panose="020B0503020204020204" charset="-122"/>
                <a:sym typeface="+mn-lt"/>
              </a:rPr>
              <a:t>前台登记</a:t>
            </a:r>
          </a:p>
        </p:txBody>
      </p:sp>
      <p:cxnSp>
        <p:nvCxnSpPr>
          <p:cNvPr id="66" name="直接连接符 65">
            <a:extLst>
              <a:ext uri="{FF2B5EF4-FFF2-40B4-BE49-F238E27FC236}">
                <a16:creationId xmlns:a16="http://schemas.microsoft.com/office/drawing/2014/main" id="{E70AAC14-5E40-F513-BA69-E2C2B7219784}"/>
              </a:ext>
            </a:extLst>
          </p:cNvPr>
          <p:cNvCxnSpPr/>
          <p:nvPr/>
        </p:nvCxnSpPr>
        <p:spPr>
          <a:xfrm>
            <a:off x="1775033" y="4089955"/>
            <a:ext cx="216000" cy="0"/>
          </a:xfrm>
          <a:prstGeom prst="line">
            <a:avLst/>
          </a:prstGeom>
        </p:spPr>
        <p:style>
          <a:lnRef idx="1">
            <a:schemeClr val="accent1"/>
          </a:lnRef>
          <a:fillRef idx="0">
            <a:schemeClr val="accent1"/>
          </a:fillRef>
          <a:effectRef idx="0">
            <a:schemeClr val="accent1"/>
          </a:effectRef>
          <a:fontRef idx="minor">
            <a:schemeClr val="tx1"/>
          </a:fontRef>
        </p:style>
      </p:cxnSp>
      <p:sp>
        <p:nvSpPr>
          <p:cNvPr id="71" name="圆角矩形 146">
            <a:extLst>
              <a:ext uri="{FF2B5EF4-FFF2-40B4-BE49-F238E27FC236}">
                <a16:creationId xmlns:a16="http://schemas.microsoft.com/office/drawing/2014/main" id="{B6608A37-DBC8-C189-F19C-1F6D83968DCE}"/>
              </a:ext>
            </a:extLst>
          </p:cNvPr>
          <p:cNvSpPr/>
          <p:nvPr/>
        </p:nvSpPr>
        <p:spPr>
          <a:xfrm>
            <a:off x="9779867" y="354466"/>
            <a:ext cx="1562738" cy="5868747"/>
          </a:xfrm>
          <a:prstGeom prst="roundRect">
            <a:avLst>
              <a:gd name="adj" fmla="val 2971"/>
            </a:avLst>
          </a:prstGeom>
          <a:noFill/>
          <a:ln>
            <a:solidFill>
              <a:srgbClr val="0099D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solidFill>
                <a:schemeClr val="tx1">
                  <a:lumMod val="75000"/>
                  <a:lumOff val="25000"/>
                </a:schemeClr>
              </a:solidFill>
              <a:latin typeface="微软雅黑" panose="020B0503020204020204" charset="-122"/>
              <a:ea typeface="微软雅黑" panose="020B0503020204020204" charset="-122"/>
            </a:endParaRPr>
          </a:p>
        </p:txBody>
      </p:sp>
      <p:sp>
        <p:nvSpPr>
          <p:cNvPr id="75" name="TextBox 17">
            <a:extLst>
              <a:ext uri="{FF2B5EF4-FFF2-40B4-BE49-F238E27FC236}">
                <a16:creationId xmlns:a16="http://schemas.microsoft.com/office/drawing/2014/main" id="{2C2957E4-49F8-343D-A86E-DB0844DB1A7C}"/>
              </a:ext>
            </a:extLst>
          </p:cNvPr>
          <p:cNvSpPr txBox="1">
            <a:spLocks noChangeArrowheads="1"/>
          </p:cNvSpPr>
          <p:nvPr/>
        </p:nvSpPr>
        <p:spPr bwMode="auto">
          <a:xfrm>
            <a:off x="7686879" y="942806"/>
            <a:ext cx="13336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二维码、人脸识别</a:t>
            </a:r>
          </a:p>
        </p:txBody>
      </p:sp>
      <p:sp>
        <p:nvSpPr>
          <p:cNvPr id="77" name="右箭头 7">
            <a:extLst>
              <a:ext uri="{FF2B5EF4-FFF2-40B4-BE49-F238E27FC236}">
                <a16:creationId xmlns:a16="http://schemas.microsoft.com/office/drawing/2014/main" id="{F3BBDF03-27F8-6F1F-0FD3-26A565369586}"/>
              </a:ext>
            </a:extLst>
          </p:cNvPr>
          <p:cNvSpPr/>
          <p:nvPr/>
        </p:nvSpPr>
        <p:spPr>
          <a:xfrm>
            <a:off x="7205025" y="2601167"/>
            <a:ext cx="2340000" cy="138429"/>
          </a:xfrm>
          <a:prstGeom prst="rightArrow">
            <a:avLst>
              <a:gd name="adj1" fmla="val 50000"/>
              <a:gd name="adj2" fmla="val 50000"/>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a:p>
        </p:txBody>
      </p:sp>
      <p:sp>
        <p:nvSpPr>
          <p:cNvPr id="78" name="TextBox 17">
            <a:extLst>
              <a:ext uri="{FF2B5EF4-FFF2-40B4-BE49-F238E27FC236}">
                <a16:creationId xmlns:a16="http://schemas.microsoft.com/office/drawing/2014/main" id="{2F458216-8E98-C6E4-7BF6-7087FDB3C044}"/>
              </a:ext>
            </a:extLst>
          </p:cNvPr>
          <p:cNvSpPr txBox="1">
            <a:spLocks noChangeArrowheads="1"/>
          </p:cNvSpPr>
          <p:nvPr/>
        </p:nvSpPr>
        <p:spPr bwMode="auto">
          <a:xfrm>
            <a:off x="8073544" y="2399637"/>
            <a:ext cx="5001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二维码</a:t>
            </a:r>
          </a:p>
        </p:txBody>
      </p:sp>
      <p:sp>
        <p:nvSpPr>
          <p:cNvPr id="79" name="右箭头 7">
            <a:extLst>
              <a:ext uri="{FF2B5EF4-FFF2-40B4-BE49-F238E27FC236}">
                <a16:creationId xmlns:a16="http://schemas.microsoft.com/office/drawing/2014/main" id="{682CF231-65E5-FFB6-7C77-54EE68D40519}"/>
              </a:ext>
            </a:extLst>
          </p:cNvPr>
          <p:cNvSpPr/>
          <p:nvPr/>
        </p:nvSpPr>
        <p:spPr>
          <a:xfrm>
            <a:off x="7183728" y="3909845"/>
            <a:ext cx="2340000" cy="138429"/>
          </a:xfrm>
          <a:prstGeom prst="rightArrow">
            <a:avLst>
              <a:gd name="adj1" fmla="val 50000"/>
              <a:gd name="adj2" fmla="val 50000"/>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dirty="0"/>
          </a:p>
        </p:txBody>
      </p:sp>
      <p:sp>
        <p:nvSpPr>
          <p:cNvPr id="80" name="TextBox 17">
            <a:extLst>
              <a:ext uri="{FF2B5EF4-FFF2-40B4-BE49-F238E27FC236}">
                <a16:creationId xmlns:a16="http://schemas.microsoft.com/office/drawing/2014/main" id="{908A904F-DDA8-9E40-C62A-917C6BC12AAE}"/>
              </a:ext>
            </a:extLst>
          </p:cNvPr>
          <p:cNvSpPr txBox="1">
            <a:spLocks noChangeArrowheads="1"/>
          </p:cNvSpPr>
          <p:nvPr/>
        </p:nvSpPr>
        <p:spPr bwMode="auto">
          <a:xfrm>
            <a:off x="7323338" y="3734903"/>
            <a:ext cx="2000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二维码、人脸识别、身份证</a:t>
            </a:r>
          </a:p>
        </p:txBody>
      </p:sp>
      <p:sp>
        <p:nvSpPr>
          <p:cNvPr id="82" name="右箭头 7">
            <a:extLst>
              <a:ext uri="{FF2B5EF4-FFF2-40B4-BE49-F238E27FC236}">
                <a16:creationId xmlns:a16="http://schemas.microsoft.com/office/drawing/2014/main" id="{27E29481-2809-DB3A-1D81-FA61609F4EFC}"/>
              </a:ext>
            </a:extLst>
          </p:cNvPr>
          <p:cNvSpPr/>
          <p:nvPr/>
        </p:nvSpPr>
        <p:spPr>
          <a:xfrm>
            <a:off x="7183728" y="5366676"/>
            <a:ext cx="2340000" cy="138429"/>
          </a:xfrm>
          <a:prstGeom prst="rightArrow">
            <a:avLst>
              <a:gd name="adj1" fmla="val 50000"/>
              <a:gd name="adj2" fmla="val 50000"/>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dirty="0"/>
          </a:p>
        </p:txBody>
      </p:sp>
      <p:sp>
        <p:nvSpPr>
          <p:cNvPr id="84" name="TextBox 17">
            <a:extLst>
              <a:ext uri="{FF2B5EF4-FFF2-40B4-BE49-F238E27FC236}">
                <a16:creationId xmlns:a16="http://schemas.microsoft.com/office/drawing/2014/main" id="{7E416C8D-19FE-2C9D-4F1D-0B6AF35F53A8}"/>
              </a:ext>
            </a:extLst>
          </p:cNvPr>
          <p:cNvSpPr txBox="1">
            <a:spLocks noChangeArrowheads="1"/>
          </p:cNvSpPr>
          <p:nvPr/>
        </p:nvSpPr>
        <p:spPr bwMode="auto">
          <a:xfrm>
            <a:off x="7157449" y="5182010"/>
            <a:ext cx="23339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直接开门、呼叫电梯到当前楼层</a:t>
            </a:r>
          </a:p>
        </p:txBody>
      </p:sp>
      <p:sp>
        <p:nvSpPr>
          <p:cNvPr id="93" name="TextBox 17">
            <a:extLst>
              <a:ext uri="{FF2B5EF4-FFF2-40B4-BE49-F238E27FC236}">
                <a16:creationId xmlns:a16="http://schemas.microsoft.com/office/drawing/2014/main" id="{62763BD7-CC56-5546-43D2-B4B40130D61E}"/>
              </a:ext>
            </a:extLst>
          </p:cNvPr>
          <p:cNvSpPr txBox="1">
            <a:spLocks noChangeArrowheads="1"/>
          </p:cNvSpPr>
          <p:nvPr/>
        </p:nvSpPr>
        <p:spPr bwMode="auto">
          <a:xfrm>
            <a:off x="7490051" y="5505105"/>
            <a:ext cx="16671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开放电梯对应楼层权限</a:t>
            </a:r>
          </a:p>
        </p:txBody>
      </p:sp>
      <p:pic>
        <p:nvPicPr>
          <p:cNvPr id="3" name="图片 2">
            <a:extLst>
              <a:ext uri="{FF2B5EF4-FFF2-40B4-BE49-F238E27FC236}">
                <a16:creationId xmlns:a16="http://schemas.microsoft.com/office/drawing/2014/main" id="{372CB555-E25C-8CB5-50F1-A679C72247E4}"/>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653460" y="3511057"/>
            <a:ext cx="1127126" cy="960144"/>
          </a:xfrm>
          <a:prstGeom prst="rect">
            <a:avLst/>
          </a:prstGeom>
        </p:spPr>
      </p:pic>
      <p:sp>
        <p:nvSpPr>
          <p:cNvPr id="9" name="TextBox 17">
            <a:extLst>
              <a:ext uri="{FF2B5EF4-FFF2-40B4-BE49-F238E27FC236}">
                <a16:creationId xmlns:a16="http://schemas.microsoft.com/office/drawing/2014/main" id="{CEAAB8C5-EC98-2B59-7211-3DF6D0577475}"/>
              </a:ext>
            </a:extLst>
          </p:cNvPr>
          <p:cNvSpPr txBox="1">
            <a:spLocks noChangeArrowheads="1"/>
          </p:cNvSpPr>
          <p:nvPr/>
        </p:nvSpPr>
        <p:spPr bwMode="auto">
          <a:xfrm>
            <a:off x="5770101" y="4544668"/>
            <a:ext cx="8335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spc="100" dirty="0">
                <a:solidFill>
                  <a:schemeClr val="tx1">
                    <a:lumMod val="95000"/>
                    <a:lumOff val="5000"/>
                  </a:schemeClr>
                </a:solidFill>
                <a:latin typeface="微软雅黑" panose="020B0503020204020204" charset="-122"/>
                <a:ea typeface="微软雅黑" panose="020B0503020204020204" charset="-122"/>
                <a:sym typeface="+mn-lt"/>
              </a:rPr>
              <a:t>访客机登记</a:t>
            </a:r>
          </a:p>
        </p:txBody>
      </p:sp>
      <p:sp>
        <p:nvSpPr>
          <p:cNvPr id="10" name="右箭头 6">
            <a:extLst>
              <a:ext uri="{FF2B5EF4-FFF2-40B4-BE49-F238E27FC236}">
                <a16:creationId xmlns:a16="http://schemas.microsoft.com/office/drawing/2014/main" id="{C22F8B17-EDAB-6C9D-E354-892135D06C3C}"/>
              </a:ext>
            </a:extLst>
          </p:cNvPr>
          <p:cNvSpPr/>
          <p:nvPr/>
        </p:nvSpPr>
        <p:spPr>
          <a:xfrm>
            <a:off x="5022138" y="3794187"/>
            <a:ext cx="295275" cy="258762"/>
          </a:xfrm>
          <a:prstGeom prst="rightArrow">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a:p>
        </p:txBody>
      </p:sp>
      <p:pic>
        <p:nvPicPr>
          <p:cNvPr id="14" name="图片 13">
            <a:extLst>
              <a:ext uri="{FF2B5EF4-FFF2-40B4-BE49-F238E27FC236}">
                <a16:creationId xmlns:a16="http://schemas.microsoft.com/office/drawing/2014/main" id="{21550074-A7FD-2DDE-6576-DFA209A7F3FE}"/>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230571" y="2113115"/>
            <a:ext cx="657261" cy="75202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27" y="290082"/>
            <a:ext cx="4360041"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微信好友分享访客二维码通行</a:t>
            </a:r>
          </a:p>
        </p:txBody>
      </p:sp>
      <p:sp>
        <p:nvSpPr>
          <p:cNvPr id="50" name="圆角矩形 49"/>
          <p:cNvSpPr/>
          <p:nvPr/>
        </p:nvSpPr>
        <p:spPr>
          <a:xfrm>
            <a:off x="807795"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访客来访</a:t>
            </a:r>
          </a:p>
        </p:txBody>
      </p:sp>
      <p:sp>
        <p:nvSpPr>
          <p:cNvPr id="51" name="圆角矩形 50"/>
          <p:cNvSpPr/>
          <p:nvPr/>
        </p:nvSpPr>
        <p:spPr>
          <a:xfrm>
            <a:off x="2252094" y="3872633"/>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微信沟通</a:t>
            </a:r>
          </a:p>
        </p:txBody>
      </p:sp>
      <p:sp>
        <p:nvSpPr>
          <p:cNvPr id="52" name="圆角矩形 51"/>
          <p:cNvSpPr/>
          <p:nvPr/>
        </p:nvSpPr>
        <p:spPr>
          <a:xfrm>
            <a:off x="2252095" y="5277454"/>
            <a:ext cx="151216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电话沟通</a:t>
            </a:r>
          </a:p>
        </p:txBody>
      </p:sp>
      <p:sp>
        <p:nvSpPr>
          <p:cNvPr id="53" name="圆角矩形 52"/>
          <p:cNvSpPr/>
          <p:nvPr/>
        </p:nvSpPr>
        <p:spPr>
          <a:xfrm>
            <a:off x="6440843" y="4578375"/>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分享二维码</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给访客</a:t>
            </a:r>
          </a:p>
        </p:txBody>
      </p:sp>
      <p:sp>
        <p:nvSpPr>
          <p:cNvPr id="59" name="圆角矩形 58"/>
          <p:cNvSpPr/>
          <p:nvPr/>
        </p:nvSpPr>
        <p:spPr>
          <a:xfrm>
            <a:off x="4235598" y="4573607"/>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被访者确认</a:t>
            </a:r>
          </a:p>
        </p:txBody>
      </p:sp>
      <p:sp>
        <p:nvSpPr>
          <p:cNvPr id="60" name="左大括号 59"/>
          <p:cNvSpPr/>
          <p:nvPr/>
        </p:nvSpPr>
        <p:spPr>
          <a:xfrm>
            <a:off x="1848127" y="4084837"/>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圆角矩形 65"/>
          <p:cNvSpPr/>
          <p:nvPr/>
        </p:nvSpPr>
        <p:spPr>
          <a:xfrm>
            <a:off x="7877469" y="4573607"/>
            <a:ext cx="129614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二维码读卡器</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上扫码</a:t>
            </a:r>
          </a:p>
        </p:txBody>
      </p:sp>
      <p:sp>
        <p:nvSpPr>
          <p:cNvPr id="71" name="圆角矩形 70"/>
          <p:cNvSpPr/>
          <p:nvPr/>
        </p:nvSpPr>
        <p:spPr>
          <a:xfrm>
            <a:off x="9461645" y="4580666"/>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通行</a:t>
            </a:r>
            <a:r>
              <a:rPr lang="en-US" altLang="zh-CN" sz="1200" dirty="0">
                <a:solidFill>
                  <a:schemeClr val="tx1"/>
                </a:solidFill>
                <a:latin typeface="微软雅黑" panose="020B0503020204020204" charset="-122"/>
                <a:ea typeface="微软雅黑" panose="020B0503020204020204" charset="-122"/>
              </a:rPr>
              <a:t>/</a:t>
            </a:r>
            <a:r>
              <a:rPr lang="zh-CN" altLang="en-US" sz="1200" dirty="0">
                <a:solidFill>
                  <a:schemeClr val="tx1"/>
                </a:solidFill>
                <a:latin typeface="微软雅黑" panose="020B0503020204020204" charset="-122"/>
                <a:ea typeface="微软雅黑" panose="020B0503020204020204" charset="-122"/>
              </a:rPr>
              <a:t>乘梯</a:t>
            </a:r>
          </a:p>
        </p:txBody>
      </p:sp>
      <p:cxnSp>
        <p:nvCxnSpPr>
          <p:cNvPr id="28" name="直接箭头连接符 27"/>
          <p:cNvCxnSpPr>
            <a:stCxn id="66" idx="3"/>
          </p:cNvCxnSpPr>
          <p:nvPr/>
        </p:nvCxnSpPr>
        <p:spPr>
          <a:xfrm>
            <a:off x="9173613" y="4789631"/>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右大括号 13"/>
          <p:cNvSpPr/>
          <p:nvPr/>
        </p:nvSpPr>
        <p:spPr>
          <a:xfrm>
            <a:off x="3756696" y="4079595"/>
            <a:ext cx="432048" cy="1420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4" name="直接箭头连接符 23"/>
          <p:cNvCxnSpPr>
            <a:endCxn id="53" idx="1"/>
          </p:cNvCxnSpPr>
          <p:nvPr/>
        </p:nvCxnSpPr>
        <p:spPr>
          <a:xfrm flipV="1">
            <a:off x="5387726" y="4794399"/>
            <a:ext cx="1053117" cy="118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476908" y="4444279"/>
            <a:ext cx="825867" cy="400110"/>
          </a:xfrm>
          <a:prstGeom prst="rect">
            <a:avLst/>
          </a:prstGeom>
        </p:spPr>
        <p:txBody>
          <a:bodyPr wrap="none">
            <a:spAutoFit/>
          </a:bodyPr>
          <a:lstStyle/>
          <a:p>
            <a:pPr algn="ctr"/>
            <a:r>
              <a:rPr lang="zh-CN" altLang="en-US" sz="1000" dirty="0">
                <a:latin typeface="微软雅黑" panose="020B0503020204020204" charset="-122"/>
                <a:ea typeface="微软雅黑" panose="020B0503020204020204" charset="-122"/>
              </a:rPr>
              <a:t>在手机上</a:t>
            </a:r>
            <a:endParaRPr lang="en-US" altLang="zh-CN" sz="1000" dirty="0">
              <a:latin typeface="微软雅黑" panose="020B0503020204020204" charset="-122"/>
              <a:ea typeface="微软雅黑" panose="020B0503020204020204" charset="-122"/>
            </a:endParaRPr>
          </a:p>
          <a:p>
            <a:pPr algn="ctr"/>
            <a:r>
              <a:rPr lang="zh-CN" altLang="en-US" sz="1000" dirty="0">
                <a:latin typeface="微软雅黑" panose="020B0503020204020204" charset="-122"/>
                <a:ea typeface="微软雅黑" panose="020B0503020204020204" charset="-122"/>
              </a:rPr>
              <a:t>生成二维码</a:t>
            </a:r>
            <a:endParaRPr lang="zh-CN" altLang="en-US" sz="1000" dirty="0"/>
          </a:p>
        </p:txBody>
      </p:sp>
      <p:cxnSp>
        <p:nvCxnSpPr>
          <p:cNvPr id="34" name="直接箭头连接符 33"/>
          <p:cNvCxnSpPr/>
          <p:nvPr/>
        </p:nvCxnSpPr>
        <p:spPr>
          <a:xfrm>
            <a:off x="7572980" y="4782572"/>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1407160" y="2045970"/>
            <a:ext cx="1019175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6" name="Oval 8"/>
          <p:cNvSpPr/>
          <p:nvPr/>
        </p:nvSpPr>
        <p:spPr bwMode="auto">
          <a:xfrm>
            <a:off x="2695756" y="1987473"/>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8" name="Freeform 12"/>
          <p:cNvSpPr>
            <a:spLocks noEditPoints="1"/>
          </p:cNvSpPr>
          <p:nvPr/>
        </p:nvSpPr>
        <p:spPr bwMode="auto">
          <a:xfrm>
            <a:off x="11598757" y="1992030"/>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41" name="文本框 2"/>
          <p:cNvSpPr txBox="1">
            <a:spLocks noChangeArrowheads="1"/>
          </p:cNvSpPr>
          <p:nvPr/>
        </p:nvSpPr>
        <p:spPr bwMode="auto">
          <a:xfrm>
            <a:off x="7317588" y="3132303"/>
            <a:ext cx="1888393" cy="488537"/>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通道闸扫码通行</a:t>
            </a:r>
          </a:p>
        </p:txBody>
      </p:sp>
      <p:sp>
        <p:nvSpPr>
          <p:cNvPr id="43" name="矩形 40"/>
          <p:cNvSpPr/>
          <p:nvPr/>
        </p:nvSpPr>
        <p:spPr bwMode="auto">
          <a:xfrm>
            <a:off x="692721" y="1050614"/>
            <a:ext cx="785621" cy="525677"/>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访客</a:t>
            </a:r>
          </a:p>
        </p:txBody>
      </p:sp>
      <p:grpSp>
        <p:nvGrpSpPr>
          <p:cNvPr id="44" name="组合 23"/>
          <p:cNvGrpSpPr/>
          <p:nvPr/>
        </p:nvGrpSpPr>
        <p:grpSpPr bwMode="auto">
          <a:xfrm>
            <a:off x="978473" y="1622118"/>
            <a:ext cx="314248" cy="724520"/>
            <a:chOff x="4578350" y="442913"/>
            <a:chExt cx="1047750" cy="2409825"/>
          </a:xfrm>
          <a:effectLst>
            <a:outerShdw blurRad="50800" dist="38100" dir="2700000" algn="tl" rotWithShape="0">
              <a:prstClr val="black">
                <a:alpha val="40000"/>
              </a:prstClr>
            </a:outerShdw>
          </a:effectLst>
        </p:grpSpPr>
        <p:sp>
          <p:nvSpPr>
            <p:cNvPr id="45"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7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7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8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90" name="文本框 2"/>
          <p:cNvSpPr txBox="1"/>
          <p:nvPr/>
        </p:nvSpPr>
        <p:spPr bwMode="auto">
          <a:xfrm>
            <a:off x="5862180" y="2223245"/>
            <a:ext cx="1049685" cy="228339"/>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扫描二维码</a:t>
            </a:r>
          </a:p>
        </p:txBody>
      </p:sp>
      <p:sp>
        <p:nvSpPr>
          <p:cNvPr id="96" name="Oval 268"/>
          <p:cNvSpPr/>
          <p:nvPr/>
        </p:nvSpPr>
        <p:spPr bwMode="auto">
          <a:xfrm>
            <a:off x="8093867" y="2023780"/>
            <a:ext cx="182835"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8" name="Rectangle 267"/>
          <p:cNvSpPr/>
          <p:nvPr/>
        </p:nvSpPr>
        <p:spPr bwMode="auto">
          <a:xfrm>
            <a:off x="8185856" y="215691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9" name="图片 1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25234" y="2415096"/>
            <a:ext cx="720185" cy="815420"/>
          </a:xfrm>
          <a:prstGeom prst="rect">
            <a:avLst/>
          </a:prstGeom>
          <a:noFill/>
          <a:ln w="9525">
            <a:noFill/>
            <a:miter lim="800000"/>
            <a:headEnd/>
            <a:tailEnd/>
          </a:ln>
        </p:spPr>
      </p:pic>
      <p:sp>
        <p:nvSpPr>
          <p:cNvPr id="100" name="文本框 2"/>
          <p:cNvSpPr txBox="1"/>
          <p:nvPr/>
        </p:nvSpPr>
        <p:spPr bwMode="auto">
          <a:xfrm>
            <a:off x="1714802" y="2122170"/>
            <a:ext cx="2094035" cy="352546"/>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被访人生成访客二维码</a:t>
            </a:r>
            <a:endParaRPr lang="zh-CN" altLang="en-US" sz="1205" noProof="1">
              <a:solidFill>
                <a:srgbClr val="7F7F7F"/>
              </a:solidFill>
              <a:latin typeface="微软雅黑" panose="020B0503020204020204" charset="-122"/>
              <a:ea typeface="微软雅黑" panose="020B0503020204020204" charset="-122"/>
            </a:endParaRPr>
          </a:p>
        </p:txBody>
      </p:sp>
      <p:sp>
        <p:nvSpPr>
          <p:cNvPr id="20" name="Oval 8"/>
          <p:cNvSpPr/>
          <p:nvPr/>
        </p:nvSpPr>
        <p:spPr bwMode="auto">
          <a:xfrm>
            <a:off x="6303772" y="199532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21" name="KSO_Shape"/>
          <p:cNvSpPr/>
          <p:nvPr/>
        </p:nvSpPr>
        <p:spPr bwMode="auto">
          <a:xfrm>
            <a:off x="2482741" y="2447366"/>
            <a:ext cx="555610" cy="600843"/>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008CD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2" name="Oval 8"/>
          <p:cNvSpPr/>
          <p:nvPr/>
        </p:nvSpPr>
        <p:spPr bwMode="auto">
          <a:xfrm>
            <a:off x="1335663" y="201077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7" name="文本框 2"/>
          <p:cNvSpPr txBox="1"/>
          <p:nvPr/>
        </p:nvSpPr>
        <p:spPr bwMode="auto">
          <a:xfrm>
            <a:off x="558180" y="2319310"/>
            <a:ext cx="1119960" cy="252177"/>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微信电话预约</a:t>
            </a:r>
          </a:p>
        </p:txBody>
      </p:sp>
      <p:grpSp>
        <p:nvGrpSpPr>
          <p:cNvPr id="108" name="组合 23"/>
          <p:cNvGrpSpPr/>
          <p:nvPr/>
        </p:nvGrpSpPr>
        <p:grpSpPr bwMode="auto">
          <a:xfrm>
            <a:off x="5335110" y="1608754"/>
            <a:ext cx="314248" cy="724520"/>
            <a:chOff x="4578350" y="442913"/>
            <a:chExt cx="1047750" cy="2409825"/>
          </a:xfrm>
          <a:effectLst>
            <a:outerShdw blurRad="50800" dist="38100" dir="2700000" algn="tl" rotWithShape="0">
              <a:prstClr val="black">
                <a:alpha val="40000"/>
              </a:prstClr>
            </a:outerShdw>
          </a:effectLst>
        </p:grpSpPr>
        <p:sp>
          <p:nvSpPr>
            <p:cNvPr id="109"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110"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111"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12"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13"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18"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19"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0"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21"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2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2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2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2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2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2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3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3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3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33"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3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3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3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3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3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3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40" name="矩形 40"/>
          <p:cNvSpPr/>
          <p:nvPr/>
        </p:nvSpPr>
        <p:spPr bwMode="auto">
          <a:xfrm>
            <a:off x="5108069" y="2287155"/>
            <a:ext cx="785621" cy="525677"/>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访客</a:t>
            </a: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40" name="Oval 8"/>
          <p:cNvSpPr/>
          <p:nvPr/>
        </p:nvSpPr>
        <p:spPr bwMode="auto">
          <a:xfrm>
            <a:off x="10494767" y="198643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58" name="Rectangle 267"/>
          <p:cNvSpPr/>
          <p:nvPr/>
        </p:nvSpPr>
        <p:spPr bwMode="auto">
          <a:xfrm>
            <a:off x="10575996" y="216707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61" name="文本框 2"/>
          <p:cNvSpPr txBox="1">
            <a:spLocks noChangeArrowheads="1"/>
          </p:cNvSpPr>
          <p:nvPr/>
        </p:nvSpPr>
        <p:spPr bwMode="auto">
          <a:xfrm>
            <a:off x="9690908" y="3131692"/>
            <a:ext cx="1807886" cy="488537"/>
          </a:xfrm>
          <a:prstGeom prst="rect">
            <a:avLst/>
          </a:prstGeom>
          <a:noFill/>
          <a:ln w="9525">
            <a:noFill/>
            <a:miter lim="800000"/>
          </a:ln>
        </p:spPr>
        <p:txBody>
          <a:bodyPr lIns="89289" tIns="44644" rIns="89289" bIns="44644"/>
          <a:lstStyle/>
          <a:p>
            <a:pPr algn="ctr">
              <a:lnSpc>
                <a:spcPct val="150000"/>
              </a:lnSpc>
              <a:spcBef>
                <a:spcPct val="20000"/>
              </a:spcBef>
            </a:pPr>
            <a:r>
              <a:rPr lang="zh-CN" altLang="en-US" sz="1600" dirty="0">
                <a:solidFill>
                  <a:srgbClr val="00B0F0"/>
                </a:solidFill>
                <a:latin typeface="方正兰亭中黑_GBK" pitchFamily="2" charset="-122"/>
                <a:ea typeface="方正兰亭中黑_GBK" pitchFamily="2" charset="-122"/>
              </a:rPr>
              <a:t>扫码直达被访楼层</a:t>
            </a:r>
          </a:p>
        </p:txBody>
      </p:sp>
      <p:pic>
        <p:nvPicPr>
          <p:cNvPr id="141" name="图片 140">
            <a:extLst>
              <a:ext uri="{FF2B5EF4-FFF2-40B4-BE49-F238E27FC236}">
                <a16:creationId xmlns:a16="http://schemas.microsoft.com/office/drawing/2014/main" id="{B2B947A4-46EE-0135-756B-21C7296A3B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17870" y="1642613"/>
            <a:ext cx="352923" cy="266411"/>
          </a:xfrm>
          <a:prstGeom prst="rect">
            <a:avLst/>
          </a:prstGeom>
        </p:spPr>
      </p:pic>
      <p:pic>
        <p:nvPicPr>
          <p:cNvPr id="143" name="图片 142">
            <a:extLst>
              <a:ext uri="{FF2B5EF4-FFF2-40B4-BE49-F238E27FC236}">
                <a16:creationId xmlns:a16="http://schemas.microsoft.com/office/drawing/2014/main" id="{DCDAEF0C-1609-64FF-0A3D-83F49AB8B9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30645" y="1144742"/>
            <a:ext cx="709277" cy="689843"/>
          </a:xfrm>
          <a:prstGeom prst="rect">
            <a:avLst/>
          </a:prstGeom>
        </p:spPr>
      </p:pic>
      <p:pic>
        <p:nvPicPr>
          <p:cNvPr id="144" name="图片 143">
            <a:extLst>
              <a:ext uri="{FF2B5EF4-FFF2-40B4-BE49-F238E27FC236}">
                <a16:creationId xmlns:a16="http://schemas.microsoft.com/office/drawing/2014/main" id="{11FCA4C5-15CE-EC98-BE41-6073760A6D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75205" y="2433377"/>
            <a:ext cx="726200" cy="763770"/>
          </a:xfrm>
          <a:prstGeom prst="rect">
            <a:avLst/>
          </a:prstGeom>
        </p:spPr>
      </p:pic>
      <p:sp>
        <p:nvSpPr>
          <p:cNvPr id="145" name="Rectangle 267">
            <a:extLst>
              <a:ext uri="{FF2B5EF4-FFF2-40B4-BE49-F238E27FC236}">
                <a16:creationId xmlns:a16="http://schemas.microsoft.com/office/drawing/2014/main" id="{3B7D09E6-D95D-52C7-7BF8-D50CC408113B}"/>
              </a:ext>
            </a:extLst>
          </p:cNvPr>
          <p:cNvSpPr/>
          <p:nvPr/>
        </p:nvSpPr>
        <p:spPr bwMode="auto">
          <a:xfrm>
            <a:off x="8176724" y="1852181"/>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46" name="文本框 2">
            <a:extLst>
              <a:ext uri="{FF2B5EF4-FFF2-40B4-BE49-F238E27FC236}">
                <a16:creationId xmlns:a16="http://schemas.microsoft.com/office/drawing/2014/main" id="{22DE380E-4F52-11D8-FC0B-09C5605A829F}"/>
              </a:ext>
            </a:extLst>
          </p:cNvPr>
          <p:cNvSpPr txBox="1">
            <a:spLocks noChangeArrowheads="1"/>
          </p:cNvSpPr>
          <p:nvPr/>
        </p:nvSpPr>
        <p:spPr bwMode="auto">
          <a:xfrm>
            <a:off x="7119866" y="703333"/>
            <a:ext cx="2113716" cy="488537"/>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二维码门禁扫码开门</a:t>
            </a:r>
          </a:p>
        </p:txBody>
      </p:sp>
      <p:pic>
        <p:nvPicPr>
          <p:cNvPr id="147" name="图片 146">
            <a:extLst>
              <a:ext uri="{FF2B5EF4-FFF2-40B4-BE49-F238E27FC236}">
                <a16:creationId xmlns:a16="http://schemas.microsoft.com/office/drawing/2014/main" id="{1A7138B3-BE07-0482-59F0-74BCACF1CE9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41714" y="1007959"/>
            <a:ext cx="430099" cy="955776"/>
          </a:xfrm>
          <a:prstGeom prst="rect">
            <a:avLst/>
          </a:prstGeom>
        </p:spPr>
      </p:pic>
      <p:pic>
        <p:nvPicPr>
          <p:cNvPr id="148" name="图片 147">
            <a:extLst>
              <a:ext uri="{FF2B5EF4-FFF2-40B4-BE49-F238E27FC236}">
                <a16:creationId xmlns:a16="http://schemas.microsoft.com/office/drawing/2014/main" id="{AB6079BD-4DD9-576D-9385-DFF8D4EB00D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047205" y="956372"/>
            <a:ext cx="450301" cy="1000669"/>
          </a:xfrm>
          <a:prstGeom prst="rect">
            <a:avLst/>
          </a:prstGeom>
        </p:spPr>
      </p:pic>
      <p:sp>
        <p:nvSpPr>
          <p:cNvPr id="149" name="Oval 8">
            <a:extLst>
              <a:ext uri="{FF2B5EF4-FFF2-40B4-BE49-F238E27FC236}">
                <a16:creationId xmlns:a16="http://schemas.microsoft.com/office/drawing/2014/main" id="{29372D0B-3628-7FA3-ACD7-258C56B98487}"/>
              </a:ext>
            </a:extLst>
          </p:cNvPr>
          <p:cNvSpPr/>
          <p:nvPr/>
        </p:nvSpPr>
        <p:spPr bwMode="auto">
          <a:xfrm>
            <a:off x="4170393" y="1987473"/>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50" name="文本框 2">
            <a:extLst>
              <a:ext uri="{FF2B5EF4-FFF2-40B4-BE49-F238E27FC236}">
                <a16:creationId xmlns:a16="http://schemas.microsoft.com/office/drawing/2014/main" id="{C5091746-1A5B-76D8-D0D6-3503C31A564A}"/>
              </a:ext>
            </a:extLst>
          </p:cNvPr>
          <p:cNvSpPr txBox="1"/>
          <p:nvPr/>
        </p:nvSpPr>
        <p:spPr bwMode="auto">
          <a:xfrm>
            <a:off x="3196319" y="2079737"/>
            <a:ext cx="2094035" cy="352546"/>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分享二维码</a:t>
            </a:r>
            <a:endParaRPr lang="zh-CN" altLang="en-US" sz="1205" noProof="1">
              <a:solidFill>
                <a:srgbClr val="7F7F7F"/>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4080015586"/>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29" y="269295"/>
            <a:ext cx="4031789"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快递外卖访客扫码预约通行</a:t>
            </a:r>
          </a:p>
        </p:txBody>
      </p:sp>
      <p:sp>
        <p:nvSpPr>
          <p:cNvPr id="50" name="圆角矩形 49"/>
          <p:cNvSpPr/>
          <p:nvPr/>
        </p:nvSpPr>
        <p:spPr>
          <a:xfrm>
            <a:off x="807795"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访客预约</a:t>
            </a:r>
          </a:p>
        </p:txBody>
      </p:sp>
      <p:sp>
        <p:nvSpPr>
          <p:cNvPr id="51" name="圆角矩形 50"/>
          <p:cNvSpPr/>
          <p:nvPr/>
        </p:nvSpPr>
        <p:spPr>
          <a:xfrm>
            <a:off x="2252094" y="3872633"/>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扫码填写预约申请</a:t>
            </a:r>
          </a:p>
        </p:txBody>
      </p:sp>
      <p:sp>
        <p:nvSpPr>
          <p:cNvPr id="52" name="圆角矩形 51"/>
          <p:cNvSpPr/>
          <p:nvPr/>
        </p:nvSpPr>
        <p:spPr>
          <a:xfrm>
            <a:off x="2252095" y="5277454"/>
            <a:ext cx="151216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小程序、公众号</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在线填写预约申请</a:t>
            </a:r>
          </a:p>
        </p:txBody>
      </p:sp>
      <p:sp>
        <p:nvSpPr>
          <p:cNvPr id="53" name="圆角矩形 52"/>
          <p:cNvSpPr/>
          <p:nvPr/>
        </p:nvSpPr>
        <p:spPr>
          <a:xfrm>
            <a:off x="5818007" y="4578375"/>
            <a:ext cx="177496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访客收到审核通知</a:t>
            </a:r>
          </a:p>
        </p:txBody>
      </p:sp>
      <p:sp>
        <p:nvSpPr>
          <p:cNvPr id="59" name="圆角矩形 58"/>
          <p:cNvSpPr/>
          <p:nvPr/>
        </p:nvSpPr>
        <p:spPr>
          <a:xfrm>
            <a:off x="4235598" y="4573607"/>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被访者审核</a:t>
            </a:r>
          </a:p>
        </p:txBody>
      </p:sp>
      <p:sp>
        <p:nvSpPr>
          <p:cNvPr id="60" name="左大括号 59"/>
          <p:cNvSpPr/>
          <p:nvPr/>
        </p:nvSpPr>
        <p:spPr>
          <a:xfrm>
            <a:off x="1848127" y="4084837"/>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圆角矩形 65"/>
          <p:cNvSpPr/>
          <p:nvPr/>
        </p:nvSpPr>
        <p:spPr>
          <a:xfrm>
            <a:off x="7877469" y="4573607"/>
            <a:ext cx="129614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扫码或人脸识别</a:t>
            </a:r>
          </a:p>
        </p:txBody>
      </p:sp>
      <p:sp>
        <p:nvSpPr>
          <p:cNvPr id="71" name="圆角矩形 70"/>
          <p:cNvSpPr/>
          <p:nvPr/>
        </p:nvSpPr>
        <p:spPr>
          <a:xfrm>
            <a:off x="9461645" y="4580666"/>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通行</a:t>
            </a:r>
            <a:r>
              <a:rPr lang="en-US" altLang="zh-CN" sz="1200" dirty="0">
                <a:solidFill>
                  <a:schemeClr val="tx1"/>
                </a:solidFill>
                <a:latin typeface="微软雅黑" panose="020B0503020204020204" charset="-122"/>
                <a:ea typeface="微软雅黑" panose="020B0503020204020204" charset="-122"/>
              </a:rPr>
              <a:t>/</a:t>
            </a:r>
            <a:r>
              <a:rPr lang="zh-CN" altLang="en-US" sz="1200" dirty="0">
                <a:solidFill>
                  <a:schemeClr val="tx1"/>
                </a:solidFill>
                <a:latin typeface="微软雅黑" panose="020B0503020204020204" charset="-122"/>
                <a:ea typeface="微软雅黑" panose="020B0503020204020204" charset="-122"/>
              </a:rPr>
              <a:t>乘梯</a:t>
            </a:r>
          </a:p>
        </p:txBody>
      </p:sp>
      <p:cxnSp>
        <p:nvCxnSpPr>
          <p:cNvPr id="28" name="直接箭头连接符 27"/>
          <p:cNvCxnSpPr>
            <a:stCxn id="66" idx="3"/>
          </p:cNvCxnSpPr>
          <p:nvPr/>
        </p:nvCxnSpPr>
        <p:spPr>
          <a:xfrm>
            <a:off x="9173613" y="4789631"/>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右大括号 13"/>
          <p:cNvSpPr/>
          <p:nvPr/>
        </p:nvSpPr>
        <p:spPr>
          <a:xfrm>
            <a:off x="3756696" y="4079595"/>
            <a:ext cx="432048" cy="1420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4" name="直接箭头连接符 23"/>
          <p:cNvCxnSpPr>
            <a:cxnSpLocks/>
          </p:cNvCxnSpPr>
          <p:nvPr/>
        </p:nvCxnSpPr>
        <p:spPr>
          <a:xfrm>
            <a:off x="5387726" y="4806226"/>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7572980" y="4782572"/>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1407160" y="2045970"/>
            <a:ext cx="1019175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6" name="Oval 8"/>
          <p:cNvSpPr/>
          <p:nvPr/>
        </p:nvSpPr>
        <p:spPr bwMode="auto">
          <a:xfrm>
            <a:off x="3889028" y="1981254"/>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8" name="Freeform 12"/>
          <p:cNvSpPr>
            <a:spLocks noEditPoints="1"/>
          </p:cNvSpPr>
          <p:nvPr/>
        </p:nvSpPr>
        <p:spPr bwMode="auto">
          <a:xfrm>
            <a:off x="11598757" y="1992030"/>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41" name="文本框 2"/>
          <p:cNvSpPr txBox="1">
            <a:spLocks noChangeArrowheads="1"/>
          </p:cNvSpPr>
          <p:nvPr/>
        </p:nvSpPr>
        <p:spPr bwMode="auto">
          <a:xfrm>
            <a:off x="7257763" y="3102367"/>
            <a:ext cx="1888393" cy="488537"/>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通道闸扫码通行</a:t>
            </a:r>
          </a:p>
        </p:txBody>
      </p:sp>
      <p:sp>
        <p:nvSpPr>
          <p:cNvPr id="43" name="矩形 40"/>
          <p:cNvSpPr/>
          <p:nvPr/>
        </p:nvSpPr>
        <p:spPr bwMode="auto">
          <a:xfrm>
            <a:off x="692721" y="1050614"/>
            <a:ext cx="785621" cy="525677"/>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访客</a:t>
            </a:r>
          </a:p>
        </p:txBody>
      </p:sp>
      <p:grpSp>
        <p:nvGrpSpPr>
          <p:cNvPr id="44" name="组合 23"/>
          <p:cNvGrpSpPr/>
          <p:nvPr/>
        </p:nvGrpSpPr>
        <p:grpSpPr bwMode="auto">
          <a:xfrm>
            <a:off x="978473" y="1622118"/>
            <a:ext cx="314248" cy="724520"/>
            <a:chOff x="4578350" y="442913"/>
            <a:chExt cx="1047750" cy="2409825"/>
          </a:xfrm>
          <a:effectLst>
            <a:outerShdw blurRad="50800" dist="38100" dir="2700000" algn="tl" rotWithShape="0">
              <a:prstClr val="black">
                <a:alpha val="40000"/>
              </a:prstClr>
            </a:outerShdw>
          </a:effectLst>
        </p:grpSpPr>
        <p:sp>
          <p:nvSpPr>
            <p:cNvPr id="45"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7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7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8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90" name="文本框 2"/>
          <p:cNvSpPr txBox="1"/>
          <p:nvPr/>
        </p:nvSpPr>
        <p:spPr bwMode="auto">
          <a:xfrm>
            <a:off x="5790266" y="1302387"/>
            <a:ext cx="961690" cy="281201"/>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扫描二维码</a:t>
            </a:r>
          </a:p>
        </p:txBody>
      </p:sp>
      <p:sp>
        <p:nvSpPr>
          <p:cNvPr id="91" name="Freeform 311"/>
          <p:cNvSpPr>
            <a:spLocks noEditPoints="1" noChangeArrowheads="1"/>
          </p:cNvSpPr>
          <p:nvPr/>
        </p:nvSpPr>
        <p:spPr bwMode="auto">
          <a:xfrm>
            <a:off x="2748362" y="1884361"/>
            <a:ext cx="498226" cy="265124"/>
          </a:xfrm>
          <a:custGeom>
            <a:avLst/>
            <a:gdLst>
              <a:gd name="T0" fmla="*/ 584139 w 4357"/>
              <a:gd name="T1" fmla="*/ 125686 h 3132"/>
              <a:gd name="T2" fmla="*/ 539729 w 4357"/>
              <a:gd name="T3" fmla="*/ 60289 h 3132"/>
              <a:gd name="T4" fmla="*/ 474220 w 4357"/>
              <a:gd name="T5" fmla="*/ 16179 h 3132"/>
              <a:gd name="T6" fmla="*/ 393737 w 4357"/>
              <a:gd name="T7" fmla="*/ 0 h 3132"/>
              <a:gd name="T8" fmla="*/ 314955 w 4357"/>
              <a:gd name="T9" fmla="*/ 15498 h 3132"/>
              <a:gd name="T10" fmla="*/ 250127 w 4357"/>
              <a:gd name="T11" fmla="*/ 58075 h 3132"/>
              <a:gd name="T12" fmla="*/ 205036 w 4357"/>
              <a:gd name="T13" fmla="*/ 121429 h 3132"/>
              <a:gd name="T14" fmla="*/ 161476 w 4357"/>
              <a:gd name="T15" fmla="*/ 116660 h 3132"/>
              <a:gd name="T16" fmla="*/ 108558 w 4357"/>
              <a:gd name="T17" fmla="*/ 138970 h 3132"/>
              <a:gd name="T18" fmla="*/ 75719 w 4357"/>
              <a:gd name="T19" fmla="*/ 185294 h 3132"/>
              <a:gd name="T20" fmla="*/ 70954 w 4357"/>
              <a:gd name="T21" fmla="*/ 236896 h 3132"/>
              <a:gd name="T22" fmla="*/ 44410 w 4357"/>
              <a:gd name="T23" fmla="*/ 276237 h 3132"/>
              <a:gd name="T24" fmla="*/ 9358 w 4357"/>
              <a:gd name="T25" fmla="*/ 330054 h 3132"/>
              <a:gd name="T26" fmla="*/ 681 w 4357"/>
              <a:gd name="T27" fmla="*/ 397155 h 3132"/>
              <a:gd name="T28" fmla="*/ 22971 w 4357"/>
              <a:gd name="T29" fmla="*/ 462553 h 3132"/>
              <a:gd name="T30" fmla="*/ 70784 w 4357"/>
              <a:gd name="T31" fmla="*/ 510238 h 3132"/>
              <a:gd name="T32" fmla="*/ 136123 w 4357"/>
              <a:gd name="T33" fmla="*/ 532548 h 3132"/>
              <a:gd name="T34" fmla="*/ 598773 w 4357"/>
              <a:gd name="T35" fmla="*/ 530505 h 3132"/>
              <a:gd name="T36" fmla="*/ 667685 w 4357"/>
              <a:gd name="T37" fmla="*/ 501553 h 3132"/>
              <a:gd name="T38" fmla="*/ 717540 w 4357"/>
              <a:gd name="T39" fmla="*/ 447055 h 3132"/>
              <a:gd name="T40" fmla="*/ 740681 w 4357"/>
              <a:gd name="T41" fmla="*/ 375185 h 3132"/>
              <a:gd name="T42" fmla="*/ 730642 w 4357"/>
              <a:gd name="T43" fmla="*/ 299229 h 3132"/>
              <a:gd name="T44" fmla="*/ 691166 w 4357"/>
              <a:gd name="T45" fmla="*/ 237067 h 3132"/>
              <a:gd name="T46" fmla="*/ 629571 w 4357"/>
              <a:gd name="T47" fmla="*/ 197215 h 3132"/>
              <a:gd name="T48" fmla="*/ 150416 w 4357"/>
              <a:gd name="T49" fmla="*/ 486906 h 3132"/>
              <a:gd name="T50" fmla="*/ 94776 w 4357"/>
              <a:gd name="T51" fmla="*/ 470727 h 3132"/>
              <a:gd name="T52" fmla="*/ 57002 w 4357"/>
              <a:gd name="T53" fmla="*/ 428491 h 3132"/>
              <a:gd name="T54" fmla="*/ 46963 w 4357"/>
              <a:gd name="T55" fmla="*/ 371609 h 3132"/>
              <a:gd name="T56" fmla="*/ 66020 w 4357"/>
              <a:gd name="T57" fmla="*/ 322050 h 3132"/>
              <a:gd name="T58" fmla="*/ 105325 w 4357"/>
              <a:gd name="T59" fmla="*/ 288840 h 3132"/>
              <a:gd name="T60" fmla="*/ 125063 w 4357"/>
              <a:gd name="T61" fmla="*/ 272661 h 3132"/>
              <a:gd name="T62" fmla="*/ 124213 w 4357"/>
              <a:gd name="T63" fmla="*/ 251543 h 3132"/>
              <a:gd name="T64" fmla="*/ 115875 w 4357"/>
              <a:gd name="T65" fmla="*/ 220206 h 3132"/>
              <a:gd name="T66" fmla="*/ 129998 w 4357"/>
              <a:gd name="T67" fmla="*/ 182228 h 3132"/>
              <a:gd name="T68" fmla="*/ 165390 w 4357"/>
              <a:gd name="T69" fmla="*/ 162983 h 3132"/>
              <a:gd name="T70" fmla="*/ 183256 w 4357"/>
              <a:gd name="T71" fmla="*/ 162472 h 3132"/>
              <a:gd name="T72" fmla="*/ 210821 w 4357"/>
              <a:gd name="T73" fmla="*/ 169625 h 3132"/>
              <a:gd name="T74" fmla="*/ 230049 w 4357"/>
              <a:gd name="T75" fmla="*/ 169455 h 3132"/>
              <a:gd name="T76" fmla="*/ 241959 w 4357"/>
              <a:gd name="T77" fmla="*/ 152254 h 3132"/>
              <a:gd name="T78" fmla="*/ 268163 w 4357"/>
              <a:gd name="T79" fmla="*/ 106952 h 3132"/>
              <a:gd name="T80" fmla="*/ 318188 w 4357"/>
              <a:gd name="T81" fmla="*/ 65398 h 3132"/>
              <a:gd name="T82" fmla="*/ 380465 w 4357"/>
              <a:gd name="T83" fmla="*/ 47005 h 3132"/>
              <a:gd name="T84" fmla="*/ 449718 w 4357"/>
              <a:gd name="T85" fmla="*/ 56371 h 3132"/>
              <a:gd name="T86" fmla="*/ 507230 w 4357"/>
              <a:gd name="T87" fmla="*/ 93328 h 3132"/>
              <a:gd name="T88" fmla="*/ 544493 w 4357"/>
              <a:gd name="T89" fmla="*/ 151062 h 3132"/>
              <a:gd name="T90" fmla="*/ 555724 w 4357"/>
              <a:gd name="T91" fmla="*/ 207263 h 3132"/>
              <a:gd name="T92" fmla="*/ 563721 w 4357"/>
              <a:gd name="T93" fmla="*/ 225656 h 3132"/>
              <a:gd name="T94" fmla="*/ 591626 w 4357"/>
              <a:gd name="T95" fmla="*/ 234512 h 3132"/>
              <a:gd name="T96" fmla="*/ 648458 w 4357"/>
              <a:gd name="T97" fmla="*/ 260910 h 3132"/>
              <a:gd name="T98" fmla="*/ 685041 w 4357"/>
              <a:gd name="T99" fmla="*/ 309958 h 3132"/>
              <a:gd name="T100" fmla="*/ 694229 w 4357"/>
              <a:gd name="T101" fmla="*/ 372460 h 3132"/>
              <a:gd name="T102" fmla="*/ 673130 w 4357"/>
              <a:gd name="T103" fmla="*/ 430705 h 3132"/>
              <a:gd name="T104" fmla="*/ 628209 w 4357"/>
              <a:gd name="T105" fmla="*/ 471579 h 3132"/>
              <a:gd name="T106" fmla="*/ 567634 w 4357"/>
              <a:gd name="T107" fmla="*/ 486906 h 31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357"/>
              <a:gd name="T163" fmla="*/ 0 h 3132"/>
              <a:gd name="T164" fmla="*/ 4357 w 4357"/>
              <a:gd name="T165" fmla="*/ 3132 h 313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357" h="3132">
                <a:moveTo>
                  <a:pt x="3528" y="1109"/>
                </a:moveTo>
                <a:lnTo>
                  <a:pt x="3515" y="1012"/>
                </a:lnTo>
                <a:lnTo>
                  <a:pt x="3494" y="917"/>
                </a:lnTo>
                <a:lnTo>
                  <a:pt x="3468" y="826"/>
                </a:lnTo>
                <a:lnTo>
                  <a:pt x="3433" y="738"/>
                </a:lnTo>
                <a:lnTo>
                  <a:pt x="3392" y="652"/>
                </a:lnTo>
                <a:lnTo>
                  <a:pt x="3346" y="571"/>
                </a:lnTo>
                <a:lnTo>
                  <a:pt x="3293" y="495"/>
                </a:lnTo>
                <a:lnTo>
                  <a:pt x="3235" y="422"/>
                </a:lnTo>
                <a:lnTo>
                  <a:pt x="3172" y="354"/>
                </a:lnTo>
                <a:lnTo>
                  <a:pt x="3103" y="290"/>
                </a:lnTo>
                <a:lnTo>
                  <a:pt x="3031" y="234"/>
                </a:lnTo>
                <a:lnTo>
                  <a:pt x="2953" y="181"/>
                </a:lnTo>
                <a:lnTo>
                  <a:pt x="2871" y="135"/>
                </a:lnTo>
                <a:lnTo>
                  <a:pt x="2787" y="95"/>
                </a:lnTo>
                <a:lnTo>
                  <a:pt x="2698" y="62"/>
                </a:lnTo>
                <a:lnTo>
                  <a:pt x="2606" y="36"/>
                </a:lnTo>
                <a:lnTo>
                  <a:pt x="2512" y="16"/>
                </a:lnTo>
                <a:lnTo>
                  <a:pt x="2414" y="4"/>
                </a:lnTo>
                <a:lnTo>
                  <a:pt x="2314" y="0"/>
                </a:lnTo>
                <a:lnTo>
                  <a:pt x="2218" y="4"/>
                </a:lnTo>
                <a:lnTo>
                  <a:pt x="2121" y="16"/>
                </a:lnTo>
                <a:lnTo>
                  <a:pt x="2029" y="34"/>
                </a:lnTo>
                <a:lnTo>
                  <a:pt x="1939" y="59"/>
                </a:lnTo>
                <a:lnTo>
                  <a:pt x="1851" y="91"/>
                </a:lnTo>
                <a:lnTo>
                  <a:pt x="1767" y="131"/>
                </a:lnTo>
                <a:lnTo>
                  <a:pt x="1687" y="174"/>
                </a:lnTo>
                <a:lnTo>
                  <a:pt x="1610" y="224"/>
                </a:lnTo>
                <a:lnTo>
                  <a:pt x="1538" y="280"/>
                </a:lnTo>
                <a:lnTo>
                  <a:pt x="1470" y="341"/>
                </a:lnTo>
                <a:lnTo>
                  <a:pt x="1407" y="407"/>
                </a:lnTo>
                <a:lnTo>
                  <a:pt x="1348" y="476"/>
                </a:lnTo>
                <a:lnTo>
                  <a:pt x="1295" y="552"/>
                </a:lnTo>
                <a:lnTo>
                  <a:pt x="1247" y="630"/>
                </a:lnTo>
                <a:lnTo>
                  <a:pt x="1205" y="713"/>
                </a:lnTo>
                <a:lnTo>
                  <a:pt x="1162" y="700"/>
                </a:lnTo>
                <a:lnTo>
                  <a:pt x="1115" y="690"/>
                </a:lnTo>
                <a:lnTo>
                  <a:pt x="1069" y="684"/>
                </a:lnTo>
                <a:lnTo>
                  <a:pt x="1022" y="681"/>
                </a:lnTo>
                <a:lnTo>
                  <a:pt x="949" y="685"/>
                </a:lnTo>
                <a:lnTo>
                  <a:pt x="880" y="697"/>
                </a:lnTo>
                <a:lnTo>
                  <a:pt x="814" y="717"/>
                </a:lnTo>
                <a:lnTo>
                  <a:pt x="752" y="743"/>
                </a:lnTo>
                <a:lnTo>
                  <a:pt x="693" y="776"/>
                </a:lnTo>
                <a:lnTo>
                  <a:pt x="638" y="816"/>
                </a:lnTo>
                <a:lnTo>
                  <a:pt x="587" y="861"/>
                </a:lnTo>
                <a:lnTo>
                  <a:pt x="543" y="911"/>
                </a:lnTo>
                <a:lnTo>
                  <a:pt x="504" y="965"/>
                </a:lnTo>
                <a:lnTo>
                  <a:pt x="471" y="1024"/>
                </a:lnTo>
                <a:lnTo>
                  <a:pt x="445" y="1088"/>
                </a:lnTo>
                <a:lnTo>
                  <a:pt x="425" y="1154"/>
                </a:lnTo>
                <a:lnTo>
                  <a:pt x="413" y="1222"/>
                </a:lnTo>
                <a:lnTo>
                  <a:pt x="408" y="1293"/>
                </a:lnTo>
                <a:lnTo>
                  <a:pt x="411" y="1344"/>
                </a:lnTo>
                <a:lnTo>
                  <a:pt x="417" y="1391"/>
                </a:lnTo>
                <a:lnTo>
                  <a:pt x="428" y="1439"/>
                </a:lnTo>
                <a:lnTo>
                  <a:pt x="442" y="1485"/>
                </a:lnTo>
                <a:lnTo>
                  <a:pt x="378" y="1526"/>
                </a:lnTo>
                <a:lnTo>
                  <a:pt x="318" y="1572"/>
                </a:lnTo>
                <a:lnTo>
                  <a:pt x="261" y="1622"/>
                </a:lnTo>
                <a:lnTo>
                  <a:pt x="210" y="1678"/>
                </a:lnTo>
                <a:lnTo>
                  <a:pt x="164" y="1737"/>
                </a:lnTo>
                <a:lnTo>
                  <a:pt x="123" y="1800"/>
                </a:lnTo>
                <a:lnTo>
                  <a:pt x="86" y="1868"/>
                </a:lnTo>
                <a:lnTo>
                  <a:pt x="55" y="1938"/>
                </a:lnTo>
                <a:lnTo>
                  <a:pt x="32" y="2011"/>
                </a:lnTo>
                <a:lnTo>
                  <a:pt x="15" y="2087"/>
                </a:lnTo>
                <a:lnTo>
                  <a:pt x="4" y="2166"/>
                </a:lnTo>
                <a:lnTo>
                  <a:pt x="0" y="2246"/>
                </a:lnTo>
                <a:lnTo>
                  <a:pt x="4" y="2332"/>
                </a:lnTo>
                <a:lnTo>
                  <a:pt x="16" y="2414"/>
                </a:lnTo>
                <a:lnTo>
                  <a:pt x="36" y="2495"/>
                </a:lnTo>
                <a:lnTo>
                  <a:pt x="62" y="2572"/>
                </a:lnTo>
                <a:lnTo>
                  <a:pt x="95" y="2646"/>
                </a:lnTo>
                <a:lnTo>
                  <a:pt x="135" y="2716"/>
                </a:lnTo>
                <a:lnTo>
                  <a:pt x="181" y="2782"/>
                </a:lnTo>
                <a:lnTo>
                  <a:pt x="231" y="2843"/>
                </a:lnTo>
                <a:lnTo>
                  <a:pt x="288" y="2900"/>
                </a:lnTo>
                <a:lnTo>
                  <a:pt x="350" y="2951"/>
                </a:lnTo>
                <a:lnTo>
                  <a:pt x="416" y="2996"/>
                </a:lnTo>
                <a:lnTo>
                  <a:pt x="486" y="3036"/>
                </a:lnTo>
                <a:lnTo>
                  <a:pt x="560" y="3070"/>
                </a:lnTo>
                <a:lnTo>
                  <a:pt x="636" y="3096"/>
                </a:lnTo>
                <a:lnTo>
                  <a:pt x="717" y="3115"/>
                </a:lnTo>
                <a:lnTo>
                  <a:pt x="800" y="3127"/>
                </a:lnTo>
                <a:lnTo>
                  <a:pt x="884" y="3131"/>
                </a:lnTo>
                <a:lnTo>
                  <a:pt x="884" y="3132"/>
                </a:lnTo>
                <a:lnTo>
                  <a:pt x="3336" y="3131"/>
                </a:lnTo>
                <a:lnTo>
                  <a:pt x="3429" y="3127"/>
                </a:lnTo>
                <a:lnTo>
                  <a:pt x="3519" y="3115"/>
                </a:lnTo>
                <a:lnTo>
                  <a:pt x="3608" y="3095"/>
                </a:lnTo>
                <a:lnTo>
                  <a:pt x="3692" y="3067"/>
                </a:lnTo>
                <a:lnTo>
                  <a:pt x="3774" y="3033"/>
                </a:lnTo>
                <a:lnTo>
                  <a:pt x="3852" y="2992"/>
                </a:lnTo>
                <a:lnTo>
                  <a:pt x="3924" y="2945"/>
                </a:lnTo>
                <a:lnTo>
                  <a:pt x="3994" y="2892"/>
                </a:lnTo>
                <a:lnTo>
                  <a:pt x="4058" y="2832"/>
                </a:lnTo>
                <a:lnTo>
                  <a:pt x="4117" y="2768"/>
                </a:lnTo>
                <a:lnTo>
                  <a:pt x="4170" y="2699"/>
                </a:lnTo>
                <a:lnTo>
                  <a:pt x="4217" y="2625"/>
                </a:lnTo>
                <a:lnTo>
                  <a:pt x="4258" y="2547"/>
                </a:lnTo>
                <a:lnTo>
                  <a:pt x="4293" y="2467"/>
                </a:lnTo>
                <a:lnTo>
                  <a:pt x="4320" y="2381"/>
                </a:lnTo>
                <a:lnTo>
                  <a:pt x="4340" y="2294"/>
                </a:lnTo>
                <a:lnTo>
                  <a:pt x="4353" y="2203"/>
                </a:lnTo>
                <a:lnTo>
                  <a:pt x="4357" y="2110"/>
                </a:lnTo>
                <a:lnTo>
                  <a:pt x="4353" y="2018"/>
                </a:lnTo>
                <a:lnTo>
                  <a:pt x="4340" y="1928"/>
                </a:lnTo>
                <a:lnTo>
                  <a:pt x="4320" y="1841"/>
                </a:lnTo>
                <a:lnTo>
                  <a:pt x="4294" y="1757"/>
                </a:lnTo>
                <a:lnTo>
                  <a:pt x="4260" y="1675"/>
                </a:lnTo>
                <a:lnTo>
                  <a:pt x="4219" y="1598"/>
                </a:lnTo>
                <a:lnTo>
                  <a:pt x="4173" y="1526"/>
                </a:lnTo>
                <a:lnTo>
                  <a:pt x="4120" y="1457"/>
                </a:lnTo>
                <a:lnTo>
                  <a:pt x="4062" y="1392"/>
                </a:lnTo>
                <a:lnTo>
                  <a:pt x="3998" y="1334"/>
                </a:lnTo>
                <a:lnTo>
                  <a:pt x="3930" y="1280"/>
                </a:lnTo>
                <a:lnTo>
                  <a:pt x="3857" y="1233"/>
                </a:lnTo>
                <a:lnTo>
                  <a:pt x="3780" y="1192"/>
                </a:lnTo>
                <a:lnTo>
                  <a:pt x="3700" y="1158"/>
                </a:lnTo>
                <a:lnTo>
                  <a:pt x="3615" y="1130"/>
                </a:lnTo>
                <a:lnTo>
                  <a:pt x="3528" y="1109"/>
                </a:lnTo>
                <a:close/>
                <a:moveTo>
                  <a:pt x="3336" y="2859"/>
                </a:moveTo>
                <a:lnTo>
                  <a:pt x="3336" y="2859"/>
                </a:lnTo>
                <a:lnTo>
                  <a:pt x="884" y="2859"/>
                </a:lnTo>
                <a:lnTo>
                  <a:pt x="813" y="2855"/>
                </a:lnTo>
                <a:lnTo>
                  <a:pt x="744" y="2843"/>
                </a:lnTo>
                <a:lnTo>
                  <a:pt x="678" y="2823"/>
                </a:lnTo>
                <a:lnTo>
                  <a:pt x="616" y="2797"/>
                </a:lnTo>
                <a:lnTo>
                  <a:pt x="557" y="2764"/>
                </a:lnTo>
                <a:lnTo>
                  <a:pt x="502" y="2724"/>
                </a:lnTo>
                <a:lnTo>
                  <a:pt x="451" y="2679"/>
                </a:lnTo>
                <a:lnTo>
                  <a:pt x="407" y="2629"/>
                </a:lnTo>
                <a:lnTo>
                  <a:pt x="368" y="2575"/>
                </a:lnTo>
                <a:lnTo>
                  <a:pt x="335" y="2516"/>
                </a:lnTo>
                <a:lnTo>
                  <a:pt x="308" y="2452"/>
                </a:lnTo>
                <a:lnTo>
                  <a:pt x="289" y="2386"/>
                </a:lnTo>
                <a:lnTo>
                  <a:pt x="276" y="2318"/>
                </a:lnTo>
                <a:lnTo>
                  <a:pt x="272" y="2246"/>
                </a:lnTo>
                <a:lnTo>
                  <a:pt x="276" y="2182"/>
                </a:lnTo>
                <a:lnTo>
                  <a:pt x="286" y="2118"/>
                </a:lnTo>
                <a:lnTo>
                  <a:pt x="302" y="2058"/>
                </a:lnTo>
                <a:lnTo>
                  <a:pt x="325" y="2000"/>
                </a:lnTo>
                <a:lnTo>
                  <a:pt x="354" y="1943"/>
                </a:lnTo>
                <a:lnTo>
                  <a:pt x="388" y="1891"/>
                </a:lnTo>
                <a:lnTo>
                  <a:pt x="428" y="1841"/>
                </a:lnTo>
                <a:lnTo>
                  <a:pt x="474" y="1796"/>
                </a:lnTo>
                <a:lnTo>
                  <a:pt x="524" y="1755"/>
                </a:lnTo>
                <a:lnTo>
                  <a:pt x="579" y="1720"/>
                </a:lnTo>
                <a:lnTo>
                  <a:pt x="619" y="1696"/>
                </a:lnTo>
                <a:lnTo>
                  <a:pt x="653" y="1676"/>
                </a:lnTo>
                <a:lnTo>
                  <a:pt x="681" y="1656"/>
                </a:lnTo>
                <a:lnTo>
                  <a:pt x="705" y="1638"/>
                </a:lnTo>
                <a:lnTo>
                  <a:pt x="722" y="1619"/>
                </a:lnTo>
                <a:lnTo>
                  <a:pt x="735" y="1601"/>
                </a:lnTo>
                <a:lnTo>
                  <a:pt x="742" y="1581"/>
                </a:lnTo>
                <a:lnTo>
                  <a:pt x="746" y="1560"/>
                </a:lnTo>
                <a:lnTo>
                  <a:pt x="744" y="1535"/>
                </a:lnTo>
                <a:lnTo>
                  <a:pt x="739" y="1509"/>
                </a:lnTo>
                <a:lnTo>
                  <a:pt x="730" y="1477"/>
                </a:lnTo>
                <a:lnTo>
                  <a:pt x="717" y="1440"/>
                </a:lnTo>
                <a:lnTo>
                  <a:pt x="701" y="1399"/>
                </a:lnTo>
                <a:lnTo>
                  <a:pt x="689" y="1361"/>
                </a:lnTo>
                <a:lnTo>
                  <a:pt x="682" y="1326"/>
                </a:lnTo>
                <a:lnTo>
                  <a:pt x="681" y="1293"/>
                </a:lnTo>
                <a:lnTo>
                  <a:pt x="685" y="1243"/>
                </a:lnTo>
                <a:lnTo>
                  <a:pt x="696" y="1196"/>
                </a:lnTo>
                <a:lnTo>
                  <a:pt x="713" y="1151"/>
                </a:lnTo>
                <a:lnTo>
                  <a:pt x="735" y="1109"/>
                </a:lnTo>
                <a:lnTo>
                  <a:pt x="764" y="1070"/>
                </a:lnTo>
                <a:lnTo>
                  <a:pt x="799" y="1037"/>
                </a:lnTo>
                <a:lnTo>
                  <a:pt x="836" y="1008"/>
                </a:lnTo>
                <a:lnTo>
                  <a:pt x="878" y="985"/>
                </a:lnTo>
                <a:lnTo>
                  <a:pt x="923" y="967"/>
                </a:lnTo>
                <a:lnTo>
                  <a:pt x="972" y="957"/>
                </a:lnTo>
                <a:lnTo>
                  <a:pt x="1022" y="953"/>
                </a:lnTo>
                <a:lnTo>
                  <a:pt x="1026" y="953"/>
                </a:lnTo>
                <a:lnTo>
                  <a:pt x="1036" y="953"/>
                </a:lnTo>
                <a:lnTo>
                  <a:pt x="1055" y="953"/>
                </a:lnTo>
                <a:lnTo>
                  <a:pt x="1077" y="954"/>
                </a:lnTo>
                <a:lnTo>
                  <a:pt x="1105" y="958"/>
                </a:lnTo>
                <a:lnTo>
                  <a:pt x="1137" y="963"/>
                </a:lnTo>
                <a:lnTo>
                  <a:pt x="1171" y="973"/>
                </a:lnTo>
                <a:lnTo>
                  <a:pt x="1205" y="985"/>
                </a:lnTo>
                <a:lnTo>
                  <a:pt x="1239" y="996"/>
                </a:lnTo>
                <a:lnTo>
                  <a:pt x="1269" y="1004"/>
                </a:lnTo>
                <a:lnTo>
                  <a:pt x="1294" y="1008"/>
                </a:lnTo>
                <a:lnTo>
                  <a:pt x="1316" y="1008"/>
                </a:lnTo>
                <a:lnTo>
                  <a:pt x="1335" y="1003"/>
                </a:lnTo>
                <a:lnTo>
                  <a:pt x="1352" y="995"/>
                </a:lnTo>
                <a:lnTo>
                  <a:pt x="1368" y="982"/>
                </a:lnTo>
                <a:lnTo>
                  <a:pt x="1381" y="966"/>
                </a:lnTo>
                <a:lnTo>
                  <a:pt x="1395" y="946"/>
                </a:lnTo>
                <a:lnTo>
                  <a:pt x="1408" y="921"/>
                </a:lnTo>
                <a:lnTo>
                  <a:pt x="1422" y="894"/>
                </a:lnTo>
                <a:lnTo>
                  <a:pt x="1436" y="862"/>
                </a:lnTo>
                <a:lnTo>
                  <a:pt x="1452" y="826"/>
                </a:lnTo>
                <a:lnTo>
                  <a:pt x="1489" y="756"/>
                </a:lnTo>
                <a:lnTo>
                  <a:pt x="1530" y="690"/>
                </a:lnTo>
                <a:lnTo>
                  <a:pt x="1576" y="628"/>
                </a:lnTo>
                <a:lnTo>
                  <a:pt x="1628" y="570"/>
                </a:lnTo>
                <a:lnTo>
                  <a:pt x="1683" y="516"/>
                </a:lnTo>
                <a:lnTo>
                  <a:pt x="1741" y="467"/>
                </a:lnTo>
                <a:lnTo>
                  <a:pt x="1804" y="424"/>
                </a:lnTo>
                <a:lnTo>
                  <a:pt x="1870" y="384"/>
                </a:lnTo>
                <a:lnTo>
                  <a:pt x="1939" y="351"/>
                </a:lnTo>
                <a:lnTo>
                  <a:pt x="2010" y="323"/>
                </a:lnTo>
                <a:lnTo>
                  <a:pt x="2084" y="301"/>
                </a:lnTo>
                <a:lnTo>
                  <a:pt x="2160" y="285"/>
                </a:lnTo>
                <a:lnTo>
                  <a:pt x="2236" y="276"/>
                </a:lnTo>
                <a:lnTo>
                  <a:pt x="2314" y="272"/>
                </a:lnTo>
                <a:lnTo>
                  <a:pt x="2400" y="276"/>
                </a:lnTo>
                <a:lnTo>
                  <a:pt x="2484" y="288"/>
                </a:lnTo>
                <a:lnTo>
                  <a:pt x="2565" y="306"/>
                </a:lnTo>
                <a:lnTo>
                  <a:pt x="2643" y="331"/>
                </a:lnTo>
                <a:lnTo>
                  <a:pt x="2718" y="363"/>
                </a:lnTo>
                <a:lnTo>
                  <a:pt x="2789" y="400"/>
                </a:lnTo>
                <a:lnTo>
                  <a:pt x="2858" y="443"/>
                </a:lnTo>
                <a:lnTo>
                  <a:pt x="2921" y="492"/>
                </a:lnTo>
                <a:lnTo>
                  <a:pt x="2981" y="548"/>
                </a:lnTo>
                <a:lnTo>
                  <a:pt x="3036" y="607"/>
                </a:lnTo>
                <a:lnTo>
                  <a:pt x="3085" y="670"/>
                </a:lnTo>
                <a:lnTo>
                  <a:pt x="3130" y="739"/>
                </a:lnTo>
                <a:lnTo>
                  <a:pt x="3168" y="812"/>
                </a:lnTo>
                <a:lnTo>
                  <a:pt x="3200" y="887"/>
                </a:lnTo>
                <a:lnTo>
                  <a:pt x="3226" y="966"/>
                </a:lnTo>
                <a:lnTo>
                  <a:pt x="3246" y="1049"/>
                </a:lnTo>
                <a:lnTo>
                  <a:pt x="3258" y="1135"/>
                </a:lnTo>
                <a:lnTo>
                  <a:pt x="3262" y="1180"/>
                </a:lnTo>
                <a:lnTo>
                  <a:pt x="3266" y="1217"/>
                </a:lnTo>
                <a:lnTo>
                  <a:pt x="3270" y="1249"/>
                </a:lnTo>
                <a:lnTo>
                  <a:pt x="3276" y="1274"/>
                </a:lnTo>
                <a:lnTo>
                  <a:pt x="3285" y="1295"/>
                </a:lnTo>
                <a:lnTo>
                  <a:pt x="3297" y="1311"/>
                </a:lnTo>
                <a:lnTo>
                  <a:pt x="3313" y="1325"/>
                </a:lnTo>
                <a:lnTo>
                  <a:pt x="3333" y="1336"/>
                </a:lnTo>
                <a:lnTo>
                  <a:pt x="3359" y="1346"/>
                </a:lnTo>
                <a:lnTo>
                  <a:pt x="3391" y="1355"/>
                </a:lnTo>
                <a:lnTo>
                  <a:pt x="3431" y="1366"/>
                </a:lnTo>
                <a:lnTo>
                  <a:pt x="3477" y="1377"/>
                </a:lnTo>
                <a:lnTo>
                  <a:pt x="3551" y="1394"/>
                </a:lnTo>
                <a:lnTo>
                  <a:pt x="3622" y="1419"/>
                </a:lnTo>
                <a:lnTo>
                  <a:pt x="3688" y="1451"/>
                </a:lnTo>
                <a:lnTo>
                  <a:pt x="3751" y="1489"/>
                </a:lnTo>
                <a:lnTo>
                  <a:pt x="3811" y="1532"/>
                </a:lnTo>
                <a:lnTo>
                  <a:pt x="3864" y="1581"/>
                </a:lnTo>
                <a:lnTo>
                  <a:pt x="3912" y="1634"/>
                </a:lnTo>
                <a:lnTo>
                  <a:pt x="3956" y="1692"/>
                </a:lnTo>
                <a:lnTo>
                  <a:pt x="3994" y="1754"/>
                </a:lnTo>
                <a:lnTo>
                  <a:pt x="4026" y="1820"/>
                </a:lnTo>
                <a:lnTo>
                  <a:pt x="4051" y="1889"/>
                </a:lnTo>
                <a:lnTo>
                  <a:pt x="4070" y="1960"/>
                </a:lnTo>
                <a:lnTo>
                  <a:pt x="4080" y="2034"/>
                </a:lnTo>
                <a:lnTo>
                  <a:pt x="4084" y="2110"/>
                </a:lnTo>
                <a:lnTo>
                  <a:pt x="4080" y="2187"/>
                </a:lnTo>
                <a:lnTo>
                  <a:pt x="4070" y="2261"/>
                </a:lnTo>
                <a:lnTo>
                  <a:pt x="4051" y="2332"/>
                </a:lnTo>
                <a:lnTo>
                  <a:pt x="4026" y="2401"/>
                </a:lnTo>
                <a:lnTo>
                  <a:pt x="3994" y="2467"/>
                </a:lnTo>
                <a:lnTo>
                  <a:pt x="3956" y="2529"/>
                </a:lnTo>
                <a:lnTo>
                  <a:pt x="3914" y="2586"/>
                </a:lnTo>
                <a:lnTo>
                  <a:pt x="3865" y="2640"/>
                </a:lnTo>
                <a:lnTo>
                  <a:pt x="3812" y="2687"/>
                </a:lnTo>
                <a:lnTo>
                  <a:pt x="3754" y="2731"/>
                </a:lnTo>
                <a:lnTo>
                  <a:pt x="3692" y="2769"/>
                </a:lnTo>
                <a:lnTo>
                  <a:pt x="3627" y="2799"/>
                </a:lnTo>
                <a:lnTo>
                  <a:pt x="3559" y="2826"/>
                </a:lnTo>
                <a:lnTo>
                  <a:pt x="3486" y="2844"/>
                </a:lnTo>
                <a:lnTo>
                  <a:pt x="3412" y="2855"/>
                </a:lnTo>
                <a:lnTo>
                  <a:pt x="3336" y="2859"/>
                </a:lnTo>
                <a:close/>
              </a:path>
            </a:pathLst>
          </a:custGeom>
          <a:ln>
            <a:solidFill>
              <a:schemeClr val="accent2"/>
            </a:solidFill>
          </a:ln>
        </p:spPr>
        <p:style>
          <a:lnRef idx="3">
            <a:schemeClr val="lt1"/>
          </a:lnRef>
          <a:fillRef idx="1">
            <a:schemeClr val="accent5"/>
          </a:fillRef>
          <a:effectRef idx="1">
            <a:schemeClr val="accent5"/>
          </a:effectRef>
          <a:fontRef idx="minor">
            <a:schemeClr val="lt1"/>
          </a:fontRef>
        </p:style>
        <p:txBody>
          <a:bodyPr/>
          <a:lstStyle/>
          <a:p>
            <a:pPr eaLnBrk="1" hangingPunct="1">
              <a:buFont typeface="Arial" panose="020B0604020202020204" pitchFamily="34" charset="0"/>
              <a:buNone/>
              <a:defRPr/>
            </a:pPr>
            <a:endParaRPr lang="zh-CN" altLang="en-US" sz="2310" noProof="1"/>
          </a:p>
        </p:txBody>
      </p:sp>
      <p:sp>
        <p:nvSpPr>
          <p:cNvPr id="96" name="Oval 268"/>
          <p:cNvSpPr/>
          <p:nvPr/>
        </p:nvSpPr>
        <p:spPr bwMode="auto">
          <a:xfrm>
            <a:off x="8093867" y="2023780"/>
            <a:ext cx="182835"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8" name="Rectangle 267"/>
          <p:cNvSpPr/>
          <p:nvPr/>
        </p:nvSpPr>
        <p:spPr bwMode="auto">
          <a:xfrm>
            <a:off x="8185856" y="215691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9" name="图片 1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25234" y="2415096"/>
            <a:ext cx="720185" cy="815420"/>
          </a:xfrm>
          <a:prstGeom prst="rect">
            <a:avLst/>
          </a:prstGeom>
          <a:noFill/>
          <a:ln w="9525">
            <a:noFill/>
            <a:miter lim="800000"/>
            <a:headEnd/>
            <a:tailEnd/>
          </a:ln>
        </p:spPr>
      </p:pic>
      <p:sp>
        <p:nvSpPr>
          <p:cNvPr id="100" name="文本框 2"/>
          <p:cNvSpPr txBox="1"/>
          <p:nvPr/>
        </p:nvSpPr>
        <p:spPr bwMode="auto">
          <a:xfrm>
            <a:off x="3460772" y="2746460"/>
            <a:ext cx="1031694" cy="682539"/>
          </a:xfrm>
          <a:prstGeom prst="rect">
            <a:avLst/>
          </a:prstGeom>
          <a:noFill/>
          <a:ln w="9525">
            <a:noFill/>
          </a:ln>
        </p:spPr>
        <p:txBody>
          <a:bodyPr lIns="89289" tIns="44644" rIns="89289" bIns="44644"/>
          <a:lstStyle/>
          <a:p>
            <a:pPr algn="ctr" eaLnBrk="1" hangingPunct="1">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物业审核或</a:t>
            </a:r>
            <a:endParaRPr lang="en-US" altLang="zh-CN" sz="1205" noProof="1">
              <a:solidFill>
                <a:srgbClr val="C00000"/>
              </a:solidFill>
              <a:latin typeface="方正中倩简体" panose="03000509000000000000" charset="-122"/>
              <a:ea typeface="方正中倩简体" panose="03000509000000000000" charset="-122"/>
              <a:cs typeface="+mn-ea"/>
            </a:endParaRPr>
          </a:p>
          <a:p>
            <a:pPr algn="ctr" eaLnBrk="1" hangingPunct="1">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被访人审核</a:t>
            </a:r>
            <a:endParaRPr lang="en-US" altLang="zh-CN" sz="1205" noProof="1">
              <a:solidFill>
                <a:srgbClr val="C00000"/>
              </a:solidFill>
              <a:latin typeface="方正中倩简体" panose="03000509000000000000" charset="-122"/>
              <a:ea typeface="方正中倩简体" panose="03000509000000000000" charset="-122"/>
              <a:cs typeface="+mn-ea"/>
            </a:endParaRPr>
          </a:p>
          <a:p>
            <a:pPr algn="ctr" eaLnBrk="1" hangingPunct="1">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或自动审核</a:t>
            </a:r>
            <a:endParaRPr lang="zh-CN" altLang="en-US" sz="1205" noProof="1">
              <a:solidFill>
                <a:srgbClr val="7F7F7F"/>
              </a:solidFill>
              <a:latin typeface="微软雅黑" panose="020B0503020204020204" charset="-122"/>
              <a:ea typeface="微软雅黑" panose="020B0503020204020204" charset="-122"/>
            </a:endParaRPr>
          </a:p>
        </p:txBody>
      </p:sp>
      <p:sp>
        <p:nvSpPr>
          <p:cNvPr id="101" name="文本框 2"/>
          <p:cNvSpPr txBox="1"/>
          <p:nvPr/>
        </p:nvSpPr>
        <p:spPr bwMode="auto">
          <a:xfrm>
            <a:off x="2602883" y="2136537"/>
            <a:ext cx="803022" cy="489108"/>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600" noProof="1">
                <a:solidFill>
                  <a:srgbClr val="00B0F0"/>
                </a:solidFill>
                <a:latin typeface="方正兰亭中黑_GBK" pitchFamily="2" charset="-122"/>
                <a:ea typeface="方正兰亭中黑_GBK" pitchFamily="2" charset="-122"/>
                <a:cs typeface="+mn-ea"/>
              </a:rPr>
              <a:t>云平台</a:t>
            </a:r>
          </a:p>
          <a:p>
            <a:pPr algn="ctr" eaLnBrk="1" hangingPunct="1">
              <a:lnSpc>
                <a:spcPct val="150000"/>
              </a:lnSpc>
              <a:spcBef>
                <a:spcPct val="20000"/>
              </a:spcBef>
              <a:buFont typeface="Arial" panose="020B0604020202020204" pitchFamily="34" charset="0"/>
              <a:buNone/>
              <a:defRPr/>
            </a:pPr>
            <a:endParaRPr lang="zh-CN" altLang="en-US" sz="1205" noProof="1">
              <a:solidFill>
                <a:srgbClr val="7F7F7F"/>
              </a:solidFill>
              <a:latin typeface="微软雅黑" panose="020B0503020204020204" charset="-122"/>
              <a:ea typeface="微软雅黑" panose="020B0503020204020204" charset="-122"/>
            </a:endParaRPr>
          </a:p>
          <a:p>
            <a:pPr algn="ctr" eaLnBrk="1" hangingPunct="1">
              <a:lnSpc>
                <a:spcPct val="150000"/>
              </a:lnSpc>
              <a:spcBef>
                <a:spcPct val="20000"/>
              </a:spcBef>
              <a:buFont typeface="Arial" panose="020B0604020202020204" pitchFamily="34" charset="0"/>
              <a:buNone/>
              <a:defRPr/>
            </a:pPr>
            <a:endParaRPr lang="zh-CN" altLang="en-US" sz="1205" noProof="1">
              <a:solidFill>
                <a:srgbClr val="7F7F7F"/>
              </a:solidFill>
              <a:latin typeface="微软雅黑" panose="020B0503020204020204" charset="-122"/>
              <a:ea typeface="微软雅黑" panose="020B0503020204020204" charset="-122"/>
            </a:endParaRPr>
          </a:p>
        </p:txBody>
      </p:sp>
      <p:sp>
        <p:nvSpPr>
          <p:cNvPr id="20" name="Oval 8"/>
          <p:cNvSpPr/>
          <p:nvPr/>
        </p:nvSpPr>
        <p:spPr bwMode="auto">
          <a:xfrm>
            <a:off x="6143370" y="1994403"/>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21" name="KSO_Shape"/>
          <p:cNvSpPr/>
          <p:nvPr/>
        </p:nvSpPr>
        <p:spPr bwMode="auto">
          <a:xfrm>
            <a:off x="3687383" y="2180132"/>
            <a:ext cx="555610" cy="600843"/>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008CD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2" name="Oval 8"/>
          <p:cNvSpPr/>
          <p:nvPr/>
        </p:nvSpPr>
        <p:spPr bwMode="auto">
          <a:xfrm>
            <a:off x="1335663" y="201077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7" name="文本框 2"/>
          <p:cNvSpPr txBox="1"/>
          <p:nvPr/>
        </p:nvSpPr>
        <p:spPr bwMode="auto">
          <a:xfrm>
            <a:off x="1431936" y="2115202"/>
            <a:ext cx="1099773" cy="30558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预约申请</a:t>
            </a:r>
          </a:p>
        </p:txBody>
      </p:sp>
      <p:grpSp>
        <p:nvGrpSpPr>
          <p:cNvPr id="108" name="组合 23"/>
          <p:cNvGrpSpPr/>
          <p:nvPr/>
        </p:nvGrpSpPr>
        <p:grpSpPr bwMode="auto">
          <a:xfrm>
            <a:off x="5166423" y="1648518"/>
            <a:ext cx="314248" cy="724520"/>
            <a:chOff x="4578350" y="442913"/>
            <a:chExt cx="1047750" cy="2409825"/>
          </a:xfrm>
          <a:effectLst>
            <a:outerShdw blurRad="50800" dist="38100" dir="2700000" algn="tl" rotWithShape="0">
              <a:prstClr val="black">
                <a:alpha val="40000"/>
              </a:prstClr>
            </a:outerShdw>
          </a:effectLst>
        </p:grpSpPr>
        <p:sp>
          <p:nvSpPr>
            <p:cNvPr id="109"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110"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111"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12"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13"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18"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19"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0"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21"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2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2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2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2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2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2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3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3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3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33"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3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3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3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3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3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3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40" name="矩形 40"/>
          <p:cNvSpPr/>
          <p:nvPr/>
        </p:nvSpPr>
        <p:spPr bwMode="auto">
          <a:xfrm>
            <a:off x="4956924" y="1134909"/>
            <a:ext cx="785621" cy="525677"/>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访客</a:t>
            </a: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40" name="Oval 8"/>
          <p:cNvSpPr/>
          <p:nvPr/>
        </p:nvSpPr>
        <p:spPr bwMode="auto">
          <a:xfrm>
            <a:off x="10494767" y="198643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58" name="Rectangle 267"/>
          <p:cNvSpPr/>
          <p:nvPr/>
        </p:nvSpPr>
        <p:spPr bwMode="auto">
          <a:xfrm>
            <a:off x="10575996" y="216707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61" name="文本框 2"/>
          <p:cNvSpPr txBox="1">
            <a:spLocks noChangeArrowheads="1"/>
          </p:cNvSpPr>
          <p:nvPr/>
        </p:nvSpPr>
        <p:spPr bwMode="auto">
          <a:xfrm>
            <a:off x="9690908" y="3131692"/>
            <a:ext cx="1807886" cy="488537"/>
          </a:xfrm>
          <a:prstGeom prst="rect">
            <a:avLst/>
          </a:prstGeom>
          <a:noFill/>
          <a:ln w="9525">
            <a:noFill/>
            <a:miter lim="800000"/>
          </a:ln>
        </p:spPr>
        <p:txBody>
          <a:bodyPr lIns="89289" tIns="44644" rIns="89289" bIns="44644"/>
          <a:lstStyle/>
          <a:p>
            <a:pPr algn="ctr">
              <a:lnSpc>
                <a:spcPct val="150000"/>
              </a:lnSpc>
              <a:spcBef>
                <a:spcPct val="20000"/>
              </a:spcBef>
            </a:pPr>
            <a:r>
              <a:rPr lang="zh-CN" altLang="en-US" sz="1600" dirty="0">
                <a:solidFill>
                  <a:srgbClr val="00B0F0"/>
                </a:solidFill>
                <a:latin typeface="方正兰亭中黑_GBK" pitchFamily="2" charset="-122"/>
                <a:ea typeface="方正兰亭中黑_GBK" pitchFamily="2" charset="-122"/>
              </a:rPr>
              <a:t>扫码直达被访楼层</a:t>
            </a:r>
          </a:p>
        </p:txBody>
      </p:sp>
      <p:pic>
        <p:nvPicPr>
          <p:cNvPr id="141" name="图片 140">
            <a:extLst>
              <a:ext uri="{FF2B5EF4-FFF2-40B4-BE49-F238E27FC236}">
                <a16:creationId xmlns:a16="http://schemas.microsoft.com/office/drawing/2014/main" id="{B2B947A4-46EE-0135-756B-21C7296A3B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6647" y="1658783"/>
            <a:ext cx="352923" cy="266411"/>
          </a:xfrm>
          <a:prstGeom prst="rect">
            <a:avLst/>
          </a:prstGeom>
        </p:spPr>
      </p:pic>
      <p:pic>
        <p:nvPicPr>
          <p:cNvPr id="143" name="图片 142">
            <a:extLst>
              <a:ext uri="{FF2B5EF4-FFF2-40B4-BE49-F238E27FC236}">
                <a16:creationId xmlns:a16="http://schemas.microsoft.com/office/drawing/2014/main" id="{DCDAEF0C-1609-64FF-0A3D-83F49AB8B9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30645" y="1144742"/>
            <a:ext cx="709277" cy="689843"/>
          </a:xfrm>
          <a:prstGeom prst="rect">
            <a:avLst/>
          </a:prstGeom>
        </p:spPr>
      </p:pic>
      <p:pic>
        <p:nvPicPr>
          <p:cNvPr id="144" name="图片 143">
            <a:extLst>
              <a:ext uri="{FF2B5EF4-FFF2-40B4-BE49-F238E27FC236}">
                <a16:creationId xmlns:a16="http://schemas.microsoft.com/office/drawing/2014/main" id="{11FCA4C5-15CE-EC98-BE41-6073760A6D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75205" y="2433377"/>
            <a:ext cx="726200" cy="763770"/>
          </a:xfrm>
          <a:prstGeom prst="rect">
            <a:avLst/>
          </a:prstGeom>
        </p:spPr>
      </p:pic>
      <p:sp>
        <p:nvSpPr>
          <p:cNvPr id="145" name="Rectangle 267">
            <a:extLst>
              <a:ext uri="{FF2B5EF4-FFF2-40B4-BE49-F238E27FC236}">
                <a16:creationId xmlns:a16="http://schemas.microsoft.com/office/drawing/2014/main" id="{3B7D09E6-D95D-52C7-7BF8-D50CC408113B}"/>
              </a:ext>
            </a:extLst>
          </p:cNvPr>
          <p:cNvSpPr/>
          <p:nvPr/>
        </p:nvSpPr>
        <p:spPr bwMode="auto">
          <a:xfrm>
            <a:off x="8176724" y="1852181"/>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46" name="文本框 2">
            <a:extLst>
              <a:ext uri="{FF2B5EF4-FFF2-40B4-BE49-F238E27FC236}">
                <a16:creationId xmlns:a16="http://schemas.microsoft.com/office/drawing/2014/main" id="{22DE380E-4F52-11D8-FC0B-09C5605A829F}"/>
              </a:ext>
            </a:extLst>
          </p:cNvPr>
          <p:cNvSpPr txBox="1">
            <a:spLocks noChangeArrowheads="1"/>
          </p:cNvSpPr>
          <p:nvPr/>
        </p:nvSpPr>
        <p:spPr bwMode="auto">
          <a:xfrm>
            <a:off x="7189913" y="694002"/>
            <a:ext cx="2096783" cy="488537"/>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二维码门禁扫码开门</a:t>
            </a:r>
          </a:p>
        </p:txBody>
      </p:sp>
      <p:pic>
        <p:nvPicPr>
          <p:cNvPr id="147" name="图片 146">
            <a:extLst>
              <a:ext uri="{FF2B5EF4-FFF2-40B4-BE49-F238E27FC236}">
                <a16:creationId xmlns:a16="http://schemas.microsoft.com/office/drawing/2014/main" id="{99D0896F-735D-2FA6-B59C-2CE4006CFB9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64784" y="2214990"/>
            <a:ext cx="352291" cy="623948"/>
          </a:xfrm>
          <a:prstGeom prst="rect">
            <a:avLst/>
          </a:prstGeom>
        </p:spPr>
      </p:pic>
      <p:sp>
        <p:nvSpPr>
          <p:cNvPr id="148" name="文本框 2">
            <a:extLst>
              <a:ext uri="{FF2B5EF4-FFF2-40B4-BE49-F238E27FC236}">
                <a16:creationId xmlns:a16="http://schemas.microsoft.com/office/drawing/2014/main" id="{DAE00706-1229-36C0-DC50-83017BD8A5ED}"/>
              </a:ext>
            </a:extLst>
          </p:cNvPr>
          <p:cNvSpPr txBox="1"/>
          <p:nvPr/>
        </p:nvSpPr>
        <p:spPr bwMode="auto">
          <a:xfrm>
            <a:off x="5733969" y="2745704"/>
            <a:ext cx="961690" cy="281201"/>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人脸识别</a:t>
            </a:r>
          </a:p>
        </p:txBody>
      </p:sp>
      <p:pic>
        <p:nvPicPr>
          <p:cNvPr id="149" name="图片 148">
            <a:extLst>
              <a:ext uri="{FF2B5EF4-FFF2-40B4-BE49-F238E27FC236}">
                <a16:creationId xmlns:a16="http://schemas.microsoft.com/office/drawing/2014/main" id="{A12C301A-619F-6C6C-7FC0-D68B7D066A3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23157" y="2424081"/>
            <a:ext cx="531618" cy="1181373"/>
          </a:xfrm>
          <a:prstGeom prst="rect">
            <a:avLst/>
          </a:prstGeom>
        </p:spPr>
      </p:pic>
      <p:pic>
        <p:nvPicPr>
          <p:cNvPr id="150" name="图片 149">
            <a:extLst>
              <a:ext uri="{FF2B5EF4-FFF2-40B4-BE49-F238E27FC236}">
                <a16:creationId xmlns:a16="http://schemas.microsoft.com/office/drawing/2014/main" id="{B6377003-9088-56BA-2C62-AF1DFB4E323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755019" y="913299"/>
            <a:ext cx="446643" cy="992540"/>
          </a:xfrm>
          <a:prstGeom prst="rect">
            <a:avLst/>
          </a:prstGeom>
        </p:spPr>
      </p:pic>
      <p:sp>
        <p:nvSpPr>
          <p:cNvPr id="151" name="Oval 8">
            <a:extLst>
              <a:ext uri="{FF2B5EF4-FFF2-40B4-BE49-F238E27FC236}">
                <a16:creationId xmlns:a16="http://schemas.microsoft.com/office/drawing/2014/main" id="{968B3342-42FE-E68D-427D-AD16C41DB587}"/>
              </a:ext>
            </a:extLst>
          </p:cNvPr>
          <p:cNvSpPr/>
          <p:nvPr/>
        </p:nvSpPr>
        <p:spPr bwMode="auto">
          <a:xfrm>
            <a:off x="1933057" y="1973051"/>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2" name="图片 1">
            <a:extLst>
              <a:ext uri="{FF2B5EF4-FFF2-40B4-BE49-F238E27FC236}">
                <a16:creationId xmlns:a16="http://schemas.microsoft.com/office/drawing/2014/main" id="{D3A9573B-049C-366C-6507-2E3F1AD70E5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729627" y="974276"/>
            <a:ext cx="657261" cy="752029"/>
          </a:xfrm>
          <a:prstGeom prst="rect">
            <a:avLst/>
          </a:prstGeom>
        </p:spPr>
      </p:pic>
      <p:sp>
        <p:nvSpPr>
          <p:cNvPr id="4" name="文本框 2">
            <a:extLst>
              <a:ext uri="{FF2B5EF4-FFF2-40B4-BE49-F238E27FC236}">
                <a16:creationId xmlns:a16="http://schemas.microsoft.com/office/drawing/2014/main" id="{3A03AA7E-ED42-585C-50DF-4899F3B87829}"/>
              </a:ext>
            </a:extLst>
          </p:cNvPr>
          <p:cNvSpPr txBox="1"/>
          <p:nvPr/>
        </p:nvSpPr>
        <p:spPr bwMode="auto">
          <a:xfrm>
            <a:off x="1487646" y="1643875"/>
            <a:ext cx="1099773" cy="30558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前台扫码</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28" y="276222"/>
            <a:ext cx="4017936"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大厦园区访客前台登记通行</a:t>
            </a:r>
          </a:p>
        </p:txBody>
      </p:sp>
      <p:sp>
        <p:nvSpPr>
          <p:cNvPr id="50" name="圆角矩形 49"/>
          <p:cNvSpPr/>
          <p:nvPr/>
        </p:nvSpPr>
        <p:spPr>
          <a:xfrm>
            <a:off x="462184" y="4573607"/>
            <a:ext cx="11447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访客前台来访</a:t>
            </a:r>
          </a:p>
        </p:txBody>
      </p:sp>
      <p:sp>
        <p:nvSpPr>
          <p:cNvPr id="51" name="圆角矩形 50"/>
          <p:cNvSpPr/>
          <p:nvPr/>
        </p:nvSpPr>
        <p:spPr>
          <a:xfrm>
            <a:off x="2043083" y="3872633"/>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来访信息登记</a:t>
            </a:r>
          </a:p>
        </p:txBody>
      </p:sp>
      <p:sp>
        <p:nvSpPr>
          <p:cNvPr id="52" name="圆角矩形 51"/>
          <p:cNvSpPr/>
          <p:nvPr/>
        </p:nvSpPr>
        <p:spPr>
          <a:xfrm>
            <a:off x="2043084" y="5277454"/>
            <a:ext cx="151216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人脸抓拍</a:t>
            </a:r>
          </a:p>
        </p:txBody>
      </p:sp>
      <p:sp>
        <p:nvSpPr>
          <p:cNvPr id="53" name="圆角矩形 52"/>
          <p:cNvSpPr/>
          <p:nvPr/>
        </p:nvSpPr>
        <p:spPr>
          <a:xfrm>
            <a:off x="5612601" y="4578375"/>
            <a:ext cx="1888393"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生成访客二维码</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或下发访客人脸或证件</a:t>
            </a:r>
          </a:p>
        </p:txBody>
      </p:sp>
      <p:sp>
        <p:nvSpPr>
          <p:cNvPr id="59" name="圆角矩形 58"/>
          <p:cNvSpPr/>
          <p:nvPr/>
        </p:nvSpPr>
        <p:spPr>
          <a:xfrm>
            <a:off x="4026587" y="4573607"/>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登记完成</a:t>
            </a:r>
          </a:p>
        </p:txBody>
      </p:sp>
      <p:sp>
        <p:nvSpPr>
          <p:cNvPr id="60" name="左大括号 59"/>
          <p:cNvSpPr/>
          <p:nvPr/>
        </p:nvSpPr>
        <p:spPr>
          <a:xfrm>
            <a:off x="1639116" y="4084837"/>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圆角矩形 65"/>
          <p:cNvSpPr/>
          <p:nvPr/>
        </p:nvSpPr>
        <p:spPr>
          <a:xfrm>
            <a:off x="7958475" y="4548844"/>
            <a:ext cx="2285969"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二维码读卡器</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上扫码或人脸识别或刷身份证</a:t>
            </a:r>
          </a:p>
        </p:txBody>
      </p:sp>
      <p:sp>
        <p:nvSpPr>
          <p:cNvPr id="71" name="圆角矩形 70"/>
          <p:cNvSpPr/>
          <p:nvPr/>
        </p:nvSpPr>
        <p:spPr>
          <a:xfrm>
            <a:off x="10696089" y="4547484"/>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通行</a:t>
            </a:r>
            <a:r>
              <a:rPr lang="en-US" altLang="zh-CN" sz="1200" dirty="0">
                <a:solidFill>
                  <a:schemeClr val="tx1"/>
                </a:solidFill>
                <a:latin typeface="微软雅黑" panose="020B0503020204020204" charset="-122"/>
                <a:ea typeface="微软雅黑" panose="020B0503020204020204" charset="-122"/>
              </a:rPr>
              <a:t>/</a:t>
            </a:r>
            <a:r>
              <a:rPr lang="zh-CN" altLang="en-US" sz="1200" dirty="0">
                <a:solidFill>
                  <a:schemeClr val="tx1"/>
                </a:solidFill>
                <a:latin typeface="微软雅黑" panose="020B0503020204020204" charset="-122"/>
                <a:ea typeface="微软雅黑" panose="020B0503020204020204" charset="-122"/>
              </a:rPr>
              <a:t>乘梯</a:t>
            </a:r>
          </a:p>
        </p:txBody>
      </p:sp>
      <p:cxnSp>
        <p:nvCxnSpPr>
          <p:cNvPr id="28" name="直接箭头连接符 27"/>
          <p:cNvCxnSpPr>
            <a:cxnSpLocks/>
            <a:stCxn id="66" idx="3"/>
            <a:endCxn id="71" idx="1"/>
          </p:cNvCxnSpPr>
          <p:nvPr/>
        </p:nvCxnSpPr>
        <p:spPr>
          <a:xfrm flipV="1">
            <a:off x="10244444" y="4763508"/>
            <a:ext cx="451645" cy="13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右大括号 13"/>
          <p:cNvSpPr/>
          <p:nvPr/>
        </p:nvSpPr>
        <p:spPr>
          <a:xfrm>
            <a:off x="3547685" y="4079595"/>
            <a:ext cx="432048" cy="1420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4" name="直接箭头连接符 23"/>
          <p:cNvCxnSpPr>
            <a:cxnSpLocks/>
          </p:cNvCxnSpPr>
          <p:nvPr/>
        </p:nvCxnSpPr>
        <p:spPr>
          <a:xfrm>
            <a:off x="5178715" y="4806226"/>
            <a:ext cx="4034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cxnSpLocks/>
          </p:cNvCxnSpPr>
          <p:nvPr/>
        </p:nvCxnSpPr>
        <p:spPr>
          <a:xfrm>
            <a:off x="7507893" y="4782572"/>
            <a:ext cx="42010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1407160" y="2045970"/>
            <a:ext cx="1019175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6" name="Oval 8"/>
          <p:cNvSpPr/>
          <p:nvPr/>
        </p:nvSpPr>
        <p:spPr bwMode="auto">
          <a:xfrm>
            <a:off x="3229205" y="1987473"/>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8" name="Freeform 12"/>
          <p:cNvSpPr>
            <a:spLocks noEditPoints="1"/>
          </p:cNvSpPr>
          <p:nvPr/>
        </p:nvSpPr>
        <p:spPr bwMode="auto">
          <a:xfrm>
            <a:off x="11598757" y="1992030"/>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41" name="文本框 2"/>
          <p:cNvSpPr txBox="1">
            <a:spLocks noChangeArrowheads="1"/>
          </p:cNvSpPr>
          <p:nvPr/>
        </p:nvSpPr>
        <p:spPr bwMode="auto">
          <a:xfrm>
            <a:off x="7317588" y="3132303"/>
            <a:ext cx="1888393" cy="488537"/>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通道闸扫码通行</a:t>
            </a:r>
          </a:p>
        </p:txBody>
      </p:sp>
      <p:sp>
        <p:nvSpPr>
          <p:cNvPr id="43" name="矩形 40"/>
          <p:cNvSpPr/>
          <p:nvPr/>
        </p:nvSpPr>
        <p:spPr bwMode="auto">
          <a:xfrm>
            <a:off x="692721" y="1050614"/>
            <a:ext cx="785621" cy="525677"/>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访客</a:t>
            </a:r>
          </a:p>
        </p:txBody>
      </p:sp>
      <p:grpSp>
        <p:nvGrpSpPr>
          <p:cNvPr id="44" name="组合 23"/>
          <p:cNvGrpSpPr/>
          <p:nvPr/>
        </p:nvGrpSpPr>
        <p:grpSpPr bwMode="auto">
          <a:xfrm>
            <a:off x="978473" y="1622118"/>
            <a:ext cx="314248" cy="724520"/>
            <a:chOff x="4578350" y="442913"/>
            <a:chExt cx="1047750" cy="2409825"/>
          </a:xfrm>
          <a:effectLst>
            <a:outerShdw blurRad="50800" dist="38100" dir="2700000" algn="tl" rotWithShape="0">
              <a:prstClr val="black">
                <a:alpha val="40000"/>
              </a:prstClr>
            </a:outerShdw>
          </a:effectLst>
        </p:grpSpPr>
        <p:sp>
          <p:nvSpPr>
            <p:cNvPr id="45"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7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7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8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96" name="Oval 268"/>
          <p:cNvSpPr/>
          <p:nvPr/>
        </p:nvSpPr>
        <p:spPr bwMode="auto">
          <a:xfrm>
            <a:off x="8093867" y="2023780"/>
            <a:ext cx="182835"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8" name="Rectangle 267"/>
          <p:cNvSpPr/>
          <p:nvPr/>
        </p:nvSpPr>
        <p:spPr bwMode="auto">
          <a:xfrm>
            <a:off x="8185856" y="215691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9" name="图片 1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25234" y="2415096"/>
            <a:ext cx="720185" cy="815420"/>
          </a:xfrm>
          <a:prstGeom prst="rect">
            <a:avLst/>
          </a:prstGeom>
          <a:noFill/>
          <a:ln w="9525">
            <a:noFill/>
            <a:miter lim="800000"/>
            <a:headEnd/>
            <a:tailEnd/>
          </a:ln>
        </p:spPr>
      </p:pic>
      <p:sp>
        <p:nvSpPr>
          <p:cNvPr id="100" name="文本框 2"/>
          <p:cNvSpPr txBox="1"/>
          <p:nvPr/>
        </p:nvSpPr>
        <p:spPr bwMode="auto">
          <a:xfrm>
            <a:off x="2421409" y="2148030"/>
            <a:ext cx="1818924" cy="548869"/>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前台登记（来访信息、证件读取、人脸抓拍等）</a:t>
            </a:r>
            <a:endParaRPr lang="zh-CN" altLang="en-US" sz="1205" noProof="1">
              <a:solidFill>
                <a:srgbClr val="7F7F7F"/>
              </a:solidFill>
              <a:latin typeface="微软雅黑" panose="020B0503020204020204" charset="-122"/>
              <a:ea typeface="微软雅黑" panose="020B0503020204020204" charset="-122"/>
            </a:endParaRPr>
          </a:p>
        </p:txBody>
      </p:sp>
      <p:sp>
        <p:nvSpPr>
          <p:cNvPr id="21" name="KSO_Shape"/>
          <p:cNvSpPr/>
          <p:nvPr/>
        </p:nvSpPr>
        <p:spPr bwMode="auto">
          <a:xfrm>
            <a:off x="3059740" y="2719186"/>
            <a:ext cx="555610" cy="600843"/>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008CD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2" name="Oval 8"/>
          <p:cNvSpPr/>
          <p:nvPr/>
        </p:nvSpPr>
        <p:spPr bwMode="auto">
          <a:xfrm>
            <a:off x="1335663" y="201077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7" name="文本框 2"/>
          <p:cNvSpPr txBox="1"/>
          <p:nvPr/>
        </p:nvSpPr>
        <p:spPr bwMode="auto">
          <a:xfrm>
            <a:off x="558180" y="2319310"/>
            <a:ext cx="1119960" cy="252177"/>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前台来访</a:t>
            </a:r>
          </a:p>
        </p:txBody>
      </p:sp>
      <p:grpSp>
        <p:nvGrpSpPr>
          <p:cNvPr id="108" name="组合 23"/>
          <p:cNvGrpSpPr/>
          <p:nvPr/>
        </p:nvGrpSpPr>
        <p:grpSpPr bwMode="auto">
          <a:xfrm>
            <a:off x="5335110" y="1608754"/>
            <a:ext cx="314248" cy="724520"/>
            <a:chOff x="4578350" y="442913"/>
            <a:chExt cx="1047750" cy="2409825"/>
          </a:xfrm>
          <a:effectLst>
            <a:outerShdw blurRad="50800" dist="38100" dir="2700000" algn="tl" rotWithShape="0">
              <a:prstClr val="black">
                <a:alpha val="40000"/>
              </a:prstClr>
            </a:outerShdw>
          </a:effectLst>
        </p:grpSpPr>
        <p:sp>
          <p:nvSpPr>
            <p:cNvPr id="109"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110"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111"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12"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13"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18"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19"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0"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21"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2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2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2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2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2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2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3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3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3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33"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3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3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3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3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3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3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40" name="矩形 40"/>
          <p:cNvSpPr/>
          <p:nvPr/>
        </p:nvSpPr>
        <p:spPr bwMode="auto">
          <a:xfrm>
            <a:off x="2882122" y="846455"/>
            <a:ext cx="785621" cy="525677"/>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访客</a:t>
            </a: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40" name="Oval 8"/>
          <p:cNvSpPr/>
          <p:nvPr/>
        </p:nvSpPr>
        <p:spPr bwMode="auto">
          <a:xfrm>
            <a:off x="10494767" y="198643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58" name="Rectangle 267"/>
          <p:cNvSpPr/>
          <p:nvPr/>
        </p:nvSpPr>
        <p:spPr bwMode="auto">
          <a:xfrm>
            <a:off x="10575996" y="216707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61" name="文本框 2"/>
          <p:cNvSpPr txBox="1">
            <a:spLocks noChangeArrowheads="1"/>
          </p:cNvSpPr>
          <p:nvPr/>
        </p:nvSpPr>
        <p:spPr bwMode="auto">
          <a:xfrm>
            <a:off x="9690908" y="3131692"/>
            <a:ext cx="1807886" cy="488537"/>
          </a:xfrm>
          <a:prstGeom prst="rect">
            <a:avLst/>
          </a:prstGeom>
          <a:noFill/>
          <a:ln w="9525">
            <a:noFill/>
            <a:miter lim="800000"/>
          </a:ln>
        </p:spPr>
        <p:txBody>
          <a:bodyPr lIns="89289" tIns="44644" rIns="89289" bIns="44644"/>
          <a:lstStyle/>
          <a:p>
            <a:pPr algn="ctr">
              <a:lnSpc>
                <a:spcPct val="150000"/>
              </a:lnSpc>
              <a:spcBef>
                <a:spcPct val="20000"/>
              </a:spcBef>
            </a:pPr>
            <a:r>
              <a:rPr lang="zh-CN" altLang="en-US" sz="1600" dirty="0">
                <a:solidFill>
                  <a:srgbClr val="00B0F0"/>
                </a:solidFill>
                <a:latin typeface="方正兰亭中黑_GBK" pitchFamily="2" charset="-122"/>
                <a:ea typeface="方正兰亭中黑_GBK" pitchFamily="2" charset="-122"/>
              </a:rPr>
              <a:t>扫码直达被访楼层</a:t>
            </a:r>
          </a:p>
        </p:txBody>
      </p:sp>
      <p:pic>
        <p:nvPicPr>
          <p:cNvPr id="143" name="图片 142">
            <a:extLst>
              <a:ext uri="{FF2B5EF4-FFF2-40B4-BE49-F238E27FC236}">
                <a16:creationId xmlns:a16="http://schemas.microsoft.com/office/drawing/2014/main" id="{DCDAEF0C-1609-64FF-0A3D-83F49AB8B9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30645" y="1144742"/>
            <a:ext cx="709277" cy="689843"/>
          </a:xfrm>
          <a:prstGeom prst="rect">
            <a:avLst/>
          </a:prstGeom>
        </p:spPr>
      </p:pic>
      <p:pic>
        <p:nvPicPr>
          <p:cNvPr id="144" name="图片 143">
            <a:extLst>
              <a:ext uri="{FF2B5EF4-FFF2-40B4-BE49-F238E27FC236}">
                <a16:creationId xmlns:a16="http://schemas.microsoft.com/office/drawing/2014/main" id="{11FCA4C5-15CE-EC98-BE41-6073760A6D5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75205" y="2433377"/>
            <a:ext cx="726200" cy="763770"/>
          </a:xfrm>
          <a:prstGeom prst="rect">
            <a:avLst/>
          </a:prstGeom>
        </p:spPr>
      </p:pic>
      <p:sp>
        <p:nvSpPr>
          <p:cNvPr id="145" name="Rectangle 267">
            <a:extLst>
              <a:ext uri="{FF2B5EF4-FFF2-40B4-BE49-F238E27FC236}">
                <a16:creationId xmlns:a16="http://schemas.microsoft.com/office/drawing/2014/main" id="{3B7D09E6-D95D-52C7-7BF8-D50CC408113B}"/>
              </a:ext>
            </a:extLst>
          </p:cNvPr>
          <p:cNvSpPr/>
          <p:nvPr/>
        </p:nvSpPr>
        <p:spPr bwMode="auto">
          <a:xfrm>
            <a:off x="8176724" y="1852181"/>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46" name="文本框 2">
            <a:extLst>
              <a:ext uri="{FF2B5EF4-FFF2-40B4-BE49-F238E27FC236}">
                <a16:creationId xmlns:a16="http://schemas.microsoft.com/office/drawing/2014/main" id="{22DE380E-4F52-11D8-FC0B-09C5605A829F}"/>
              </a:ext>
            </a:extLst>
          </p:cNvPr>
          <p:cNvSpPr txBox="1">
            <a:spLocks noChangeArrowheads="1"/>
          </p:cNvSpPr>
          <p:nvPr/>
        </p:nvSpPr>
        <p:spPr bwMode="auto">
          <a:xfrm>
            <a:off x="7119866" y="703333"/>
            <a:ext cx="2633734" cy="488537"/>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二维码扫码</a:t>
            </a:r>
            <a:r>
              <a:rPr lang="en-US" altLang="zh-CN" sz="1600" dirty="0">
                <a:solidFill>
                  <a:srgbClr val="00B0F0"/>
                </a:solidFill>
                <a:latin typeface="方正兰亭中黑_GBK" pitchFamily="2" charset="-122"/>
                <a:ea typeface="方正兰亭中黑_GBK" pitchFamily="2" charset="-122"/>
              </a:rPr>
              <a:t>/</a:t>
            </a:r>
            <a:r>
              <a:rPr lang="zh-CN" altLang="en-US" sz="1600" dirty="0">
                <a:solidFill>
                  <a:srgbClr val="00B0F0"/>
                </a:solidFill>
                <a:latin typeface="方正兰亭中黑_GBK" pitchFamily="2" charset="-122"/>
                <a:ea typeface="方正兰亭中黑_GBK" pitchFamily="2" charset="-122"/>
              </a:rPr>
              <a:t>人脸识别开门</a:t>
            </a:r>
          </a:p>
        </p:txBody>
      </p:sp>
      <p:pic>
        <p:nvPicPr>
          <p:cNvPr id="3" name="图片 2">
            <a:extLst>
              <a:ext uri="{FF2B5EF4-FFF2-40B4-BE49-F238E27FC236}">
                <a16:creationId xmlns:a16="http://schemas.microsoft.com/office/drawing/2014/main" id="{8AC4DA36-20B8-6241-E0D1-B8794D1F6F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34517" y="1393673"/>
            <a:ext cx="680833" cy="555700"/>
          </a:xfrm>
          <a:prstGeom prst="rect">
            <a:avLst/>
          </a:prstGeom>
        </p:spPr>
      </p:pic>
      <p:sp>
        <p:nvSpPr>
          <p:cNvPr id="142" name="文本框 2">
            <a:extLst>
              <a:ext uri="{FF2B5EF4-FFF2-40B4-BE49-F238E27FC236}">
                <a16:creationId xmlns:a16="http://schemas.microsoft.com/office/drawing/2014/main" id="{D5127B40-AC7F-7E6A-E28B-95B8093CE901}"/>
              </a:ext>
            </a:extLst>
          </p:cNvPr>
          <p:cNvSpPr txBox="1"/>
          <p:nvPr/>
        </p:nvSpPr>
        <p:spPr bwMode="auto">
          <a:xfrm>
            <a:off x="5654793" y="1302387"/>
            <a:ext cx="961690" cy="281201"/>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扫描二维码</a:t>
            </a:r>
          </a:p>
        </p:txBody>
      </p:sp>
      <p:sp>
        <p:nvSpPr>
          <p:cNvPr id="151" name="Oval 8">
            <a:extLst>
              <a:ext uri="{FF2B5EF4-FFF2-40B4-BE49-F238E27FC236}">
                <a16:creationId xmlns:a16="http://schemas.microsoft.com/office/drawing/2014/main" id="{1C633B7F-8C68-F7B6-4D1B-95BEE0CDA7F0}"/>
              </a:ext>
            </a:extLst>
          </p:cNvPr>
          <p:cNvSpPr/>
          <p:nvPr/>
        </p:nvSpPr>
        <p:spPr bwMode="auto">
          <a:xfrm>
            <a:off x="6007897" y="1994403"/>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52" name="图片 151">
            <a:extLst>
              <a:ext uri="{FF2B5EF4-FFF2-40B4-BE49-F238E27FC236}">
                <a16:creationId xmlns:a16="http://schemas.microsoft.com/office/drawing/2014/main" id="{2A0A4AE2-D48D-49DA-ACB9-851BFB61A78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41174" y="1658783"/>
            <a:ext cx="352923" cy="266411"/>
          </a:xfrm>
          <a:prstGeom prst="rect">
            <a:avLst/>
          </a:prstGeom>
        </p:spPr>
      </p:pic>
      <p:pic>
        <p:nvPicPr>
          <p:cNvPr id="153" name="图片 152">
            <a:extLst>
              <a:ext uri="{FF2B5EF4-FFF2-40B4-BE49-F238E27FC236}">
                <a16:creationId xmlns:a16="http://schemas.microsoft.com/office/drawing/2014/main" id="{18F8C6AB-DA94-FC34-C8CF-BCEC3F6A531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41174" y="2205568"/>
            <a:ext cx="296805" cy="525677"/>
          </a:xfrm>
          <a:prstGeom prst="rect">
            <a:avLst/>
          </a:prstGeom>
        </p:spPr>
      </p:pic>
      <p:sp>
        <p:nvSpPr>
          <p:cNvPr id="154" name="文本框 2">
            <a:extLst>
              <a:ext uri="{FF2B5EF4-FFF2-40B4-BE49-F238E27FC236}">
                <a16:creationId xmlns:a16="http://schemas.microsoft.com/office/drawing/2014/main" id="{B610B9F8-D8EE-2288-3A57-B257FDE9B001}"/>
              </a:ext>
            </a:extLst>
          </p:cNvPr>
          <p:cNvSpPr txBox="1"/>
          <p:nvPr/>
        </p:nvSpPr>
        <p:spPr bwMode="auto">
          <a:xfrm>
            <a:off x="5610792" y="2654147"/>
            <a:ext cx="961690" cy="281201"/>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人脸识别</a:t>
            </a:r>
          </a:p>
        </p:txBody>
      </p:sp>
      <p:pic>
        <p:nvPicPr>
          <p:cNvPr id="155" name="图片 154">
            <a:extLst>
              <a:ext uri="{FF2B5EF4-FFF2-40B4-BE49-F238E27FC236}">
                <a16:creationId xmlns:a16="http://schemas.microsoft.com/office/drawing/2014/main" id="{2055756B-238F-B4C1-8A81-B484E537C9F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29734" y="3043216"/>
            <a:ext cx="519684" cy="330099"/>
          </a:xfrm>
          <a:prstGeom prst="rect">
            <a:avLst/>
          </a:prstGeom>
        </p:spPr>
      </p:pic>
      <p:sp>
        <p:nvSpPr>
          <p:cNvPr id="156" name="文本框 2">
            <a:extLst>
              <a:ext uri="{FF2B5EF4-FFF2-40B4-BE49-F238E27FC236}">
                <a16:creationId xmlns:a16="http://schemas.microsoft.com/office/drawing/2014/main" id="{3A0F17E1-5E1E-AB3F-366D-1F517A0267B5}"/>
              </a:ext>
            </a:extLst>
          </p:cNvPr>
          <p:cNvSpPr txBox="1"/>
          <p:nvPr/>
        </p:nvSpPr>
        <p:spPr bwMode="auto">
          <a:xfrm>
            <a:off x="5659569" y="3334108"/>
            <a:ext cx="872862" cy="260450"/>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刷身份证</a:t>
            </a:r>
          </a:p>
        </p:txBody>
      </p:sp>
      <p:sp>
        <p:nvSpPr>
          <p:cNvPr id="160" name="圆角矩形 50">
            <a:extLst>
              <a:ext uri="{FF2B5EF4-FFF2-40B4-BE49-F238E27FC236}">
                <a16:creationId xmlns:a16="http://schemas.microsoft.com/office/drawing/2014/main" id="{EA2FFAA0-771A-0075-60D6-210AE95185DB}"/>
              </a:ext>
            </a:extLst>
          </p:cNvPr>
          <p:cNvSpPr/>
          <p:nvPr/>
        </p:nvSpPr>
        <p:spPr>
          <a:xfrm>
            <a:off x="2043083" y="4331460"/>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选择被访人</a:t>
            </a:r>
          </a:p>
        </p:txBody>
      </p:sp>
      <p:sp>
        <p:nvSpPr>
          <p:cNvPr id="161" name="圆角矩形 50">
            <a:extLst>
              <a:ext uri="{FF2B5EF4-FFF2-40B4-BE49-F238E27FC236}">
                <a16:creationId xmlns:a16="http://schemas.microsoft.com/office/drawing/2014/main" id="{FCEE7209-1EFC-618E-FD4D-76731D85AFC9}"/>
              </a:ext>
            </a:extLst>
          </p:cNvPr>
          <p:cNvSpPr/>
          <p:nvPr/>
        </p:nvSpPr>
        <p:spPr>
          <a:xfrm>
            <a:off x="2023487" y="4802325"/>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证件读取</a:t>
            </a:r>
          </a:p>
        </p:txBody>
      </p:sp>
    </p:spTree>
    <p:extLst>
      <p:ext uri="{BB962C8B-B14F-4D97-AF65-F5344CB8AC3E}">
        <p14:creationId xmlns:p14="http://schemas.microsoft.com/office/powerpoint/2010/main" val="3230463454"/>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29" y="276229"/>
            <a:ext cx="4945925"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住宅小区访客可视对讲开门、乘梯</a:t>
            </a:r>
          </a:p>
        </p:txBody>
      </p:sp>
      <p:sp>
        <p:nvSpPr>
          <p:cNvPr id="50" name="圆角矩形 49"/>
          <p:cNvSpPr/>
          <p:nvPr/>
        </p:nvSpPr>
        <p:spPr>
          <a:xfrm>
            <a:off x="469125"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访客来访</a:t>
            </a:r>
          </a:p>
        </p:txBody>
      </p:sp>
      <p:sp>
        <p:nvSpPr>
          <p:cNvPr id="51" name="圆角矩形 50"/>
          <p:cNvSpPr/>
          <p:nvPr/>
        </p:nvSpPr>
        <p:spPr>
          <a:xfrm>
            <a:off x="1913424" y="3872633"/>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可视对讲主机呼叫</a:t>
            </a:r>
          </a:p>
        </p:txBody>
      </p:sp>
      <p:sp>
        <p:nvSpPr>
          <p:cNvPr id="52" name="圆角矩形 51"/>
          <p:cNvSpPr/>
          <p:nvPr/>
        </p:nvSpPr>
        <p:spPr>
          <a:xfrm>
            <a:off x="1913425" y="5277454"/>
            <a:ext cx="151216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云对讲主机呼叫</a:t>
            </a:r>
          </a:p>
        </p:txBody>
      </p:sp>
      <p:sp>
        <p:nvSpPr>
          <p:cNvPr id="53" name="圆角矩形 52"/>
          <p:cNvSpPr/>
          <p:nvPr/>
        </p:nvSpPr>
        <p:spPr>
          <a:xfrm>
            <a:off x="7012048" y="4578375"/>
            <a:ext cx="177496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电梯自动</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呼叫到当前楼层</a:t>
            </a:r>
          </a:p>
        </p:txBody>
      </p:sp>
      <p:sp>
        <p:nvSpPr>
          <p:cNvPr id="59" name="圆角矩形 58"/>
          <p:cNvSpPr/>
          <p:nvPr/>
        </p:nvSpPr>
        <p:spPr>
          <a:xfrm>
            <a:off x="5429639" y="4573607"/>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访客通行</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单元门</a:t>
            </a:r>
          </a:p>
        </p:txBody>
      </p:sp>
      <p:sp>
        <p:nvSpPr>
          <p:cNvPr id="60" name="左大括号 59"/>
          <p:cNvSpPr/>
          <p:nvPr/>
        </p:nvSpPr>
        <p:spPr>
          <a:xfrm>
            <a:off x="1509457" y="4084837"/>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圆角矩形 65"/>
          <p:cNvSpPr/>
          <p:nvPr/>
        </p:nvSpPr>
        <p:spPr>
          <a:xfrm>
            <a:off x="9071510" y="4573607"/>
            <a:ext cx="129614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电梯开门</a:t>
            </a:r>
          </a:p>
        </p:txBody>
      </p:sp>
      <p:sp>
        <p:nvSpPr>
          <p:cNvPr id="71" name="圆角矩形 70"/>
          <p:cNvSpPr/>
          <p:nvPr/>
        </p:nvSpPr>
        <p:spPr>
          <a:xfrm>
            <a:off x="10655686" y="4580666"/>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乘梯到被访楼层</a:t>
            </a:r>
          </a:p>
        </p:txBody>
      </p:sp>
      <p:cxnSp>
        <p:nvCxnSpPr>
          <p:cNvPr id="28" name="直接箭头连接符 27"/>
          <p:cNvCxnSpPr>
            <a:stCxn id="66" idx="3"/>
          </p:cNvCxnSpPr>
          <p:nvPr/>
        </p:nvCxnSpPr>
        <p:spPr>
          <a:xfrm>
            <a:off x="10367654" y="4789631"/>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右大括号 13"/>
          <p:cNvSpPr/>
          <p:nvPr/>
        </p:nvSpPr>
        <p:spPr>
          <a:xfrm>
            <a:off x="4950737" y="4079595"/>
            <a:ext cx="432048" cy="1420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4" name="直接箭头连接符 23"/>
          <p:cNvCxnSpPr>
            <a:cxnSpLocks/>
          </p:cNvCxnSpPr>
          <p:nvPr/>
        </p:nvCxnSpPr>
        <p:spPr>
          <a:xfrm>
            <a:off x="6581767" y="4806226"/>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8767021" y="4782572"/>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1407160" y="2045970"/>
            <a:ext cx="1019175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6" name="Oval 8"/>
          <p:cNvSpPr/>
          <p:nvPr/>
        </p:nvSpPr>
        <p:spPr bwMode="auto">
          <a:xfrm>
            <a:off x="4745678" y="1981254"/>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8" name="Freeform 12"/>
          <p:cNvSpPr>
            <a:spLocks noEditPoints="1"/>
          </p:cNvSpPr>
          <p:nvPr/>
        </p:nvSpPr>
        <p:spPr bwMode="auto">
          <a:xfrm>
            <a:off x="11598757" y="1992030"/>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43" name="矩形 40"/>
          <p:cNvSpPr/>
          <p:nvPr/>
        </p:nvSpPr>
        <p:spPr bwMode="auto">
          <a:xfrm>
            <a:off x="692721" y="1050614"/>
            <a:ext cx="785621" cy="525677"/>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访客</a:t>
            </a:r>
          </a:p>
        </p:txBody>
      </p:sp>
      <p:grpSp>
        <p:nvGrpSpPr>
          <p:cNvPr id="44" name="组合 23"/>
          <p:cNvGrpSpPr/>
          <p:nvPr/>
        </p:nvGrpSpPr>
        <p:grpSpPr bwMode="auto">
          <a:xfrm>
            <a:off x="978473" y="1622118"/>
            <a:ext cx="314248" cy="724520"/>
            <a:chOff x="4578350" y="442913"/>
            <a:chExt cx="1047750" cy="2409825"/>
          </a:xfrm>
          <a:effectLst>
            <a:outerShdw blurRad="50800" dist="38100" dir="2700000" algn="tl" rotWithShape="0">
              <a:prstClr val="black">
                <a:alpha val="40000"/>
              </a:prstClr>
            </a:outerShdw>
          </a:effectLst>
        </p:grpSpPr>
        <p:sp>
          <p:nvSpPr>
            <p:cNvPr id="45"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7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7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8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96" name="Oval 268"/>
          <p:cNvSpPr/>
          <p:nvPr/>
        </p:nvSpPr>
        <p:spPr bwMode="auto">
          <a:xfrm>
            <a:off x="7386634" y="2023780"/>
            <a:ext cx="182835"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8" name="Rectangle 267"/>
          <p:cNvSpPr/>
          <p:nvPr/>
        </p:nvSpPr>
        <p:spPr bwMode="auto">
          <a:xfrm>
            <a:off x="7478623" y="2191750"/>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9" name="图片 1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25234" y="2415096"/>
            <a:ext cx="720185" cy="815420"/>
          </a:xfrm>
          <a:prstGeom prst="rect">
            <a:avLst/>
          </a:prstGeom>
          <a:noFill/>
          <a:ln w="9525">
            <a:noFill/>
            <a:miter lim="800000"/>
            <a:headEnd/>
            <a:tailEnd/>
          </a:ln>
        </p:spPr>
      </p:pic>
      <p:sp>
        <p:nvSpPr>
          <p:cNvPr id="21" name="KSO_Shape"/>
          <p:cNvSpPr/>
          <p:nvPr/>
        </p:nvSpPr>
        <p:spPr bwMode="auto">
          <a:xfrm>
            <a:off x="3526275" y="1367369"/>
            <a:ext cx="555610" cy="600843"/>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008CD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2" name="Oval 8"/>
          <p:cNvSpPr/>
          <p:nvPr/>
        </p:nvSpPr>
        <p:spPr bwMode="auto">
          <a:xfrm>
            <a:off x="1335663" y="201077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7" name="文本框 2"/>
          <p:cNvSpPr txBox="1"/>
          <p:nvPr/>
        </p:nvSpPr>
        <p:spPr bwMode="auto">
          <a:xfrm>
            <a:off x="1518983" y="2082936"/>
            <a:ext cx="1622289" cy="325589"/>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单元门可视对讲呼叫</a:t>
            </a: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40" name="Oval 8"/>
          <p:cNvSpPr/>
          <p:nvPr/>
        </p:nvSpPr>
        <p:spPr bwMode="auto">
          <a:xfrm>
            <a:off x="10494767" y="198643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58" name="Rectangle 267"/>
          <p:cNvSpPr/>
          <p:nvPr/>
        </p:nvSpPr>
        <p:spPr bwMode="auto">
          <a:xfrm>
            <a:off x="10575996" y="216707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61" name="文本框 2"/>
          <p:cNvSpPr txBox="1">
            <a:spLocks noChangeArrowheads="1"/>
          </p:cNvSpPr>
          <p:nvPr/>
        </p:nvSpPr>
        <p:spPr bwMode="auto">
          <a:xfrm>
            <a:off x="9690908" y="3131692"/>
            <a:ext cx="1807886" cy="488537"/>
          </a:xfrm>
          <a:prstGeom prst="rect">
            <a:avLst/>
          </a:prstGeom>
          <a:noFill/>
          <a:ln w="9525">
            <a:noFill/>
            <a:miter lim="800000"/>
          </a:ln>
        </p:spPr>
        <p:txBody>
          <a:bodyPr lIns="89289" tIns="44644" rIns="89289" bIns="44644"/>
          <a:lstStyle/>
          <a:p>
            <a:pPr algn="ctr">
              <a:lnSpc>
                <a:spcPct val="150000"/>
              </a:lnSpc>
              <a:spcBef>
                <a:spcPct val="20000"/>
              </a:spcBef>
            </a:pPr>
            <a:r>
              <a:rPr lang="zh-CN" altLang="en-US" sz="1600" dirty="0">
                <a:solidFill>
                  <a:srgbClr val="00B0F0"/>
                </a:solidFill>
                <a:latin typeface="方正兰亭中黑_GBK" pitchFamily="2" charset="-122"/>
                <a:ea typeface="方正兰亭中黑_GBK" pitchFamily="2" charset="-122"/>
              </a:rPr>
              <a:t>乘梯到被访楼层</a:t>
            </a:r>
          </a:p>
        </p:txBody>
      </p:sp>
      <p:pic>
        <p:nvPicPr>
          <p:cNvPr id="143" name="图片 142">
            <a:extLst>
              <a:ext uri="{FF2B5EF4-FFF2-40B4-BE49-F238E27FC236}">
                <a16:creationId xmlns:a16="http://schemas.microsoft.com/office/drawing/2014/main" id="{DCDAEF0C-1609-64FF-0A3D-83F49AB8B9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61779" y="2409042"/>
            <a:ext cx="832543" cy="821474"/>
          </a:xfrm>
          <a:prstGeom prst="rect">
            <a:avLst/>
          </a:prstGeom>
        </p:spPr>
      </p:pic>
      <p:sp>
        <p:nvSpPr>
          <p:cNvPr id="146" name="文本框 2">
            <a:extLst>
              <a:ext uri="{FF2B5EF4-FFF2-40B4-BE49-F238E27FC236}">
                <a16:creationId xmlns:a16="http://schemas.microsoft.com/office/drawing/2014/main" id="{22DE380E-4F52-11D8-FC0B-09C5605A829F}"/>
              </a:ext>
            </a:extLst>
          </p:cNvPr>
          <p:cNvSpPr txBox="1">
            <a:spLocks noChangeArrowheads="1"/>
          </p:cNvSpPr>
          <p:nvPr/>
        </p:nvSpPr>
        <p:spPr bwMode="auto">
          <a:xfrm>
            <a:off x="6804009" y="3131692"/>
            <a:ext cx="1386938" cy="374758"/>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单元门开门</a:t>
            </a:r>
          </a:p>
        </p:txBody>
      </p:sp>
      <p:sp>
        <p:nvSpPr>
          <p:cNvPr id="151" name="Oval 8">
            <a:extLst>
              <a:ext uri="{FF2B5EF4-FFF2-40B4-BE49-F238E27FC236}">
                <a16:creationId xmlns:a16="http://schemas.microsoft.com/office/drawing/2014/main" id="{968B3342-42FE-E68D-427D-AD16C41DB587}"/>
              </a:ext>
            </a:extLst>
          </p:cNvPr>
          <p:cNvSpPr/>
          <p:nvPr/>
        </p:nvSpPr>
        <p:spPr bwMode="auto">
          <a:xfrm>
            <a:off x="2212396" y="1965180"/>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42" name="图片 141">
            <a:extLst>
              <a:ext uri="{FF2B5EF4-FFF2-40B4-BE49-F238E27FC236}">
                <a16:creationId xmlns:a16="http://schemas.microsoft.com/office/drawing/2014/main" id="{E59DF45B-61F7-A882-79C9-70B62155107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28360" y="2487158"/>
            <a:ext cx="247445" cy="743358"/>
          </a:xfrm>
          <a:prstGeom prst="rect">
            <a:avLst/>
          </a:prstGeom>
        </p:spPr>
      </p:pic>
      <p:sp>
        <p:nvSpPr>
          <p:cNvPr id="153" name="文本框 2">
            <a:extLst>
              <a:ext uri="{FF2B5EF4-FFF2-40B4-BE49-F238E27FC236}">
                <a16:creationId xmlns:a16="http://schemas.microsoft.com/office/drawing/2014/main" id="{8F2263F0-FE3E-4982-1A57-EE7AC55BA462}"/>
              </a:ext>
            </a:extLst>
          </p:cNvPr>
          <p:cNvSpPr txBox="1">
            <a:spLocks noChangeArrowheads="1"/>
          </p:cNvSpPr>
          <p:nvPr/>
        </p:nvSpPr>
        <p:spPr bwMode="auto">
          <a:xfrm>
            <a:off x="8135551" y="3131692"/>
            <a:ext cx="1666051" cy="374758"/>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电梯到当前楼层</a:t>
            </a:r>
          </a:p>
        </p:txBody>
      </p:sp>
      <p:sp>
        <p:nvSpPr>
          <p:cNvPr id="154" name="Oval 8">
            <a:extLst>
              <a:ext uri="{FF2B5EF4-FFF2-40B4-BE49-F238E27FC236}">
                <a16:creationId xmlns:a16="http://schemas.microsoft.com/office/drawing/2014/main" id="{58F293C5-B3B2-380A-2ABE-BB823162A406}"/>
              </a:ext>
            </a:extLst>
          </p:cNvPr>
          <p:cNvSpPr/>
          <p:nvPr/>
        </p:nvSpPr>
        <p:spPr bwMode="auto">
          <a:xfrm>
            <a:off x="8746368" y="200027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55" name="Rectangle 267">
            <a:extLst>
              <a:ext uri="{FF2B5EF4-FFF2-40B4-BE49-F238E27FC236}">
                <a16:creationId xmlns:a16="http://schemas.microsoft.com/office/drawing/2014/main" id="{4757C988-2B55-6683-DE89-89BCCD8C1A1C}"/>
              </a:ext>
            </a:extLst>
          </p:cNvPr>
          <p:cNvSpPr/>
          <p:nvPr/>
        </p:nvSpPr>
        <p:spPr bwMode="auto">
          <a:xfrm>
            <a:off x="8827597" y="2180920"/>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3" name="图片 2">
            <a:extLst>
              <a:ext uri="{FF2B5EF4-FFF2-40B4-BE49-F238E27FC236}">
                <a16:creationId xmlns:a16="http://schemas.microsoft.com/office/drawing/2014/main" id="{0268314B-BADD-5577-0ADD-C614B621208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15907" y="1092828"/>
            <a:ext cx="1242260" cy="842962"/>
          </a:xfrm>
          <a:prstGeom prst="rect">
            <a:avLst/>
          </a:prstGeom>
        </p:spPr>
      </p:pic>
      <p:pic>
        <p:nvPicPr>
          <p:cNvPr id="5" name="图片 4">
            <a:extLst>
              <a:ext uri="{FF2B5EF4-FFF2-40B4-BE49-F238E27FC236}">
                <a16:creationId xmlns:a16="http://schemas.microsoft.com/office/drawing/2014/main" id="{E4D09735-402C-C551-2A30-FEBF945DF73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99438" y="1515967"/>
            <a:ext cx="701110" cy="414078"/>
          </a:xfrm>
          <a:prstGeom prst="rect">
            <a:avLst/>
          </a:prstGeom>
        </p:spPr>
      </p:pic>
      <p:pic>
        <p:nvPicPr>
          <p:cNvPr id="7" name="图片 6">
            <a:extLst>
              <a:ext uri="{FF2B5EF4-FFF2-40B4-BE49-F238E27FC236}">
                <a16:creationId xmlns:a16="http://schemas.microsoft.com/office/drawing/2014/main" id="{86C83E79-5E34-1D28-5B28-253270F74A8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94181" y="2181895"/>
            <a:ext cx="365716" cy="508822"/>
          </a:xfrm>
          <a:prstGeom prst="rect">
            <a:avLst/>
          </a:prstGeom>
        </p:spPr>
      </p:pic>
      <p:grpSp>
        <p:nvGrpSpPr>
          <p:cNvPr id="157" name="组合 23">
            <a:extLst>
              <a:ext uri="{FF2B5EF4-FFF2-40B4-BE49-F238E27FC236}">
                <a16:creationId xmlns:a16="http://schemas.microsoft.com/office/drawing/2014/main" id="{99D25FB3-B698-AB8B-BF82-B82A744E24C5}"/>
              </a:ext>
            </a:extLst>
          </p:cNvPr>
          <p:cNvGrpSpPr/>
          <p:nvPr/>
        </p:nvGrpSpPr>
        <p:grpSpPr bwMode="auto">
          <a:xfrm>
            <a:off x="6178276" y="1552434"/>
            <a:ext cx="314248" cy="724520"/>
            <a:chOff x="4578350" y="442913"/>
            <a:chExt cx="1047750" cy="2409825"/>
          </a:xfrm>
          <a:effectLst>
            <a:outerShdw blurRad="50800" dist="38100" dir="2700000" algn="tl" rotWithShape="0">
              <a:prstClr val="black">
                <a:alpha val="40000"/>
              </a:prstClr>
            </a:outerShdw>
          </a:effectLst>
        </p:grpSpPr>
        <p:sp>
          <p:nvSpPr>
            <p:cNvPr id="158" name="Freeform 136">
              <a:extLst>
                <a:ext uri="{FF2B5EF4-FFF2-40B4-BE49-F238E27FC236}">
                  <a16:creationId xmlns:a16="http://schemas.microsoft.com/office/drawing/2014/main" id="{2E5DB5CA-2555-8CE0-C0D4-D3035F85D53B}"/>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159" name="Freeform 137">
              <a:extLst>
                <a:ext uri="{FF2B5EF4-FFF2-40B4-BE49-F238E27FC236}">
                  <a16:creationId xmlns:a16="http://schemas.microsoft.com/office/drawing/2014/main" id="{3265DCB6-468F-780D-B342-C6A4F8C620BB}"/>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160" name="Freeform 138">
              <a:extLst>
                <a:ext uri="{FF2B5EF4-FFF2-40B4-BE49-F238E27FC236}">
                  <a16:creationId xmlns:a16="http://schemas.microsoft.com/office/drawing/2014/main" id="{AF023580-6A0A-C38E-A802-96FAA5A23977}"/>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61" name="Freeform 139">
              <a:extLst>
                <a:ext uri="{FF2B5EF4-FFF2-40B4-BE49-F238E27FC236}">
                  <a16:creationId xmlns:a16="http://schemas.microsoft.com/office/drawing/2014/main" id="{056FF048-C3DE-95EA-6737-98F62C204036}"/>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62" name="Rectangle 140">
              <a:extLst>
                <a:ext uri="{FF2B5EF4-FFF2-40B4-BE49-F238E27FC236}">
                  <a16:creationId xmlns:a16="http://schemas.microsoft.com/office/drawing/2014/main" id="{AEAEF264-9CF9-1B7A-6BAC-D32324CC8ED3}"/>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63" name="Oval 141">
              <a:extLst>
                <a:ext uri="{FF2B5EF4-FFF2-40B4-BE49-F238E27FC236}">
                  <a16:creationId xmlns:a16="http://schemas.microsoft.com/office/drawing/2014/main" id="{A262B4C7-F3DF-F627-DBAD-1D3F4BF3DDA6}"/>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64" name="Oval 142">
              <a:extLst>
                <a:ext uri="{FF2B5EF4-FFF2-40B4-BE49-F238E27FC236}">
                  <a16:creationId xmlns:a16="http://schemas.microsoft.com/office/drawing/2014/main" id="{5A01A1E8-DB4E-CA2F-BC77-1EDA036C07CB}"/>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65" name="Oval 143">
              <a:extLst>
                <a:ext uri="{FF2B5EF4-FFF2-40B4-BE49-F238E27FC236}">
                  <a16:creationId xmlns:a16="http://schemas.microsoft.com/office/drawing/2014/main" id="{C04B94AC-63BB-7B15-A6C3-963A21F3EFBA}"/>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66" name="Freeform 144">
              <a:extLst>
                <a:ext uri="{FF2B5EF4-FFF2-40B4-BE49-F238E27FC236}">
                  <a16:creationId xmlns:a16="http://schemas.microsoft.com/office/drawing/2014/main" id="{01F870A8-F843-8631-801E-A4869EC1748E}"/>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67" name="Freeform 145">
              <a:extLst>
                <a:ext uri="{FF2B5EF4-FFF2-40B4-BE49-F238E27FC236}">
                  <a16:creationId xmlns:a16="http://schemas.microsoft.com/office/drawing/2014/main" id="{A72907C8-71FB-9588-D5A2-02D6E0B94330}"/>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68" name="Freeform 146">
              <a:extLst>
                <a:ext uri="{FF2B5EF4-FFF2-40B4-BE49-F238E27FC236}">
                  <a16:creationId xmlns:a16="http://schemas.microsoft.com/office/drawing/2014/main" id="{FB51EF7D-7D68-1660-3DBB-D8E7D856B79F}"/>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69" name="Freeform 147">
              <a:extLst>
                <a:ext uri="{FF2B5EF4-FFF2-40B4-BE49-F238E27FC236}">
                  <a16:creationId xmlns:a16="http://schemas.microsoft.com/office/drawing/2014/main" id="{51BD9D89-1387-AA2B-5808-B10FB53812F5}"/>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70" name="Freeform 148">
              <a:extLst>
                <a:ext uri="{FF2B5EF4-FFF2-40B4-BE49-F238E27FC236}">
                  <a16:creationId xmlns:a16="http://schemas.microsoft.com/office/drawing/2014/main" id="{FDC5BDAC-C518-8795-A056-544BE5D49AEA}"/>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71" name="Freeform 149">
              <a:extLst>
                <a:ext uri="{FF2B5EF4-FFF2-40B4-BE49-F238E27FC236}">
                  <a16:creationId xmlns:a16="http://schemas.microsoft.com/office/drawing/2014/main" id="{2C978B69-3E52-31A4-AC15-71AAF468B284}"/>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72" name="Freeform 150">
              <a:extLst>
                <a:ext uri="{FF2B5EF4-FFF2-40B4-BE49-F238E27FC236}">
                  <a16:creationId xmlns:a16="http://schemas.microsoft.com/office/drawing/2014/main" id="{F39FE294-2417-BA26-C9D6-28CDBD8637C0}"/>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73" name="Freeform 151">
              <a:extLst>
                <a:ext uri="{FF2B5EF4-FFF2-40B4-BE49-F238E27FC236}">
                  <a16:creationId xmlns:a16="http://schemas.microsoft.com/office/drawing/2014/main" id="{BA036F56-B4F7-DEBF-6938-FDCF6AF1ECA5}"/>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74" name="Freeform 152">
              <a:extLst>
                <a:ext uri="{FF2B5EF4-FFF2-40B4-BE49-F238E27FC236}">
                  <a16:creationId xmlns:a16="http://schemas.microsoft.com/office/drawing/2014/main" id="{5614DB10-BE2E-B989-F06B-AD67DBA711B2}"/>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75" name="Freeform 153">
              <a:extLst>
                <a:ext uri="{FF2B5EF4-FFF2-40B4-BE49-F238E27FC236}">
                  <a16:creationId xmlns:a16="http://schemas.microsoft.com/office/drawing/2014/main" id="{28834126-E183-6ECC-821D-0B7D6A9F75C0}"/>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76" name="Freeform 154">
              <a:extLst>
                <a:ext uri="{FF2B5EF4-FFF2-40B4-BE49-F238E27FC236}">
                  <a16:creationId xmlns:a16="http://schemas.microsoft.com/office/drawing/2014/main" id="{E5182663-FBA6-46C5-AE13-6B05E12B0F6E}"/>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77" name="Freeform 155">
              <a:extLst>
                <a:ext uri="{FF2B5EF4-FFF2-40B4-BE49-F238E27FC236}">
                  <a16:creationId xmlns:a16="http://schemas.microsoft.com/office/drawing/2014/main" id="{277FB457-50E2-C7DB-15CC-569F1CE106DA}"/>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78" name="Freeform 156">
              <a:extLst>
                <a:ext uri="{FF2B5EF4-FFF2-40B4-BE49-F238E27FC236}">
                  <a16:creationId xmlns:a16="http://schemas.microsoft.com/office/drawing/2014/main" id="{6A6A7A46-324D-B4BD-E377-05EC15E61808}"/>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79" name="Freeform 157">
              <a:extLst>
                <a:ext uri="{FF2B5EF4-FFF2-40B4-BE49-F238E27FC236}">
                  <a16:creationId xmlns:a16="http://schemas.microsoft.com/office/drawing/2014/main" id="{7BE24EDC-B918-ADFB-2675-6BD8B4FEF719}"/>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80" name="Freeform 158">
              <a:extLst>
                <a:ext uri="{FF2B5EF4-FFF2-40B4-BE49-F238E27FC236}">
                  <a16:creationId xmlns:a16="http://schemas.microsoft.com/office/drawing/2014/main" id="{4A3F00AB-F02B-D26B-9486-A027CB95E4D6}"/>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81" name="Freeform 159">
              <a:extLst>
                <a:ext uri="{FF2B5EF4-FFF2-40B4-BE49-F238E27FC236}">
                  <a16:creationId xmlns:a16="http://schemas.microsoft.com/office/drawing/2014/main" id="{1C1D77E6-B2FD-BF3D-D02C-25EB7619BEE4}"/>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82" name="Freeform 160">
              <a:extLst>
                <a:ext uri="{FF2B5EF4-FFF2-40B4-BE49-F238E27FC236}">
                  <a16:creationId xmlns:a16="http://schemas.microsoft.com/office/drawing/2014/main" id="{918D3DD1-ED3B-BDE4-4158-79465303FBD3}"/>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83" name="Freeform 161">
              <a:extLst>
                <a:ext uri="{FF2B5EF4-FFF2-40B4-BE49-F238E27FC236}">
                  <a16:creationId xmlns:a16="http://schemas.microsoft.com/office/drawing/2014/main" id="{150B22CF-9BA0-0BD4-BDC9-FF5C64A0C873}"/>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84" name="Freeform 162">
              <a:extLst>
                <a:ext uri="{FF2B5EF4-FFF2-40B4-BE49-F238E27FC236}">
                  <a16:creationId xmlns:a16="http://schemas.microsoft.com/office/drawing/2014/main" id="{41B7153D-E303-BDEF-E395-B9056B9B9B7D}"/>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85" name="Freeform 163">
              <a:extLst>
                <a:ext uri="{FF2B5EF4-FFF2-40B4-BE49-F238E27FC236}">
                  <a16:creationId xmlns:a16="http://schemas.microsoft.com/office/drawing/2014/main" id="{C85380F6-A69E-7E23-0CB6-BB1C020EE8D9}"/>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86" name="Freeform 164">
              <a:extLst>
                <a:ext uri="{FF2B5EF4-FFF2-40B4-BE49-F238E27FC236}">
                  <a16:creationId xmlns:a16="http://schemas.microsoft.com/office/drawing/2014/main" id="{13CA73D2-95BF-8648-0A79-1C88A4DB838D}"/>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87" name="Freeform 165">
              <a:extLst>
                <a:ext uri="{FF2B5EF4-FFF2-40B4-BE49-F238E27FC236}">
                  <a16:creationId xmlns:a16="http://schemas.microsoft.com/office/drawing/2014/main" id="{7BE91EAC-00A9-9EBA-DCE0-CF944A0B3258}"/>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88" name="Freeform 166">
              <a:extLst>
                <a:ext uri="{FF2B5EF4-FFF2-40B4-BE49-F238E27FC236}">
                  <a16:creationId xmlns:a16="http://schemas.microsoft.com/office/drawing/2014/main" id="{0FABD013-9854-6F44-52F1-3CACF40F80FC}"/>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89" name="矩形 40">
            <a:extLst>
              <a:ext uri="{FF2B5EF4-FFF2-40B4-BE49-F238E27FC236}">
                <a16:creationId xmlns:a16="http://schemas.microsoft.com/office/drawing/2014/main" id="{20B6709E-736E-3905-C6BE-EFA0B8835AA0}"/>
              </a:ext>
            </a:extLst>
          </p:cNvPr>
          <p:cNvSpPr/>
          <p:nvPr/>
        </p:nvSpPr>
        <p:spPr bwMode="auto">
          <a:xfrm>
            <a:off x="5655134" y="2289284"/>
            <a:ext cx="1265386" cy="478464"/>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访客通行</a:t>
            </a:r>
          </a:p>
        </p:txBody>
      </p:sp>
      <p:cxnSp>
        <p:nvCxnSpPr>
          <p:cNvPr id="223" name="直接箭头连接符 222">
            <a:extLst>
              <a:ext uri="{FF2B5EF4-FFF2-40B4-BE49-F238E27FC236}">
                <a16:creationId xmlns:a16="http://schemas.microsoft.com/office/drawing/2014/main" id="{347B0490-71E0-35A5-3220-5907D5DD6D96}"/>
              </a:ext>
            </a:extLst>
          </p:cNvPr>
          <p:cNvCxnSpPr>
            <a:cxnSpLocks/>
          </p:cNvCxnSpPr>
          <p:nvPr/>
        </p:nvCxnSpPr>
        <p:spPr>
          <a:xfrm>
            <a:off x="3442096" y="4109523"/>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4" name="圆角矩形 58">
            <a:extLst>
              <a:ext uri="{FF2B5EF4-FFF2-40B4-BE49-F238E27FC236}">
                <a16:creationId xmlns:a16="http://schemas.microsoft.com/office/drawing/2014/main" id="{08A67A16-E8B4-F49A-3F70-B00F5159E10E}"/>
              </a:ext>
            </a:extLst>
          </p:cNvPr>
          <p:cNvSpPr/>
          <p:nvPr/>
        </p:nvSpPr>
        <p:spPr>
          <a:xfrm>
            <a:off x="3873338" y="3893499"/>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室内分机开门</a:t>
            </a:r>
          </a:p>
        </p:txBody>
      </p:sp>
      <p:cxnSp>
        <p:nvCxnSpPr>
          <p:cNvPr id="225" name="直接箭头连接符 224">
            <a:extLst>
              <a:ext uri="{FF2B5EF4-FFF2-40B4-BE49-F238E27FC236}">
                <a16:creationId xmlns:a16="http://schemas.microsoft.com/office/drawing/2014/main" id="{DF3EF614-B944-856F-4096-D780831886E4}"/>
              </a:ext>
            </a:extLst>
          </p:cNvPr>
          <p:cNvCxnSpPr>
            <a:cxnSpLocks/>
          </p:cNvCxnSpPr>
          <p:nvPr/>
        </p:nvCxnSpPr>
        <p:spPr>
          <a:xfrm>
            <a:off x="3422508" y="5499667"/>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6" name="圆角矩形 58">
            <a:extLst>
              <a:ext uri="{FF2B5EF4-FFF2-40B4-BE49-F238E27FC236}">
                <a16:creationId xmlns:a16="http://schemas.microsoft.com/office/drawing/2014/main" id="{9AE98CFF-BC31-9E2A-E6D9-5B77DE41BA07}"/>
              </a:ext>
            </a:extLst>
          </p:cNvPr>
          <p:cNvSpPr/>
          <p:nvPr/>
        </p:nvSpPr>
        <p:spPr>
          <a:xfrm>
            <a:off x="3853750" y="5283643"/>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手机</a:t>
            </a:r>
            <a:r>
              <a:rPr lang="en-US" altLang="zh-CN" sz="1200" dirty="0">
                <a:solidFill>
                  <a:schemeClr val="tx1"/>
                </a:solidFill>
                <a:latin typeface="微软雅黑" panose="020B0503020204020204" charset="-122"/>
                <a:ea typeface="微软雅黑" panose="020B0503020204020204" charset="-122"/>
              </a:rPr>
              <a:t>APP</a:t>
            </a:r>
          </a:p>
          <a:p>
            <a:pPr algn="ctr"/>
            <a:r>
              <a:rPr lang="zh-CN" altLang="en-US" sz="1200" dirty="0">
                <a:solidFill>
                  <a:schemeClr val="tx1"/>
                </a:solidFill>
                <a:latin typeface="微软雅黑" panose="020B0503020204020204" charset="-122"/>
                <a:ea typeface="微软雅黑" panose="020B0503020204020204" charset="-122"/>
              </a:rPr>
              <a:t>确认开门</a:t>
            </a:r>
          </a:p>
        </p:txBody>
      </p:sp>
      <p:sp>
        <p:nvSpPr>
          <p:cNvPr id="227" name="文本框 2">
            <a:extLst>
              <a:ext uri="{FF2B5EF4-FFF2-40B4-BE49-F238E27FC236}">
                <a16:creationId xmlns:a16="http://schemas.microsoft.com/office/drawing/2014/main" id="{F643D997-31B8-C359-5222-C2816A2E90DD}"/>
              </a:ext>
            </a:extLst>
          </p:cNvPr>
          <p:cNvSpPr txBox="1"/>
          <p:nvPr/>
        </p:nvSpPr>
        <p:spPr bwMode="auto">
          <a:xfrm>
            <a:off x="3373630" y="2078874"/>
            <a:ext cx="865315" cy="336222"/>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业主确认</a:t>
            </a:r>
          </a:p>
        </p:txBody>
      </p:sp>
      <p:sp>
        <p:nvSpPr>
          <p:cNvPr id="228" name="矩形 227">
            <a:extLst>
              <a:ext uri="{FF2B5EF4-FFF2-40B4-BE49-F238E27FC236}">
                <a16:creationId xmlns:a16="http://schemas.microsoft.com/office/drawing/2014/main" id="{9FDC79C6-94B8-87C4-EB97-590271400BE7}"/>
              </a:ext>
            </a:extLst>
          </p:cNvPr>
          <p:cNvSpPr/>
          <p:nvPr/>
        </p:nvSpPr>
        <p:spPr>
          <a:xfrm>
            <a:off x="4842439" y="1414214"/>
            <a:ext cx="851515" cy="553998"/>
          </a:xfrm>
          <a:prstGeom prst="rect">
            <a:avLst/>
          </a:prstGeom>
        </p:spPr>
        <p:txBody>
          <a:bodyPr wrap="none">
            <a:spAutoFit/>
          </a:bodyPr>
          <a:lstStyle/>
          <a:p>
            <a:pPr algn="ctr" eaLnBrk="1" hangingPunct="1">
              <a:lnSpc>
                <a:spcPct val="150000"/>
              </a:lnSpc>
              <a:spcBef>
                <a:spcPct val="20000"/>
              </a:spcBef>
              <a:buFont typeface="Arial" panose="020B0604020202020204" pitchFamily="34" charset="0"/>
              <a:buNone/>
              <a:defRPr/>
            </a:pPr>
            <a:r>
              <a:rPr lang="zh-CN" altLang="en-US" sz="1200" noProof="1">
                <a:solidFill>
                  <a:srgbClr val="C00000"/>
                </a:solidFill>
                <a:latin typeface="方正中倩简体" panose="03000509000000000000" charset="-122"/>
                <a:ea typeface="方正中倩简体" panose="03000509000000000000" charset="-122"/>
                <a:cs typeface="+mn-ea"/>
              </a:rPr>
              <a:t>业主室内</a:t>
            </a:r>
            <a:endParaRPr lang="zh-CN" altLang="en-US" sz="1200" noProof="1">
              <a:solidFill>
                <a:srgbClr val="C00000"/>
              </a:solidFill>
              <a:latin typeface="微软雅黑" panose="020B0503020204020204" charset="-122"/>
              <a:ea typeface="微软雅黑" panose="020B0503020204020204" charset="-122"/>
            </a:endParaRPr>
          </a:p>
          <a:p>
            <a:pPr algn="ctr"/>
            <a:r>
              <a:rPr lang="zh-CN" altLang="en-US" sz="1200" spc="100" dirty="0">
                <a:solidFill>
                  <a:srgbClr val="C00000"/>
                </a:solidFill>
                <a:latin typeface="微软雅黑" panose="020B0503020204020204" charset="-122"/>
                <a:ea typeface="微软雅黑" panose="020B0503020204020204" charset="-122"/>
              </a:rPr>
              <a:t>分机开门</a:t>
            </a:r>
          </a:p>
        </p:txBody>
      </p:sp>
      <p:sp>
        <p:nvSpPr>
          <p:cNvPr id="229" name="矩形 228">
            <a:extLst>
              <a:ext uri="{FF2B5EF4-FFF2-40B4-BE49-F238E27FC236}">
                <a16:creationId xmlns:a16="http://schemas.microsoft.com/office/drawing/2014/main" id="{370C6CFA-92F1-968B-FD76-861874F67CCC}"/>
              </a:ext>
            </a:extLst>
          </p:cNvPr>
          <p:cNvSpPr/>
          <p:nvPr/>
        </p:nvSpPr>
        <p:spPr>
          <a:xfrm>
            <a:off x="4533221" y="2137321"/>
            <a:ext cx="854722" cy="553998"/>
          </a:xfrm>
          <a:prstGeom prst="rect">
            <a:avLst/>
          </a:prstGeom>
        </p:spPr>
        <p:txBody>
          <a:bodyPr wrap="none">
            <a:spAutoFit/>
          </a:bodyPr>
          <a:lstStyle/>
          <a:p>
            <a:pPr algn="ctr" eaLnBrk="1" hangingPunct="1">
              <a:lnSpc>
                <a:spcPct val="150000"/>
              </a:lnSpc>
              <a:spcBef>
                <a:spcPct val="20000"/>
              </a:spcBef>
              <a:buFont typeface="Arial" panose="020B0604020202020204" pitchFamily="34" charset="0"/>
              <a:buNone/>
              <a:defRPr/>
            </a:pPr>
            <a:r>
              <a:rPr lang="zh-CN" altLang="en-US" sz="1200" noProof="1">
                <a:solidFill>
                  <a:srgbClr val="C00000"/>
                </a:solidFill>
                <a:latin typeface="方正中倩简体" panose="03000509000000000000" charset="-122"/>
                <a:ea typeface="方正中倩简体" panose="03000509000000000000" charset="-122"/>
                <a:cs typeface="+mn-ea"/>
              </a:rPr>
              <a:t>业主手机</a:t>
            </a:r>
            <a:endParaRPr lang="zh-CN" altLang="en-US" sz="1200" noProof="1">
              <a:solidFill>
                <a:srgbClr val="C00000"/>
              </a:solidFill>
              <a:latin typeface="微软雅黑" panose="020B0503020204020204" charset="-122"/>
              <a:ea typeface="微软雅黑" panose="020B0503020204020204" charset="-122"/>
            </a:endParaRPr>
          </a:p>
          <a:p>
            <a:pPr algn="ctr"/>
            <a:r>
              <a:rPr lang="en-US" altLang="zh-CN" sz="1200" spc="100" dirty="0">
                <a:solidFill>
                  <a:srgbClr val="C00000"/>
                </a:solidFill>
                <a:latin typeface="微软雅黑" panose="020B0503020204020204" charset="-122"/>
                <a:ea typeface="微软雅黑" panose="020B0503020204020204" charset="-122"/>
              </a:rPr>
              <a:t>APP</a:t>
            </a:r>
            <a:r>
              <a:rPr lang="zh-CN" altLang="en-US" sz="1200" spc="100" dirty="0">
                <a:solidFill>
                  <a:srgbClr val="C00000"/>
                </a:solidFill>
                <a:latin typeface="微软雅黑" panose="020B0503020204020204" charset="-122"/>
                <a:ea typeface="微软雅黑" panose="020B0503020204020204" charset="-122"/>
              </a:rPr>
              <a:t>开门</a:t>
            </a:r>
          </a:p>
        </p:txBody>
      </p:sp>
    </p:spTree>
    <p:extLst>
      <p:ext uri="{BB962C8B-B14F-4D97-AF65-F5344CB8AC3E}">
        <p14:creationId xmlns:p14="http://schemas.microsoft.com/office/powerpoint/2010/main" val="1454548893"/>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29" y="290076"/>
            <a:ext cx="5147079"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住宅小区业主可视对讲互访、招梯</a:t>
            </a:r>
          </a:p>
        </p:txBody>
      </p:sp>
      <p:sp>
        <p:nvSpPr>
          <p:cNvPr id="50" name="圆角矩形 49"/>
          <p:cNvSpPr/>
          <p:nvPr/>
        </p:nvSpPr>
        <p:spPr>
          <a:xfrm>
            <a:off x="807795" y="4844544"/>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业主</a:t>
            </a:r>
          </a:p>
        </p:txBody>
      </p:sp>
      <p:sp>
        <p:nvSpPr>
          <p:cNvPr id="51" name="圆角矩形 50"/>
          <p:cNvSpPr/>
          <p:nvPr/>
        </p:nvSpPr>
        <p:spPr>
          <a:xfrm>
            <a:off x="2252094" y="4143570"/>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室内分机呼叫邻居</a:t>
            </a:r>
          </a:p>
        </p:txBody>
      </p:sp>
      <p:sp>
        <p:nvSpPr>
          <p:cNvPr id="52" name="圆角矩形 51"/>
          <p:cNvSpPr/>
          <p:nvPr/>
        </p:nvSpPr>
        <p:spPr>
          <a:xfrm>
            <a:off x="2252095" y="5548391"/>
            <a:ext cx="151216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室内分机招梯</a:t>
            </a:r>
          </a:p>
        </p:txBody>
      </p:sp>
      <p:sp>
        <p:nvSpPr>
          <p:cNvPr id="60" name="左大括号 59"/>
          <p:cNvSpPr/>
          <p:nvPr/>
        </p:nvSpPr>
        <p:spPr>
          <a:xfrm>
            <a:off x="1848127" y="4355774"/>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4" name="直接箭头连接符 23"/>
          <p:cNvCxnSpPr>
            <a:cxnSpLocks/>
          </p:cNvCxnSpPr>
          <p:nvPr/>
        </p:nvCxnSpPr>
        <p:spPr>
          <a:xfrm>
            <a:off x="5684084" y="4380460"/>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2607242" y="3171933"/>
            <a:ext cx="828000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6" name="Oval 8"/>
          <p:cNvSpPr/>
          <p:nvPr/>
        </p:nvSpPr>
        <p:spPr bwMode="auto">
          <a:xfrm>
            <a:off x="5587188" y="1620869"/>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8" name="Freeform 12"/>
          <p:cNvSpPr>
            <a:spLocks noEditPoints="1"/>
          </p:cNvSpPr>
          <p:nvPr/>
        </p:nvSpPr>
        <p:spPr bwMode="auto">
          <a:xfrm>
            <a:off x="10878001" y="1627923"/>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43" name="矩形 40"/>
          <p:cNvSpPr/>
          <p:nvPr/>
        </p:nvSpPr>
        <p:spPr bwMode="auto">
          <a:xfrm>
            <a:off x="692721" y="1446756"/>
            <a:ext cx="785621" cy="478464"/>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业主</a:t>
            </a:r>
          </a:p>
        </p:txBody>
      </p:sp>
      <p:grpSp>
        <p:nvGrpSpPr>
          <p:cNvPr id="44" name="组合 23"/>
          <p:cNvGrpSpPr/>
          <p:nvPr/>
        </p:nvGrpSpPr>
        <p:grpSpPr bwMode="auto">
          <a:xfrm>
            <a:off x="978473" y="1994654"/>
            <a:ext cx="314248" cy="724520"/>
            <a:chOff x="4578350" y="442913"/>
            <a:chExt cx="1047750" cy="2409825"/>
          </a:xfrm>
          <a:effectLst>
            <a:outerShdw blurRad="50800" dist="38100" dir="2700000" algn="tl" rotWithShape="0">
              <a:prstClr val="black">
                <a:alpha val="40000"/>
              </a:prstClr>
            </a:outerShdw>
          </a:effectLst>
        </p:grpSpPr>
        <p:sp>
          <p:nvSpPr>
            <p:cNvPr id="45"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7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7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8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21" name="KSO_Shape"/>
          <p:cNvSpPr/>
          <p:nvPr/>
        </p:nvSpPr>
        <p:spPr bwMode="auto">
          <a:xfrm>
            <a:off x="4344156" y="1034226"/>
            <a:ext cx="555610" cy="600843"/>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008CD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2" name="Oval 8"/>
          <p:cNvSpPr/>
          <p:nvPr/>
        </p:nvSpPr>
        <p:spPr bwMode="auto">
          <a:xfrm>
            <a:off x="1335663" y="2383314"/>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7" name="文本框 2"/>
          <p:cNvSpPr txBox="1"/>
          <p:nvPr/>
        </p:nvSpPr>
        <p:spPr bwMode="auto">
          <a:xfrm>
            <a:off x="2486593" y="1728773"/>
            <a:ext cx="1622289" cy="325589"/>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室内分机呼叫邻居</a:t>
            </a: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40" name="Oval 8"/>
          <p:cNvSpPr/>
          <p:nvPr/>
        </p:nvSpPr>
        <p:spPr bwMode="auto">
          <a:xfrm>
            <a:off x="9212602" y="1643001"/>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58" name="Rectangle 267"/>
          <p:cNvSpPr/>
          <p:nvPr/>
        </p:nvSpPr>
        <p:spPr bwMode="auto">
          <a:xfrm>
            <a:off x="9281941" y="14808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61" name="文本框 2"/>
          <p:cNvSpPr txBox="1">
            <a:spLocks noChangeArrowheads="1"/>
          </p:cNvSpPr>
          <p:nvPr/>
        </p:nvSpPr>
        <p:spPr bwMode="auto">
          <a:xfrm>
            <a:off x="8372596" y="1720870"/>
            <a:ext cx="1807886" cy="488537"/>
          </a:xfrm>
          <a:prstGeom prst="rect">
            <a:avLst/>
          </a:prstGeom>
          <a:noFill/>
          <a:ln w="9525">
            <a:noFill/>
            <a:miter lim="800000"/>
          </a:ln>
        </p:spPr>
        <p:txBody>
          <a:bodyPr lIns="89289" tIns="44644" rIns="89289" bIns="44644"/>
          <a:lstStyle/>
          <a:p>
            <a:pPr algn="ctr">
              <a:lnSpc>
                <a:spcPct val="150000"/>
              </a:lnSpc>
              <a:spcBef>
                <a:spcPct val="20000"/>
              </a:spcBef>
            </a:pPr>
            <a:r>
              <a:rPr lang="zh-CN" altLang="en-US" sz="1600" dirty="0">
                <a:solidFill>
                  <a:srgbClr val="00B0F0"/>
                </a:solidFill>
                <a:latin typeface="方正兰亭中黑_GBK" pitchFamily="2" charset="-122"/>
                <a:ea typeface="方正兰亭中黑_GBK" pitchFamily="2" charset="-122"/>
              </a:rPr>
              <a:t>乘梯到邻居楼层</a:t>
            </a:r>
          </a:p>
        </p:txBody>
      </p:sp>
      <p:sp>
        <p:nvSpPr>
          <p:cNvPr id="151" name="Oval 8">
            <a:extLst>
              <a:ext uri="{FF2B5EF4-FFF2-40B4-BE49-F238E27FC236}">
                <a16:creationId xmlns:a16="http://schemas.microsoft.com/office/drawing/2014/main" id="{968B3342-42FE-E68D-427D-AD16C41DB587}"/>
              </a:ext>
            </a:extLst>
          </p:cNvPr>
          <p:cNvSpPr/>
          <p:nvPr/>
        </p:nvSpPr>
        <p:spPr bwMode="auto">
          <a:xfrm>
            <a:off x="3198377" y="1631420"/>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53" name="文本框 2">
            <a:extLst>
              <a:ext uri="{FF2B5EF4-FFF2-40B4-BE49-F238E27FC236}">
                <a16:creationId xmlns:a16="http://schemas.microsoft.com/office/drawing/2014/main" id="{8F2263F0-FE3E-4982-1A57-EE7AC55BA462}"/>
              </a:ext>
            </a:extLst>
          </p:cNvPr>
          <p:cNvSpPr txBox="1">
            <a:spLocks noChangeArrowheads="1"/>
          </p:cNvSpPr>
          <p:nvPr/>
        </p:nvSpPr>
        <p:spPr bwMode="auto">
          <a:xfrm>
            <a:off x="6572149" y="1742055"/>
            <a:ext cx="1666051" cy="374758"/>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电梯到当前楼层</a:t>
            </a:r>
          </a:p>
        </p:txBody>
      </p:sp>
      <p:sp>
        <p:nvSpPr>
          <p:cNvPr id="154" name="Oval 8">
            <a:extLst>
              <a:ext uri="{FF2B5EF4-FFF2-40B4-BE49-F238E27FC236}">
                <a16:creationId xmlns:a16="http://schemas.microsoft.com/office/drawing/2014/main" id="{58F293C5-B3B2-380A-2ABE-BB823162A406}"/>
              </a:ext>
            </a:extLst>
          </p:cNvPr>
          <p:cNvSpPr/>
          <p:nvPr/>
        </p:nvSpPr>
        <p:spPr bwMode="auto">
          <a:xfrm>
            <a:off x="7270085" y="1651409"/>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55" name="Rectangle 267">
            <a:extLst>
              <a:ext uri="{FF2B5EF4-FFF2-40B4-BE49-F238E27FC236}">
                <a16:creationId xmlns:a16="http://schemas.microsoft.com/office/drawing/2014/main" id="{4757C988-2B55-6683-DE89-89BCCD8C1A1C}"/>
              </a:ext>
            </a:extLst>
          </p:cNvPr>
          <p:cNvSpPr/>
          <p:nvPr/>
        </p:nvSpPr>
        <p:spPr bwMode="auto">
          <a:xfrm>
            <a:off x="7360832" y="1485075"/>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5" name="图片 4">
            <a:extLst>
              <a:ext uri="{FF2B5EF4-FFF2-40B4-BE49-F238E27FC236}">
                <a16:creationId xmlns:a16="http://schemas.microsoft.com/office/drawing/2014/main" id="{E4D09735-402C-C551-2A30-FEBF945DF73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05260" y="1145433"/>
            <a:ext cx="701110" cy="414078"/>
          </a:xfrm>
          <a:prstGeom prst="rect">
            <a:avLst/>
          </a:prstGeom>
        </p:spPr>
      </p:pic>
      <p:cxnSp>
        <p:nvCxnSpPr>
          <p:cNvPr id="223" name="直接箭头连接符 222">
            <a:extLst>
              <a:ext uri="{FF2B5EF4-FFF2-40B4-BE49-F238E27FC236}">
                <a16:creationId xmlns:a16="http://schemas.microsoft.com/office/drawing/2014/main" id="{347B0490-71E0-35A5-3220-5907D5DD6D96}"/>
              </a:ext>
            </a:extLst>
          </p:cNvPr>
          <p:cNvCxnSpPr>
            <a:cxnSpLocks/>
          </p:cNvCxnSpPr>
          <p:nvPr/>
        </p:nvCxnSpPr>
        <p:spPr>
          <a:xfrm>
            <a:off x="3780766" y="4380460"/>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4" name="圆角矩形 58">
            <a:extLst>
              <a:ext uri="{FF2B5EF4-FFF2-40B4-BE49-F238E27FC236}">
                <a16:creationId xmlns:a16="http://schemas.microsoft.com/office/drawing/2014/main" id="{08A67A16-E8B4-F49A-3F70-B00F5159E10E}"/>
              </a:ext>
            </a:extLst>
          </p:cNvPr>
          <p:cNvSpPr/>
          <p:nvPr/>
        </p:nvSpPr>
        <p:spPr>
          <a:xfrm>
            <a:off x="4212008" y="4164436"/>
            <a:ext cx="1472076"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邻居室内分机确认</a:t>
            </a:r>
          </a:p>
        </p:txBody>
      </p:sp>
      <p:cxnSp>
        <p:nvCxnSpPr>
          <p:cNvPr id="225" name="直接箭头连接符 224">
            <a:extLst>
              <a:ext uri="{FF2B5EF4-FFF2-40B4-BE49-F238E27FC236}">
                <a16:creationId xmlns:a16="http://schemas.microsoft.com/office/drawing/2014/main" id="{DF3EF614-B944-856F-4096-D780831886E4}"/>
              </a:ext>
            </a:extLst>
          </p:cNvPr>
          <p:cNvCxnSpPr>
            <a:cxnSpLocks/>
          </p:cNvCxnSpPr>
          <p:nvPr/>
        </p:nvCxnSpPr>
        <p:spPr>
          <a:xfrm>
            <a:off x="3761178" y="5770604"/>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6" name="圆角矩形 58">
            <a:extLst>
              <a:ext uri="{FF2B5EF4-FFF2-40B4-BE49-F238E27FC236}">
                <a16:creationId xmlns:a16="http://schemas.microsoft.com/office/drawing/2014/main" id="{9AE98CFF-BC31-9E2A-E6D9-5B77DE41BA07}"/>
              </a:ext>
            </a:extLst>
          </p:cNvPr>
          <p:cNvSpPr/>
          <p:nvPr/>
        </p:nvSpPr>
        <p:spPr>
          <a:xfrm>
            <a:off x="4192419" y="5554580"/>
            <a:ext cx="149166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电梯到当前楼层</a:t>
            </a:r>
          </a:p>
        </p:txBody>
      </p:sp>
      <p:sp>
        <p:nvSpPr>
          <p:cNvPr id="227" name="文本框 2">
            <a:extLst>
              <a:ext uri="{FF2B5EF4-FFF2-40B4-BE49-F238E27FC236}">
                <a16:creationId xmlns:a16="http://schemas.microsoft.com/office/drawing/2014/main" id="{F643D997-31B8-C359-5222-C2816A2E90DD}"/>
              </a:ext>
            </a:extLst>
          </p:cNvPr>
          <p:cNvSpPr txBox="1"/>
          <p:nvPr/>
        </p:nvSpPr>
        <p:spPr bwMode="auto">
          <a:xfrm>
            <a:off x="4182869" y="1711681"/>
            <a:ext cx="865315" cy="336222"/>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邻居</a:t>
            </a:r>
          </a:p>
        </p:txBody>
      </p:sp>
      <p:sp>
        <p:nvSpPr>
          <p:cNvPr id="228" name="矩形 227">
            <a:extLst>
              <a:ext uri="{FF2B5EF4-FFF2-40B4-BE49-F238E27FC236}">
                <a16:creationId xmlns:a16="http://schemas.microsoft.com/office/drawing/2014/main" id="{9FDC79C6-94B8-87C4-EB97-590271400BE7}"/>
              </a:ext>
            </a:extLst>
          </p:cNvPr>
          <p:cNvSpPr/>
          <p:nvPr/>
        </p:nvSpPr>
        <p:spPr>
          <a:xfrm>
            <a:off x="4969863" y="1742831"/>
            <a:ext cx="1415773" cy="336695"/>
          </a:xfrm>
          <a:prstGeom prst="rect">
            <a:avLst/>
          </a:prstGeom>
        </p:spPr>
        <p:txBody>
          <a:bodyPr wrap="none">
            <a:spAutoFit/>
          </a:bodyPr>
          <a:lstStyle/>
          <a:p>
            <a:pPr algn="ctr" eaLnBrk="1" hangingPunct="1">
              <a:lnSpc>
                <a:spcPct val="150000"/>
              </a:lnSpc>
              <a:spcBef>
                <a:spcPct val="20000"/>
              </a:spcBef>
              <a:buFont typeface="Arial" panose="020B0604020202020204" pitchFamily="34" charset="0"/>
              <a:buNone/>
              <a:defRPr/>
            </a:pPr>
            <a:r>
              <a:rPr lang="zh-CN" altLang="en-US" sz="1200" noProof="1">
                <a:solidFill>
                  <a:srgbClr val="C00000"/>
                </a:solidFill>
                <a:latin typeface="方正中倩简体" panose="03000509000000000000" charset="-122"/>
                <a:ea typeface="方正中倩简体" panose="03000509000000000000" charset="-122"/>
                <a:cs typeface="+mn-ea"/>
              </a:rPr>
              <a:t>邻居室内分机确认</a:t>
            </a:r>
            <a:endParaRPr lang="zh-CN" altLang="en-US" sz="1200" spc="100" dirty="0">
              <a:solidFill>
                <a:srgbClr val="C00000"/>
              </a:solidFill>
              <a:latin typeface="微软雅黑" panose="020B0503020204020204" charset="-122"/>
              <a:ea typeface="微软雅黑" panose="020B0503020204020204" charset="-122"/>
            </a:endParaRPr>
          </a:p>
        </p:txBody>
      </p:sp>
      <p:pic>
        <p:nvPicPr>
          <p:cNvPr id="115" name="图片 114">
            <a:extLst>
              <a:ext uri="{FF2B5EF4-FFF2-40B4-BE49-F238E27FC236}">
                <a16:creationId xmlns:a16="http://schemas.microsoft.com/office/drawing/2014/main" id="{1F37B79D-D6AD-42A0-B643-16828E59AF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04394" y="1142419"/>
            <a:ext cx="701110" cy="414078"/>
          </a:xfrm>
          <a:prstGeom prst="rect">
            <a:avLst/>
          </a:prstGeom>
        </p:spPr>
      </p:pic>
      <p:sp>
        <p:nvSpPr>
          <p:cNvPr id="116" name="PA-矩形 5">
            <a:extLst>
              <a:ext uri="{FF2B5EF4-FFF2-40B4-BE49-F238E27FC236}">
                <a16:creationId xmlns:a16="http://schemas.microsoft.com/office/drawing/2014/main" id="{8CB9BA65-2072-40FF-D3FC-FCC4CB536400}"/>
              </a:ext>
            </a:extLst>
          </p:cNvPr>
          <p:cNvSpPr/>
          <p:nvPr>
            <p:custDataLst>
              <p:tags r:id="rId1"/>
            </p:custDataLst>
          </p:nvPr>
        </p:nvSpPr>
        <p:spPr>
          <a:xfrm rot="1881533">
            <a:off x="2360564" y="1648826"/>
            <a:ext cx="93394" cy="90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17" name="PA-矩形 5">
            <a:extLst>
              <a:ext uri="{FF2B5EF4-FFF2-40B4-BE49-F238E27FC236}">
                <a16:creationId xmlns:a16="http://schemas.microsoft.com/office/drawing/2014/main" id="{B7ECF55A-AD6D-C09F-2116-7C4670FC33D8}"/>
              </a:ext>
            </a:extLst>
          </p:cNvPr>
          <p:cNvSpPr/>
          <p:nvPr>
            <p:custDataLst>
              <p:tags r:id="rId2"/>
            </p:custDataLst>
          </p:nvPr>
        </p:nvSpPr>
        <p:spPr>
          <a:xfrm rot="8973267">
            <a:off x="2372794" y="2395023"/>
            <a:ext cx="93394" cy="90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19" name="Rectangle 7">
            <a:extLst>
              <a:ext uri="{FF2B5EF4-FFF2-40B4-BE49-F238E27FC236}">
                <a16:creationId xmlns:a16="http://schemas.microsoft.com/office/drawing/2014/main" id="{0B09CE72-B80E-C960-EAA7-AE288C0DBA93}"/>
              </a:ext>
            </a:extLst>
          </p:cNvPr>
          <p:cNvSpPr/>
          <p:nvPr/>
        </p:nvSpPr>
        <p:spPr bwMode="auto">
          <a:xfrm flipV="1">
            <a:off x="2607242" y="1684742"/>
            <a:ext cx="828000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20" name="Rectangle 7">
            <a:extLst>
              <a:ext uri="{FF2B5EF4-FFF2-40B4-BE49-F238E27FC236}">
                <a16:creationId xmlns:a16="http://schemas.microsoft.com/office/drawing/2014/main" id="{886E8C13-9AFA-A61D-C6C8-1CBCCEE05ECE}"/>
              </a:ext>
            </a:extLst>
          </p:cNvPr>
          <p:cNvSpPr/>
          <p:nvPr/>
        </p:nvSpPr>
        <p:spPr bwMode="auto">
          <a:xfrm flipV="1">
            <a:off x="1478342" y="2423302"/>
            <a:ext cx="72000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18" name="图片 117">
            <a:extLst>
              <a:ext uri="{FF2B5EF4-FFF2-40B4-BE49-F238E27FC236}">
                <a16:creationId xmlns:a16="http://schemas.microsoft.com/office/drawing/2014/main" id="{22024622-BA1B-D316-58EB-4270579B3D7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34793" y="2392453"/>
            <a:ext cx="133200" cy="133200"/>
          </a:xfrm>
          <a:prstGeom prst="rect">
            <a:avLst/>
          </a:prstGeom>
        </p:spPr>
      </p:pic>
      <p:pic>
        <p:nvPicPr>
          <p:cNvPr id="121" name="图片 120">
            <a:extLst>
              <a:ext uri="{FF2B5EF4-FFF2-40B4-BE49-F238E27FC236}">
                <a16:creationId xmlns:a16="http://schemas.microsoft.com/office/drawing/2014/main" id="{0A0A8227-7D55-4DF1-9F5E-7DCE3DE95C4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04394" y="2683511"/>
            <a:ext cx="701110" cy="414078"/>
          </a:xfrm>
          <a:prstGeom prst="rect">
            <a:avLst/>
          </a:prstGeom>
        </p:spPr>
      </p:pic>
      <p:sp>
        <p:nvSpPr>
          <p:cNvPr id="122" name="Oval 8">
            <a:extLst>
              <a:ext uri="{FF2B5EF4-FFF2-40B4-BE49-F238E27FC236}">
                <a16:creationId xmlns:a16="http://schemas.microsoft.com/office/drawing/2014/main" id="{BF96EE7D-3A50-3F23-EEA3-847F4302A1FC}"/>
              </a:ext>
            </a:extLst>
          </p:cNvPr>
          <p:cNvSpPr/>
          <p:nvPr/>
        </p:nvSpPr>
        <p:spPr bwMode="auto">
          <a:xfrm>
            <a:off x="3231637" y="310663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23" name="文本框 2">
            <a:extLst>
              <a:ext uri="{FF2B5EF4-FFF2-40B4-BE49-F238E27FC236}">
                <a16:creationId xmlns:a16="http://schemas.microsoft.com/office/drawing/2014/main" id="{5C794CDF-9781-6221-B0A6-DE3E0D57E9FD}"/>
              </a:ext>
            </a:extLst>
          </p:cNvPr>
          <p:cNvSpPr txBox="1"/>
          <p:nvPr/>
        </p:nvSpPr>
        <p:spPr bwMode="auto">
          <a:xfrm>
            <a:off x="2552713" y="3288288"/>
            <a:ext cx="1622289" cy="325589"/>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室内分机招梯</a:t>
            </a:r>
          </a:p>
        </p:txBody>
      </p:sp>
      <p:sp>
        <p:nvSpPr>
          <p:cNvPr id="124" name="Freeform 12">
            <a:extLst>
              <a:ext uri="{FF2B5EF4-FFF2-40B4-BE49-F238E27FC236}">
                <a16:creationId xmlns:a16="http://schemas.microsoft.com/office/drawing/2014/main" id="{AF215B7D-37C7-9E8A-7692-2DC6F9D70090}"/>
              </a:ext>
            </a:extLst>
          </p:cNvPr>
          <p:cNvSpPr>
            <a:spLocks noEditPoints="1"/>
          </p:cNvSpPr>
          <p:nvPr/>
        </p:nvSpPr>
        <p:spPr bwMode="auto">
          <a:xfrm>
            <a:off x="10894368" y="3097589"/>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126" name="Oval 8">
            <a:extLst>
              <a:ext uri="{FF2B5EF4-FFF2-40B4-BE49-F238E27FC236}">
                <a16:creationId xmlns:a16="http://schemas.microsoft.com/office/drawing/2014/main" id="{FD606BAA-69A7-B003-2D37-55165AFF049F}"/>
              </a:ext>
            </a:extLst>
          </p:cNvPr>
          <p:cNvSpPr/>
          <p:nvPr/>
        </p:nvSpPr>
        <p:spPr bwMode="auto">
          <a:xfrm>
            <a:off x="9236490" y="3103809"/>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27" name="Rectangle 267">
            <a:extLst>
              <a:ext uri="{FF2B5EF4-FFF2-40B4-BE49-F238E27FC236}">
                <a16:creationId xmlns:a16="http://schemas.microsoft.com/office/drawing/2014/main" id="{7A49DDD1-7144-FEF6-BF0B-332CF1553702}"/>
              </a:ext>
            </a:extLst>
          </p:cNvPr>
          <p:cNvSpPr/>
          <p:nvPr/>
        </p:nvSpPr>
        <p:spPr bwMode="auto">
          <a:xfrm>
            <a:off x="9305829" y="2950825"/>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28" name="文本框 2">
            <a:extLst>
              <a:ext uri="{FF2B5EF4-FFF2-40B4-BE49-F238E27FC236}">
                <a16:creationId xmlns:a16="http://schemas.microsoft.com/office/drawing/2014/main" id="{317C9D42-D255-C231-31A8-2BFFAEC01716}"/>
              </a:ext>
            </a:extLst>
          </p:cNvPr>
          <p:cNvSpPr txBox="1">
            <a:spLocks noChangeArrowheads="1"/>
          </p:cNvSpPr>
          <p:nvPr/>
        </p:nvSpPr>
        <p:spPr bwMode="auto">
          <a:xfrm>
            <a:off x="8417292" y="3191415"/>
            <a:ext cx="1952861" cy="488537"/>
          </a:xfrm>
          <a:prstGeom prst="rect">
            <a:avLst/>
          </a:prstGeom>
          <a:noFill/>
          <a:ln w="9525">
            <a:noFill/>
            <a:miter lim="800000"/>
          </a:ln>
        </p:spPr>
        <p:txBody>
          <a:bodyPr lIns="89289" tIns="44644" rIns="89289" bIns="44644"/>
          <a:lstStyle/>
          <a:p>
            <a:pPr algn="ctr">
              <a:lnSpc>
                <a:spcPct val="150000"/>
              </a:lnSpc>
              <a:spcBef>
                <a:spcPct val="20000"/>
              </a:spcBef>
            </a:pPr>
            <a:r>
              <a:rPr lang="zh-CN" altLang="en-US" sz="1600" dirty="0">
                <a:solidFill>
                  <a:srgbClr val="00B0F0"/>
                </a:solidFill>
                <a:latin typeface="方正兰亭中黑_GBK" pitchFamily="2" charset="-122"/>
                <a:ea typeface="方正兰亭中黑_GBK" pitchFamily="2" charset="-122"/>
              </a:rPr>
              <a:t>乘梯到</a:t>
            </a:r>
            <a:r>
              <a:rPr lang="en-US" altLang="zh-CN" sz="1600" dirty="0">
                <a:solidFill>
                  <a:srgbClr val="00B0F0"/>
                </a:solidFill>
                <a:latin typeface="方正兰亭中黑_GBK" pitchFamily="2" charset="-122"/>
                <a:ea typeface="方正兰亭中黑_GBK" pitchFamily="2" charset="-122"/>
              </a:rPr>
              <a:t>1</a:t>
            </a:r>
            <a:r>
              <a:rPr lang="zh-CN" altLang="en-US" sz="1600" dirty="0">
                <a:solidFill>
                  <a:srgbClr val="00B0F0"/>
                </a:solidFill>
                <a:latin typeface="方正兰亭中黑_GBK" pitchFamily="2" charset="-122"/>
                <a:ea typeface="方正兰亭中黑_GBK" pitchFamily="2" charset="-122"/>
              </a:rPr>
              <a:t>楼或地下室</a:t>
            </a:r>
          </a:p>
        </p:txBody>
      </p:sp>
      <p:sp>
        <p:nvSpPr>
          <p:cNvPr id="130" name="文本框 2">
            <a:extLst>
              <a:ext uri="{FF2B5EF4-FFF2-40B4-BE49-F238E27FC236}">
                <a16:creationId xmlns:a16="http://schemas.microsoft.com/office/drawing/2014/main" id="{3BD30287-A613-F355-5137-446F8140763D}"/>
              </a:ext>
            </a:extLst>
          </p:cNvPr>
          <p:cNvSpPr txBox="1">
            <a:spLocks noChangeArrowheads="1"/>
          </p:cNvSpPr>
          <p:nvPr/>
        </p:nvSpPr>
        <p:spPr bwMode="auto">
          <a:xfrm>
            <a:off x="6596037" y="3212056"/>
            <a:ext cx="1666051" cy="374758"/>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电梯到当前楼层</a:t>
            </a:r>
          </a:p>
        </p:txBody>
      </p:sp>
      <p:sp>
        <p:nvSpPr>
          <p:cNvPr id="131" name="Oval 8">
            <a:extLst>
              <a:ext uri="{FF2B5EF4-FFF2-40B4-BE49-F238E27FC236}">
                <a16:creationId xmlns:a16="http://schemas.microsoft.com/office/drawing/2014/main" id="{0CCAC312-AEF3-1E99-4C76-82EFC6B16985}"/>
              </a:ext>
            </a:extLst>
          </p:cNvPr>
          <p:cNvSpPr/>
          <p:nvPr/>
        </p:nvSpPr>
        <p:spPr bwMode="auto">
          <a:xfrm>
            <a:off x="7293973" y="3121410"/>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32" name="Rectangle 267">
            <a:extLst>
              <a:ext uri="{FF2B5EF4-FFF2-40B4-BE49-F238E27FC236}">
                <a16:creationId xmlns:a16="http://schemas.microsoft.com/office/drawing/2014/main" id="{A387C3D3-768E-1A90-129C-74F43E19F964}"/>
              </a:ext>
            </a:extLst>
          </p:cNvPr>
          <p:cNvSpPr/>
          <p:nvPr/>
        </p:nvSpPr>
        <p:spPr bwMode="auto">
          <a:xfrm>
            <a:off x="7384720" y="2955076"/>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42" name="图片 141">
            <a:extLst>
              <a:ext uri="{FF2B5EF4-FFF2-40B4-BE49-F238E27FC236}">
                <a16:creationId xmlns:a16="http://schemas.microsoft.com/office/drawing/2014/main" id="{E59DF45B-61F7-A882-79C9-70B62155107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54207" y="864878"/>
            <a:ext cx="221457" cy="665287"/>
          </a:xfrm>
          <a:prstGeom prst="rect">
            <a:avLst/>
          </a:prstGeom>
        </p:spPr>
      </p:pic>
      <p:pic>
        <p:nvPicPr>
          <p:cNvPr id="129" name="图片 128">
            <a:extLst>
              <a:ext uri="{FF2B5EF4-FFF2-40B4-BE49-F238E27FC236}">
                <a16:creationId xmlns:a16="http://schemas.microsoft.com/office/drawing/2014/main" id="{980C8A37-E95E-2B65-24FB-9CAD0C89A3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82384" y="2344026"/>
            <a:ext cx="221457" cy="665287"/>
          </a:xfrm>
          <a:prstGeom prst="rect">
            <a:avLst/>
          </a:prstGeom>
        </p:spPr>
      </p:pic>
      <p:pic>
        <p:nvPicPr>
          <p:cNvPr id="19" name="图片 1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954265" y="770297"/>
            <a:ext cx="644548" cy="729781"/>
          </a:xfrm>
          <a:prstGeom prst="rect">
            <a:avLst/>
          </a:prstGeom>
          <a:noFill/>
          <a:ln w="9525">
            <a:noFill/>
            <a:miter lim="800000"/>
            <a:headEnd/>
            <a:tailEnd/>
          </a:ln>
        </p:spPr>
      </p:pic>
      <p:pic>
        <p:nvPicPr>
          <p:cNvPr id="125" name="图片 124">
            <a:extLst>
              <a:ext uri="{FF2B5EF4-FFF2-40B4-BE49-F238E27FC236}">
                <a16:creationId xmlns:a16="http://schemas.microsoft.com/office/drawing/2014/main" id="{B18BBEBB-9CF0-06F4-FDF5-D722A0D6B1B7}"/>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969094" y="2283751"/>
            <a:ext cx="644548" cy="729781"/>
          </a:xfrm>
          <a:prstGeom prst="rect">
            <a:avLst/>
          </a:prstGeom>
          <a:noFill/>
          <a:ln w="9525">
            <a:noFill/>
            <a:miter lim="800000"/>
            <a:headEnd/>
            <a:tailEnd/>
          </a:ln>
        </p:spPr>
      </p:pic>
      <p:cxnSp>
        <p:nvCxnSpPr>
          <p:cNvPr id="133" name="直接箭头连接符 132">
            <a:extLst>
              <a:ext uri="{FF2B5EF4-FFF2-40B4-BE49-F238E27FC236}">
                <a16:creationId xmlns:a16="http://schemas.microsoft.com/office/drawing/2014/main" id="{6B87AACD-07E3-21D5-B01E-8FAB09C271D5}"/>
              </a:ext>
            </a:extLst>
          </p:cNvPr>
          <p:cNvCxnSpPr>
            <a:cxnSpLocks/>
          </p:cNvCxnSpPr>
          <p:nvPr/>
        </p:nvCxnSpPr>
        <p:spPr>
          <a:xfrm>
            <a:off x="5684084" y="5770604"/>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4" name="圆角矩形 52">
            <a:extLst>
              <a:ext uri="{FF2B5EF4-FFF2-40B4-BE49-F238E27FC236}">
                <a16:creationId xmlns:a16="http://schemas.microsoft.com/office/drawing/2014/main" id="{53E9EFA9-E2B9-CA10-181C-81DE9C2EB020}"/>
              </a:ext>
            </a:extLst>
          </p:cNvPr>
          <p:cNvSpPr/>
          <p:nvPr/>
        </p:nvSpPr>
        <p:spPr>
          <a:xfrm>
            <a:off x="6096078" y="4164436"/>
            <a:ext cx="1355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电梯到当前楼层</a:t>
            </a:r>
          </a:p>
        </p:txBody>
      </p:sp>
      <p:cxnSp>
        <p:nvCxnSpPr>
          <p:cNvPr id="135" name="直接箭头连接符 134">
            <a:extLst>
              <a:ext uri="{FF2B5EF4-FFF2-40B4-BE49-F238E27FC236}">
                <a16:creationId xmlns:a16="http://schemas.microsoft.com/office/drawing/2014/main" id="{35454D05-FA8C-B6D0-977F-709A698A6E2A}"/>
              </a:ext>
            </a:extLst>
          </p:cNvPr>
          <p:cNvCxnSpPr>
            <a:cxnSpLocks/>
          </p:cNvCxnSpPr>
          <p:nvPr/>
        </p:nvCxnSpPr>
        <p:spPr>
          <a:xfrm>
            <a:off x="7474616" y="438002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6" name="圆角矩形 52">
            <a:extLst>
              <a:ext uri="{FF2B5EF4-FFF2-40B4-BE49-F238E27FC236}">
                <a16:creationId xmlns:a16="http://schemas.microsoft.com/office/drawing/2014/main" id="{E3B1CA63-977E-53D8-5092-C384409D1F35}"/>
              </a:ext>
            </a:extLst>
          </p:cNvPr>
          <p:cNvSpPr/>
          <p:nvPr/>
        </p:nvSpPr>
        <p:spPr>
          <a:xfrm>
            <a:off x="7886610" y="4163997"/>
            <a:ext cx="1355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乘梯到邻居楼层</a:t>
            </a:r>
          </a:p>
        </p:txBody>
      </p:sp>
      <p:sp>
        <p:nvSpPr>
          <p:cNvPr id="137" name="圆角矩形 52">
            <a:extLst>
              <a:ext uri="{FF2B5EF4-FFF2-40B4-BE49-F238E27FC236}">
                <a16:creationId xmlns:a16="http://schemas.microsoft.com/office/drawing/2014/main" id="{6FD00A4C-DE67-5B85-F28D-CEA283528115}"/>
              </a:ext>
            </a:extLst>
          </p:cNvPr>
          <p:cNvSpPr/>
          <p:nvPr/>
        </p:nvSpPr>
        <p:spPr>
          <a:xfrm>
            <a:off x="6113800" y="5554580"/>
            <a:ext cx="154083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乘梯</a:t>
            </a:r>
            <a:r>
              <a:rPr lang="en-US" altLang="zh-CN" sz="1200" dirty="0">
                <a:solidFill>
                  <a:schemeClr val="tx1"/>
                </a:solidFill>
                <a:latin typeface="微软雅黑" panose="020B0503020204020204" charset="-122"/>
                <a:ea typeface="微软雅黑" panose="020B0503020204020204" charset="-122"/>
              </a:rPr>
              <a:t>1</a:t>
            </a:r>
            <a:r>
              <a:rPr lang="zh-CN" altLang="en-US" sz="1200" dirty="0">
                <a:solidFill>
                  <a:schemeClr val="tx1"/>
                </a:solidFill>
                <a:latin typeface="微软雅黑" panose="020B0503020204020204" charset="-122"/>
                <a:ea typeface="微软雅黑" panose="020B0503020204020204" charset="-122"/>
              </a:rPr>
              <a:t>楼或地下室</a:t>
            </a:r>
          </a:p>
        </p:txBody>
      </p:sp>
    </p:spTree>
    <p:extLst>
      <p:ext uri="{BB962C8B-B14F-4D97-AF65-F5344CB8AC3E}">
        <p14:creationId xmlns:p14="http://schemas.microsoft.com/office/powerpoint/2010/main" val="930038351"/>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74082"/>
            <a:ext cx="4268588"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加装电梯收费乘梯解决方案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3249581" y="2397281"/>
            <a:ext cx="5678478"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加装电梯收费乘梯解决方案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070320" y="3255784"/>
            <a:ext cx="4037004"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按次收费、分层收费、在线充值、实时扣费</a:t>
            </a:r>
          </a:p>
        </p:txBody>
      </p:sp>
    </p:spTree>
    <p:extLst>
      <p:ext uri="{BB962C8B-B14F-4D97-AF65-F5344CB8AC3E}">
        <p14:creationId xmlns:p14="http://schemas.microsoft.com/office/powerpoint/2010/main" val="3088802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加装电梯收费乘梯解决方案</a:t>
            </a:r>
          </a:p>
        </p:txBody>
      </p:sp>
      <p:pic>
        <p:nvPicPr>
          <p:cNvPr id="6" name="图片 5">
            <a:extLst>
              <a:ext uri="{FF2B5EF4-FFF2-40B4-BE49-F238E27FC236}">
                <a16:creationId xmlns:a16="http://schemas.microsoft.com/office/drawing/2014/main" id="{D74CB418-4AA3-8DEE-F8BA-7E9863F1CC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8861" y="857736"/>
            <a:ext cx="3465315" cy="5142528"/>
          </a:xfrm>
          <a:prstGeom prst="rect">
            <a:avLst/>
          </a:prstGeom>
        </p:spPr>
      </p:pic>
      <p:sp>
        <p:nvSpPr>
          <p:cNvPr id="9" name="TextBox 4">
            <a:extLst>
              <a:ext uri="{FF2B5EF4-FFF2-40B4-BE49-F238E27FC236}">
                <a16:creationId xmlns:a16="http://schemas.microsoft.com/office/drawing/2014/main" id="{BF012301-102B-C662-F4EB-7E6B8BCA81A9}"/>
              </a:ext>
            </a:extLst>
          </p:cNvPr>
          <p:cNvSpPr txBox="1">
            <a:spLocks noChangeArrowheads="1"/>
          </p:cNvSpPr>
          <p:nvPr/>
        </p:nvSpPr>
        <p:spPr bwMode="auto">
          <a:xfrm>
            <a:off x="4698381" y="1014486"/>
            <a:ext cx="6675864" cy="4327591"/>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市场需求</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nSpc>
                <a:spcPct val="150000"/>
              </a:lnSpc>
            </a:pPr>
            <a:r>
              <a:rPr lang="en-US" altLang="zh-CN" sz="1600" dirty="0"/>
              <a:t>1</a:t>
            </a:r>
            <a:r>
              <a:rPr lang="zh-CN" altLang="en-US" sz="1600" dirty="0"/>
              <a:t>、据统计，全国光加装电梯的市场大概就有2.6万亿</a:t>
            </a:r>
            <a:r>
              <a:rPr lang="zh-CN" altLang="en-US" sz="1615" dirty="0">
                <a:latin typeface="微软雅黑" panose="020B0503020204020204" charset="-122"/>
                <a:ea typeface="微软雅黑" panose="020B0503020204020204" charset="-122"/>
                <a:sym typeface="+mn-lt"/>
              </a:rPr>
              <a:t>。</a:t>
            </a:r>
            <a:endParaRPr lang="en-US" altLang="zh-CN" sz="1615" dirty="0">
              <a:latin typeface="微软雅黑" panose="020B0503020204020204" charset="-122"/>
              <a:ea typeface="微软雅黑" panose="020B0503020204020204" charset="-122"/>
              <a:sym typeface="+mn-lt"/>
            </a:endParaRPr>
          </a:p>
          <a:p>
            <a:pPr>
              <a:lnSpc>
                <a:spcPct val="150000"/>
              </a:lnSpc>
            </a:pPr>
            <a:r>
              <a:rPr lang="en-US" altLang="zh-CN" sz="1615" dirty="0">
                <a:latin typeface="微软雅黑" panose="020B0503020204020204" charset="-122"/>
                <a:ea typeface="微软雅黑" panose="020B0503020204020204" charset="-122"/>
                <a:sym typeface="+mn-lt"/>
              </a:rPr>
              <a:t>2</a:t>
            </a:r>
            <a:r>
              <a:rPr lang="zh-CN" altLang="en-US" sz="1615" dirty="0">
                <a:latin typeface="微软雅黑" panose="020B0503020204020204" charset="-122"/>
                <a:ea typeface="微软雅黑" panose="020B0503020204020204" charset="-122"/>
                <a:sym typeface="+mn-lt"/>
              </a:rPr>
              <a:t>、</a:t>
            </a:r>
            <a:r>
              <a:rPr lang="en-US" altLang="zh-CN" sz="1615" dirty="0">
                <a:latin typeface="微软雅黑" panose="020B0503020204020204" charset="-122"/>
                <a:ea typeface="微软雅黑" panose="020B0503020204020204" charset="-122"/>
                <a:sym typeface="+mn-lt"/>
              </a:rPr>
              <a:t>2024</a:t>
            </a:r>
            <a:r>
              <a:rPr lang="zh-CN" altLang="en-US" sz="1615" dirty="0">
                <a:latin typeface="微软雅黑" panose="020B0503020204020204" charset="-122"/>
                <a:ea typeface="微软雅黑" panose="020B0503020204020204" charset="-122"/>
                <a:sym typeface="+mn-lt"/>
              </a:rPr>
              <a:t>年全国两会，政府工作报告明确提出推动解决老旧小区加装电梯等难题，加强无障碍、适老化设施建设。</a:t>
            </a:r>
            <a:endParaRPr lang="en-US" altLang="zh-CN" sz="1615" dirty="0">
              <a:latin typeface="微软雅黑" panose="020B0503020204020204" charset="-122"/>
              <a:ea typeface="微软雅黑" panose="020B0503020204020204" charset="-122"/>
              <a:sym typeface="+mn-lt"/>
            </a:endParaRPr>
          </a:p>
          <a:p>
            <a:pPr>
              <a:lnSpc>
                <a:spcPct val="150000"/>
              </a:lnSpc>
            </a:pPr>
            <a:r>
              <a:rPr lang="en-US" altLang="zh-CN" sz="1615" dirty="0">
                <a:latin typeface="微软雅黑" panose="020B0503020204020204" charset="-122"/>
                <a:ea typeface="微软雅黑" panose="020B0503020204020204" charset="-122"/>
                <a:sym typeface="+mn-lt"/>
              </a:rPr>
              <a:t>3</a:t>
            </a:r>
            <a:r>
              <a:rPr lang="zh-CN" altLang="en-US" sz="1615" dirty="0">
                <a:latin typeface="微软雅黑" panose="020B0503020204020204" charset="-122"/>
                <a:ea typeface="微软雅黑" panose="020B0503020204020204" charset="-122"/>
                <a:sym typeface="+mn-lt"/>
              </a:rPr>
              <a:t>、加装电梯不像住宅小区有单元门管控，需要防止外来人员随意进出，保障居民安全。</a:t>
            </a:r>
            <a:endParaRPr lang="en-US" altLang="zh-CN" sz="1615" dirty="0">
              <a:latin typeface="微软雅黑" panose="020B0503020204020204" charset="-122"/>
              <a:ea typeface="微软雅黑" panose="020B0503020204020204" charset="-122"/>
              <a:sym typeface="+mn-lt"/>
            </a:endParaRPr>
          </a:p>
          <a:p>
            <a:pPr>
              <a:lnSpc>
                <a:spcPct val="150000"/>
              </a:lnSpc>
            </a:pPr>
            <a:r>
              <a:rPr lang="en-US" altLang="zh-CN" sz="1615" dirty="0">
                <a:latin typeface="微软雅黑" panose="020B0503020204020204" charset="-122"/>
                <a:ea typeface="微软雅黑" panose="020B0503020204020204" charset="-122"/>
                <a:sym typeface="+mn-lt"/>
              </a:rPr>
              <a:t>4</a:t>
            </a:r>
            <a:r>
              <a:rPr lang="zh-CN" altLang="en-US" sz="1615" dirty="0">
                <a:latin typeface="微软雅黑" panose="020B0503020204020204" charset="-122"/>
                <a:ea typeface="微软雅黑" panose="020B0503020204020204" charset="-122"/>
                <a:sym typeface="+mn-lt"/>
              </a:rPr>
              <a:t>、加装梯如何阻止不出费用人群禁止乘坐电梯？</a:t>
            </a:r>
            <a:endParaRPr lang="en-US" altLang="zh-CN" sz="1615" dirty="0">
              <a:latin typeface="微软雅黑" panose="020B0503020204020204" charset="-122"/>
              <a:ea typeface="微软雅黑" panose="020B0503020204020204" charset="-122"/>
              <a:sym typeface="+mn-lt"/>
            </a:endParaRPr>
          </a:p>
          <a:p>
            <a:pPr>
              <a:lnSpc>
                <a:spcPct val="150000"/>
              </a:lnSpc>
            </a:pPr>
            <a:r>
              <a:rPr lang="en-US" altLang="zh-CN" sz="1615" dirty="0">
                <a:latin typeface="微软雅黑" panose="020B0503020204020204" charset="-122"/>
                <a:ea typeface="微软雅黑" panose="020B0503020204020204" charset="-122"/>
                <a:sym typeface="+mn-lt"/>
              </a:rPr>
              <a:t>5</a:t>
            </a:r>
            <a:r>
              <a:rPr lang="zh-CN" altLang="en-US" sz="1615" dirty="0">
                <a:latin typeface="微软雅黑" panose="020B0503020204020204" charset="-122"/>
                <a:ea typeface="微软雅黑" panose="020B0503020204020204" charset="-122"/>
                <a:sym typeface="+mn-lt"/>
              </a:rPr>
              <a:t>、加装梯如何合理收费，分摊电梯加装费用及运营费用？</a:t>
            </a:r>
            <a:endParaRPr lang="en-US" altLang="zh-CN" sz="1615" dirty="0">
              <a:latin typeface="微软雅黑" panose="020B0503020204020204" charset="-122"/>
              <a:ea typeface="微软雅黑" panose="020B0503020204020204" charset="-122"/>
              <a:sym typeface="+mn-lt"/>
            </a:endParaRPr>
          </a:p>
          <a:p>
            <a:pPr>
              <a:lnSpc>
                <a:spcPct val="150000"/>
              </a:lnSpc>
            </a:pPr>
            <a:r>
              <a:rPr lang="en-US" altLang="zh-CN" sz="1615" dirty="0">
                <a:latin typeface="微软雅黑" panose="020B0503020204020204" charset="-122"/>
                <a:ea typeface="微软雅黑" panose="020B0503020204020204" charset="-122"/>
                <a:sym typeface="+mn-lt"/>
              </a:rPr>
              <a:t>6</a:t>
            </a:r>
            <a:r>
              <a:rPr lang="zh-CN" altLang="en-US" sz="1615" dirty="0">
                <a:latin typeface="微软雅黑" panose="020B0503020204020204" charset="-122"/>
                <a:ea typeface="微软雅黑" panose="020B0503020204020204" charset="-122"/>
                <a:sym typeface="+mn-lt"/>
              </a:rPr>
              <a:t>、加装梯如何解决访客乘梯，以及快递外卖如何上楼？如何收费？</a:t>
            </a:r>
            <a:endParaRPr lang="en-US" altLang="zh-CN" sz="1615" dirty="0">
              <a:latin typeface="微软雅黑" panose="020B0503020204020204" charset="-122"/>
              <a:ea typeface="微软雅黑" panose="020B0503020204020204" charset="-122"/>
              <a:sym typeface="+mn-lt"/>
            </a:endParaRPr>
          </a:p>
          <a:p>
            <a:pPr>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7</a:t>
            </a:r>
            <a:r>
              <a:rPr lang="zh-CN" altLang="en-US" sz="1615" dirty="0">
                <a:latin typeface="微软雅黑" panose="020B0503020204020204" charset="-122"/>
                <a:ea typeface="微软雅黑" panose="020B0503020204020204" charset="-122"/>
                <a:sym typeface="宋体" panose="02010600030101010101" pitchFamily="2" charset="-122"/>
              </a:rPr>
              <a:t>、加装电梯，是否有业主每次乘梯记录？</a:t>
            </a:r>
          </a:p>
        </p:txBody>
      </p:sp>
    </p:spTree>
    <p:extLst>
      <p:ext uri="{BB962C8B-B14F-4D97-AF65-F5344CB8AC3E}">
        <p14:creationId xmlns:p14="http://schemas.microsoft.com/office/powerpoint/2010/main" val="1719456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4085186"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加装电梯收费乘梯解决方案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老旧小区没有电梯，上下楼难一直困扰居民生活，</a:t>
            </a:r>
            <a:r>
              <a:rPr lang="en-US" altLang="zh-CN" sz="1615" dirty="0">
                <a:latin typeface="微软雅黑" panose="020B0503020204020204" charset="-122"/>
                <a:ea typeface="微软雅黑" panose="020B0503020204020204" charset="-122"/>
                <a:sym typeface="+mn-lt"/>
              </a:rPr>
              <a:t>2024</a:t>
            </a:r>
            <a:r>
              <a:rPr lang="zh-CN" altLang="en-US" sz="1615" dirty="0">
                <a:latin typeface="微软雅黑" panose="020B0503020204020204" charset="-122"/>
                <a:ea typeface="微软雅黑" panose="020B0503020204020204" charset="-122"/>
                <a:sym typeface="+mn-lt"/>
              </a:rPr>
              <a:t>年全国两会，政府工作报告明确提出推动解决老旧小区加装电梯等难题，加强无障碍、适老化设施建设，加装电梯需要安装梯控设备需求大，功能不同于普通梯控系统。</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232663"/>
            <a:ext cx="8302299" cy="386592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、可以按次收费，不分层，乘坐一次扣一次费用；</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、可以分层收费，不同楼层扣费金额不同，比如</a:t>
            </a:r>
            <a:r>
              <a:rPr lang="zh-CN" altLang="en-US" sz="1615" dirty="0">
                <a:latin typeface="微软雅黑" panose="020B0503020204020204" charset="-122"/>
                <a:ea typeface="微软雅黑" panose="020B0503020204020204" charset="-122"/>
                <a:sym typeface="宋体" panose="02010600030101010101" pitchFamily="2" charset="-122"/>
              </a:rPr>
              <a:t>二楼每次扣</a:t>
            </a:r>
            <a:r>
              <a:rPr lang="en-US" altLang="zh-CN" sz="1615" dirty="0">
                <a:latin typeface="微软雅黑" panose="020B0503020204020204" charset="-122"/>
                <a:ea typeface="微软雅黑" panose="020B0503020204020204" charset="-122"/>
                <a:sym typeface="宋体" panose="02010600030101010101" pitchFamily="2" charset="-122"/>
              </a:rPr>
              <a:t>2</a:t>
            </a:r>
            <a:r>
              <a:rPr lang="zh-CN" altLang="en-US" sz="1615" dirty="0">
                <a:latin typeface="微软雅黑" panose="020B0503020204020204" charset="-122"/>
                <a:ea typeface="微软雅黑" panose="020B0503020204020204" charset="-122"/>
                <a:sym typeface="宋体" panose="02010600030101010101" pitchFamily="2" charset="-122"/>
              </a:rPr>
              <a:t>角，三楼每次扣</a:t>
            </a:r>
            <a:r>
              <a:rPr lang="en-US" altLang="zh-CN" sz="1615" dirty="0">
                <a:latin typeface="微软雅黑" panose="020B0503020204020204" charset="-122"/>
                <a:ea typeface="微软雅黑" panose="020B0503020204020204" charset="-122"/>
                <a:sym typeface="宋体" panose="02010600030101010101" pitchFamily="2" charset="-122"/>
              </a:rPr>
              <a:t>3</a:t>
            </a:r>
            <a:r>
              <a:rPr lang="zh-CN" altLang="en-US" sz="1615" dirty="0">
                <a:latin typeface="微软雅黑" panose="020B0503020204020204" charset="-122"/>
                <a:ea typeface="微软雅黑" panose="020B0503020204020204" charset="-122"/>
                <a:sym typeface="宋体" panose="02010600030101010101" pitchFamily="2" charset="-122"/>
              </a:rPr>
              <a:t>角等等；</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、扣费标准可以平台动态设置；</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、业主可以手机小程序在线充值；</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、梯控可以安装刷卡、二维码刷卡、人脸识别刷卡等多种乘梯方式；</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、访客来访可以分享访客二维码，费用从业主账号扣除；</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、业主可以实时查询余额，可以查询每次乘梯及扣费金额</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8</a:t>
            </a:r>
            <a:r>
              <a:rPr lang="zh-CN" altLang="en-US" sz="1615" dirty="0">
                <a:latin typeface="微软雅黑" panose="020B0503020204020204" charset="-122"/>
                <a:ea typeface="微软雅黑" panose="020B0503020204020204" charset="-122"/>
                <a:sym typeface="宋体" panose="02010600030101010101" pitchFamily="2" charset="-122"/>
              </a:rPr>
              <a:t>、可以统计每个月每人乘梯记录及扣费金额、可以统计电梯每月使用次数及总收入；</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9</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、提供硬件第三方接口，实现第三方平台、软件、</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APP</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等实现上述功能</a:t>
            </a:r>
            <a:r>
              <a:rPr lang="zh-CN" altLang="en-US" sz="1615" dirty="0">
                <a:latin typeface="微软雅黑" panose="020B0503020204020204" charset="-122"/>
                <a:ea typeface="微软雅黑" panose="020B0503020204020204" charset="-122"/>
                <a:sym typeface="宋体" panose="02010600030101010101" pitchFamily="2" charset="-122"/>
              </a:rPr>
              <a:t>。</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pic>
        <p:nvPicPr>
          <p:cNvPr id="11" name="图片 10">
            <a:extLst>
              <a:ext uri="{FF2B5EF4-FFF2-40B4-BE49-F238E27FC236}">
                <a16:creationId xmlns:a16="http://schemas.microsoft.com/office/drawing/2014/main" id="{1521D621-7343-A1A3-810A-6AE2A41A67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58146" y="2232663"/>
            <a:ext cx="2892805" cy="3816594"/>
          </a:xfrm>
          <a:prstGeom prst="rect">
            <a:avLst/>
          </a:prstGeom>
        </p:spPr>
      </p:pic>
    </p:spTree>
    <p:extLst>
      <p:ext uri="{BB962C8B-B14F-4D97-AF65-F5344CB8AC3E}">
        <p14:creationId xmlns:p14="http://schemas.microsoft.com/office/powerpoint/2010/main" val="29111876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29" y="276229"/>
            <a:ext cx="4945925"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加装电梯收费乘梯解决方案</a:t>
            </a:r>
          </a:p>
        </p:txBody>
      </p:sp>
      <p:sp>
        <p:nvSpPr>
          <p:cNvPr id="50" name="圆角矩形 49"/>
          <p:cNvSpPr/>
          <p:nvPr/>
        </p:nvSpPr>
        <p:spPr>
          <a:xfrm>
            <a:off x="469125"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业主</a:t>
            </a:r>
          </a:p>
        </p:txBody>
      </p:sp>
      <p:sp>
        <p:nvSpPr>
          <p:cNvPr id="53" name="圆角矩形 52"/>
          <p:cNvSpPr/>
          <p:nvPr/>
        </p:nvSpPr>
        <p:spPr>
          <a:xfrm>
            <a:off x="3510578" y="4578375"/>
            <a:ext cx="86531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平台审核</a:t>
            </a:r>
          </a:p>
        </p:txBody>
      </p:sp>
      <p:sp>
        <p:nvSpPr>
          <p:cNvPr id="59" name="圆角矩形 58"/>
          <p:cNvSpPr/>
          <p:nvPr/>
        </p:nvSpPr>
        <p:spPr>
          <a:xfrm>
            <a:off x="1928169"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小程序注册</a:t>
            </a:r>
          </a:p>
        </p:txBody>
      </p:sp>
      <p:sp>
        <p:nvSpPr>
          <p:cNvPr id="66" name="圆角矩形 65"/>
          <p:cNvSpPr/>
          <p:nvPr/>
        </p:nvSpPr>
        <p:spPr>
          <a:xfrm>
            <a:off x="4729984" y="4573607"/>
            <a:ext cx="129614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在线充值缴费</a:t>
            </a:r>
          </a:p>
        </p:txBody>
      </p:sp>
      <p:sp>
        <p:nvSpPr>
          <p:cNvPr id="71" name="圆角矩形 70"/>
          <p:cNvSpPr/>
          <p:nvPr/>
        </p:nvSpPr>
        <p:spPr>
          <a:xfrm>
            <a:off x="9959197" y="4581318"/>
            <a:ext cx="176367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可实时查询余额、乘梯记录、扣费金额</a:t>
            </a:r>
          </a:p>
        </p:txBody>
      </p:sp>
      <p:cxnSp>
        <p:nvCxnSpPr>
          <p:cNvPr id="24" name="直接箭头连接符 23"/>
          <p:cNvCxnSpPr>
            <a:cxnSpLocks/>
          </p:cNvCxnSpPr>
          <p:nvPr/>
        </p:nvCxnSpPr>
        <p:spPr>
          <a:xfrm>
            <a:off x="3080297" y="4806226"/>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425495" y="4782572"/>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1407160" y="2209524"/>
            <a:ext cx="1019175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6" name="Oval 8"/>
          <p:cNvSpPr/>
          <p:nvPr/>
        </p:nvSpPr>
        <p:spPr bwMode="auto">
          <a:xfrm>
            <a:off x="3639654" y="213743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8" name="Freeform 12"/>
          <p:cNvSpPr>
            <a:spLocks noEditPoints="1"/>
          </p:cNvSpPr>
          <p:nvPr/>
        </p:nvSpPr>
        <p:spPr bwMode="auto">
          <a:xfrm>
            <a:off x="11598757" y="2155584"/>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43" name="矩形 40"/>
          <p:cNvSpPr/>
          <p:nvPr/>
        </p:nvSpPr>
        <p:spPr bwMode="auto">
          <a:xfrm>
            <a:off x="715251" y="1231042"/>
            <a:ext cx="785621" cy="478464"/>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业主</a:t>
            </a:r>
          </a:p>
        </p:txBody>
      </p:sp>
      <p:grpSp>
        <p:nvGrpSpPr>
          <p:cNvPr id="44" name="组合 23"/>
          <p:cNvGrpSpPr/>
          <p:nvPr/>
        </p:nvGrpSpPr>
        <p:grpSpPr bwMode="auto">
          <a:xfrm>
            <a:off x="978473" y="1785672"/>
            <a:ext cx="314248" cy="724520"/>
            <a:chOff x="4578350" y="442913"/>
            <a:chExt cx="1047750" cy="2409825"/>
          </a:xfrm>
          <a:effectLst>
            <a:outerShdw blurRad="50800" dist="38100" dir="2700000" algn="tl" rotWithShape="0">
              <a:prstClr val="black">
                <a:alpha val="40000"/>
              </a:prstClr>
            </a:outerShdw>
          </a:effectLst>
        </p:grpSpPr>
        <p:sp>
          <p:nvSpPr>
            <p:cNvPr id="45"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7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7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8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96" name="Oval 268"/>
          <p:cNvSpPr/>
          <p:nvPr/>
        </p:nvSpPr>
        <p:spPr bwMode="auto">
          <a:xfrm>
            <a:off x="6769605" y="2187334"/>
            <a:ext cx="182835"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9" name="图片 1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72209" y="1227295"/>
            <a:ext cx="720185" cy="815420"/>
          </a:xfrm>
          <a:prstGeom prst="rect">
            <a:avLst/>
          </a:prstGeom>
          <a:noFill/>
          <a:ln w="9525">
            <a:noFill/>
            <a:miter lim="800000"/>
            <a:headEnd/>
            <a:tailEnd/>
          </a:ln>
        </p:spPr>
      </p:pic>
      <p:sp>
        <p:nvSpPr>
          <p:cNvPr id="32" name="Oval 8"/>
          <p:cNvSpPr/>
          <p:nvPr/>
        </p:nvSpPr>
        <p:spPr bwMode="auto">
          <a:xfrm>
            <a:off x="1335663" y="217433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7" name="文本框 2"/>
          <p:cNvSpPr txBox="1"/>
          <p:nvPr/>
        </p:nvSpPr>
        <p:spPr bwMode="auto">
          <a:xfrm>
            <a:off x="1660475" y="2236230"/>
            <a:ext cx="1253828" cy="325589"/>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小程序注册</a:t>
            </a: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40" name="Oval 8"/>
          <p:cNvSpPr/>
          <p:nvPr/>
        </p:nvSpPr>
        <p:spPr bwMode="auto">
          <a:xfrm>
            <a:off x="10494767" y="2149986"/>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51" name="Oval 8">
            <a:extLst>
              <a:ext uri="{FF2B5EF4-FFF2-40B4-BE49-F238E27FC236}">
                <a16:creationId xmlns:a16="http://schemas.microsoft.com/office/drawing/2014/main" id="{968B3342-42FE-E68D-427D-AD16C41DB587}"/>
              </a:ext>
            </a:extLst>
          </p:cNvPr>
          <p:cNvSpPr/>
          <p:nvPr/>
        </p:nvSpPr>
        <p:spPr bwMode="auto">
          <a:xfrm>
            <a:off x="2212396" y="2128734"/>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42" name="图片 141">
            <a:extLst>
              <a:ext uri="{FF2B5EF4-FFF2-40B4-BE49-F238E27FC236}">
                <a16:creationId xmlns:a16="http://schemas.microsoft.com/office/drawing/2014/main" id="{E59DF45B-61F7-A882-79C9-70B62155107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37299" y="1364619"/>
            <a:ext cx="247445" cy="743358"/>
          </a:xfrm>
          <a:prstGeom prst="rect">
            <a:avLst/>
          </a:prstGeom>
        </p:spPr>
      </p:pic>
      <p:sp>
        <p:nvSpPr>
          <p:cNvPr id="154" name="Oval 8">
            <a:extLst>
              <a:ext uri="{FF2B5EF4-FFF2-40B4-BE49-F238E27FC236}">
                <a16:creationId xmlns:a16="http://schemas.microsoft.com/office/drawing/2014/main" id="{58F293C5-B3B2-380A-2ABE-BB823162A406}"/>
              </a:ext>
            </a:extLst>
          </p:cNvPr>
          <p:cNvSpPr/>
          <p:nvPr/>
        </p:nvSpPr>
        <p:spPr bwMode="auto">
          <a:xfrm>
            <a:off x="8932218" y="216383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227" name="文本框 2">
            <a:extLst>
              <a:ext uri="{FF2B5EF4-FFF2-40B4-BE49-F238E27FC236}">
                <a16:creationId xmlns:a16="http://schemas.microsoft.com/office/drawing/2014/main" id="{F643D997-31B8-C359-5222-C2816A2E90DD}"/>
              </a:ext>
            </a:extLst>
          </p:cNvPr>
          <p:cNvSpPr txBox="1"/>
          <p:nvPr/>
        </p:nvSpPr>
        <p:spPr bwMode="auto">
          <a:xfrm>
            <a:off x="3307739" y="2220156"/>
            <a:ext cx="865315" cy="336222"/>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平台审核</a:t>
            </a:r>
          </a:p>
        </p:txBody>
      </p:sp>
      <p:pic>
        <p:nvPicPr>
          <p:cNvPr id="2" name="图片 1">
            <a:extLst>
              <a:ext uri="{FF2B5EF4-FFF2-40B4-BE49-F238E27FC236}">
                <a16:creationId xmlns:a16="http://schemas.microsoft.com/office/drawing/2014/main" id="{5CFC8F09-A8A7-9CBC-5DC8-91E4817602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13214" y="1001929"/>
            <a:ext cx="481846" cy="1071218"/>
          </a:xfrm>
          <a:prstGeom prst="rect">
            <a:avLst/>
          </a:prstGeom>
        </p:spPr>
      </p:pic>
      <p:pic>
        <p:nvPicPr>
          <p:cNvPr id="4" name="图片 3">
            <a:extLst>
              <a:ext uri="{FF2B5EF4-FFF2-40B4-BE49-F238E27FC236}">
                <a16:creationId xmlns:a16="http://schemas.microsoft.com/office/drawing/2014/main" id="{35691C8C-106D-1985-D01A-DA80D656B69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87484" y="1405741"/>
            <a:ext cx="1071686" cy="602823"/>
          </a:xfrm>
          <a:prstGeom prst="rect">
            <a:avLst/>
          </a:prstGeom>
        </p:spPr>
      </p:pic>
      <p:pic>
        <p:nvPicPr>
          <p:cNvPr id="6" name="图片 5">
            <a:extLst>
              <a:ext uri="{FF2B5EF4-FFF2-40B4-BE49-F238E27FC236}">
                <a16:creationId xmlns:a16="http://schemas.microsoft.com/office/drawing/2014/main" id="{8AA652A4-1288-A035-F714-FA9DDE05488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55662" y="1004553"/>
            <a:ext cx="515228" cy="1145433"/>
          </a:xfrm>
          <a:prstGeom prst="rect">
            <a:avLst/>
          </a:prstGeom>
        </p:spPr>
      </p:pic>
      <p:sp>
        <p:nvSpPr>
          <p:cNvPr id="8" name="文本框 2">
            <a:extLst>
              <a:ext uri="{FF2B5EF4-FFF2-40B4-BE49-F238E27FC236}">
                <a16:creationId xmlns:a16="http://schemas.microsoft.com/office/drawing/2014/main" id="{C418F40A-4914-72C0-7F7A-7C15F5832FF2}"/>
              </a:ext>
            </a:extLst>
          </p:cNvPr>
          <p:cNvSpPr txBox="1"/>
          <p:nvPr/>
        </p:nvSpPr>
        <p:spPr bwMode="auto">
          <a:xfrm>
            <a:off x="4823698" y="2271071"/>
            <a:ext cx="1190629" cy="336222"/>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0" noProof="1">
                <a:solidFill>
                  <a:srgbClr val="C00000"/>
                </a:solidFill>
                <a:latin typeface="方正中倩简体" panose="03000509000000000000" charset="-122"/>
                <a:ea typeface="方正中倩简体" panose="03000509000000000000" charset="-122"/>
                <a:cs typeface="+mn-ea"/>
              </a:rPr>
              <a:t>在线充值缴费</a:t>
            </a:r>
            <a:endParaRPr lang="zh-CN" altLang="en-US" sz="1200" spc="100" dirty="0">
              <a:solidFill>
                <a:srgbClr val="C00000"/>
              </a:solidFill>
              <a:latin typeface="微软雅黑" panose="020B0503020204020204" charset="-122"/>
              <a:ea typeface="微软雅黑" panose="020B0503020204020204" charset="-122"/>
            </a:endParaRPr>
          </a:p>
        </p:txBody>
      </p:sp>
      <p:sp>
        <p:nvSpPr>
          <p:cNvPr id="9" name="Oval 8">
            <a:extLst>
              <a:ext uri="{FF2B5EF4-FFF2-40B4-BE49-F238E27FC236}">
                <a16:creationId xmlns:a16="http://schemas.microsoft.com/office/drawing/2014/main" id="{ADCCF6C5-7B1E-623A-F620-045D5DDA0CC8}"/>
              </a:ext>
            </a:extLst>
          </p:cNvPr>
          <p:cNvSpPr/>
          <p:nvPr/>
        </p:nvSpPr>
        <p:spPr bwMode="auto">
          <a:xfrm>
            <a:off x="5337570" y="2158649"/>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 name="文本框 2">
            <a:extLst>
              <a:ext uri="{FF2B5EF4-FFF2-40B4-BE49-F238E27FC236}">
                <a16:creationId xmlns:a16="http://schemas.microsoft.com/office/drawing/2014/main" id="{B9F83968-4A47-FC7D-C2D2-6A87B0C74E48}"/>
              </a:ext>
            </a:extLst>
          </p:cNvPr>
          <p:cNvSpPr txBox="1"/>
          <p:nvPr/>
        </p:nvSpPr>
        <p:spPr bwMode="auto">
          <a:xfrm>
            <a:off x="6250953" y="2303367"/>
            <a:ext cx="1197950" cy="596372"/>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0" spc="100" dirty="0">
                <a:solidFill>
                  <a:srgbClr val="C00000"/>
                </a:solidFill>
                <a:latin typeface="微软雅黑" panose="020B0503020204020204" charset="-122"/>
                <a:ea typeface="微软雅黑" panose="020B0503020204020204" charset="-122"/>
              </a:rPr>
              <a:t>人脸</a:t>
            </a:r>
            <a:r>
              <a:rPr lang="en-US" altLang="zh-CN" sz="1200" spc="100" dirty="0">
                <a:solidFill>
                  <a:srgbClr val="C00000"/>
                </a:solidFill>
                <a:latin typeface="微软雅黑" panose="020B0503020204020204" charset="-122"/>
                <a:ea typeface="微软雅黑" panose="020B0503020204020204" charset="-122"/>
              </a:rPr>
              <a:t>/</a:t>
            </a:r>
            <a:r>
              <a:rPr lang="zh-CN" altLang="en-US" sz="1200" spc="100" dirty="0">
                <a:solidFill>
                  <a:srgbClr val="C00000"/>
                </a:solidFill>
                <a:latin typeface="微软雅黑" panose="020B0503020204020204" charset="-122"/>
                <a:ea typeface="微软雅黑" panose="020B0503020204020204" charset="-122"/>
              </a:rPr>
              <a:t>二维码</a:t>
            </a:r>
            <a:r>
              <a:rPr lang="en-US" altLang="zh-CN" sz="1200" spc="100" dirty="0">
                <a:solidFill>
                  <a:srgbClr val="C00000"/>
                </a:solidFill>
                <a:latin typeface="微软雅黑" panose="020B0503020204020204" charset="-122"/>
                <a:ea typeface="微软雅黑" panose="020B0503020204020204" charset="-122"/>
              </a:rPr>
              <a:t>/</a:t>
            </a:r>
            <a:r>
              <a:rPr lang="zh-CN" altLang="en-US" sz="1200" spc="100" dirty="0">
                <a:solidFill>
                  <a:srgbClr val="C00000"/>
                </a:solidFill>
                <a:latin typeface="微软雅黑" panose="020B0503020204020204" charset="-122"/>
                <a:ea typeface="微软雅黑" panose="020B0503020204020204" charset="-122"/>
              </a:rPr>
              <a:t>刷卡招梯</a:t>
            </a:r>
          </a:p>
        </p:txBody>
      </p:sp>
      <p:sp>
        <p:nvSpPr>
          <p:cNvPr id="11" name="文本框 2">
            <a:extLst>
              <a:ext uri="{FF2B5EF4-FFF2-40B4-BE49-F238E27FC236}">
                <a16:creationId xmlns:a16="http://schemas.microsoft.com/office/drawing/2014/main" id="{E84DDA4D-AF83-BC84-0B9C-9DD177152AEE}"/>
              </a:ext>
            </a:extLst>
          </p:cNvPr>
          <p:cNvSpPr txBox="1"/>
          <p:nvPr/>
        </p:nvSpPr>
        <p:spPr bwMode="auto">
          <a:xfrm>
            <a:off x="8455759" y="2331416"/>
            <a:ext cx="1197950" cy="577712"/>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0" spc="100" dirty="0">
                <a:solidFill>
                  <a:srgbClr val="C00000"/>
                </a:solidFill>
                <a:latin typeface="微软雅黑" panose="020B0503020204020204" charset="-122"/>
                <a:ea typeface="微软雅黑" panose="020B0503020204020204" charset="-122"/>
              </a:rPr>
              <a:t>人脸</a:t>
            </a:r>
            <a:r>
              <a:rPr lang="en-US" altLang="zh-CN" sz="1200" spc="100" dirty="0">
                <a:solidFill>
                  <a:srgbClr val="C00000"/>
                </a:solidFill>
                <a:latin typeface="微软雅黑" panose="020B0503020204020204" charset="-122"/>
                <a:ea typeface="微软雅黑" panose="020B0503020204020204" charset="-122"/>
              </a:rPr>
              <a:t>/</a:t>
            </a:r>
            <a:r>
              <a:rPr lang="zh-CN" altLang="en-US" sz="1200" spc="100" dirty="0">
                <a:solidFill>
                  <a:srgbClr val="C00000"/>
                </a:solidFill>
                <a:latin typeface="微软雅黑" panose="020B0503020204020204" charset="-122"/>
                <a:ea typeface="微软雅黑" panose="020B0503020204020204" charset="-122"/>
              </a:rPr>
              <a:t>二维码</a:t>
            </a:r>
            <a:r>
              <a:rPr lang="en-US" altLang="zh-CN" sz="1200" spc="100" dirty="0">
                <a:solidFill>
                  <a:srgbClr val="C00000"/>
                </a:solidFill>
                <a:latin typeface="微软雅黑" panose="020B0503020204020204" charset="-122"/>
                <a:ea typeface="微软雅黑" panose="020B0503020204020204" charset="-122"/>
              </a:rPr>
              <a:t>/</a:t>
            </a:r>
            <a:r>
              <a:rPr lang="zh-CN" altLang="en-US" sz="1200" spc="100">
                <a:solidFill>
                  <a:srgbClr val="C00000"/>
                </a:solidFill>
                <a:latin typeface="微软雅黑" panose="020B0503020204020204" charset="-122"/>
                <a:ea typeface="微软雅黑" panose="020B0503020204020204" charset="-122"/>
              </a:rPr>
              <a:t>刷卡乘梯</a:t>
            </a:r>
            <a:endParaRPr lang="zh-CN" altLang="en-US" sz="1200" spc="100" dirty="0">
              <a:solidFill>
                <a:srgbClr val="C00000"/>
              </a:solidFill>
              <a:latin typeface="微软雅黑" panose="020B0503020204020204" charset="-122"/>
              <a:ea typeface="微软雅黑" panose="020B0503020204020204" charset="-122"/>
            </a:endParaRPr>
          </a:p>
        </p:txBody>
      </p:sp>
      <p:pic>
        <p:nvPicPr>
          <p:cNvPr id="13" name="图片 12">
            <a:extLst>
              <a:ext uri="{FF2B5EF4-FFF2-40B4-BE49-F238E27FC236}">
                <a16:creationId xmlns:a16="http://schemas.microsoft.com/office/drawing/2014/main" id="{8E531851-EBE7-CB7F-9E0C-56D3E33A3AF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308804" y="1004553"/>
            <a:ext cx="496812" cy="1104491"/>
          </a:xfrm>
          <a:prstGeom prst="rect">
            <a:avLst/>
          </a:prstGeom>
        </p:spPr>
      </p:pic>
      <p:sp>
        <p:nvSpPr>
          <p:cNvPr id="16" name="文本框 2">
            <a:extLst>
              <a:ext uri="{FF2B5EF4-FFF2-40B4-BE49-F238E27FC236}">
                <a16:creationId xmlns:a16="http://schemas.microsoft.com/office/drawing/2014/main" id="{8B487B72-CCA3-55F0-E452-785DCEB836DE}"/>
              </a:ext>
            </a:extLst>
          </p:cNvPr>
          <p:cNvSpPr txBox="1"/>
          <p:nvPr/>
        </p:nvSpPr>
        <p:spPr bwMode="auto">
          <a:xfrm>
            <a:off x="10113002" y="2276739"/>
            <a:ext cx="865315" cy="336222"/>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0" spc="100" dirty="0">
                <a:solidFill>
                  <a:srgbClr val="C00000"/>
                </a:solidFill>
                <a:latin typeface="微软雅黑" panose="020B0503020204020204" charset="-122"/>
                <a:ea typeface="微软雅黑" panose="020B0503020204020204" charset="-122"/>
              </a:rPr>
              <a:t>查询记录</a:t>
            </a:r>
          </a:p>
        </p:txBody>
      </p:sp>
      <p:pic>
        <p:nvPicPr>
          <p:cNvPr id="17" name="图片 16">
            <a:extLst>
              <a:ext uri="{FF2B5EF4-FFF2-40B4-BE49-F238E27FC236}">
                <a16:creationId xmlns:a16="http://schemas.microsoft.com/office/drawing/2014/main" id="{D098BCB2-282D-D3C5-54B9-1DF69FE2ABC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506373" y="3194164"/>
            <a:ext cx="513489" cy="349091"/>
          </a:xfrm>
          <a:prstGeom prst="rect">
            <a:avLst/>
          </a:prstGeom>
        </p:spPr>
      </p:pic>
      <p:pic>
        <p:nvPicPr>
          <p:cNvPr id="20" name="图片 19">
            <a:extLst>
              <a:ext uri="{FF2B5EF4-FFF2-40B4-BE49-F238E27FC236}">
                <a16:creationId xmlns:a16="http://schemas.microsoft.com/office/drawing/2014/main" id="{51849F44-75EF-DBEC-3BCB-84F91031A12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615587" y="1451482"/>
            <a:ext cx="404275" cy="666258"/>
          </a:xfrm>
          <a:prstGeom prst="rect">
            <a:avLst/>
          </a:prstGeom>
        </p:spPr>
      </p:pic>
      <p:pic>
        <p:nvPicPr>
          <p:cNvPr id="23" name="图片 22">
            <a:extLst>
              <a:ext uri="{FF2B5EF4-FFF2-40B4-BE49-F238E27FC236}">
                <a16:creationId xmlns:a16="http://schemas.microsoft.com/office/drawing/2014/main" id="{FDD0F1CA-259E-50F9-E56B-9558A8B782A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630554" y="2399024"/>
            <a:ext cx="313967" cy="697704"/>
          </a:xfrm>
          <a:prstGeom prst="rect">
            <a:avLst/>
          </a:prstGeom>
        </p:spPr>
      </p:pic>
      <p:sp>
        <p:nvSpPr>
          <p:cNvPr id="25" name="文本框 2">
            <a:extLst>
              <a:ext uri="{FF2B5EF4-FFF2-40B4-BE49-F238E27FC236}">
                <a16:creationId xmlns:a16="http://schemas.microsoft.com/office/drawing/2014/main" id="{25B2A463-5647-E730-69C3-D7E47BCFCEDC}"/>
              </a:ext>
            </a:extLst>
          </p:cNvPr>
          <p:cNvSpPr txBox="1">
            <a:spLocks noChangeArrowheads="1"/>
          </p:cNvSpPr>
          <p:nvPr/>
        </p:nvSpPr>
        <p:spPr bwMode="auto">
          <a:xfrm>
            <a:off x="7959832" y="1689876"/>
            <a:ext cx="790841" cy="307711"/>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000" dirty="0">
                <a:solidFill>
                  <a:srgbClr val="00B0F0"/>
                </a:solidFill>
                <a:latin typeface="方正兰亭中黑_GBK" pitchFamily="2" charset="-122"/>
                <a:ea typeface="方正兰亭中黑_GBK" pitchFamily="2" charset="-122"/>
              </a:rPr>
              <a:t>人脸识别</a:t>
            </a:r>
          </a:p>
        </p:txBody>
      </p:sp>
      <p:sp>
        <p:nvSpPr>
          <p:cNvPr id="26" name="文本框 2">
            <a:extLst>
              <a:ext uri="{FF2B5EF4-FFF2-40B4-BE49-F238E27FC236}">
                <a16:creationId xmlns:a16="http://schemas.microsoft.com/office/drawing/2014/main" id="{FDE2F977-FD94-2A38-FFF6-FACB72477829}"/>
              </a:ext>
            </a:extLst>
          </p:cNvPr>
          <p:cNvSpPr txBox="1">
            <a:spLocks noChangeArrowheads="1"/>
          </p:cNvSpPr>
          <p:nvPr/>
        </p:nvSpPr>
        <p:spPr bwMode="auto">
          <a:xfrm>
            <a:off x="7804720" y="2566521"/>
            <a:ext cx="790841" cy="307711"/>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000" dirty="0">
                <a:solidFill>
                  <a:srgbClr val="00B0F0"/>
                </a:solidFill>
                <a:latin typeface="方正兰亭中黑_GBK" pitchFamily="2" charset="-122"/>
                <a:ea typeface="方正兰亭中黑_GBK" pitchFamily="2" charset="-122"/>
              </a:rPr>
              <a:t>二维码</a:t>
            </a:r>
          </a:p>
        </p:txBody>
      </p:sp>
      <p:sp>
        <p:nvSpPr>
          <p:cNvPr id="27" name="文本框 2">
            <a:extLst>
              <a:ext uri="{FF2B5EF4-FFF2-40B4-BE49-F238E27FC236}">
                <a16:creationId xmlns:a16="http://schemas.microsoft.com/office/drawing/2014/main" id="{C809F945-547A-31B2-3114-1227E07E043D}"/>
              </a:ext>
            </a:extLst>
          </p:cNvPr>
          <p:cNvSpPr txBox="1">
            <a:spLocks noChangeArrowheads="1"/>
          </p:cNvSpPr>
          <p:nvPr/>
        </p:nvSpPr>
        <p:spPr bwMode="auto">
          <a:xfrm>
            <a:off x="7925153" y="3132286"/>
            <a:ext cx="790841" cy="307711"/>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altLang="zh-CN" sz="1000" dirty="0">
                <a:solidFill>
                  <a:srgbClr val="00B0F0"/>
                </a:solidFill>
                <a:latin typeface="方正兰亭中黑_GBK" pitchFamily="2" charset="-122"/>
                <a:ea typeface="方正兰亭中黑_GBK" pitchFamily="2" charset="-122"/>
              </a:rPr>
              <a:t>CPU</a:t>
            </a:r>
            <a:r>
              <a:rPr lang="zh-CN" altLang="en-US" sz="1000" dirty="0">
                <a:solidFill>
                  <a:srgbClr val="00B0F0"/>
                </a:solidFill>
                <a:latin typeface="方正兰亭中黑_GBK" pitchFamily="2" charset="-122"/>
                <a:ea typeface="方正兰亭中黑_GBK" pitchFamily="2" charset="-122"/>
              </a:rPr>
              <a:t>卡</a:t>
            </a:r>
          </a:p>
        </p:txBody>
      </p:sp>
      <p:cxnSp>
        <p:nvCxnSpPr>
          <p:cNvPr id="29" name="直接箭头连接符 28">
            <a:extLst>
              <a:ext uri="{FF2B5EF4-FFF2-40B4-BE49-F238E27FC236}">
                <a16:creationId xmlns:a16="http://schemas.microsoft.com/office/drawing/2014/main" id="{4C2D3D45-5892-B011-21C5-6D40E956C91D}"/>
              </a:ext>
            </a:extLst>
          </p:cNvPr>
          <p:cNvCxnSpPr>
            <a:cxnSpLocks/>
          </p:cNvCxnSpPr>
          <p:nvPr/>
        </p:nvCxnSpPr>
        <p:spPr>
          <a:xfrm>
            <a:off x="1500872" y="478963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圆角矩形 50">
            <a:extLst>
              <a:ext uri="{FF2B5EF4-FFF2-40B4-BE49-F238E27FC236}">
                <a16:creationId xmlns:a16="http://schemas.microsoft.com/office/drawing/2014/main" id="{136B5FBD-3B5F-1229-8F21-2739747C6C8A}"/>
              </a:ext>
            </a:extLst>
          </p:cNvPr>
          <p:cNvSpPr/>
          <p:nvPr/>
        </p:nvSpPr>
        <p:spPr>
          <a:xfrm>
            <a:off x="6446552" y="3850456"/>
            <a:ext cx="306171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业主人脸</a:t>
            </a:r>
            <a:r>
              <a:rPr lang="en-US" altLang="zh-CN" sz="1200" dirty="0">
                <a:solidFill>
                  <a:schemeClr val="tx1"/>
                </a:solidFill>
                <a:latin typeface="微软雅黑" panose="020B0503020204020204" charset="-122"/>
                <a:ea typeface="微软雅黑" panose="020B0503020204020204" charset="-122"/>
              </a:rPr>
              <a:t>/</a:t>
            </a:r>
            <a:r>
              <a:rPr lang="zh-CN" altLang="en-US" sz="1200" dirty="0">
                <a:solidFill>
                  <a:schemeClr val="tx1"/>
                </a:solidFill>
                <a:latin typeface="微软雅黑" panose="020B0503020204020204" charset="-122"/>
                <a:ea typeface="微软雅黑" panose="020B0503020204020204" charset="-122"/>
              </a:rPr>
              <a:t>二维码</a:t>
            </a:r>
            <a:r>
              <a:rPr lang="en-US" altLang="zh-CN" sz="1200" dirty="0">
                <a:solidFill>
                  <a:schemeClr val="tx1"/>
                </a:solidFill>
                <a:latin typeface="微软雅黑" panose="020B0503020204020204" charset="-122"/>
                <a:ea typeface="微软雅黑" panose="020B0503020204020204" charset="-122"/>
              </a:rPr>
              <a:t>/</a:t>
            </a:r>
            <a:r>
              <a:rPr lang="zh-CN" altLang="en-US" sz="1200" dirty="0">
                <a:solidFill>
                  <a:schemeClr val="tx1"/>
                </a:solidFill>
                <a:latin typeface="微软雅黑" panose="020B0503020204020204" charset="-122"/>
                <a:ea typeface="微软雅黑" panose="020B0503020204020204" charset="-122"/>
              </a:rPr>
              <a:t>刷卡招梯及乘梯</a:t>
            </a:r>
          </a:p>
        </p:txBody>
      </p:sp>
      <p:sp>
        <p:nvSpPr>
          <p:cNvPr id="31" name="圆角矩形 51">
            <a:extLst>
              <a:ext uri="{FF2B5EF4-FFF2-40B4-BE49-F238E27FC236}">
                <a16:creationId xmlns:a16="http://schemas.microsoft.com/office/drawing/2014/main" id="{33C7C0EE-9FAB-22A8-3FF0-B873F3B4981D}"/>
              </a:ext>
            </a:extLst>
          </p:cNvPr>
          <p:cNvSpPr/>
          <p:nvPr/>
        </p:nvSpPr>
        <p:spPr>
          <a:xfrm>
            <a:off x="6446552" y="5255277"/>
            <a:ext cx="1334569"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分享访客二维码</a:t>
            </a:r>
          </a:p>
        </p:txBody>
      </p:sp>
      <p:sp>
        <p:nvSpPr>
          <p:cNvPr id="230" name="左大括号 229">
            <a:extLst>
              <a:ext uri="{FF2B5EF4-FFF2-40B4-BE49-F238E27FC236}">
                <a16:creationId xmlns:a16="http://schemas.microsoft.com/office/drawing/2014/main" id="{2599DBD3-5743-FCE5-5E1B-8688B655F1AE}"/>
              </a:ext>
            </a:extLst>
          </p:cNvPr>
          <p:cNvSpPr/>
          <p:nvPr/>
        </p:nvSpPr>
        <p:spPr>
          <a:xfrm>
            <a:off x="6042585" y="4062660"/>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1" name="右大括号 230">
            <a:extLst>
              <a:ext uri="{FF2B5EF4-FFF2-40B4-BE49-F238E27FC236}">
                <a16:creationId xmlns:a16="http://schemas.microsoft.com/office/drawing/2014/main" id="{004E811F-F22D-1F76-BE0B-3B70EF36E5B8}"/>
              </a:ext>
            </a:extLst>
          </p:cNvPr>
          <p:cNvSpPr/>
          <p:nvPr/>
        </p:nvSpPr>
        <p:spPr>
          <a:xfrm>
            <a:off x="9483865" y="4057418"/>
            <a:ext cx="432048" cy="1420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34" name="直接箭头连接符 233">
            <a:extLst>
              <a:ext uri="{FF2B5EF4-FFF2-40B4-BE49-F238E27FC236}">
                <a16:creationId xmlns:a16="http://schemas.microsoft.com/office/drawing/2014/main" id="{7394A4C9-49FD-646D-C4E5-B6171E5FAE15}"/>
              </a:ext>
            </a:extLst>
          </p:cNvPr>
          <p:cNvCxnSpPr>
            <a:cxnSpLocks/>
          </p:cNvCxnSpPr>
          <p:nvPr/>
        </p:nvCxnSpPr>
        <p:spPr>
          <a:xfrm>
            <a:off x="7777220" y="5477490"/>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5" name="圆角矩形 58">
            <a:extLst>
              <a:ext uri="{FF2B5EF4-FFF2-40B4-BE49-F238E27FC236}">
                <a16:creationId xmlns:a16="http://schemas.microsoft.com/office/drawing/2014/main" id="{9A91BF82-8925-C829-492B-5F01AF7A985F}"/>
              </a:ext>
            </a:extLst>
          </p:cNvPr>
          <p:cNvSpPr/>
          <p:nvPr/>
        </p:nvSpPr>
        <p:spPr>
          <a:xfrm>
            <a:off x="8204437" y="5261466"/>
            <a:ext cx="1334569"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访客二维码招梯及乘梯</a:t>
            </a:r>
          </a:p>
        </p:txBody>
      </p:sp>
    </p:spTree>
    <p:extLst>
      <p:ext uri="{BB962C8B-B14F-4D97-AF65-F5344CB8AC3E}">
        <p14:creationId xmlns:p14="http://schemas.microsoft.com/office/powerpoint/2010/main" val="4216786324"/>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74082"/>
            <a:ext cx="3404030"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电梯高峰调度解决方案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3711246" y="2397281"/>
            <a:ext cx="4755148"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电梯高峰调度解决方案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891057" y="3255784"/>
            <a:ext cx="2395528"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电梯高峰调度、解决拥堵</a:t>
            </a:r>
          </a:p>
        </p:txBody>
      </p:sp>
    </p:spTree>
    <p:extLst>
      <p:ext uri="{BB962C8B-B14F-4D97-AF65-F5344CB8AC3E}">
        <p14:creationId xmlns:p14="http://schemas.microsoft.com/office/powerpoint/2010/main" val="2559879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高峰现状</a:t>
            </a:r>
          </a:p>
        </p:txBody>
      </p:sp>
      <p:pic>
        <p:nvPicPr>
          <p:cNvPr id="4" name="图片 3">
            <a:extLst>
              <a:ext uri="{FF2B5EF4-FFF2-40B4-BE49-F238E27FC236}">
                <a16:creationId xmlns:a16="http://schemas.microsoft.com/office/drawing/2014/main" id="{7016211B-6F4C-641F-0DDE-4D6A24FA4C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1869" y="1406236"/>
            <a:ext cx="4033997" cy="4318795"/>
          </a:xfrm>
          <a:prstGeom prst="rect">
            <a:avLst/>
          </a:prstGeom>
        </p:spPr>
      </p:pic>
      <p:pic>
        <p:nvPicPr>
          <p:cNvPr id="3" name="图片 2">
            <a:extLst>
              <a:ext uri="{FF2B5EF4-FFF2-40B4-BE49-F238E27FC236}">
                <a16:creationId xmlns:a16="http://schemas.microsoft.com/office/drawing/2014/main" id="{F5C64F84-00E4-D07E-839F-08B0040CBEE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69514" y="1210950"/>
            <a:ext cx="6143625" cy="4514081"/>
          </a:xfrm>
          <a:prstGeom prst="rect">
            <a:avLst/>
          </a:prstGeom>
        </p:spPr>
      </p:pic>
      <p:sp>
        <p:nvSpPr>
          <p:cNvPr id="2" name="矩形 1">
            <a:extLst>
              <a:ext uri="{FF2B5EF4-FFF2-40B4-BE49-F238E27FC236}">
                <a16:creationId xmlns:a16="http://schemas.microsoft.com/office/drawing/2014/main" id="{FAB2741E-2310-D513-4611-C648E1150E05}"/>
              </a:ext>
            </a:extLst>
          </p:cNvPr>
          <p:cNvSpPr/>
          <p:nvPr/>
        </p:nvSpPr>
        <p:spPr>
          <a:xfrm>
            <a:off x="741869" y="808025"/>
            <a:ext cx="4821383" cy="392928"/>
          </a:xfrm>
          <a:prstGeom prst="rect">
            <a:avLst/>
          </a:prstGeom>
        </p:spPr>
        <p:txBody>
          <a:bodyPr wrap="squar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50000"/>
              </a:lnSpc>
            </a:pPr>
            <a:r>
              <a:rPr lang="zh-CN" altLang="en-US" sz="1600" dirty="0">
                <a:solidFill>
                  <a:schemeClr val="tx1">
                    <a:lumMod val="65000"/>
                    <a:lumOff val="35000"/>
                  </a:schemeClr>
                </a:solidFill>
                <a:cs typeface="+mn-ea"/>
                <a:sym typeface="+mn-lt"/>
              </a:rPr>
              <a:t>写字楼项目乘坐电梯现状。</a:t>
            </a:r>
          </a:p>
        </p:txBody>
      </p:sp>
    </p:spTree>
    <p:extLst>
      <p:ext uri="{BB962C8B-B14F-4D97-AF65-F5344CB8AC3E}">
        <p14:creationId xmlns:p14="http://schemas.microsoft.com/office/powerpoint/2010/main" val="2213372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4085186"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高峰电梯调度解决方案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mn-lt"/>
              </a:rPr>
              <a:t>    在写字楼场所，早晨上班高峰期、午高峰、下午下班晚高峰，经常出现出现排长队拥堵情况，高峰期电梯运力不足成为所有写字楼物业管理的痛点。 </a:t>
            </a:r>
            <a:endParaRPr lang="zh-CN" altLang="en-US" sz="1615"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87704" y="2330603"/>
            <a:ext cx="10686877" cy="3120337"/>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、可分早高峰、午高峰、晚高峰等多种场景进行电梯调度；</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、支持高峰期模式和非高峰期模式自动切换，无需人工干预</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、针对高峰时段开始和</a:t>
            </a:r>
            <a:r>
              <a:rPr lang="zh-CN" altLang="en-US" sz="1615" dirty="0">
                <a:latin typeface="微软雅黑" panose="020B0503020204020204" charset="-122"/>
                <a:ea typeface="微软雅黑" panose="020B0503020204020204" charset="-122"/>
                <a:sym typeface="宋体" panose="02010600030101010101" pitchFamily="2" charset="-122"/>
              </a:rPr>
              <a:t>结束时间，可以由物业灵活自定义</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、支持电梯分层控制，如将电梯分为高层电梯、底层电梯，或者奇数层电梯、偶数层电梯等；</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、高峰时段空闲时，电梯自动运行到设定等待楼层；</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、可与通道闸、访客系统等系统联动派梯；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、提供硬件第三方接口，实现第三方平台、软件实现上述调度功能</a:t>
            </a:r>
            <a:r>
              <a:rPr lang="zh-CN" altLang="en-US" sz="1615" dirty="0">
                <a:latin typeface="微软雅黑" panose="020B0503020204020204" charset="-122"/>
                <a:ea typeface="微软雅黑" panose="020B0503020204020204" charset="-122"/>
                <a:sym typeface="宋体" panose="02010600030101010101" pitchFamily="2" charset="-122"/>
              </a:rPr>
              <a:t>。</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2334307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自选图形 5">
            <a:extLst>
              <a:ext uri="{FF2B5EF4-FFF2-40B4-BE49-F238E27FC236}">
                <a16:creationId xmlns:a16="http://schemas.microsoft.com/office/drawing/2014/main" id="{1D6369D1-C302-6BA7-5116-EE39D8DE5831}"/>
              </a:ext>
            </a:extLst>
          </p:cNvPr>
          <p:cNvSpPr>
            <a:spLocks noChangeArrowheads="1"/>
          </p:cNvSpPr>
          <p:nvPr/>
        </p:nvSpPr>
        <p:spPr bwMode="auto">
          <a:xfrm rot="5400000">
            <a:off x="5602145" y="4423970"/>
            <a:ext cx="698500" cy="254000"/>
          </a:xfrm>
          <a:prstGeom prst="rightArrow">
            <a:avLst>
              <a:gd name="adj1" fmla="val 35176"/>
              <a:gd name="adj2" fmla="val 111299"/>
            </a:avLst>
          </a:prstGeom>
          <a:gradFill rotWithShape="1">
            <a:gsLst>
              <a:gs pos="0">
                <a:srgbClr val="2D5BB6"/>
              </a:gs>
              <a:gs pos="100000">
                <a:srgbClr val="3366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34" name="自选图形 5">
            <a:extLst>
              <a:ext uri="{FF2B5EF4-FFF2-40B4-BE49-F238E27FC236}">
                <a16:creationId xmlns:a16="http://schemas.microsoft.com/office/drawing/2014/main" id="{6B0F192D-DEA7-85ED-15A1-B0C961AAF10C}"/>
              </a:ext>
            </a:extLst>
          </p:cNvPr>
          <p:cNvSpPr>
            <a:spLocks noChangeArrowheads="1"/>
          </p:cNvSpPr>
          <p:nvPr/>
        </p:nvSpPr>
        <p:spPr bwMode="auto">
          <a:xfrm rot="16200000">
            <a:off x="5603859" y="2239520"/>
            <a:ext cx="698500" cy="254000"/>
          </a:xfrm>
          <a:prstGeom prst="rightArrow">
            <a:avLst>
              <a:gd name="adj1" fmla="val 35176"/>
              <a:gd name="adj2" fmla="val 111299"/>
            </a:avLst>
          </a:prstGeom>
          <a:gradFill rotWithShape="1">
            <a:gsLst>
              <a:gs pos="0">
                <a:srgbClr val="2D5BB6"/>
              </a:gs>
              <a:gs pos="100000">
                <a:srgbClr val="3366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高峰调度功能</a:t>
            </a:r>
          </a:p>
        </p:txBody>
      </p:sp>
      <p:sp>
        <p:nvSpPr>
          <p:cNvPr id="9" name="自选图形 3">
            <a:extLst>
              <a:ext uri="{FF2B5EF4-FFF2-40B4-BE49-F238E27FC236}">
                <a16:creationId xmlns:a16="http://schemas.microsoft.com/office/drawing/2014/main" id="{AEDABF43-1C0E-407A-0EB7-D3DD91CD7BE7}"/>
              </a:ext>
            </a:extLst>
          </p:cNvPr>
          <p:cNvSpPr>
            <a:spLocks noChangeArrowheads="1"/>
          </p:cNvSpPr>
          <p:nvPr/>
        </p:nvSpPr>
        <p:spPr bwMode="auto">
          <a:xfrm rot="17973186">
            <a:off x="6285548" y="2492351"/>
            <a:ext cx="698500" cy="254000"/>
          </a:xfrm>
          <a:prstGeom prst="rightArrow">
            <a:avLst>
              <a:gd name="adj1" fmla="val 35176"/>
              <a:gd name="adj2" fmla="val 111299"/>
            </a:avLst>
          </a:prstGeom>
          <a:gradFill rotWithShape="1">
            <a:gsLst>
              <a:gs pos="0">
                <a:srgbClr val="2D5BB6"/>
              </a:gs>
              <a:gs pos="100000">
                <a:srgbClr val="3366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10" name="自选图形 4">
            <a:extLst>
              <a:ext uri="{FF2B5EF4-FFF2-40B4-BE49-F238E27FC236}">
                <a16:creationId xmlns:a16="http://schemas.microsoft.com/office/drawing/2014/main" id="{2D1CD26A-7878-D533-E41F-28C401F23400}"/>
              </a:ext>
            </a:extLst>
          </p:cNvPr>
          <p:cNvSpPr>
            <a:spLocks noChangeArrowheads="1"/>
          </p:cNvSpPr>
          <p:nvPr/>
        </p:nvSpPr>
        <p:spPr bwMode="auto">
          <a:xfrm rot="3465783">
            <a:off x="6292349" y="4115908"/>
            <a:ext cx="698500" cy="254000"/>
          </a:xfrm>
          <a:prstGeom prst="rightArrow">
            <a:avLst>
              <a:gd name="adj1" fmla="val 35176"/>
              <a:gd name="adj2" fmla="val 111299"/>
            </a:avLst>
          </a:prstGeom>
          <a:gradFill rotWithShape="1">
            <a:gsLst>
              <a:gs pos="0">
                <a:srgbClr val="2D5BB6"/>
              </a:gs>
              <a:gs pos="100000">
                <a:srgbClr val="3366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11" name="自选图形 5">
            <a:extLst>
              <a:ext uri="{FF2B5EF4-FFF2-40B4-BE49-F238E27FC236}">
                <a16:creationId xmlns:a16="http://schemas.microsoft.com/office/drawing/2014/main" id="{647D5A25-ED01-CC88-A183-E549E0803CD0}"/>
              </a:ext>
            </a:extLst>
          </p:cNvPr>
          <p:cNvSpPr>
            <a:spLocks noChangeArrowheads="1"/>
          </p:cNvSpPr>
          <p:nvPr/>
        </p:nvSpPr>
        <p:spPr bwMode="auto">
          <a:xfrm rot="14369022">
            <a:off x="4886179" y="2530925"/>
            <a:ext cx="698500" cy="254000"/>
          </a:xfrm>
          <a:prstGeom prst="rightArrow">
            <a:avLst>
              <a:gd name="adj1" fmla="val 35176"/>
              <a:gd name="adj2" fmla="val 111299"/>
            </a:avLst>
          </a:prstGeom>
          <a:gradFill rotWithShape="1">
            <a:gsLst>
              <a:gs pos="0">
                <a:srgbClr val="2D5BB6"/>
              </a:gs>
              <a:gs pos="100000">
                <a:srgbClr val="3366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12" name="自选图形 6">
            <a:extLst>
              <a:ext uri="{FF2B5EF4-FFF2-40B4-BE49-F238E27FC236}">
                <a16:creationId xmlns:a16="http://schemas.microsoft.com/office/drawing/2014/main" id="{BB2924C4-0CBB-F0D4-5DE2-CBCA14067C2F}"/>
              </a:ext>
            </a:extLst>
          </p:cNvPr>
          <p:cNvSpPr>
            <a:spLocks noChangeArrowheads="1"/>
          </p:cNvSpPr>
          <p:nvPr/>
        </p:nvSpPr>
        <p:spPr bwMode="auto">
          <a:xfrm rot="7535209">
            <a:off x="4901139" y="4107374"/>
            <a:ext cx="698500" cy="257175"/>
          </a:xfrm>
          <a:prstGeom prst="rightArrow">
            <a:avLst>
              <a:gd name="adj1" fmla="val 35176"/>
              <a:gd name="adj2" fmla="val 110101"/>
            </a:avLst>
          </a:prstGeom>
          <a:gradFill rotWithShape="1">
            <a:gsLst>
              <a:gs pos="0">
                <a:srgbClr val="2D5BB6"/>
              </a:gs>
              <a:gs pos="100000">
                <a:srgbClr val="3366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13" name="自选图形 7">
            <a:extLst>
              <a:ext uri="{FF2B5EF4-FFF2-40B4-BE49-F238E27FC236}">
                <a16:creationId xmlns:a16="http://schemas.microsoft.com/office/drawing/2014/main" id="{728A57B4-79B9-5AF2-30E8-3046CBB95084}"/>
              </a:ext>
            </a:extLst>
          </p:cNvPr>
          <p:cNvSpPr>
            <a:spLocks noChangeArrowheads="1"/>
          </p:cNvSpPr>
          <p:nvPr/>
        </p:nvSpPr>
        <p:spPr bwMode="auto">
          <a:xfrm>
            <a:off x="6664183" y="3349193"/>
            <a:ext cx="696912" cy="254000"/>
          </a:xfrm>
          <a:prstGeom prst="rightArrow">
            <a:avLst>
              <a:gd name="adj1" fmla="val 35176"/>
              <a:gd name="adj2" fmla="val 111134"/>
            </a:avLst>
          </a:prstGeom>
          <a:gradFill rotWithShape="1">
            <a:gsLst>
              <a:gs pos="0">
                <a:srgbClr val="2D5BB6"/>
              </a:gs>
              <a:gs pos="100000">
                <a:srgbClr val="3366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14" name="自选图形 8">
            <a:extLst>
              <a:ext uri="{FF2B5EF4-FFF2-40B4-BE49-F238E27FC236}">
                <a16:creationId xmlns:a16="http://schemas.microsoft.com/office/drawing/2014/main" id="{D58E6CC8-18D6-EF23-C5D5-AF5CCD61907C}"/>
              </a:ext>
            </a:extLst>
          </p:cNvPr>
          <p:cNvSpPr>
            <a:spLocks noChangeArrowheads="1"/>
          </p:cNvSpPr>
          <p:nvPr/>
        </p:nvSpPr>
        <p:spPr bwMode="auto">
          <a:xfrm rot="10800000">
            <a:off x="4543283" y="3342843"/>
            <a:ext cx="760412" cy="255587"/>
          </a:xfrm>
          <a:prstGeom prst="rightArrow">
            <a:avLst>
              <a:gd name="adj1" fmla="val 35176"/>
              <a:gd name="adj2" fmla="val 120356"/>
            </a:avLst>
          </a:prstGeom>
          <a:gradFill rotWithShape="1">
            <a:gsLst>
              <a:gs pos="0">
                <a:srgbClr val="2D5BB6"/>
              </a:gs>
              <a:gs pos="100000">
                <a:srgbClr val="3366C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15" name="椭圆 9">
            <a:extLst>
              <a:ext uri="{FF2B5EF4-FFF2-40B4-BE49-F238E27FC236}">
                <a16:creationId xmlns:a16="http://schemas.microsoft.com/office/drawing/2014/main" id="{669E0C45-3D94-9848-62E8-EDD1B2D684A0}"/>
              </a:ext>
            </a:extLst>
          </p:cNvPr>
          <p:cNvSpPr>
            <a:spLocks noChangeArrowheads="1"/>
          </p:cNvSpPr>
          <p:nvPr/>
        </p:nvSpPr>
        <p:spPr bwMode="auto">
          <a:xfrm>
            <a:off x="4319445" y="1791855"/>
            <a:ext cx="3295650" cy="3297238"/>
          </a:xfrm>
          <a:prstGeom prst="ellipse">
            <a:avLst/>
          </a:prstGeom>
          <a:noFill/>
          <a:ln w="38100">
            <a:solidFill>
              <a:srgbClr val="80808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grpSp>
        <p:nvGrpSpPr>
          <p:cNvPr id="17" name="组合 10">
            <a:extLst>
              <a:ext uri="{FF2B5EF4-FFF2-40B4-BE49-F238E27FC236}">
                <a16:creationId xmlns:a16="http://schemas.microsoft.com/office/drawing/2014/main" id="{CA9A034C-F1F4-E256-DCAD-99E2D3D7C82A}"/>
              </a:ext>
            </a:extLst>
          </p:cNvPr>
          <p:cNvGrpSpPr>
            <a:grpSpLocks/>
          </p:cNvGrpSpPr>
          <p:nvPr/>
        </p:nvGrpSpPr>
        <p:grpSpPr bwMode="auto">
          <a:xfrm>
            <a:off x="4976670" y="2517343"/>
            <a:ext cx="1901825" cy="1901825"/>
            <a:chOff x="0" y="0"/>
            <a:chExt cx="1361" cy="1361"/>
          </a:xfrm>
        </p:grpSpPr>
        <p:sp>
          <p:nvSpPr>
            <p:cNvPr id="18" name="椭圆 11">
              <a:extLst>
                <a:ext uri="{FF2B5EF4-FFF2-40B4-BE49-F238E27FC236}">
                  <a16:creationId xmlns:a16="http://schemas.microsoft.com/office/drawing/2014/main" id="{99FBF046-A355-4035-F489-3DE4D6B67E84}"/>
                </a:ext>
              </a:extLst>
            </p:cNvPr>
            <p:cNvSpPr>
              <a:spLocks noChangeArrowheads="1"/>
            </p:cNvSpPr>
            <p:nvPr/>
          </p:nvSpPr>
          <p:spPr bwMode="auto">
            <a:xfrm>
              <a:off x="0" y="0"/>
              <a:ext cx="1361" cy="1361"/>
            </a:xfrm>
            <a:prstGeom prst="ellipse">
              <a:avLst/>
            </a:prstGeom>
            <a:gradFill rotWithShape="1">
              <a:gsLst>
                <a:gs pos="0">
                  <a:srgbClr val="93D4E9"/>
                </a:gs>
                <a:gs pos="50000">
                  <a:srgbClr val="0099CC"/>
                </a:gs>
                <a:gs pos="100000">
                  <a:srgbClr val="93D4E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sp>
          <p:nvSpPr>
            <p:cNvPr id="19" name="椭圆 12">
              <a:extLst>
                <a:ext uri="{FF2B5EF4-FFF2-40B4-BE49-F238E27FC236}">
                  <a16:creationId xmlns:a16="http://schemas.microsoft.com/office/drawing/2014/main" id="{AF04F8D3-7303-66E6-9F16-EAEB2F553F4D}"/>
                </a:ext>
              </a:extLst>
            </p:cNvPr>
            <p:cNvSpPr>
              <a:spLocks noChangeArrowheads="1"/>
            </p:cNvSpPr>
            <p:nvPr/>
          </p:nvSpPr>
          <p:spPr bwMode="auto">
            <a:xfrm>
              <a:off x="89" y="89"/>
              <a:ext cx="1183" cy="1183"/>
            </a:xfrm>
            <a:prstGeom prst="ellipse">
              <a:avLst/>
            </a:prstGeom>
            <a:gradFill rotWithShape="1">
              <a:gsLst>
                <a:gs pos="0">
                  <a:srgbClr val="00536E"/>
                </a:gs>
                <a:gs pos="50000">
                  <a:srgbClr val="0099CC"/>
                </a:gs>
                <a:gs pos="100000">
                  <a:srgbClr val="00536E"/>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sp>
          <p:nvSpPr>
            <p:cNvPr id="20" name="椭圆 13">
              <a:extLst>
                <a:ext uri="{FF2B5EF4-FFF2-40B4-BE49-F238E27FC236}">
                  <a16:creationId xmlns:a16="http://schemas.microsoft.com/office/drawing/2014/main" id="{3E92B3BA-D470-E8A6-6E5D-27B61C914588}"/>
                </a:ext>
              </a:extLst>
            </p:cNvPr>
            <p:cNvSpPr>
              <a:spLocks noChangeArrowheads="1"/>
            </p:cNvSpPr>
            <p:nvPr/>
          </p:nvSpPr>
          <p:spPr bwMode="auto">
            <a:xfrm>
              <a:off x="90" y="91"/>
              <a:ext cx="1183" cy="1183"/>
            </a:xfrm>
            <a:prstGeom prst="ellipse">
              <a:avLst/>
            </a:prstGeom>
            <a:gradFill rotWithShape="1">
              <a:gsLst>
                <a:gs pos="0">
                  <a:srgbClr val="006182"/>
                </a:gs>
                <a:gs pos="100000">
                  <a:srgbClr val="0099CC"/>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sp>
          <p:nvSpPr>
            <p:cNvPr id="21" name="椭圆 14">
              <a:extLst>
                <a:ext uri="{FF2B5EF4-FFF2-40B4-BE49-F238E27FC236}">
                  <a16:creationId xmlns:a16="http://schemas.microsoft.com/office/drawing/2014/main" id="{B4AA2B71-B2F5-B11F-3C8D-907911F1A0BD}"/>
                </a:ext>
              </a:extLst>
            </p:cNvPr>
            <p:cNvSpPr>
              <a:spLocks noChangeArrowheads="1"/>
            </p:cNvSpPr>
            <p:nvPr/>
          </p:nvSpPr>
          <p:spPr bwMode="auto">
            <a:xfrm>
              <a:off x="153" y="148"/>
              <a:ext cx="1065" cy="106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grpSp>
          <p:nvGrpSpPr>
            <p:cNvPr id="22" name="组合 15">
              <a:extLst>
                <a:ext uri="{FF2B5EF4-FFF2-40B4-BE49-F238E27FC236}">
                  <a16:creationId xmlns:a16="http://schemas.microsoft.com/office/drawing/2014/main" id="{AC69DBE8-27DF-A2D5-13D2-E2D18F467048}"/>
                </a:ext>
              </a:extLst>
            </p:cNvPr>
            <p:cNvGrpSpPr>
              <a:grpSpLocks/>
            </p:cNvGrpSpPr>
            <p:nvPr/>
          </p:nvGrpSpPr>
          <p:grpSpPr bwMode="auto">
            <a:xfrm>
              <a:off x="172" y="160"/>
              <a:ext cx="1031" cy="1031"/>
              <a:chOff x="0" y="0"/>
              <a:chExt cx="1252" cy="1252"/>
            </a:xfrm>
          </p:grpSpPr>
          <p:sp>
            <p:nvSpPr>
              <p:cNvPr id="24" name="椭圆 16">
                <a:extLst>
                  <a:ext uri="{FF2B5EF4-FFF2-40B4-BE49-F238E27FC236}">
                    <a16:creationId xmlns:a16="http://schemas.microsoft.com/office/drawing/2014/main" id="{AB23F9DB-2378-AEA9-7AD5-3054F528B8F1}"/>
                  </a:ext>
                </a:extLst>
              </p:cNvPr>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sp>
            <p:nvSpPr>
              <p:cNvPr id="25" name="椭圆 17">
                <a:extLst>
                  <a:ext uri="{FF2B5EF4-FFF2-40B4-BE49-F238E27FC236}">
                    <a16:creationId xmlns:a16="http://schemas.microsoft.com/office/drawing/2014/main" id="{BB2479B8-D177-D205-3348-EC5C88A83476}"/>
                  </a:ext>
                </a:extLst>
              </p:cNvPr>
              <p:cNvSpPr>
                <a:spLocks noChangeArrowheads="1"/>
              </p:cNvSpPr>
              <p:nvPr/>
            </p:nvSpPr>
            <p:spPr bwMode="auto">
              <a:xfrm>
                <a:off x="16" y="7"/>
                <a:ext cx="1222" cy="1221"/>
              </a:xfrm>
              <a:prstGeom prst="ellipse">
                <a:avLst/>
              </a:prstGeom>
              <a:gradFill rotWithShape="1">
                <a:gsLst>
                  <a:gs pos="0">
                    <a:srgbClr val="D6E1E2"/>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sp>
            <p:nvSpPr>
              <p:cNvPr id="26" name="椭圆 18">
                <a:extLst>
                  <a:ext uri="{FF2B5EF4-FFF2-40B4-BE49-F238E27FC236}">
                    <a16:creationId xmlns:a16="http://schemas.microsoft.com/office/drawing/2014/main" id="{78566318-B8F2-3A59-18B6-526412ECFFB0}"/>
                  </a:ext>
                </a:extLst>
              </p:cNvPr>
              <p:cNvSpPr>
                <a:spLocks noChangeArrowheads="1"/>
              </p:cNvSpPr>
              <p:nvPr/>
            </p:nvSpPr>
            <p:spPr bwMode="auto">
              <a:xfrm>
                <a:off x="29" y="19"/>
                <a:ext cx="1162" cy="1141"/>
              </a:xfrm>
              <a:prstGeom prst="ellipse">
                <a:avLst/>
              </a:prstGeom>
              <a:gradFill rotWithShape="1">
                <a:gsLst>
                  <a:gs pos="0">
                    <a:srgbClr val="AAB2B3"/>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sp>
            <p:nvSpPr>
              <p:cNvPr id="27" name="椭圆 19">
                <a:extLst>
                  <a:ext uri="{FF2B5EF4-FFF2-40B4-BE49-F238E27FC236}">
                    <a16:creationId xmlns:a16="http://schemas.microsoft.com/office/drawing/2014/main" id="{24B6CCED-320F-CC15-81C3-99CBE5222CBE}"/>
                  </a:ext>
                </a:extLst>
              </p:cNvPr>
              <p:cNvSpPr>
                <a:spLocks noChangeArrowheads="1"/>
              </p:cNvSpPr>
              <p:nvPr/>
            </p:nvSpPr>
            <p:spPr bwMode="auto">
              <a:xfrm>
                <a:off x="97" y="51"/>
                <a:ext cx="1033" cy="926"/>
              </a:xfrm>
              <a:prstGeom prst="ellipse">
                <a:avLst/>
              </a:prstGeom>
              <a:gradFill rotWithShape="1">
                <a:gsLst>
                  <a:gs pos="0">
                    <a:srgbClr val="FFFFFF"/>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sym typeface="Arial" panose="020B0604020202020204" pitchFamily="34" charset="0"/>
                </a:endParaRPr>
              </a:p>
            </p:txBody>
          </p:sp>
        </p:grpSp>
        <p:sp>
          <p:nvSpPr>
            <p:cNvPr id="23" name="文本框 20">
              <a:extLst>
                <a:ext uri="{FF2B5EF4-FFF2-40B4-BE49-F238E27FC236}">
                  <a16:creationId xmlns:a16="http://schemas.microsoft.com/office/drawing/2014/main" id="{88DC5FCD-AAAE-AF7B-FA15-3498D6950941}"/>
                </a:ext>
              </a:extLst>
            </p:cNvPr>
            <p:cNvSpPr>
              <a:spLocks noChangeArrowheads="1"/>
            </p:cNvSpPr>
            <p:nvPr/>
          </p:nvSpPr>
          <p:spPr bwMode="auto">
            <a:xfrm>
              <a:off x="258" y="541"/>
              <a:ext cx="866"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dirty="0">
                  <a:solidFill>
                    <a:srgbClr val="080808"/>
                  </a:solidFill>
                  <a:sym typeface="Arial" panose="020B0604020202020204" pitchFamily="34" charset="0"/>
                </a:rPr>
                <a:t>八大功能</a:t>
              </a:r>
              <a:endParaRPr lang="zh-CN" altLang="en-US" sz="2000" b="1" dirty="0"/>
            </a:p>
          </p:txBody>
        </p:sp>
      </p:grpSp>
      <p:sp>
        <p:nvSpPr>
          <p:cNvPr id="28" name="自选图形 21">
            <a:extLst>
              <a:ext uri="{FF2B5EF4-FFF2-40B4-BE49-F238E27FC236}">
                <a16:creationId xmlns:a16="http://schemas.microsoft.com/office/drawing/2014/main" id="{74A8C71D-7C9D-7DB9-760D-616963BEA8FB}"/>
              </a:ext>
            </a:extLst>
          </p:cNvPr>
          <p:cNvSpPr>
            <a:spLocks noChangeArrowheads="1"/>
          </p:cNvSpPr>
          <p:nvPr/>
        </p:nvSpPr>
        <p:spPr bwMode="auto">
          <a:xfrm>
            <a:off x="2225533" y="3277755"/>
            <a:ext cx="2281237" cy="401638"/>
          </a:xfrm>
          <a:prstGeom prst="roundRect">
            <a:avLst>
              <a:gd name="adj" fmla="val 16667"/>
            </a:avLst>
          </a:prstGeom>
          <a:gradFill rotWithShape="1">
            <a:gsLst>
              <a:gs pos="0">
                <a:srgbClr val="9999FF"/>
              </a:gs>
              <a:gs pos="100000">
                <a:srgbClr val="474774"/>
              </a:gs>
            </a:gsLst>
            <a:lin ang="0" scaled="1"/>
          </a:gradFill>
          <a:ln w="28575">
            <a:solidFill>
              <a:srgbClr val="FEFEFE"/>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rgbClr val="FEFEFE"/>
                </a:solidFill>
                <a:sym typeface="Arial" panose="020B0604020202020204" pitchFamily="34" charset="0"/>
              </a:rPr>
              <a:t>支持自动返回起始楼层</a:t>
            </a:r>
            <a:endParaRPr lang="zh-CN" altLang="en-US" sz="1600" dirty="0"/>
          </a:p>
        </p:txBody>
      </p:sp>
      <p:sp>
        <p:nvSpPr>
          <p:cNvPr id="29" name="自选图形 22">
            <a:extLst>
              <a:ext uri="{FF2B5EF4-FFF2-40B4-BE49-F238E27FC236}">
                <a16:creationId xmlns:a16="http://schemas.microsoft.com/office/drawing/2014/main" id="{FB9821D8-399C-B31C-0B4B-6CD3EE08F923}"/>
              </a:ext>
            </a:extLst>
          </p:cNvPr>
          <p:cNvSpPr>
            <a:spLocks noChangeArrowheads="1"/>
          </p:cNvSpPr>
          <p:nvPr/>
        </p:nvSpPr>
        <p:spPr bwMode="auto">
          <a:xfrm>
            <a:off x="2828783" y="1868055"/>
            <a:ext cx="2281237" cy="403225"/>
          </a:xfrm>
          <a:prstGeom prst="roundRect">
            <a:avLst>
              <a:gd name="adj" fmla="val 16667"/>
            </a:avLst>
          </a:prstGeom>
          <a:gradFill rotWithShape="1">
            <a:gsLst>
              <a:gs pos="0">
                <a:srgbClr val="77B7E7"/>
              </a:gs>
              <a:gs pos="100000">
                <a:srgbClr val="36546A"/>
              </a:gs>
            </a:gsLst>
            <a:lin ang="0" scaled="1"/>
          </a:gradFill>
          <a:ln w="28575">
            <a:solidFill>
              <a:srgbClr val="FEFEFE"/>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rgbClr val="FEFEFE"/>
                </a:solidFill>
                <a:sym typeface="Arial" panose="020B0604020202020204" pitchFamily="34" charset="0"/>
              </a:rPr>
              <a:t>支持自定义高峰时段</a:t>
            </a:r>
            <a:endParaRPr lang="zh-CN" altLang="en-US" sz="1600" dirty="0"/>
          </a:p>
        </p:txBody>
      </p:sp>
      <p:sp>
        <p:nvSpPr>
          <p:cNvPr id="30" name="自选图形 23">
            <a:extLst>
              <a:ext uri="{FF2B5EF4-FFF2-40B4-BE49-F238E27FC236}">
                <a16:creationId xmlns:a16="http://schemas.microsoft.com/office/drawing/2014/main" id="{F4E14EB8-97D8-B691-C7FE-D4C9B4B77DD7}"/>
              </a:ext>
            </a:extLst>
          </p:cNvPr>
          <p:cNvSpPr>
            <a:spLocks noChangeArrowheads="1"/>
          </p:cNvSpPr>
          <p:nvPr/>
        </p:nvSpPr>
        <p:spPr bwMode="auto">
          <a:xfrm>
            <a:off x="2828783" y="4552518"/>
            <a:ext cx="2281237" cy="401637"/>
          </a:xfrm>
          <a:prstGeom prst="roundRect">
            <a:avLst>
              <a:gd name="adj" fmla="val 16667"/>
            </a:avLst>
          </a:prstGeom>
          <a:gradFill rotWithShape="1">
            <a:gsLst>
              <a:gs pos="0">
                <a:srgbClr val="969696"/>
              </a:gs>
              <a:gs pos="100000">
                <a:srgbClr val="444444"/>
              </a:gs>
            </a:gsLst>
            <a:lin ang="0" scaled="1"/>
          </a:gradFill>
          <a:ln w="28575">
            <a:solidFill>
              <a:srgbClr val="FEFEFE"/>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rgbClr val="FEFEFE"/>
                </a:solidFill>
                <a:sym typeface="Arial" panose="020B0604020202020204" pitchFamily="34" charset="0"/>
              </a:rPr>
              <a:t>高峰和非高峰自动切换</a:t>
            </a:r>
            <a:endParaRPr lang="zh-CN" altLang="en-US" sz="1600" dirty="0"/>
          </a:p>
        </p:txBody>
      </p:sp>
      <p:sp>
        <p:nvSpPr>
          <p:cNvPr id="31" name="自选图形 24">
            <a:extLst>
              <a:ext uri="{FF2B5EF4-FFF2-40B4-BE49-F238E27FC236}">
                <a16:creationId xmlns:a16="http://schemas.microsoft.com/office/drawing/2014/main" id="{2A334CE1-ED09-1212-CB7C-E5ECB524853E}"/>
              </a:ext>
            </a:extLst>
          </p:cNvPr>
          <p:cNvSpPr>
            <a:spLocks noChangeArrowheads="1"/>
          </p:cNvSpPr>
          <p:nvPr/>
        </p:nvSpPr>
        <p:spPr bwMode="auto">
          <a:xfrm>
            <a:off x="7457933" y="3277755"/>
            <a:ext cx="2347912" cy="401638"/>
          </a:xfrm>
          <a:prstGeom prst="roundRect">
            <a:avLst>
              <a:gd name="adj" fmla="val 16667"/>
            </a:avLst>
          </a:prstGeom>
          <a:gradFill rotWithShape="1">
            <a:gsLst>
              <a:gs pos="0">
                <a:srgbClr val="474774"/>
              </a:gs>
              <a:gs pos="100000">
                <a:srgbClr val="9999FF"/>
              </a:gs>
            </a:gsLst>
            <a:lin ang="0" scaled="1"/>
          </a:gradFill>
          <a:ln w="28575">
            <a:solidFill>
              <a:srgbClr val="FEFEFE"/>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rgbClr val="FEFEFE"/>
                </a:solidFill>
                <a:sym typeface="Arial" panose="020B0604020202020204" pitchFamily="34" charset="0"/>
              </a:rPr>
              <a:t>支持手机派梯</a:t>
            </a:r>
            <a:endParaRPr lang="zh-CN" altLang="en-US" sz="1600" dirty="0"/>
          </a:p>
        </p:txBody>
      </p:sp>
      <p:sp>
        <p:nvSpPr>
          <p:cNvPr id="32" name="自选图形 25">
            <a:extLst>
              <a:ext uri="{FF2B5EF4-FFF2-40B4-BE49-F238E27FC236}">
                <a16:creationId xmlns:a16="http://schemas.microsoft.com/office/drawing/2014/main" id="{4B6A4455-4AA1-36A5-DCAE-59CC7BBB1F79}"/>
              </a:ext>
            </a:extLst>
          </p:cNvPr>
          <p:cNvSpPr>
            <a:spLocks noChangeArrowheads="1"/>
          </p:cNvSpPr>
          <p:nvPr/>
        </p:nvSpPr>
        <p:spPr bwMode="auto">
          <a:xfrm>
            <a:off x="6786420" y="1868055"/>
            <a:ext cx="2347913" cy="403225"/>
          </a:xfrm>
          <a:prstGeom prst="roundRect">
            <a:avLst>
              <a:gd name="adj" fmla="val 16667"/>
            </a:avLst>
          </a:prstGeom>
          <a:gradFill rotWithShape="1">
            <a:gsLst>
              <a:gs pos="0">
                <a:srgbClr val="36546A"/>
              </a:gs>
              <a:gs pos="100000">
                <a:srgbClr val="77B7E7"/>
              </a:gs>
            </a:gsLst>
            <a:lin ang="0" scaled="1"/>
          </a:gradFill>
          <a:ln w="28575">
            <a:solidFill>
              <a:srgbClr val="FEFEFE"/>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rgbClr val="FEFEFE"/>
                </a:solidFill>
                <a:sym typeface="Arial" panose="020B0604020202020204" pitchFamily="34" charset="0"/>
              </a:rPr>
              <a:t>支持通道闸派梯</a:t>
            </a:r>
            <a:endParaRPr lang="zh-CN" altLang="en-US" sz="1600" dirty="0"/>
          </a:p>
        </p:txBody>
      </p:sp>
      <p:sp>
        <p:nvSpPr>
          <p:cNvPr id="33" name="自选图形 26">
            <a:extLst>
              <a:ext uri="{FF2B5EF4-FFF2-40B4-BE49-F238E27FC236}">
                <a16:creationId xmlns:a16="http://schemas.microsoft.com/office/drawing/2014/main" id="{CA0C0E92-9A4D-551B-6D8E-A550DE5123FA}"/>
              </a:ext>
            </a:extLst>
          </p:cNvPr>
          <p:cNvSpPr>
            <a:spLocks noChangeArrowheads="1"/>
          </p:cNvSpPr>
          <p:nvPr/>
        </p:nvSpPr>
        <p:spPr bwMode="auto">
          <a:xfrm>
            <a:off x="6786420" y="4552518"/>
            <a:ext cx="2347913" cy="401637"/>
          </a:xfrm>
          <a:prstGeom prst="roundRect">
            <a:avLst>
              <a:gd name="adj" fmla="val 16667"/>
            </a:avLst>
          </a:prstGeom>
          <a:gradFill rotWithShape="1">
            <a:gsLst>
              <a:gs pos="0">
                <a:srgbClr val="444444"/>
              </a:gs>
              <a:gs pos="100000">
                <a:srgbClr val="969696"/>
              </a:gs>
            </a:gsLst>
            <a:lin ang="0" scaled="1"/>
          </a:gradFill>
          <a:ln w="28575">
            <a:solidFill>
              <a:srgbClr val="FEFEFE"/>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rgbClr val="FEFEFE"/>
                </a:solidFill>
                <a:sym typeface="Arial" panose="020B0604020202020204" pitchFamily="34" charset="0"/>
              </a:rPr>
              <a:t>可扩展人机无感乘梯</a:t>
            </a:r>
            <a:endParaRPr lang="zh-CN" altLang="en-US" sz="1600" dirty="0"/>
          </a:p>
        </p:txBody>
      </p:sp>
      <p:sp>
        <p:nvSpPr>
          <p:cNvPr id="36" name="自选图形 25">
            <a:extLst>
              <a:ext uri="{FF2B5EF4-FFF2-40B4-BE49-F238E27FC236}">
                <a16:creationId xmlns:a16="http://schemas.microsoft.com/office/drawing/2014/main" id="{93E4FC49-CF70-4379-9468-C1C0624949DA}"/>
              </a:ext>
            </a:extLst>
          </p:cNvPr>
          <p:cNvSpPr>
            <a:spLocks noChangeArrowheads="1"/>
          </p:cNvSpPr>
          <p:nvPr/>
        </p:nvSpPr>
        <p:spPr bwMode="auto">
          <a:xfrm>
            <a:off x="4793313" y="1069075"/>
            <a:ext cx="2347913" cy="403225"/>
          </a:xfrm>
          <a:prstGeom prst="roundRect">
            <a:avLst>
              <a:gd name="adj" fmla="val 16667"/>
            </a:avLst>
          </a:prstGeom>
          <a:solidFill>
            <a:schemeClr val="accent3">
              <a:lumMod val="60000"/>
              <a:lumOff val="40000"/>
            </a:schemeClr>
          </a:solidFill>
          <a:ln w="28575">
            <a:solidFill>
              <a:srgbClr val="FEFEFE"/>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rgbClr val="FEFEFE"/>
                </a:solidFill>
                <a:sym typeface="Arial" panose="020B0604020202020204" pitchFamily="34" charset="0"/>
              </a:rPr>
              <a:t>支持早、中、晚高峰设置</a:t>
            </a:r>
            <a:endParaRPr lang="zh-CN" altLang="en-US" sz="1600" dirty="0"/>
          </a:p>
        </p:txBody>
      </p:sp>
      <p:sp>
        <p:nvSpPr>
          <p:cNvPr id="37" name="自选图形 25">
            <a:extLst>
              <a:ext uri="{FF2B5EF4-FFF2-40B4-BE49-F238E27FC236}">
                <a16:creationId xmlns:a16="http://schemas.microsoft.com/office/drawing/2014/main" id="{F40DBA49-2E39-C279-911F-7B767AB8D1BB}"/>
              </a:ext>
            </a:extLst>
          </p:cNvPr>
          <p:cNvSpPr>
            <a:spLocks noChangeArrowheads="1"/>
          </p:cNvSpPr>
          <p:nvPr/>
        </p:nvSpPr>
        <p:spPr bwMode="auto">
          <a:xfrm>
            <a:off x="4744996" y="5287147"/>
            <a:ext cx="2347913" cy="403225"/>
          </a:xfrm>
          <a:prstGeom prst="roundRect">
            <a:avLst>
              <a:gd name="adj" fmla="val 16667"/>
            </a:avLst>
          </a:prstGeom>
          <a:solidFill>
            <a:schemeClr val="accent3">
              <a:lumMod val="60000"/>
              <a:lumOff val="40000"/>
            </a:schemeClr>
          </a:solidFill>
          <a:ln w="28575">
            <a:solidFill>
              <a:srgbClr val="FEFEFE"/>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rgbClr val="FEFEFE"/>
                </a:solidFill>
                <a:sym typeface="Arial" panose="020B0604020202020204" pitchFamily="34" charset="0"/>
              </a:rPr>
              <a:t>可扩展</a:t>
            </a:r>
            <a:r>
              <a:rPr lang="en-US" altLang="zh-CN" sz="1600" dirty="0">
                <a:solidFill>
                  <a:srgbClr val="FEFEFE"/>
                </a:solidFill>
                <a:sym typeface="Arial" panose="020B0604020202020204" pitchFamily="34" charset="0"/>
              </a:rPr>
              <a:t>VIP</a:t>
            </a:r>
            <a:r>
              <a:rPr lang="zh-CN" altLang="en-US" sz="1600" dirty="0">
                <a:solidFill>
                  <a:srgbClr val="FEFEFE"/>
                </a:solidFill>
                <a:sym typeface="Arial" panose="020B0604020202020204" pitchFamily="34" charset="0"/>
              </a:rPr>
              <a:t>尊贵乘梯</a:t>
            </a:r>
            <a:endParaRPr lang="zh-CN" altLang="en-US" sz="1600" dirty="0"/>
          </a:p>
        </p:txBody>
      </p:sp>
    </p:spTree>
    <p:extLst>
      <p:ext uri="{BB962C8B-B14F-4D97-AF65-F5344CB8AC3E}">
        <p14:creationId xmlns:p14="http://schemas.microsoft.com/office/powerpoint/2010/main" val="1864666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高峰调度功能</a:t>
            </a:r>
          </a:p>
        </p:txBody>
      </p:sp>
      <p:sp>
        <p:nvSpPr>
          <p:cNvPr id="2" name="自选图形 3">
            <a:extLst>
              <a:ext uri="{FF2B5EF4-FFF2-40B4-BE49-F238E27FC236}">
                <a16:creationId xmlns:a16="http://schemas.microsoft.com/office/drawing/2014/main" id="{27745192-69F0-0DC3-26E0-59A82FA7252D}"/>
              </a:ext>
            </a:extLst>
          </p:cNvPr>
          <p:cNvSpPr>
            <a:spLocks noChangeArrowheads="1"/>
          </p:cNvSpPr>
          <p:nvPr/>
        </p:nvSpPr>
        <p:spPr bwMode="auto">
          <a:xfrm rot="5400000">
            <a:off x="261863" y="2057907"/>
            <a:ext cx="4959064" cy="2742188"/>
          </a:xfrm>
          <a:prstGeom prst="roundRect">
            <a:avLst>
              <a:gd name="adj" fmla="val 19894"/>
            </a:avLst>
          </a:prstGeom>
          <a:gradFill rotWithShape="1">
            <a:gsLst>
              <a:gs pos="0">
                <a:srgbClr val="BFBFBF"/>
              </a:gs>
              <a:gs pos="50000">
                <a:srgbClr val="F8F8F8"/>
              </a:gs>
              <a:gs pos="100000">
                <a:srgbClr val="BFBFBF"/>
              </a:gs>
            </a:gsLst>
            <a:lin ang="5400000" scaled="1"/>
          </a:gradFill>
          <a:ln w="38100">
            <a:solidFill>
              <a:srgbClr val="808080"/>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3" name="文本框 4">
            <a:extLst>
              <a:ext uri="{FF2B5EF4-FFF2-40B4-BE49-F238E27FC236}">
                <a16:creationId xmlns:a16="http://schemas.microsoft.com/office/drawing/2014/main" id="{6012072A-A332-42A5-2B75-E9311A8A9111}"/>
              </a:ext>
            </a:extLst>
          </p:cNvPr>
          <p:cNvSpPr>
            <a:spLocks noChangeArrowheads="1"/>
          </p:cNvSpPr>
          <p:nvPr/>
        </p:nvSpPr>
        <p:spPr bwMode="auto">
          <a:xfrm>
            <a:off x="1389350" y="3613872"/>
            <a:ext cx="27179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400" b="1" dirty="0">
                <a:solidFill>
                  <a:srgbClr val="1C1C1C"/>
                </a:solidFill>
                <a:sym typeface="Arial" panose="020B0604020202020204" pitchFamily="34" charset="0"/>
              </a:rPr>
              <a:t>高峰时段电梯运力比普通电梯提升</a:t>
            </a:r>
            <a:r>
              <a:rPr lang="en-US" altLang="zh-CN" sz="1400" b="1" dirty="0">
                <a:solidFill>
                  <a:srgbClr val="1C1C1C"/>
                </a:solidFill>
                <a:sym typeface="Arial" panose="020B0604020202020204" pitchFamily="34" charset="0"/>
              </a:rPr>
              <a:t>30%</a:t>
            </a:r>
            <a:r>
              <a:rPr lang="zh-CN" altLang="en-US" sz="1400" b="1" dirty="0">
                <a:solidFill>
                  <a:srgbClr val="1C1C1C"/>
                </a:solidFill>
                <a:sym typeface="Arial" panose="020B0604020202020204" pitchFamily="34" charset="0"/>
              </a:rPr>
              <a:t>以上效率，相近楼层人员乘坐相同电梯，避免电梯层层停的现状，最大限度提升电梯运力。</a:t>
            </a:r>
            <a:endParaRPr lang="zh-CN" altLang="en-US" dirty="0"/>
          </a:p>
        </p:txBody>
      </p:sp>
      <p:sp>
        <p:nvSpPr>
          <p:cNvPr id="4" name="自选图形 5">
            <a:extLst>
              <a:ext uri="{FF2B5EF4-FFF2-40B4-BE49-F238E27FC236}">
                <a16:creationId xmlns:a16="http://schemas.microsoft.com/office/drawing/2014/main" id="{56BBA1F0-4479-AD61-E31C-957606C503F5}"/>
              </a:ext>
            </a:extLst>
          </p:cNvPr>
          <p:cNvSpPr>
            <a:spLocks noChangeArrowheads="1"/>
          </p:cNvSpPr>
          <p:nvPr/>
        </p:nvSpPr>
        <p:spPr bwMode="auto">
          <a:xfrm rot="5400000">
            <a:off x="3531444" y="2058432"/>
            <a:ext cx="4956938" cy="2742188"/>
          </a:xfrm>
          <a:prstGeom prst="roundRect">
            <a:avLst>
              <a:gd name="adj" fmla="val 19894"/>
            </a:avLst>
          </a:prstGeom>
          <a:gradFill rotWithShape="1">
            <a:gsLst>
              <a:gs pos="0">
                <a:srgbClr val="BFBFBF"/>
              </a:gs>
              <a:gs pos="50000">
                <a:srgbClr val="F8F8F8"/>
              </a:gs>
              <a:gs pos="100000">
                <a:srgbClr val="BFBFBF"/>
              </a:gs>
            </a:gsLst>
            <a:lin ang="5400000" scaled="1"/>
          </a:gradFill>
          <a:ln w="38100">
            <a:solidFill>
              <a:srgbClr val="808080"/>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5" name="文本框 6">
            <a:extLst>
              <a:ext uri="{FF2B5EF4-FFF2-40B4-BE49-F238E27FC236}">
                <a16:creationId xmlns:a16="http://schemas.microsoft.com/office/drawing/2014/main" id="{74778F0E-4E86-8570-E1CD-076D746814F5}"/>
              </a:ext>
            </a:extLst>
          </p:cNvPr>
          <p:cNvSpPr>
            <a:spLocks noChangeArrowheads="1"/>
          </p:cNvSpPr>
          <p:nvPr/>
        </p:nvSpPr>
        <p:spPr bwMode="auto">
          <a:xfrm>
            <a:off x="4656281" y="3613872"/>
            <a:ext cx="27179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400" b="1" dirty="0">
                <a:solidFill>
                  <a:srgbClr val="1C1C1C"/>
                </a:solidFill>
                <a:sym typeface="Arial" panose="020B0604020202020204" pitchFamily="34" charset="0"/>
              </a:rPr>
              <a:t>高峰时段告别人员排队、电梯厅拥堵、长时间等待等现状，有序联动派梯，全程无感通行，为乘梯人员最大限度节省时间，提升乘梯体验。</a:t>
            </a:r>
            <a:endParaRPr lang="zh-CN" altLang="en-US" dirty="0"/>
          </a:p>
        </p:txBody>
      </p:sp>
      <p:sp>
        <p:nvSpPr>
          <p:cNvPr id="6" name="自选图形 7">
            <a:extLst>
              <a:ext uri="{FF2B5EF4-FFF2-40B4-BE49-F238E27FC236}">
                <a16:creationId xmlns:a16="http://schemas.microsoft.com/office/drawing/2014/main" id="{A4631CA5-ED0E-9B16-09B5-1E80B3257373}"/>
              </a:ext>
            </a:extLst>
          </p:cNvPr>
          <p:cNvSpPr>
            <a:spLocks noChangeArrowheads="1"/>
          </p:cNvSpPr>
          <p:nvPr/>
        </p:nvSpPr>
        <p:spPr bwMode="auto">
          <a:xfrm rot="5400000">
            <a:off x="6893573" y="2057906"/>
            <a:ext cx="4959063" cy="2742188"/>
          </a:xfrm>
          <a:prstGeom prst="roundRect">
            <a:avLst>
              <a:gd name="adj" fmla="val 19894"/>
            </a:avLst>
          </a:prstGeom>
          <a:gradFill rotWithShape="1">
            <a:gsLst>
              <a:gs pos="0">
                <a:srgbClr val="BFBFBF"/>
              </a:gs>
              <a:gs pos="50000">
                <a:srgbClr val="F8F8F8"/>
              </a:gs>
              <a:gs pos="100000">
                <a:srgbClr val="BFBFBF"/>
              </a:gs>
            </a:gsLst>
            <a:lin ang="5400000" scaled="1"/>
          </a:gradFill>
          <a:ln w="38100">
            <a:solidFill>
              <a:srgbClr val="808080"/>
            </a:solidFill>
            <a:round/>
            <a:headEnd/>
            <a:tailEnd/>
          </a:ln>
        </p:spPr>
        <p:txBody>
          <a:bodyPr wrap="none"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17347D"/>
              </a:solidFill>
              <a:cs typeface="Arial" panose="020B0604020202020204" pitchFamily="34" charset="0"/>
            </a:endParaRPr>
          </a:p>
        </p:txBody>
      </p:sp>
      <p:sp>
        <p:nvSpPr>
          <p:cNvPr id="7" name="文本框 8">
            <a:extLst>
              <a:ext uri="{FF2B5EF4-FFF2-40B4-BE49-F238E27FC236}">
                <a16:creationId xmlns:a16="http://schemas.microsoft.com/office/drawing/2014/main" id="{8FD7E9BE-2473-E7FA-94D9-BD0198408B48}"/>
              </a:ext>
            </a:extLst>
          </p:cNvPr>
          <p:cNvSpPr>
            <a:spLocks noChangeArrowheads="1"/>
          </p:cNvSpPr>
          <p:nvPr/>
        </p:nvSpPr>
        <p:spPr bwMode="auto">
          <a:xfrm>
            <a:off x="8026399" y="3613872"/>
            <a:ext cx="272010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400" b="1" dirty="0">
                <a:solidFill>
                  <a:srgbClr val="1C1C1C"/>
                </a:solidFill>
                <a:sym typeface="Arial" panose="020B0604020202020204" pitchFamily="34" charset="0"/>
              </a:rPr>
              <a:t>高峰时段时间设置、空闲停靠楼层等，每次调整不用请求电梯公司，减少此类费用支出，后台自定义设置电梯运行策略，实现高峰时段和非高峰时段自动切换。</a:t>
            </a:r>
            <a:endParaRPr lang="zh-CN" altLang="en-US" dirty="0"/>
          </a:p>
        </p:txBody>
      </p:sp>
      <p:pic>
        <p:nvPicPr>
          <p:cNvPr id="8" name="图片 9" descr="RY_circle001">
            <a:extLst>
              <a:ext uri="{FF2B5EF4-FFF2-40B4-BE49-F238E27FC236}">
                <a16:creationId xmlns:a16="http://schemas.microsoft.com/office/drawing/2014/main" id="{A9A0B023-481F-6A51-1BFC-CF30F8A3F7F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92271" y="1157432"/>
            <a:ext cx="1541101" cy="154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10" descr="LB_circle001">
            <a:extLst>
              <a:ext uri="{FF2B5EF4-FFF2-40B4-BE49-F238E27FC236}">
                <a16:creationId xmlns:a16="http://schemas.microsoft.com/office/drawing/2014/main" id="{704DA2A3-DD1C-132D-9C0D-0733CFC91EA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18709" y="1157432"/>
            <a:ext cx="1636039" cy="163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11" descr="YG_circle001">
            <a:extLst>
              <a:ext uri="{FF2B5EF4-FFF2-40B4-BE49-F238E27FC236}">
                <a16:creationId xmlns:a16="http://schemas.microsoft.com/office/drawing/2014/main" id="{3E3B3067-9B99-03F4-8B91-DD352440EAA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84052" y="1132032"/>
            <a:ext cx="1658118" cy="1658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文本框 12">
            <a:extLst>
              <a:ext uri="{FF2B5EF4-FFF2-40B4-BE49-F238E27FC236}">
                <a16:creationId xmlns:a16="http://schemas.microsoft.com/office/drawing/2014/main" id="{E9327186-C232-1200-FDC3-C5DC932D6FFC}"/>
              </a:ext>
            </a:extLst>
          </p:cNvPr>
          <p:cNvSpPr>
            <a:spLocks noChangeArrowheads="1"/>
          </p:cNvSpPr>
          <p:nvPr/>
        </p:nvSpPr>
        <p:spPr bwMode="auto">
          <a:xfrm>
            <a:off x="2076591" y="1686215"/>
            <a:ext cx="1269531" cy="5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70000"/>
              </a:lnSpc>
              <a:spcBef>
                <a:spcPct val="50000"/>
              </a:spcBef>
            </a:pPr>
            <a:r>
              <a:rPr lang="en-US" altLang="zh-CN" sz="2000" b="1" dirty="0">
                <a:solidFill>
                  <a:srgbClr val="D13F11"/>
                </a:solidFill>
                <a:sym typeface="Arial" panose="020B0604020202020204" pitchFamily="34" charset="0"/>
              </a:rPr>
              <a:t>A</a:t>
            </a:r>
            <a:r>
              <a:rPr lang="en-US" altLang="zh-CN" sz="1400" b="1" dirty="0">
                <a:solidFill>
                  <a:srgbClr val="D13F11"/>
                </a:solidFill>
                <a:sym typeface="Arial" panose="020B0604020202020204" pitchFamily="34" charset="0"/>
              </a:rPr>
              <a:t> </a:t>
            </a:r>
            <a:endParaRPr lang="zh-CN" altLang="en-US" sz="1400" b="1" dirty="0">
              <a:solidFill>
                <a:srgbClr val="D13F11"/>
              </a:solidFill>
              <a:sym typeface="Arial" panose="020B0604020202020204" pitchFamily="34" charset="0"/>
            </a:endParaRPr>
          </a:p>
          <a:p>
            <a:pPr algn="ctr">
              <a:lnSpc>
                <a:spcPct val="70000"/>
              </a:lnSpc>
              <a:spcBef>
                <a:spcPct val="50000"/>
              </a:spcBef>
            </a:pPr>
            <a:r>
              <a:rPr lang="zh-CN" altLang="en-US" sz="1400" b="1" dirty="0">
                <a:solidFill>
                  <a:srgbClr val="5F5F5F"/>
                </a:solidFill>
                <a:sym typeface="Arial" panose="020B0604020202020204" pitchFamily="34" charset="0"/>
              </a:rPr>
              <a:t>提升运力</a:t>
            </a:r>
            <a:endParaRPr lang="zh-CN" altLang="en-US" dirty="0"/>
          </a:p>
        </p:txBody>
      </p:sp>
      <p:sp>
        <p:nvSpPr>
          <p:cNvPr id="42" name="文本框 13">
            <a:extLst>
              <a:ext uri="{FF2B5EF4-FFF2-40B4-BE49-F238E27FC236}">
                <a16:creationId xmlns:a16="http://schemas.microsoft.com/office/drawing/2014/main" id="{0928F33F-C003-CFDF-1DE5-A0C1EACACAD5}"/>
              </a:ext>
            </a:extLst>
          </p:cNvPr>
          <p:cNvSpPr>
            <a:spLocks noChangeArrowheads="1"/>
          </p:cNvSpPr>
          <p:nvPr/>
        </p:nvSpPr>
        <p:spPr bwMode="auto">
          <a:xfrm>
            <a:off x="8704115" y="1686215"/>
            <a:ext cx="1271739" cy="5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70000"/>
              </a:lnSpc>
              <a:spcBef>
                <a:spcPct val="50000"/>
              </a:spcBef>
            </a:pPr>
            <a:r>
              <a:rPr lang="en-US" altLang="zh-CN" sz="2000" b="1" dirty="0">
                <a:solidFill>
                  <a:srgbClr val="D13F11"/>
                </a:solidFill>
                <a:sym typeface="Arial" panose="020B0604020202020204" pitchFamily="34" charset="0"/>
              </a:rPr>
              <a:t>C </a:t>
            </a:r>
            <a:endParaRPr lang="zh-CN" altLang="en-US" sz="2000" b="1" dirty="0">
              <a:solidFill>
                <a:srgbClr val="D13F11"/>
              </a:solidFill>
              <a:sym typeface="Arial" panose="020B0604020202020204" pitchFamily="34" charset="0"/>
            </a:endParaRPr>
          </a:p>
          <a:p>
            <a:pPr algn="ctr">
              <a:lnSpc>
                <a:spcPct val="70000"/>
              </a:lnSpc>
              <a:spcBef>
                <a:spcPct val="50000"/>
              </a:spcBef>
            </a:pPr>
            <a:r>
              <a:rPr lang="zh-CN" altLang="en-US" sz="1400" b="1" dirty="0">
                <a:solidFill>
                  <a:srgbClr val="5F5F5F"/>
                </a:solidFill>
                <a:sym typeface="Arial" panose="020B0604020202020204" pitchFamily="34" charset="0"/>
              </a:rPr>
              <a:t>节省费用</a:t>
            </a:r>
            <a:endParaRPr lang="zh-CN" altLang="en-US" dirty="0"/>
          </a:p>
        </p:txBody>
      </p:sp>
      <p:sp>
        <p:nvSpPr>
          <p:cNvPr id="43" name="文本框 14">
            <a:extLst>
              <a:ext uri="{FF2B5EF4-FFF2-40B4-BE49-F238E27FC236}">
                <a16:creationId xmlns:a16="http://schemas.microsoft.com/office/drawing/2014/main" id="{2F31CABE-E6D4-83F0-33B7-0779A721E695}"/>
              </a:ext>
            </a:extLst>
          </p:cNvPr>
          <p:cNvSpPr>
            <a:spLocks noChangeArrowheads="1"/>
          </p:cNvSpPr>
          <p:nvPr/>
        </p:nvSpPr>
        <p:spPr bwMode="auto">
          <a:xfrm>
            <a:off x="5341934" y="1686215"/>
            <a:ext cx="1271739" cy="56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70000"/>
              </a:lnSpc>
              <a:spcBef>
                <a:spcPct val="50000"/>
              </a:spcBef>
            </a:pPr>
            <a:r>
              <a:rPr lang="en-US" altLang="zh-CN" sz="2000" b="1" dirty="0">
                <a:solidFill>
                  <a:srgbClr val="D13F11"/>
                </a:solidFill>
                <a:sym typeface="Arial" panose="020B0604020202020204" pitchFamily="34" charset="0"/>
              </a:rPr>
              <a:t>B</a:t>
            </a:r>
            <a:r>
              <a:rPr lang="en-US" altLang="zh-CN" sz="1400" b="1" dirty="0">
                <a:solidFill>
                  <a:srgbClr val="D13F11"/>
                </a:solidFill>
                <a:sym typeface="Arial" panose="020B0604020202020204" pitchFamily="34" charset="0"/>
              </a:rPr>
              <a:t> </a:t>
            </a:r>
            <a:endParaRPr lang="zh-CN" altLang="en-US" sz="1400" b="1" dirty="0">
              <a:solidFill>
                <a:srgbClr val="D13F11"/>
              </a:solidFill>
              <a:sym typeface="Arial" panose="020B0604020202020204" pitchFamily="34" charset="0"/>
            </a:endParaRPr>
          </a:p>
          <a:p>
            <a:pPr algn="ctr">
              <a:lnSpc>
                <a:spcPct val="70000"/>
              </a:lnSpc>
              <a:spcBef>
                <a:spcPct val="50000"/>
              </a:spcBef>
            </a:pPr>
            <a:r>
              <a:rPr lang="zh-CN" altLang="en-US" sz="1400" b="1" dirty="0">
                <a:solidFill>
                  <a:srgbClr val="5F5F5F"/>
                </a:solidFill>
                <a:sym typeface="Arial" panose="020B0604020202020204" pitchFamily="34" charset="0"/>
              </a:rPr>
              <a:t>节省时间</a:t>
            </a:r>
            <a:endParaRPr lang="zh-CN" altLang="en-US" dirty="0"/>
          </a:p>
        </p:txBody>
      </p:sp>
      <p:pic>
        <p:nvPicPr>
          <p:cNvPr id="44" name="图片 15" descr="O_chevron001">
            <a:extLst>
              <a:ext uri="{FF2B5EF4-FFF2-40B4-BE49-F238E27FC236}">
                <a16:creationId xmlns:a16="http://schemas.microsoft.com/office/drawing/2014/main" id="{7150A74F-2E0A-98EA-2306-6C9DA05BD87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721495" y="2773508"/>
            <a:ext cx="574049" cy="50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16" descr="O_chevron001">
            <a:extLst>
              <a:ext uri="{FF2B5EF4-FFF2-40B4-BE49-F238E27FC236}">
                <a16:creationId xmlns:a16="http://schemas.microsoft.com/office/drawing/2014/main" id="{3DB373D6-5CBA-024A-7B53-18BEF1AD00AC}"/>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440997" y="2773508"/>
            <a:ext cx="574049" cy="50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17" descr="O_chevron001">
            <a:extLst>
              <a:ext uri="{FF2B5EF4-FFF2-40B4-BE49-F238E27FC236}">
                <a16:creationId xmlns:a16="http://schemas.microsoft.com/office/drawing/2014/main" id="{C4D22F9F-374E-793D-171D-75587306966C}"/>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120476" y="2690384"/>
            <a:ext cx="574049" cy="50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296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早高峰电梯调度</a:t>
            </a:r>
          </a:p>
        </p:txBody>
      </p:sp>
      <p:sp>
        <p:nvSpPr>
          <p:cNvPr id="7" name="矩形 6">
            <a:extLst>
              <a:ext uri="{FF2B5EF4-FFF2-40B4-BE49-F238E27FC236}">
                <a16:creationId xmlns:a16="http://schemas.microsoft.com/office/drawing/2014/main" id="{28529594-5736-566F-94D9-04B8A4A4F67D}"/>
              </a:ext>
            </a:extLst>
          </p:cNvPr>
          <p:cNvSpPr/>
          <p:nvPr/>
        </p:nvSpPr>
        <p:spPr>
          <a:xfrm>
            <a:off x="6497781" y="1693362"/>
            <a:ext cx="4821383" cy="3716915"/>
          </a:xfrm>
          <a:prstGeom prst="rect">
            <a:avLst/>
          </a:prstGeom>
        </p:spPr>
        <p:txBody>
          <a:bodyPr wrap="squar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50000"/>
              </a:lnSpc>
            </a:pPr>
            <a:r>
              <a:rPr lang="en-US" altLang="zh-CN" sz="1600" dirty="0">
                <a:solidFill>
                  <a:schemeClr val="tx1">
                    <a:lumMod val="65000"/>
                    <a:lumOff val="35000"/>
                  </a:schemeClr>
                </a:solidFill>
                <a:cs typeface="+mn-ea"/>
                <a:sym typeface="+mn-lt"/>
              </a:rPr>
              <a:t>1</a:t>
            </a:r>
            <a:r>
              <a:rPr lang="zh-CN" altLang="en-US" sz="1600" dirty="0">
                <a:solidFill>
                  <a:schemeClr val="tx1">
                    <a:lumMod val="65000"/>
                    <a:lumOff val="35000"/>
                  </a:schemeClr>
                </a:solidFill>
                <a:cs typeface="+mn-ea"/>
                <a:sym typeface="+mn-lt"/>
              </a:rPr>
              <a:t>、早高峰期时段可自定义设置，如</a:t>
            </a:r>
            <a:r>
              <a:rPr lang="en-US" altLang="zh-CN" sz="1600" dirty="0">
                <a:solidFill>
                  <a:schemeClr val="tx1">
                    <a:lumMod val="65000"/>
                    <a:lumOff val="35000"/>
                  </a:schemeClr>
                </a:solidFill>
                <a:cs typeface="+mn-ea"/>
                <a:sym typeface="+mn-lt"/>
              </a:rPr>
              <a:t>8:00~9:30</a:t>
            </a:r>
            <a:r>
              <a:rPr lang="zh-CN" altLang="en-US" sz="1600" dirty="0">
                <a:solidFill>
                  <a:schemeClr val="tx1">
                    <a:lumMod val="65000"/>
                    <a:lumOff val="35000"/>
                  </a:schemeClr>
                </a:solidFill>
                <a:cs typeface="+mn-ea"/>
                <a:sym typeface="+mn-lt"/>
              </a:rPr>
              <a:t>；</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2</a:t>
            </a:r>
            <a:r>
              <a:rPr lang="zh-CN" altLang="en-US" sz="1600" dirty="0">
                <a:solidFill>
                  <a:schemeClr val="tx1">
                    <a:lumMod val="65000"/>
                    <a:lumOff val="35000"/>
                  </a:schemeClr>
                </a:solidFill>
                <a:cs typeface="+mn-ea"/>
                <a:sym typeface="+mn-lt"/>
              </a:rPr>
              <a:t>、电梯可根据现场实际情况，分底层电梯、高层电梯、中层电梯；</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3</a:t>
            </a:r>
            <a:r>
              <a:rPr lang="zh-CN" altLang="en-US" sz="1600" dirty="0">
                <a:solidFill>
                  <a:schemeClr val="tx1">
                    <a:lumMod val="65000"/>
                    <a:lumOff val="35000"/>
                  </a:schemeClr>
                </a:solidFill>
                <a:cs typeface="+mn-ea"/>
                <a:sym typeface="+mn-lt"/>
              </a:rPr>
              <a:t>、也可根据实际需求分奇数层电梯、偶数层电梯；</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4</a:t>
            </a:r>
            <a:r>
              <a:rPr lang="zh-CN" altLang="en-US" sz="1600" dirty="0">
                <a:solidFill>
                  <a:schemeClr val="tx1">
                    <a:lumMod val="65000"/>
                    <a:lumOff val="35000"/>
                  </a:schemeClr>
                </a:solidFill>
                <a:cs typeface="+mn-ea"/>
                <a:sym typeface="+mn-lt"/>
              </a:rPr>
              <a:t>、引导同层用户乘坐相同楼层电梯，减少电梯高峰期层层停的现状；</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5</a:t>
            </a:r>
            <a:r>
              <a:rPr lang="zh-CN" altLang="en-US" sz="1600" dirty="0">
                <a:solidFill>
                  <a:schemeClr val="tx1">
                    <a:lumMod val="65000"/>
                    <a:lumOff val="35000"/>
                  </a:schemeClr>
                </a:solidFill>
                <a:cs typeface="+mn-ea"/>
                <a:sym typeface="+mn-lt"/>
              </a:rPr>
              <a:t>、预留</a:t>
            </a:r>
            <a:r>
              <a:rPr lang="en-US" altLang="zh-CN" sz="1600" dirty="0">
                <a:solidFill>
                  <a:schemeClr val="tx1">
                    <a:lumMod val="65000"/>
                    <a:lumOff val="35000"/>
                  </a:schemeClr>
                </a:solidFill>
                <a:cs typeface="+mn-ea"/>
                <a:sym typeface="+mn-lt"/>
              </a:rPr>
              <a:t>1~2</a:t>
            </a:r>
            <a:r>
              <a:rPr lang="zh-CN" altLang="en-US" sz="1600" dirty="0">
                <a:solidFill>
                  <a:schemeClr val="tx1">
                    <a:lumMod val="65000"/>
                    <a:lumOff val="35000"/>
                  </a:schemeClr>
                </a:solidFill>
                <a:cs typeface="+mn-ea"/>
                <a:sym typeface="+mn-lt"/>
              </a:rPr>
              <a:t>部电梯不做管控，可停靠所有楼层；</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5</a:t>
            </a:r>
            <a:r>
              <a:rPr lang="zh-CN" altLang="en-US" sz="1600" dirty="0">
                <a:solidFill>
                  <a:schemeClr val="tx1">
                    <a:lumMod val="65000"/>
                    <a:lumOff val="35000"/>
                  </a:schemeClr>
                </a:solidFill>
                <a:cs typeface="+mn-ea"/>
                <a:sym typeface="+mn-lt"/>
              </a:rPr>
              <a:t>、电梯空闲时自动返回</a:t>
            </a:r>
            <a:r>
              <a:rPr lang="en-US" altLang="zh-CN" sz="1600" dirty="0">
                <a:solidFill>
                  <a:schemeClr val="tx1">
                    <a:lumMod val="65000"/>
                    <a:lumOff val="35000"/>
                  </a:schemeClr>
                </a:solidFill>
                <a:cs typeface="+mn-ea"/>
                <a:sym typeface="+mn-lt"/>
              </a:rPr>
              <a:t>1</a:t>
            </a:r>
            <a:r>
              <a:rPr lang="zh-CN" altLang="en-US" sz="1600" dirty="0">
                <a:solidFill>
                  <a:schemeClr val="tx1">
                    <a:lumMod val="65000"/>
                    <a:lumOff val="35000"/>
                  </a:schemeClr>
                </a:solidFill>
                <a:cs typeface="+mn-ea"/>
                <a:sym typeface="+mn-lt"/>
              </a:rPr>
              <a:t>楼，早高峰时段结束，电梯恢复正常停靠。</a:t>
            </a:r>
            <a:endParaRPr lang="en-US" altLang="zh-CN" sz="1600" dirty="0">
              <a:solidFill>
                <a:schemeClr val="tx1">
                  <a:lumMod val="65000"/>
                  <a:lumOff val="35000"/>
                </a:schemeClr>
              </a:solidFill>
              <a:cs typeface="+mn-ea"/>
              <a:sym typeface="+mn-lt"/>
            </a:endParaRPr>
          </a:p>
          <a:p>
            <a:pPr>
              <a:lnSpc>
                <a:spcPct val="150000"/>
              </a:lnSpc>
            </a:pPr>
            <a:endParaRPr lang="zh-CN" altLang="en-US" sz="1600" dirty="0">
              <a:solidFill>
                <a:schemeClr val="tx1">
                  <a:lumMod val="65000"/>
                  <a:lumOff val="35000"/>
                </a:schemeClr>
              </a:solidFill>
              <a:cs typeface="+mn-ea"/>
              <a:sym typeface="+mn-lt"/>
            </a:endParaRPr>
          </a:p>
        </p:txBody>
      </p:sp>
      <p:pic>
        <p:nvPicPr>
          <p:cNvPr id="8" name="图片 7">
            <a:extLst>
              <a:ext uri="{FF2B5EF4-FFF2-40B4-BE49-F238E27FC236}">
                <a16:creationId xmlns:a16="http://schemas.microsoft.com/office/drawing/2014/main" id="{2A9805B6-0958-0067-0DDE-E53C66BD73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501" y="5120120"/>
            <a:ext cx="980180" cy="794134"/>
          </a:xfrm>
          <a:prstGeom prst="rect">
            <a:avLst/>
          </a:prstGeom>
        </p:spPr>
      </p:pic>
      <p:sp>
        <p:nvSpPr>
          <p:cNvPr id="9" name="矩形: 圆角 8">
            <a:extLst>
              <a:ext uri="{FF2B5EF4-FFF2-40B4-BE49-F238E27FC236}">
                <a16:creationId xmlns:a16="http://schemas.microsoft.com/office/drawing/2014/main" id="{A30067FA-B3D4-F484-7CE0-2CB554F632E4}"/>
              </a:ext>
            </a:extLst>
          </p:cNvPr>
          <p:cNvSpPr/>
          <p:nvPr/>
        </p:nvSpPr>
        <p:spPr>
          <a:xfrm>
            <a:off x="369635" y="9595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早高峰期停靠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3 </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10</a:t>
            </a:r>
          </a:p>
          <a:p>
            <a:pPr algn="ctr"/>
            <a:endParaRPr lang="zh-CN" altLang="en-US" dirty="0"/>
          </a:p>
        </p:txBody>
      </p:sp>
      <p:pic>
        <p:nvPicPr>
          <p:cNvPr id="11" name="图片 10">
            <a:extLst>
              <a:ext uri="{FF2B5EF4-FFF2-40B4-BE49-F238E27FC236}">
                <a16:creationId xmlns:a16="http://schemas.microsoft.com/office/drawing/2014/main" id="{4538DB3B-44DC-B180-0FFC-E52142E536E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3978" y="1837458"/>
            <a:ext cx="1571625" cy="2171700"/>
          </a:xfrm>
          <a:prstGeom prst="rect">
            <a:avLst/>
          </a:prstGeom>
        </p:spPr>
      </p:pic>
      <p:pic>
        <p:nvPicPr>
          <p:cNvPr id="12" name="图片 11">
            <a:extLst>
              <a:ext uri="{FF2B5EF4-FFF2-40B4-BE49-F238E27FC236}">
                <a16:creationId xmlns:a16="http://schemas.microsoft.com/office/drawing/2014/main" id="{DA580175-E0C6-3DA0-67B3-D6671EF320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06908" y="5120120"/>
            <a:ext cx="980180" cy="794134"/>
          </a:xfrm>
          <a:prstGeom prst="rect">
            <a:avLst/>
          </a:prstGeom>
        </p:spPr>
      </p:pic>
      <p:sp>
        <p:nvSpPr>
          <p:cNvPr id="13" name="矩形: 圆角 12">
            <a:extLst>
              <a:ext uri="{FF2B5EF4-FFF2-40B4-BE49-F238E27FC236}">
                <a16:creationId xmlns:a16="http://schemas.microsoft.com/office/drawing/2014/main" id="{041622FD-7913-4535-0A88-4BFF40C18D7E}"/>
              </a:ext>
            </a:extLst>
          </p:cNvPr>
          <p:cNvSpPr/>
          <p:nvPr/>
        </p:nvSpPr>
        <p:spPr>
          <a:xfrm>
            <a:off x="2235042" y="9595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早高峰期停靠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12 ~ 20 </a:t>
            </a:r>
          </a:p>
          <a:p>
            <a:pPr algn="ctr"/>
            <a:endParaRPr lang="zh-CN" altLang="en-US" dirty="0"/>
          </a:p>
        </p:txBody>
      </p:sp>
      <p:pic>
        <p:nvPicPr>
          <p:cNvPr id="14" name="图片 13">
            <a:extLst>
              <a:ext uri="{FF2B5EF4-FFF2-40B4-BE49-F238E27FC236}">
                <a16:creationId xmlns:a16="http://schemas.microsoft.com/office/drawing/2014/main" id="{C7EFCB3B-A5EE-177B-8BE0-66920908DF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39385" y="1837458"/>
            <a:ext cx="1571625" cy="2171700"/>
          </a:xfrm>
          <a:prstGeom prst="rect">
            <a:avLst/>
          </a:prstGeom>
        </p:spPr>
      </p:pic>
      <p:pic>
        <p:nvPicPr>
          <p:cNvPr id="15" name="图片 14">
            <a:extLst>
              <a:ext uri="{FF2B5EF4-FFF2-40B4-BE49-F238E27FC236}">
                <a16:creationId xmlns:a16="http://schemas.microsoft.com/office/drawing/2014/main" id="{E55B50D9-C935-65BA-124F-351DFF35FA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7972" y="5112220"/>
            <a:ext cx="980180" cy="794134"/>
          </a:xfrm>
          <a:prstGeom prst="rect">
            <a:avLst/>
          </a:prstGeom>
        </p:spPr>
      </p:pic>
      <p:sp>
        <p:nvSpPr>
          <p:cNvPr id="17" name="矩形: 圆角 16">
            <a:extLst>
              <a:ext uri="{FF2B5EF4-FFF2-40B4-BE49-F238E27FC236}">
                <a16:creationId xmlns:a16="http://schemas.microsoft.com/office/drawing/2014/main" id="{992DE072-B17B-5280-3FFD-63778373B78D}"/>
              </a:ext>
            </a:extLst>
          </p:cNvPr>
          <p:cNvSpPr/>
          <p:nvPr/>
        </p:nvSpPr>
        <p:spPr>
          <a:xfrm>
            <a:off x="4096106" y="9516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早高峰期停靠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22 ~ 32 </a:t>
            </a:r>
          </a:p>
          <a:p>
            <a:pPr algn="ctr"/>
            <a:endParaRPr lang="zh-CN" altLang="en-US" dirty="0"/>
          </a:p>
        </p:txBody>
      </p:sp>
      <p:pic>
        <p:nvPicPr>
          <p:cNvPr id="18" name="图片 17">
            <a:extLst>
              <a:ext uri="{FF2B5EF4-FFF2-40B4-BE49-F238E27FC236}">
                <a16:creationId xmlns:a16="http://schemas.microsoft.com/office/drawing/2014/main" id="{E97ECB3A-4B8D-FD1F-B527-D9399DE5F49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00449" y="1829558"/>
            <a:ext cx="1571625" cy="2171700"/>
          </a:xfrm>
          <a:prstGeom prst="rect">
            <a:avLst/>
          </a:prstGeom>
        </p:spPr>
      </p:pic>
      <p:sp>
        <p:nvSpPr>
          <p:cNvPr id="20" name="箭头: 下 19">
            <a:extLst>
              <a:ext uri="{FF2B5EF4-FFF2-40B4-BE49-F238E27FC236}">
                <a16:creationId xmlns:a16="http://schemas.microsoft.com/office/drawing/2014/main" id="{D6E02FB4-2F05-3C0D-4D10-CC3E40D94A73}"/>
              </a:ext>
            </a:extLst>
          </p:cNvPr>
          <p:cNvSpPr/>
          <p:nvPr/>
        </p:nvSpPr>
        <p:spPr>
          <a:xfrm>
            <a:off x="884284" y="4106761"/>
            <a:ext cx="307970" cy="818530"/>
          </a:xfrm>
          <a:prstGeom prst="downArrow">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sp>
        <p:nvSpPr>
          <p:cNvPr id="21" name="箭头: 下 20">
            <a:extLst>
              <a:ext uri="{FF2B5EF4-FFF2-40B4-BE49-F238E27FC236}">
                <a16:creationId xmlns:a16="http://schemas.microsoft.com/office/drawing/2014/main" id="{28484276-50E2-5B92-87A0-91EBCE610841}"/>
              </a:ext>
            </a:extLst>
          </p:cNvPr>
          <p:cNvSpPr/>
          <p:nvPr/>
        </p:nvSpPr>
        <p:spPr>
          <a:xfrm>
            <a:off x="2768500" y="4106761"/>
            <a:ext cx="307970" cy="818530"/>
          </a:xfrm>
          <a:prstGeom prst="downArrow">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sp>
        <p:nvSpPr>
          <p:cNvPr id="22" name="箭头: 下 21">
            <a:extLst>
              <a:ext uri="{FF2B5EF4-FFF2-40B4-BE49-F238E27FC236}">
                <a16:creationId xmlns:a16="http://schemas.microsoft.com/office/drawing/2014/main" id="{1662F0FD-7235-2D7C-D444-5EBB1C7369F3}"/>
              </a:ext>
            </a:extLst>
          </p:cNvPr>
          <p:cNvSpPr/>
          <p:nvPr/>
        </p:nvSpPr>
        <p:spPr>
          <a:xfrm>
            <a:off x="4646609" y="4106761"/>
            <a:ext cx="307970" cy="818530"/>
          </a:xfrm>
          <a:prstGeom prst="downArrow">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sp>
        <p:nvSpPr>
          <p:cNvPr id="23" name="矩形: 圆角 22">
            <a:extLst>
              <a:ext uri="{FF2B5EF4-FFF2-40B4-BE49-F238E27FC236}">
                <a16:creationId xmlns:a16="http://schemas.microsoft.com/office/drawing/2014/main" id="{07FF9C92-56E3-F83E-2B91-C1F1F5BA0A6C}"/>
              </a:ext>
            </a:extLst>
          </p:cNvPr>
          <p:cNvSpPr/>
          <p:nvPr/>
        </p:nvSpPr>
        <p:spPr>
          <a:xfrm>
            <a:off x="1318809" y="4373705"/>
            <a:ext cx="1353533" cy="38186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自动返回</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楼</a:t>
            </a:r>
            <a:endParaRPr lang="zh-CN" altLang="en-US" dirty="0"/>
          </a:p>
        </p:txBody>
      </p:sp>
      <p:sp>
        <p:nvSpPr>
          <p:cNvPr id="24" name="矩形: 圆角 23">
            <a:extLst>
              <a:ext uri="{FF2B5EF4-FFF2-40B4-BE49-F238E27FC236}">
                <a16:creationId xmlns:a16="http://schemas.microsoft.com/office/drawing/2014/main" id="{E51B0D9D-48D6-AC07-3873-E2833FCDC73F}"/>
              </a:ext>
            </a:extLst>
          </p:cNvPr>
          <p:cNvSpPr/>
          <p:nvPr/>
        </p:nvSpPr>
        <p:spPr>
          <a:xfrm>
            <a:off x="3182244" y="4373705"/>
            <a:ext cx="1353533" cy="38186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自动返回</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楼</a:t>
            </a:r>
            <a:endParaRPr lang="zh-CN" altLang="en-US" dirty="0"/>
          </a:p>
        </p:txBody>
      </p:sp>
    </p:spTree>
    <p:extLst>
      <p:ext uri="{BB962C8B-B14F-4D97-AF65-F5344CB8AC3E}">
        <p14:creationId xmlns:p14="http://schemas.microsoft.com/office/powerpoint/2010/main" val="4267420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午高峰电梯调度</a:t>
            </a:r>
          </a:p>
        </p:txBody>
      </p:sp>
      <p:sp>
        <p:nvSpPr>
          <p:cNvPr id="7" name="矩形 6">
            <a:extLst>
              <a:ext uri="{FF2B5EF4-FFF2-40B4-BE49-F238E27FC236}">
                <a16:creationId xmlns:a16="http://schemas.microsoft.com/office/drawing/2014/main" id="{28529594-5736-566F-94D9-04B8A4A4F67D}"/>
              </a:ext>
            </a:extLst>
          </p:cNvPr>
          <p:cNvSpPr/>
          <p:nvPr/>
        </p:nvSpPr>
        <p:spPr>
          <a:xfrm>
            <a:off x="6601690" y="1679105"/>
            <a:ext cx="4821383" cy="3716915"/>
          </a:xfrm>
          <a:prstGeom prst="rect">
            <a:avLst/>
          </a:prstGeom>
        </p:spPr>
        <p:txBody>
          <a:bodyPr wrap="squar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50000"/>
              </a:lnSpc>
            </a:pPr>
            <a:r>
              <a:rPr lang="en-US" altLang="zh-CN" sz="1600" dirty="0">
                <a:solidFill>
                  <a:schemeClr val="tx1">
                    <a:lumMod val="65000"/>
                    <a:lumOff val="35000"/>
                  </a:schemeClr>
                </a:solidFill>
                <a:cs typeface="+mn-ea"/>
                <a:sym typeface="+mn-lt"/>
              </a:rPr>
              <a:t>1</a:t>
            </a:r>
            <a:r>
              <a:rPr lang="zh-CN" altLang="en-US" sz="1600" dirty="0">
                <a:solidFill>
                  <a:schemeClr val="tx1">
                    <a:lumMod val="65000"/>
                    <a:lumOff val="35000"/>
                  </a:schemeClr>
                </a:solidFill>
                <a:cs typeface="+mn-ea"/>
                <a:sym typeface="+mn-lt"/>
              </a:rPr>
              <a:t>、午高峰期时段可自定义两个时段，如</a:t>
            </a:r>
            <a:r>
              <a:rPr lang="en-US" altLang="zh-CN" sz="1600" dirty="0">
                <a:solidFill>
                  <a:schemeClr val="tx1">
                    <a:lumMod val="65000"/>
                    <a:lumOff val="35000"/>
                  </a:schemeClr>
                </a:solidFill>
                <a:cs typeface="+mn-ea"/>
                <a:sym typeface="+mn-lt"/>
              </a:rPr>
              <a:t>12:00~12:30</a:t>
            </a:r>
            <a:r>
              <a:rPr lang="zh-CN" altLang="en-US" sz="1600" dirty="0">
                <a:solidFill>
                  <a:schemeClr val="tx1">
                    <a:lumMod val="65000"/>
                    <a:lumOff val="35000"/>
                  </a:schemeClr>
                </a:solidFill>
                <a:cs typeface="+mn-ea"/>
                <a:sym typeface="+mn-lt"/>
              </a:rPr>
              <a:t>和</a:t>
            </a:r>
            <a:r>
              <a:rPr lang="en-US" altLang="zh-CN" sz="1600" dirty="0">
                <a:solidFill>
                  <a:schemeClr val="tx1">
                    <a:lumMod val="65000"/>
                    <a:lumOff val="35000"/>
                  </a:schemeClr>
                </a:solidFill>
                <a:cs typeface="+mn-ea"/>
                <a:sym typeface="+mn-lt"/>
              </a:rPr>
              <a:t>12:30~13:00 </a:t>
            </a:r>
            <a:r>
              <a:rPr lang="zh-CN" altLang="en-US" sz="1600" dirty="0">
                <a:solidFill>
                  <a:schemeClr val="tx1">
                    <a:lumMod val="65000"/>
                    <a:lumOff val="35000"/>
                  </a:schemeClr>
                </a:solidFill>
                <a:cs typeface="+mn-ea"/>
                <a:sym typeface="+mn-lt"/>
              </a:rPr>
              <a:t>；</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2</a:t>
            </a:r>
            <a:r>
              <a:rPr lang="zh-CN" altLang="en-US" sz="1600" dirty="0">
                <a:solidFill>
                  <a:schemeClr val="tx1">
                    <a:lumMod val="65000"/>
                    <a:lumOff val="35000"/>
                  </a:schemeClr>
                </a:solidFill>
                <a:cs typeface="+mn-ea"/>
                <a:sym typeface="+mn-lt"/>
              </a:rPr>
              <a:t>、电梯可根据现场实际情况，分底层电梯、高层电梯、中层电梯；</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3</a:t>
            </a:r>
            <a:r>
              <a:rPr lang="zh-CN" altLang="en-US" sz="1600" dirty="0">
                <a:solidFill>
                  <a:schemeClr val="tx1">
                    <a:lumMod val="65000"/>
                    <a:lumOff val="35000"/>
                  </a:schemeClr>
                </a:solidFill>
                <a:cs typeface="+mn-ea"/>
                <a:sym typeface="+mn-lt"/>
              </a:rPr>
              <a:t>、也可根据实际需求分奇数层电梯、偶数层电梯；</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4</a:t>
            </a:r>
            <a:r>
              <a:rPr lang="zh-CN" altLang="en-US" sz="1600" dirty="0">
                <a:solidFill>
                  <a:schemeClr val="tx1">
                    <a:lumMod val="65000"/>
                    <a:lumOff val="35000"/>
                  </a:schemeClr>
                </a:solidFill>
                <a:cs typeface="+mn-ea"/>
                <a:sym typeface="+mn-lt"/>
              </a:rPr>
              <a:t>、引导同层用户乘坐相同楼层电梯，减少电梯高峰期层层停的现状；</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5</a:t>
            </a:r>
            <a:r>
              <a:rPr lang="zh-CN" altLang="en-US" sz="1600" dirty="0">
                <a:solidFill>
                  <a:schemeClr val="tx1">
                    <a:lumMod val="65000"/>
                    <a:lumOff val="35000"/>
                  </a:schemeClr>
                </a:solidFill>
                <a:cs typeface="+mn-ea"/>
                <a:sym typeface="+mn-lt"/>
              </a:rPr>
              <a:t>、第一时段电梯空闲时自动返回所停楼层最高层，第二时段自动返回</a:t>
            </a:r>
            <a:r>
              <a:rPr lang="en-US" altLang="zh-CN" sz="1600" dirty="0">
                <a:solidFill>
                  <a:schemeClr val="tx1">
                    <a:lumMod val="65000"/>
                    <a:lumOff val="35000"/>
                  </a:schemeClr>
                </a:solidFill>
                <a:cs typeface="+mn-ea"/>
                <a:sym typeface="+mn-lt"/>
              </a:rPr>
              <a:t>1</a:t>
            </a:r>
            <a:r>
              <a:rPr lang="zh-CN" altLang="en-US" sz="1600" dirty="0">
                <a:solidFill>
                  <a:schemeClr val="tx1">
                    <a:lumMod val="65000"/>
                    <a:lumOff val="35000"/>
                  </a:schemeClr>
                </a:solidFill>
                <a:cs typeface="+mn-ea"/>
                <a:sym typeface="+mn-lt"/>
              </a:rPr>
              <a:t>楼。</a:t>
            </a:r>
            <a:endParaRPr lang="en-US" altLang="zh-CN" sz="1600" dirty="0">
              <a:solidFill>
                <a:schemeClr val="tx1">
                  <a:lumMod val="65000"/>
                  <a:lumOff val="35000"/>
                </a:schemeClr>
              </a:solidFill>
              <a:cs typeface="+mn-ea"/>
              <a:sym typeface="+mn-lt"/>
            </a:endParaRPr>
          </a:p>
          <a:p>
            <a:pPr>
              <a:lnSpc>
                <a:spcPct val="150000"/>
              </a:lnSpc>
            </a:pPr>
            <a:endParaRPr lang="zh-CN" altLang="en-US" sz="1600" dirty="0">
              <a:solidFill>
                <a:schemeClr val="tx1">
                  <a:lumMod val="65000"/>
                  <a:lumOff val="35000"/>
                </a:schemeClr>
              </a:solidFill>
              <a:cs typeface="+mn-ea"/>
              <a:sym typeface="+mn-lt"/>
            </a:endParaRPr>
          </a:p>
        </p:txBody>
      </p:sp>
      <p:pic>
        <p:nvPicPr>
          <p:cNvPr id="8" name="图片 7">
            <a:extLst>
              <a:ext uri="{FF2B5EF4-FFF2-40B4-BE49-F238E27FC236}">
                <a16:creationId xmlns:a16="http://schemas.microsoft.com/office/drawing/2014/main" id="{2A9805B6-0958-0067-0DDE-E53C66BD73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501" y="5120120"/>
            <a:ext cx="980180" cy="794134"/>
          </a:xfrm>
          <a:prstGeom prst="rect">
            <a:avLst/>
          </a:prstGeom>
        </p:spPr>
      </p:pic>
      <p:sp>
        <p:nvSpPr>
          <p:cNvPr id="9" name="矩形: 圆角 8">
            <a:extLst>
              <a:ext uri="{FF2B5EF4-FFF2-40B4-BE49-F238E27FC236}">
                <a16:creationId xmlns:a16="http://schemas.microsoft.com/office/drawing/2014/main" id="{A30067FA-B3D4-F484-7CE0-2CB554F632E4}"/>
              </a:ext>
            </a:extLst>
          </p:cNvPr>
          <p:cNvSpPr/>
          <p:nvPr/>
        </p:nvSpPr>
        <p:spPr>
          <a:xfrm>
            <a:off x="369635" y="9595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午高峰期停靠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3 </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10</a:t>
            </a:r>
          </a:p>
          <a:p>
            <a:pPr algn="ctr"/>
            <a:endParaRPr lang="zh-CN" altLang="en-US" dirty="0"/>
          </a:p>
        </p:txBody>
      </p:sp>
      <p:pic>
        <p:nvPicPr>
          <p:cNvPr id="11" name="图片 10">
            <a:extLst>
              <a:ext uri="{FF2B5EF4-FFF2-40B4-BE49-F238E27FC236}">
                <a16:creationId xmlns:a16="http://schemas.microsoft.com/office/drawing/2014/main" id="{4538DB3B-44DC-B180-0FFC-E52142E536E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3978" y="1837458"/>
            <a:ext cx="1571625" cy="2171700"/>
          </a:xfrm>
          <a:prstGeom prst="rect">
            <a:avLst/>
          </a:prstGeom>
        </p:spPr>
      </p:pic>
      <p:pic>
        <p:nvPicPr>
          <p:cNvPr id="12" name="图片 11">
            <a:extLst>
              <a:ext uri="{FF2B5EF4-FFF2-40B4-BE49-F238E27FC236}">
                <a16:creationId xmlns:a16="http://schemas.microsoft.com/office/drawing/2014/main" id="{DA580175-E0C6-3DA0-67B3-D6671EF320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06908" y="5120120"/>
            <a:ext cx="980180" cy="794134"/>
          </a:xfrm>
          <a:prstGeom prst="rect">
            <a:avLst/>
          </a:prstGeom>
        </p:spPr>
      </p:pic>
      <p:sp>
        <p:nvSpPr>
          <p:cNvPr id="13" name="矩形: 圆角 12">
            <a:extLst>
              <a:ext uri="{FF2B5EF4-FFF2-40B4-BE49-F238E27FC236}">
                <a16:creationId xmlns:a16="http://schemas.microsoft.com/office/drawing/2014/main" id="{041622FD-7913-4535-0A88-4BFF40C18D7E}"/>
              </a:ext>
            </a:extLst>
          </p:cNvPr>
          <p:cNvSpPr/>
          <p:nvPr/>
        </p:nvSpPr>
        <p:spPr>
          <a:xfrm>
            <a:off x="2235042" y="9595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午高峰期停靠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12 ~ 20 </a:t>
            </a:r>
          </a:p>
          <a:p>
            <a:pPr algn="ctr"/>
            <a:endParaRPr lang="zh-CN" altLang="en-US" dirty="0"/>
          </a:p>
        </p:txBody>
      </p:sp>
      <p:pic>
        <p:nvPicPr>
          <p:cNvPr id="14" name="图片 13">
            <a:extLst>
              <a:ext uri="{FF2B5EF4-FFF2-40B4-BE49-F238E27FC236}">
                <a16:creationId xmlns:a16="http://schemas.microsoft.com/office/drawing/2014/main" id="{C7EFCB3B-A5EE-177B-8BE0-66920908DF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39385" y="1837458"/>
            <a:ext cx="1571625" cy="2171700"/>
          </a:xfrm>
          <a:prstGeom prst="rect">
            <a:avLst/>
          </a:prstGeom>
        </p:spPr>
      </p:pic>
      <p:pic>
        <p:nvPicPr>
          <p:cNvPr id="15" name="图片 14">
            <a:extLst>
              <a:ext uri="{FF2B5EF4-FFF2-40B4-BE49-F238E27FC236}">
                <a16:creationId xmlns:a16="http://schemas.microsoft.com/office/drawing/2014/main" id="{E55B50D9-C935-65BA-124F-351DFF35FA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7972" y="5112220"/>
            <a:ext cx="980180" cy="794134"/>
          </a:xfrm>
          <a:prstGeom prst="rect">
            <a:avLst/>
          </a:prstGeom>
        </p:spPr>
      </p:pic>
      <p:sp>
        <p:nvSpPr>
          <p:cNvPr id="17" name="矩形: 圆角 16">
            <a:extLst>
              <a:ext uri="{FF2B5EF4-FFF2-40B4-BE49-F238E27FC236}">
                <a16:creationId xmlns:a16="http://schemas.microsoft.com/office/drawing/2014/main" id="{992DE072-B17B-5280-3FFD-63778373B78D}"/>
              </a:ext>
            </a:extLst>
          </p:cNvPr>
          <p:cNvSpPr/>
          <p:nvPr/>
        </p:nvSpPr>
        <p:spPr>
          <a:xfrm>
            <a:off x="4096106" y="9516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午高峰期停靠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22 ~ 32 </a:t>
            </a:r>
          </a:p>
          <a:p>
            <a:pPr algn="ctr"/>
            <a:endParaRPr lang="zh-CN" altLang="en-US" dirty="0"/>
          </a:p>
        </p:txBody>
      </p:sp>
      <p:pic>
        <p:nvPicPr>
          <p:cNvPr id="18" name="图片 17">
            <a:extLst>
              <a:ext uri="{FF2B5EF4-FFF2-40B4-BE49-F238E27FC236}">
                <a16:creationId xmlns:a16="http://schemas.microsoft.com/office/drawing/2014/main" id="{E97ECB3A-4B8D-FD1F-B527-D9399DE5F49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00449" y="1829558"/>
            <a:ext cx="1571625" cy="2171700"/>
          </a:xfrm>
          <a:prstGeom prst="rect">
            <a:avLst/>
          </a:prstGeom>
        </p:spPr>
      </p:pic>
      <p:sp>
        <p:nvSpPr>
          <p:cNvPr id="20" name="箭头: 下 19">
            <a:extLst>
              <a:ext uri="{FF2B5EF4-FFF2-40B4-BE49-F238E27FC236}">
                <a16:creationId xmlns:a16="http://schemas.microsoft.com/office/drawing/2014/main" id="{D6E02FB4-2F05-3C0D-4D10-CC3E40D94A73}"/>
              </a:ext>
            </a:extLst>
          </p:cNvPr>
          <p:cNvSpPr/>
          <p:nvPr/>
        </p:nvSpPr>
        <p:spPr>
          <a:xfrm>
            <a:off x="884284" y="4106761"/>
            <a:ext cx="307970" cy="818530"/>
          </a:xfrm>
          <a:prstGeom prst="downArrow">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sp>
        <p:nvSpPr>
          <p:cNvPr id="22" name="箭头: 下 21">
            <a:extLst>
              <a:ext uri="{FF2B5EF4-FFF2-40B4-BE49-F238E27FC236}">
                <a16:creationId xmlns:a16="http://schemas.microsoft.com/office/drawing/2014/main" id="{1662F0FD-7235-2D7C-D444-5EBB1C7369F3}"/>
              </a:ext>
            </a:extLst>
          </p:cNvPr>
          <p:cNvSpPr/>
          <p:nvPr/>
        </p:nvSpPr>
        <p:spPr>
          <a:xfrm>
            <a:off x="4646609" y="4106761"/>
            <a:ext cx="307970" cy="818530"/>
          </a:xfrm>
          <a:prstGeom prst="downArrow">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sp>
        <p:nvSpPr>
          <p:cNvPr id="23" name="矩形: 圆角 22">
            <a:extLst>
              <a:ext uri="{FF2B5EF4-FFF2-40B4-BE49-F238E27FC236}">
                <a16:creationId xmlns:a16="http://schemas.microsoft.com/office/drawing/2014/main" id="{07FF9C92-56E3-F83E-2B91-C1F1F5BA0A6C}"/>
              </a:ext>
            </a:extLst>
          </p:cNvPr>
          <p:cNvSpPr/>
          <p:nvPr/>
        </p:nvSpPr>
        <p:spPr>
          <a:xfrm>
            <a:off x="1420092" y="4123211"/>
            <a:ext cx="2947880" cy="38186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第一时段自动返回停靠最高层</a:t>
            </a:r>
            <a:endParaRPr lang="zh-CN" altLang="en-US" dirty="0"/>
          </a:p>
        </p:txBody>
      </p:sp>
      <p:sp>
        <p:nvSpPr>
          <p:cNvPr id="24" name="矩形: 圆角 23">
            <a:extLst>
              <a:ext uri="{FF2B5EF4-FFF2-40B4-BE49-F238E27FC236}">
                <a16:creationId xmlns:a16="http://schemas.microsoft.com/office/drawing/2014/main" id="{E51B0D9D-48D6-AC07-3873-E2833FCDC73F}"/>
              </a:ext>
            </a:extLst>
          </p:cNvPr>
          <p:cNvSpPr/>
          <p:nvPr/>
        </p:nvSpPr>
        <p:spPr>
          <a:xfrm>
            <a:off x="1420092" y="4608399"/>
            <a:ext cx="2947880" cy="38186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第二时段自动返回</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楼</a:t>
            </a:r>
            <a:endParaRPr lang="zh-CN" altLang="en-US" dirty="0"/>
          </a:p>
        </p:txBody>
      </p:sp>
    </p:spTree>
    <p:extLst>
      <p:ext uri="{BB962C8B-B14F-4D97-AF65-F5344CB8AC3E}">
        <p14:creationId xmlns:p14="http://schemas.microsoft.com/office/powerpoint/2010/main" val="1823857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晚高峰电梯调度</a:t>
            </a:r>
          </a:p>
        </p:txBody>
      </p:sp>
      <p:sp>
        <p:nvSpPr>
          <p:cNvPr id="7" name="矩形 6">
            <a:extLst>
              <a:ext uri="{FF2B5EF4-FFF2-40B4-BE49-F238E27FC236}">
                <a16:creationId xmlns:a16="http://schemas.microsoft.com/office/drawing/2014/main" id="{28529594-5736-566F-94D9-04B8A4A4F67D}"/>
              </a:ext>
            </a:extLst>
          </p:cNvPr>
          <p:cNvSpPr/>
          <p:nvPr/>
        </p:nvSpPr>
        <p:spPr>
          <a:xfrm>
            <a:off x="6497781" y="1693362"/>
            <a:ext cx="5052718" cy="3347583"/>
          </a:xfrm>
          <a:prstGeom prst="rect">
            <a:avLst/>
          </a:prstGeom>
        </p:spPr>
        <p:txBody>
          <a:bodyPr wrap="squar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50000"/>
              </a:lnSpc>
            </a:pPr>
            <a:r>
              <a:rPr lang="en-US" altLang="zh-CN" sz="1600" dirty="0">
                <a:solidFill>
                  <a:schemeClr val="tx1">
                    <a:lumMod val="65000"/>
                    <a:lumOff val="35000"/>
                  </a:schemeClr>
                </a:solidFill>
                <a:cs typeface="+mn-ea"/>
                <a:sym typeface="+mn-lt"/>
              </a:rPr>
              <a:t>1</a:t>
            </a:r>
            <a:r>
              <a:rPr lang="zh-CN" altLang="en-US" sz="1600" dirty="0">
                <a:solidFill>
                  <a:schemeClr val="tx1">
                    <a:lumMod val="65000"/>
                    <a:lumOff val="35000"/>
                  </a:schemeClr>
                </a:solidFill>
                <a:cs typeface="+mn-ea"/>
                <a:sym typeface="+mn-lt"/>
              </a:rPr>
              <a:t>、晚高峰期时段可自定义两个时段，如</a:t>
            </a:r>
            <a:r>
              <a:rPr lang="en-US" altLang="zh-CN" sz="1600" dirty="0">
                <a:solidFill>
                  <a:schemeClr val="tx1">
                    <a:lumMod val="65000"/>
                    <a:lumOff val="35000"/>
                  </a:schemeClr>
                </a:solidFill>
                <a:cs typeface="+mn-ea"/>
                <a:sym typeface="+mn-lt"/>
              </a:rPr>
              <a:t>17:30~18:30</a:t>
            </a:r>
            <a:r>
              <a:rPr lang="zh-CN" altLang="en-US" sz="1600" dirty="0">
                <a:solidFill>
                  <a:schemeClr val="tx1">
                    <a:lumMod val="65000"/>
                    <a:lumOff val="35000"/>
                  </a:schemeClr>
                </a:solidFill>
                <a:cs typeface="+mn-ea"/>
                <a:sym typeface="+mn-lt"/>
              </a:rPr>
              <a:t>；</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2</a:t>
            </a:r>
            <a:r>
              <a:rPr lang="zh-CN" altLang="en-US" sz="1600" dirty="0">
                <a:solidFill>
                  <a:schemeClr val="tx1">
                    <a:lumMod val="65000"/>
                    <a:lumOff val="35000"/>
                  </a:schemeClr>
                </a:solidFill>
                <a:cs typeface="+mn-ea"/>
                <a:sym typeface="+mn-lt"/>
              </a:rPr>
              <a:t>、电梯可根据现场实际情况，分底层电梯、高层电梯、中层电梯；</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3</a:t>
            </a:r>
            <a:r>
              <a:rPr lang="zh-CN" altLang="en-US" sz="1600" dirty="0">
                <a:solidFill>
                  <a:schemeClr val="tx1">
                    <a:lumMod val="65000"/>
                    <a:lumOff val="35000"/>
                  </a:schemeClr>
                </a:solidFill>
                <a:cs typeface="+mn-ea"/>
                <a:sym typeface="+mn-lt"/>
              </a:rPr>
              <a:t>、也可根据实际需求分奇数层电梯、偶数层电梯；</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4</a:t>
            </a:r>
            <a:r>
              <a:rPr lang="zh-CN" altLang="en-US" sz="1600" dirty="0">
                <a:solidFill>
                  <a:schemeClr val="tx1">
                    <a:lumMod val="65000"/>
                    <a:lumOff val="35000"/>
                  </a:schemeClr>
                </a:solidFill>
                <a:cs typeface="+mn-ea"/>
                <a:sym typeface="+mn-lt"/>
              </a:rPr>
              <a:t>、引导同层用户乘坐相同楼层电梯，减少电梯高峰期层层停的现状；</a:t>
            </a:r>
            <a:endParaRPr lang="en-US" altLang="zh-CN" sz="1600" dirty="0">
              <a:solidFill>
                <a:schemeClr val="tx1">
                  <a:lumMod val="65000"/>
                  <a:lumOff val="35000"/>
                </a:schemeClr>
              </a:solidFill>
              <a:cs typeface="+mn-ea"/>
              <a:sym typeface="+mn-lt"/>
            </a:endParaRPr>
          </a:p>
          <a:p>
            <a:pPr>
              <a:lnSpc>
                <a:spcPct val="150000"/>
              </a:lnSpc>
            </a:pPr>
            <a:r>
              <a:rPr lang="en-US" altLang="zh-CN" sz="1600" dirty="0">
                <a:solidFill>
                  <a:schemeClr val="tx1">
                    <a:lumMod val="65000"/>
                    <a:lumOff val="35000"/>
                  </a:schemeClr>
                </a:solidFill>
                <a:cs typeface="+mn-ea"/>
                <a:sym typeface="+mn-lt"/>
              </a:rPr>
              <a:t>5</a:t>
            </a:r>
            <a:r>
              <a:rPr lang="zh-CN" altLang="en-US" sz="1600" dirty="0">
                <a:solidFill>
                  <a:schemeClr val="tx1">
                    <a:lumMod val="65000"/>
                    <a:lumOff val="35000"/>
                  </a:schemeClr>
                </a:solidFill>
                <a:cs typeface="+mn-ea"/>
                <a:sym typeface="+mn-lt"/>
              </a:rPr>
              <a:t>、电梯空闲时自动返回所停楼层最高层，晚高峰时段结束，电梯恢复正常停靠。</a:t>
            </a:r>
            <a:endParaRPr lang="en-US" altLang="zh-CN" sz="1600" dirty="0">
              <a:solidFill>
                <a:schemeClr val="tx1">
                  <a:lumMod val="65000"/>
                  <a:lumOff val="35000"/>
                </a:schemeClr>
              </a:solidFill>
              <a:cs typeface="+mn-ea"/>
              <a:sym typeface="+mn-lt"/>
            </a:endParaRPr>
          </a:p>
          <a:p>
            <a:pPr>
              <a:lnSpc>
                <a:spcPct val="150000"/>
              </a:lnSpc>
            </a:pPr>
            <a:endParaRPr lang="zh-CN" altLang="en-US" sz="1600" dirty="0">
              <a:solidFill>
                <a:schemeClr val="tx1">
                  <a:lumMod val="65000"/>
                  <a:lumOff val="35000"/>
                </a:schemeClr>
              </a:solidFill>
              <a:cs typeface="+mn-ea"/>
              <a:sym typeface="+mn-lt"/>
            </a:endParaRPr>
          </a:p>
        </p:txBody>
      </p:sp>
      <p:pic>
        <p:nvPicPr>
          <p:cNvPr id="8" name="图片 7">
            <a:extLst>
              <a:ext uri="{FF2B5EF4-FFF2-40B4-BE49-F238E27FC236}">
                <a16:creationId xmlns:a16="http://schemas.microsoft.com/office/drawing/2014/main" id="{2A9805B6-0958-0067-0DDE-E53C66BD73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501" y="5120120"/>
            <a:ext cx="980180" cy="794134"/>
          </a:xfrm>
          <a:prstGeom prst="rect">
            <a:avLst/>
          </a:prstGeom>
        </p:spPr>
      </p:pic>
      <p:sp>
        <p:nvSpPr>
          <p:cNvPr id="9" name="矩形: 圆角 8">
            <a:extLst>
              <a:ext uri="{FF2B5EF4-FFF2-40B4-BE49-F238E27FC236}">
                <a16:creationId xmlns:a16="http://schemas.microsoft.com/office/drawing/2014/main" id="{A30067FA-B3D4-F484-7CE0-2CB554F632E4}"/>
              </a:ext>
            </a:extLst>
          </p:cNvPr>
          <p:cNvSpPr/>
          <p:nvPr/>
        </p:nvSpPr>
        <p:spPr>
          <a:xfrm>
            <a:off x="369635" y="9595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晚高峰期停靠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3 </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10</a:t>
            </a:r>
          </a:p>
          <a:p>
            <a:pPr algn="ctr"/>
            <a:endParaRPr lang="zh-CN" altLang="en-US" dirty="0"/>
          </a:p>
        </p:txBody>
      </p:sp>
      <p:pic>
        <p:nvPicPr>
          <p:cNvPr id="11" name="图片 10">
            <a:extLst>
              <a:ext uri="{FF2B5EF4-FFF2-40B4-BE49-F238E27FC236}">
                <a16:creationId xmlns:a16="http://schemas.microsoft.com/office/drawing/2014/main" id="{4538DB3B-44DC-B180-0FFC-E52142E536E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3978" y="1837458"/>
            <a:ext cx="1571625" cy="2171700"/>
          </a:xfrm>
          <a:prstGeom prst="rect">
            <a:avLst/>
          </a:prstGeom>
        </p:spPr>
      </p:pic>
      <p:pic>
        <p:nvPicPr>
          <p:cNvPr id="12" name="图片 11">
            <a:extLst>
              <a:ext uri="{FF2B5EF4-FFF2-40B4-BE49-F238E27FC236}">
                <a16:creationId xmlns:a16="http://schemas.microsoft.com/office/drawing/2014/main" id="{DA580175-E0C6-3DA0-67B3-D6671EF320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06908" y="5120120"/>
            <a:ext cx="980180" cy="794134"/>
          </a:xfrm>
          <a:prstGeom prst="rect">
            <a:avLst/>
          </a:prstGeom>
        </p:spPr>
      </p:pic>
      <p:sp>
        <p:nvSpPr>
          <p:cNvPr id="13" name="矩形: 圆角 12">
            <a:extLst>
              <a:ext uri="{FF2B5EF4-FFF2-40B4-BE49-F238E27FC236}">
                <a16:creationId xmlns:a16="http://schemas.microsoft.com/office/drawing/2014/main" id="{041622FD-7913-4535-0A88-4BFF40C18D7E}"/>
              </a:ext>
            </a:extLst>
          </p:cNvPr>
          <p:cNvSpPr/>
          <p:nvPr/>
        </p:nvSpPr>
        <p:spPr>
          <a:xfrm>
            <a:off x="2235042" y="9595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晚高峰期停靠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12 ~ 20 </a:t>
            </a:r>
          </a:p>
          <a:p>
            <a:pPr algn="ctr"/>
            <a:endParaRPr lang="zh-CN" altLang="en-US" dirty="0"/>
          </a:p>
        </p:txBody>
      </p:sp>
      <p:pic>
        <p:nvPicPr>
          <p:cNvPr id="14" name="图片 13">
            <a:extLst>
              <a:ext uri="{FF2B5EF4-FFF2-40B4-BE49-F238E27FC236}">
                <a16:creationId xmlns:a16="http://schemas.microsoft.com/office/drawing/2014/main" id="{C7EFCB3B-A5EE-177B-8BE0-66920908DF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39385" y="1837458"/>
            <a:ext cx="1571625" cy="2171700"/>
          </a:xfrm>
          <a:prstGeom prst="rect">
            <a:avLst/>
          </a:prstGeom>
        </p:spPr>
      </p:pic>
      <p:pic>
        <p:nvPicPr>
          <p:cNvPr id="15" name="图片 14">
            <a:extLst>
              <a:ext uri="{FF2B5EF4-FFF2-40B4-BE49-F238E27FC236}">
                <a16:creationId xmlns:a16="http://schemas.microsoft.com/office/drawing/2014/main" id="{E55B50D9-C935-65BA-124F-351DFF35FA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7972" y="5112220"/>
            <a:ext cx="980180" cy="794134"/>
          </a:xfrm>
          <a:prstGeom prst="rect">
            <a:avLst/>
          </a:prstGeom>
        </p:spPr>
      </p:pic>
      <p:sp>
        <p:nvSpPr>
          <p:cNvPr id="17" name="矩形: 圆角 16">
            <a:extLst>
              <a:ext uri="{FF2B5EF4-FFF2-40B4-BE49-F238E27FC236}">
                <a16:creationId xmlns:a16="http://schemas.microsoft.com/office/drawing/2014/main" id="{992DE072-B17B-5280-3FFD-63778373B78D}"/>
              </a:ext>
            </a:extLst>
          </p:cNvPr>
          <p:cNvSpPr/>
          <p:nvPr/>
        </p:nvSpPr>
        <p:spPr>
          <a:xfrm>
            <a:off x="4096106" y="951646"/>
            <a:ext cx="1575968" cy="71955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晚高峰期停靠</a:t>
            </a:r>
            <a:endPar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21</a:t>
            </a: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a:t>
            </a:r>
            <a:r>
              <a:rPr lang="en-US" altLang="zh-CN"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22 ~ 32 </a:t>
            </a:r>
          </a:p>
          <a:p>
            <a:pPr algn="ctr"/>
            <a:endParaRPr lang="zh-CN" altLang="en-US" dirty="0"/>
          </a:p>
        </p:txBody>
      </p:sp>
      <p:pic>
        <p:nvPicPr>
          <p:cNvPr id="18" name="图片 17">
            <a:extLst>
              <a:ext uri="{FF2B5EF4-FFF2-40B4-BE49-F238E27FC236}">
                <a16:creationId xmlns:a16="http://schemas.microsoft.com/office/drawing/2014/main" id="{E97ECB3A-4B8D-FD1F-B527-D9399DE5F49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00449" y="1829558"/>
            <a:ext cx="1571625" cy="2171700"/>
          </a:xfrm>
          <a:prstGeom prst="rect">
            <a:avLst/>
          </a:prstGeom>
        </p:spPr>
      </p:pic>
      <p:sp>
        <p:nvSpPr>
          <p:cNvPr id="20" name="箭头: 下 19">
            <a:extLst>
              <a:ext uri="{FF2B5EF4-FFF2-40B4-BE49-F238E27FC236}">
                <a16:creationId xmlns:a16="http://schemas.microsoft.com/office/drawing/2014/main" id="{D6E02FB4-2F05-3C0D-4D10-CC3E40D94A73}"/>
              </a:ext>
            </a:extLst>
          </p:cNvPr>
          <p:cNvSpPr/>
          <p:nvPr/>
        </p:nvSpPr>
        <p:spPr>
          <a:xfrm>
            <a:off x="884284" y="4106761"/>
            <a:ext cx="307970" cy="818530"/>
          </a:xfrm>
          <a:prstGeom prst="downArrow">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sp>
        <p:nvSpPr>
          <p:cNvPr id="22" name="箭头: 下 21">
            <a:extLst>
              <a:ext uri="{FF2B5EF4-FFF2-40B4-BE49-F238E27FC236}">
                <a16:creationId xmlns:a16="http://schemas.microsoft.com/office/drawing/2014/main" id="{1662F0FD-7235-2D7C-D444-5EBB1C7369F3}"/>
              </a:ext>
            </a:extLst>
          </p:cNvPr>
          <p:cNvSpPr/>
          <p:nvPr/>
        </p:nvSpPr>
        <p:spPr>
          <a:xfrm>
            <a:off x="4646609" y="4106761"/>
            <a:ext cx="307970" cy="818530"/>
          </a:xfrm>
          <a:prstGeom prst="downArrow">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sp>
        <p:nvSpPr>
          <p:cNvPr id="23" name="矩形: 圆角 22">
            <a:extLst>
              <a:ext uri="{FF2B5EF4-FFF2-40B4-BE49-F238E27FC236}">
                <a16:creationId xmlns:a16="http://schemas.microsoft.com/office/drawing/2014/main" id="{07FF9C92-56E3-F83E-2B91-C1F1F5BA0A6C}"/>
              </a:ext>
            </a:extLst>
          </p:cNvPr>
          <p:cNvSpPr/>
          <p:nvPr/>
        </p:nvSpPr>
        <p:spPr>
          <a:xfrm>
            <a:off x="1445491" y="4373705"/>
            <a:ext cx="2947880" cy="38186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自动返回停靠最高层</a:t>
            </a:r>
            <a:endParaRPr lang="zh-CN" altLang="en-US" dirty="0"/>
          </a:p>
        </p:txBody>
      </p:sp>
    </p:spTree>
    <p:extLst>
      <p:ext uri="{BB962C8B-B14F-4D97-AF65-F5344CB8AC3E}">
        <p14:creationId xmlns:p14="http://schemas.microsoft.com/office/powerpoint/2010/main" val="12572470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74082"/>
            <a:ext cx="3404030"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通道闸派梯解决方案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3874754" y="2397281"/>
            <a:ext cx="4428136"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通道闸派梯解决方案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685879" y="3255784"/>
            <a:ext cx="2805896"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通道闸刷卡、刷码、刷脸派梯</a:t>
            </a:r>
          </a:p>
        </p:txBody>
      </p:sp>
    </p:spTree>
    <p:extLst>
      <p:ext uri="{BB962C8B-B14F-4D97-AF65-F5344CB8AC3E}">
        <p14:creationId xmlns:p14="http://schemas.microsoft.com/office/powerpoint/2010/main" val="13041645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1915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通道闸派梯解决方案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在写字楼、企业大厦等办公场所，需要闸机上刷卡、刷码或者刷脸，进行派梯，在闸机上安装显示屏，显示当前人员坐哪部梯去对应楼层信息。</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87704" y="2200282"/>
            <a:ext cx="10686877" cy="386592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支持固定人员</a:t>
            </a:r>
            <a:r>
              <a:rPr lang="zh-CN" altLang="en-US" sz="1615" dirty="0">
                <a:latin typeface="微软雅黑" panose="020B0503020204020204" charset="-122"/>
                <a:ea typeface="微软雅黑" panose="020B0503020204020204" charset="-122"/>
                <a:sym typeface="宋体" panose="02010600030101010101" pitchFamily="2" charset="-122"/>
              </a:rPr>
              <a:t>刷卡、刷码、刷脸派梯；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支持访客刷访客二维码、刷脸派梯；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相同楼层、相近楼层人员安排乘坐同一部电梯，防止电梯层层停靠浪费时间，提示运力；</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4</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、通道闸上显示屏，直接显示</a:t>
            </a:r>
            <a:r>
              <a:rPr lang="zh-CN" altLang="en-US" sz="1615" dirty="0">
                <a:latin typeface="微软雅黑" panose="020B0503020204020204" charset="-122"/>
                <a:ea typeface="微软雅黑" panose="020B0503020204020204" charset="-122"/>
                <a:sym typeface="宋体" panose="02010600030101010101" pitchFamily="2" charset="-122"/>
              </a:rPr>
              <a:t>当前人员坐哪部梯去对应楼层信息</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5</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、不按派梯信息乘坐指定电梯，进入其他电梯无法到达自己要去的楼层，电梯指停靠指定楼层；</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、支持与电梯协议对接招梯和派梯；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7</a:t>
            </a:r>
            <a:r>
              <a:rPr lang="zh-CN" altLang="en-US" sz="1615" dirty="0">
                <a:latin typeface="微软雅黑" panose="020B0503020204020204" charset="-122"/>
                <a:ea typeface="微软雅黑" panose="020B0503020204020204" charset="-122"/>
                <a:sym typeface="宋体" panose="02010600030101010101" pitchFamily="2" charset="-122"/>
              </a:rPr>
              <a:t>、与电梯对接支持相同或相近楼层，指派相同电梯；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8</a:t>
            </a:r>
            <a:r>
              <a:rPr lang="zh-CN" altLang="en-US" sz="1615" dirty="0">
                <a:latin typeface="微软雅黑" panose="020B0503020204020204" charset="-122"/>
                <a:ea typeface="微软雅黑" panose="020B0503020204020204" charset="-122"/>
                <a:sym typeface="宋体" panose="02010600030101010101" pitchFamily="2" charset="-122"/>
              </a:rPr>
              <a:t>、支持无内招按键电梯，电梯招梯到对应楼层开门后自动点亮要去楼层；</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9</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、支持第三方平台</a:t>
            </a:r>
            <a:r>
              <a:rPr lang="zh-CN" altLang="en-US" sz="1615" dirty="0">
                <a:latin typeface="微软雅黑" panose="020B0503020204020204" charset="-122"/>
                <a:ea typeface="微软雅黑" panose="020B0503020204020204" charset="-122"/>
                <a:sym typeface="宋体" panose="02010600030101010101" pitchFamily="2" charset="-122"/>
              </a:rPr>
              <a:t>、软件对接，支持第三方软件、</a:t>
            </a:r>
            <a:r>
              <a:rPr lang="en-US" altLang="zh-CN" sz="1615" dirty="0">
                <a:latin typeface="微软雅黑" panose="020B0503020204020204" charset="-122"/>
                <a:ea typeface="微软雅黑" panose="020B0503020204020204" charset="-122"/>
                <a:sym typeface="宋体" panose="02010600030101010101" pitchFamily="2" charset="-122"/>
              </a:rPr>
              <a:t>APP</a:t>
            </a:r>
            <a:r>
              <a:rPr lang="zh-CN" altLang="en-US" sz="1615" dirty="0">
                <a:latin typeface="微软雅黑" panose="020B0503020204020204" charset="-122"/>
                <a:ea typeface="微软雅黑" panose="020B0503020204020204" charset="-122"/>
                <a:sym typeface="宋体" panose="02010600030101010101" pitchFamily="2" charset="-122"/>
              </a:rPr>
              <a:t>等在线开闸、招梯和乘梯等。</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277723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30" y="269295"/>
            <a:ext cx="1837701"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通道闸派梯</a:t>
            </a:r>
          </a:p>
        </p:txBody>
      </p:sp>
      <p:sp>
        <p:nvSpPr>
          <p:cNvPr id="50" name="圆角矩形 49"/>
          <p:cNvSpPr/>
          <p:nvPr/>
        </p:nvSpPr>
        <p:spPr>
          <a:xfrm>
            <a:off x="469125"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进入写字楼</a:t>
            </a:r>
          </a:p>
        </p:txBody>
      </p:sp>
      <p:sp>
        <p:nvSpPr>
          <p:cNvPr id="51" name="圆角矩形 50"/>
          <p:cNvSpPr/>
          <p:nvPr/>
        </p:nvSpPr>
        <p:spPr>
          <a:xfrm>
            <a:off x="1913424" y="3872633"/>
            <a:ext cx="85315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访客来访</a:t>
            </a:r>
          </a:p>
        </p:txBody>
      </p:sp>
      <p:sp>
        <p:nvSpPr>
          <p:cNvPr id="52" name="圆角矩形 51"/>
          <p:cNvSpPr/>
          <p:nvPr/>
        </p:nvSpPr>
        <p:spPr>
          <a:xfrm>
            <a:off x="1913425" y="5277454"/>
            <a:ext cx="213419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固定人员直接通行</a:t>
            </a:r>
          </a:p>
        </p:txBody>
      </p:sp>
      <p:sp>
        <p:nvSpPr>
          <p:cNvPr id="53" name="圆角矩形 52"/>
          <p:cNvSpPr/>
          <p:nvPr/>
        </p:nvSpPr>
        <p:spPr>
          <a:xfrm>
            <a:off x="5979889" y="4578375"/>
            <a:ext cx="1452640"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派梯屏显示乘坐电梯编号及目的楼层</a:t>
            </a:r>
          </a:p>
        </p:txBody>
      </p:sp>
      <p:sp>
        <p:nvSpPr>
          <p:cNvPr id="59" name="圆角矩形 58"/>
          <p:cNvSpPr/>
          <p:nvPr/>
        </p:nvSpPr>
        <p:spPr>
          <a:xfrm>
            <a:off x="4515241" y="4573607"/>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通道闸刷码、刷卡、刷脸</a:t>
            </a:r>
          </a:p>
        </p:txBody>
      </p:sp>
      <p:sp>
        <p:nvSpPr>
          <p:cNvPr id="60" name="左大括号 59"/>
          <p:cNvSpPr/>
          <p:nvPr/>
        </p:nvSpPr>
        <p:spPr>
          <a:xfrm>
            <a:off x="1509457" y="4084837"/>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圆角矩形 65"/>
          <p:cNvSpPr/>
          <p:nvPr/>
        </p:nvSpPr>
        <p:spPr>
          <a:xfrm>
            <a:off x="7720695" y="4573607"/>
            <a:ext cx="129614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电梯自动到</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达当前楼层</a:t>
            </a:r>
          </a:p>
        </p:txBody>
      </p:sp>
      <p:sp>
        <p:nvSpPr>
          <p:cNvPr id="71" name="圆角矩形 70"/>
          <p:cNvSpPr/>
          <p:nvPr/>
        </p:nvSpPr>
        <p:spPr>
          <a:xfrm>
            <a:off x="9318727" y="4580666"/>
            <a:ext cx="1296144"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进入电梯后自动点亮对应楼层</a:t>
            </a:r>
          </a:p>
        </p:txBody>
      </p:sp>
      <p:cxnSp>
        <p:nvCxnSpPr>
          <p:cNvPr id="28" name="直接箭头连接符 27"/>
          <p:cNvCxnSpPr>
            <a:cxnSpLocks/>
          </p:cNvCxnSpPr>
          <p:nvPr/>
        </p:nvCxnSpPr>
        <p:spPr>
          <a:xfrm>
            <a:off x="9016841" y="4789631"/>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右大括号 13"/>
          <p:cNvSpPr/>
          <p:nvPr/>
        </p:nvSpPr>
        <p:spPr>
          <a:xfrm>
            <a:off x="4036339" y="4079595"/>
            <a:ext cx="432048" cy="1420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34" name="直接箭头连接符 33"/>
          <p:cNvCxnSpPr/>
          <p:nvPr/>
        </p:nvCxnSpPr>
        <p:spPr>
          <a:xfrm>
            <a:off x="7436990" y="4782572"/>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818341" y="2013061"/>
            <a:ext cx="10383174" cy="109107"/>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8" name="Freeform 12"/>
          <p:cNvSpPr>
            <a:spLocks noEditPoints="1"/>
          </p:cNvSpPr>
          <p:nvPr/>
        </p:nvSpPr>
        <p:spPr bwMode="auto">
          <a:xfrm>
            <a:off x="11180734" y="1958347"/>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grpSp>
        <p:nvGrpSpPr>
          <p:cNvPr id="44" name="组合 23"/>
          <p:cNvGrpSpPr/>
          <p:nvPr/>
        </p:nvGrpSpPr>
        <p:grpSpPr bwMode="auto">
          <a:xfrm>
            <a:off x="389654" y="1622118"/>
            <a:ext cx="314248" cy="724520"/>
            <a:chOff x="4578350" y="442913"/>
            <a:chExt cx="1047750" cy="2409825"/>
          </a:xfrm>
          <a:effectLst>
            <a:outerShdw blurRad="50800" dist="38100" dir="2700000" algn="tl" rotWithShape="0">
              <a:prstClr val="black">
                <a:alpha val="40000"/>
              </a:prstClr>
            </a:outerShdw>
          </a:effectLst>
        </p:grpSpPr>
        <p:sp>
          <p:nvSpPr>
            <p:cNvPr id="45"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7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7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8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21" name="KSO_Shape"/>
          <p:cNvSpPr/>
          <p:nvPr/>
        </p:nvSpPr>
        <p:spPr bwMode="auto">
          <a:xfrm>
            <a:off x="1449887" y="2246985"/>
            <a:ext cx="555610" cy="600843"/>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008CD6"/>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2" name="Oval 8"/>
          <p:cNvSpPr/>
          <p:nvPr/>
        </p:nvSpPr>
        <p:spPr bwMode="auto">
          <a:xfrm>
            <a:off x="746844" y="1983070"/>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61" name="文本框 2"/>
          <p:cNvSpPr txBox="1">
            <a:spLocks noChangeArrowheads="1"/>
          </p:cNvSpPr>
          <p:nvPr/>
        </p:nvSpPr>
        <p:spPr bwMode="auto">
          <a:xfrm>
            <a:off x="8674132" y="638590"/>
            <a:ext cx="1807886" cy="488537"/>
          </a:xfrm>
          <a:prstGeom prst="rect">
            <a:avLst/>
          </a:prstGeom>
          <a:noFill/>
          <a:ln w="9525">
            <a:noFill/>
            <a:miter lim="800000"/>
          </a:ln>
        </p:spPr>
        <p:txBody>
          <a:bodyPr lIns="89289" tIns="44644" rIns="89289" bIns="44644"/>
          <a:lstStyle/>
          <a:p>
            <a:pPr algn="ctr">
              <a:lnSpc>
                <a:spcPct val="150000"/>
              </a:lnSpc>
              <a:spcBef>
                <a:spcPct val="20000"/>
              </a:spcBef>
            </a:pPr>
            <a:r>
              <a:rPr lang="zh-CN" altLang="en-US" sz="1600" dirty="0">
                <a:solidFill>
                  <a:srgbClr val="00B0F0"/>
                </a:solidFill>
                <a:latin typeface="方正兰亭中黑_GBK" pitchFamily="2" charset="-122"/>
                <a:ea typeface="方正兰亭中黑_GBK" pitchFamily="2" charset="-122"/>
              </a:rPr>
              <a:t>电梯内外均无按键</a:t>
            </a:r>
          </a:p>
        </p:txBody>
      </p:sp>
      <p:sp>
        <p:nvSpPr>
          <p:cNvPr id="151" name="Oval 8">
            <a:extLst>
              <a:ext uri="{FF2B5EF4-FFF2-40B4-BE49-F238E27FC236}">
                <a16:creationId xmlns:a16="http://schemas.microsoft.com/office/drawing/2014/main" id="{968B3342-42FE-E68D-427D-AD16C41DB587}"/>
              </a:ext>
            </a:extLst>
          </p:cNvPr>
          <p:cNvSpPr/>
          <p:nvPr/>
        </p:nvSpPr>
        <p:spPr bwMode="auto">
          <a:xfrm>
            <a:off x="2766579" y="1979034"/>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54" name="Oval 8">
            <a:extLst>
              <a:ext uri="{FF2B5EF4-FFF2-40B4-BE49-F238E27FC236}">
                <a16:creationId xmlns:a16="http://schemas.microsoft.com/office/drawing/2014/main" id="{58F293C5-B3B2-380A-2ABE-BB823162A406}"/>
              </a:ext>
            </a:extLst>
          </p:cNvPr>
          <p:cNvSpPr/>
          <p:nvPr/>
        </p:nvSpPr>
        <p:spPr bwMode="auto">
          <a:xfrm>
            <a:off x="1627064" y="1980677"/>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cxnSp>
        <p:nvCxnSpPr>
          <p:cNvPr id="223" name="直接箭头连接符 222">
            <a:extLst>
              <a:ext uri="{FF2B5EF4-FFF2-40B4-BE49-F238E27FC236}">
                <a16:creationId xmlns:a16="http://schemas.microsoft.com/office/drawing/2014/main" id="{347B0490-71E0-35A5-3220-5907D5DD6D96}"/>
              </a:ext>
            </a:extLst>
          </p:cNvPr>
          <p:cNvCxnSpPr>
            <a:cxnSpLocks/>
          </p:cNvCxnSpPr>
          <p:nvPr/>
        </p:nvCxnSpPr>
        <p:spPr>
          <a:xfrm>
            <a:off x="2763225" y="4109523"/>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4" name="圆角矩形 58">
            <a:extLst>
              <a:ext uri="{FF2B5EF4-FFF2-40B4-BE49-F238E27FC236}">
                <a16:creationId xmlns:a16="http://schemas.microsoft.com/office/drawing/2014/main" id="{08A67A16-E8B4-F49A-3F70-B00F5159E10E}"/>
              </a:ext>
            </a:extLst>
          </p:cNvPr>
          <p:cNvSpPr/>
          <p:nvPr/>
        </p:nvSpPr>
        <p:spPr>
          <a:xfrm>
            <a:off x="3194461" y="3893499"/>
            <a:ext cx="85315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前台登记</a:t>
            </a:r>
          </a:p>
        </p:txBody>
      </p:sp>
      <p:pic>
        <p:nvPicPr>
          <p:cNvPr id="2" name="图片 1">
            <a:extLst>
              <a:ext uri="{FF2B5EF4-FFF2-40B4-BE49-F238E27FC236}">
                <a16:creationId xmlns:a16="http://schemas.microsoft.com/office/drawing/2014/main" id="{FC79940C-7287-097C-157E-FED94D63A29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4605" y="967577"/>
            <a:ext cx="1127126" cy="960144"/>
          </a:xfrm>
          <a:prstGeom prst="rect">
            <a:avLst/>
          </a:prstGeom>
        </p:spPr>
      </p:pic>
      <p:sp>
        <p:nvSpPr>
          <p:cNvPr id="8" name="文本框 2">
            <a:extLst>
              <a:ext uri="{FF2B5EF4-FFF2-40B4-BE49-F238E27FC236}">
                <a16:creationId xmlns:a16="http://schemas.microsoft.com/office/drawing/2014/main" id="{7B288B76-9AED-4DA0-78CE-A0D066751BC9}"/>
              </a:ext>
            </a:extLst>
          </p:cNvPr>
          <p:cNvSpPr txBox="1"/>
          <p:nvPr/>
        </p:nvSpPr>
        <p:spPr bwMode="auto">
          <a:xfrm>
            <a:off x="1277993" y="696882"/>
            <a:ext cx="1307738" cy="349047"/>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访客：前台登记</a:t>
            </a:r>
            <a:endParaRPr lang="zh-CN" altLang="en-US" sz="1205" noProof="1">
              <a:solidFill>
                <a:srgbClr val="7F7F7F"/>
              </a:solidFill>
              <a:latin typeface="微软雅黑" panose="020B0503020204020204" charset="-122"/>
              <a:ea typeface="微软雅黑" panose="020B0503020204020204" charset="-122"/>
            </a:endParaRPr>
          </a:p>
        </p:txBody>
      </p:sp>
      <p:pic>
        <p:nvPicPr>
          <p:cNvPr id="10" name="图片 9">
            <a:extLst>
              <a:ext uri="{FF2B5EF4-FFF2-40B4-BE49-F238E27FC236}">
                <a16:creationId xmlns:a16="http://schemas.microsoft.com/office/drawing/2014/main" id="{8048688C-199A-0754-9DFC-FFBA20518A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97752" y="1320000"/>
            <a:ext cx="1194153" cy="1471154"/>
          </a:xfrm>
          <a:prstGeom prst="rect">
            <a:avLst/>
          </a:prstGeom>
        </p:spPr>
      </p:pic>
      <p:pic>
        <p:nvPicPr>
          <p:cNvPr id="16" name="图片 15">
            <a:extLst>
              <a:ext uri="{FF2B5EF4-FFF2-40B4-BE49-F238E27FC236}">
                <a16:creationId xmlns:a16="http://schemas.microsoft.com/office/drawing/2014/main" id="{CEB8ECF5-8E90-618D-231A-A3924F1628E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6877" y="274641"/>
            <a:ext cx="979111" cy="1653079"/>
          </a:xfrm>
          <a:prstGeom prst="rect">
            <a:avLst/>
          </a:prstGeom>
        </p:spPr>
      </p:pic>
      <p:sp>
        <p:nvSpPr>
          <p:cNvPr id="20" name="箭头: 下 19">
            <a:extLst>
              <a:ext uri="{FF2B5EF4-FFF2-40B4-BE49-F238E27FC236}">
                <a16:creationId xmlns:a16="http://schemas.microsoft.com/office/drawing/2014/main" id="{F50BADF3-F04F-FB8B-882E-BDD446E4E2BC}"/>
              </a:ext>
            </a:extLst>
          </p:cNvPr>
          <p:cNvSpPr/>
          <p:nvPr/>
        </p:nvSpPr>
        <p:spPr>
          <a:xfrm rot="13531385">
            <a:off x="4565443" y="536548"/>
            <a:ext cx="250788" cy="1485548"/>
          </a:xfrm>
          <a:prstGeom prst="downArrow">
            <a:avLst/>
          </a:prstGeom>
          <a:solidFill>
            <a:srgbClr val="FB9E13"/>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p>
        </p:txBody>
      </p:sp>
      <p:sp>
        <p:nvSpPr>
          <p:cNvPr id="26" name="文本框 2">
            <a:extLst>
              <a:ext uri="{FF2B5EF4-FFF2-40B4-BE49-F238E27FC236}">
                <a16:creationId xmlns:a16="http://schemas.microsoft.com/office/drawing/2014/main" id="{6EBF89E9-8EB9-7C01-4EBE-D14C441D7238}"/>
              </a:ext>
            </a:extLst>
          </p:cNvPr>
          <p:cNvSpPr txBox="1"/>
          <p:nvPr/>
        </p:nvSpPr>
        <p:spPr bwMode="auto">
          <a:xfrm>
            <a:off x="1060268" y="2899860"/>
            <a:ext cx="1634044" cy="349047"/>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固定人员：直接通行</a:t>
            </a:r>
            <a:endParaRPr lang="zh-CN" altLang="en-US" sz="1205" noProof="1">
              <a:solidFill>
                <a:srgbClr val="7F7F7F"/>
              </a:solidFill>
              <a:latin typeface="微软雅黑" panose="020B0503020204020204" charset="-122"/>
              <a:ea typeface="微软雅黑" panose="020B0503020204020204" charset="-122"/>
            </a:endParaRPr>
          </a:p>
        </p:txBody>
      </p:sp>
      <p:pic>
        <p:nvPicPr>
          <p:cNvPr id="29" name="图片 28">
            <a:extLst>
              <a:ext uri="{FF2B5EF4-FFF2-40B4-BE49-F238E27FC236}">
                <a16:creationId xmlns:a16="http://schemas.microsoft.com/office/drawing/2014/main" id="{14FF2332-AC9D-A0C7-8354-D189AFFC077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46505" y="2331221"/>
            <a:ext cx="352923" cy="266411"/>
          </a:xfrm>
          <a:prstGeom prst="rect">
            <a:avLst/>
          </a:prstGeom>
        </p:spPr>
      </p:pic>
      <p:pic>
        <p:nvPicPr>
          <p:cNvPr id="30" name="图片 29">
            <a:extLst>
              <a:ext uri="{FF2B5EF4-FFF2-40B4-BE49-F238E27FC236}">
                <a16:creationId xmlns:a16="http://schemas.microsoft.com/office/drawing/2014/main" id="{AD6CA4F5-FBC2-ACD0-C1D8-E0B1333F21F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881692" y="2754683"/>
            <a:ext cx="296805" cy="525677"/>
          </a:xfrm>
          <a:prstGeom prst="rect">
            <a:avLst/>
          </a:prstGeom>
        </p:spPr>
      </p:pic>
      <p:sp>
        <p:nvSpPr>
          <p:cNvPr id="31" name="文本框 2">
            <a:extLst>
              <a:ext uri="{FF2B5EF4-FFF2-40B4-BE49-F238E27FC236}">
                <a16:creationId xmlns:a16="http://schemas.microsoft.com/office/drawing/2014/main" id="{F48E7780-14E3-A4D9-26AF-1ED9ABCE9289}"/>
              </a:ext>
            </a:extLst>
          </p:cNvPr>
          <p:cNvSpPr txBox="1"/>
          <p:nvPr/>
        </p:nvSpPr>
        <p:spPr bwMode="auto">
          <a:xfrm>
            <a:off x="5200576" y="2113816"/>
            <a:ext cx="1176574" cy="1359723"/>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二维码</a:t>
            </a:r>
            <a:endParaRPr lang="en-US" altLang="zh-CN" sz="1205" noProof="1">
              <a:solidFill>
                <a:srgbClr val="C00000"/>
              </a:solidFill>
              <a:latin typeface="微软雅黑" panose="020B0503020204020204" charset="-122"/>
              <a:ea typeface="方正中倩简体" panose="03000509000000000000" charset="-122"/>
              <a:cs typeface="+mn-ea"/>
            </a:endParaRPr>
          </a:p>
          <a:p>
            <a:pP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刷卡</a:t>
            </a:r>
            <a:endParaRPr lang="en-US" altLang="zh-CN" sz="1205" noProof="1">
              <a:solidFill>
                <a:srgbClr val="C00000"/>
              </a:solidFill>
              <a:latin typeface="微软雅黑" panose="020B0503020204020204" charset="-122"/>
              <a:ea typeface="方正中倩简体" panose="03000509000000000000" charset="-122"/>
              <a:cs typeface="+mn-ea"/>
            </a:endParaRPr>
          </a:p>
          <a:p>
            <a:pP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身份证</a:t>
            </a:r>
            <a:endParaRPr lang="en-US" altLang="zh-CN" sz="1205" noProof="1">
              <a:solidFill>
                <a:srgbClr val="C00000"/>
              </a:solidFill>
              <a:latin typeface="微软雅黑" panose="020B0503020204020204" charset="-122"/>
              <a:ea typeface="方正中倩简体" panose="03000509000000000000" charset="-122"/>
              <a:cs typeface="+mn-ea"/>
            </a:endParaRPr>
          </a:p>
          <a:p>
            <a:pP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人脸识别</a:t>
            </a:r>
            <a:endParaRPr lang="zh-CN" altLang="en-US" sz="1205" noProof="1">
              <a:solidFill>
                <a:srgbClr val="7F7F7F"/>
              </a:solidFill>
              <a:latin typeface="微软雅黑" panose="020B0503020204020204" charset="-122"/>
              <a:ea typeface="微软雅黑" panose="020B0503020204020204" charset="-122"/>
            </a:endParaRPr>
          </a:p>
        </p:txBody>
      </p:sp>
      <p:pic>
        <p:nvPicPr>
          <p:cNvPr id="232" name="图片 231">
            <a:extLst>
              <a:ext uri="{FF2B5EF4-FFF2-40B4-BE49-F238E27FC236}">
                <a16:creationId xmlns:a16="http://schemas.microsoft.com/office/drawing/2014/main" id="{0A518B40-1A51-03E5-2028-CAE029380CA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217355" y="282164"/>
            <a:ext cx="1688547" cy="1657161"/>
          </a:xfrm>
          <a:prstGeom prst="rect">
            <a:avLst/>
          </a:prstGeom>
        </p:spPr>
      </p:pic>
      <p:sp>
        <p:nvSpPr>
          <p:cNvPr id="233" name="右箭头 91">
            <a:extLst>
              <a:ext uri="{FF2B5EF4-FFF2-40B4-BE49-F238E27FC236}">
                <a16:creationId xmlns:a16="http://schemas.microsoft.com/office/drawing/2014/main" id="{6E25F621-DAD9-1A00-F947-FE7C813FFE70}"/>
              </a:ext>
            </a:extLst>
          </p:cNvPr>
          <p:cNvSpPr/>
          <p:nvPr/>
        </p:nvSpPr>
        <p:spPr>
          <a:xfrm>
            <a:off x="5884671" y="903398"/>
            <a:ext cx="295275" cy="258762"/>
          </a:xfrm>
          <a:prstGeom prst="rightArrow">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a:p>
        </p:txBody>
      </p:sp>
      <p:sp>
        <p:nvSpPr>
          <p:cNvPr id="234" name="矩形 40">
            <a:extLst>
              <a:ext uri="{FF2B5EF4-FFF2-40B4-BE49-F238E27FC236}">
                <a16:creationId xmlns:a16="http://schemas.microsoft.com/office/drawing/2014/main" id="{EC6F1687-337C-3C3B-35D7-B9DDAFE8020C}"/>
              </a:ext>
            </a:extLst>
          </p:cNvPr>
          <p:cNvSpPr/>
          <p:nvPr/>
        </p:nvSpPr>
        <p:spPr bwMode="auto">
          <a:xfrm>
            <a:off x="4268839" y="2341165"/>
            <a:ext cx="617213" cy="744435"/>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1600" b="1" noProof="1">
                <a:latin typeface="方正兰亭中黑_GBK" pitchFamily="2" charset="-122"/>
                <a:ea typeface="方正兰亭中黑_GBK" pitchFamily="2" charset="-122"/>
                <a:cs typeface="+mn-ea"/>
                <a:sym typeface="宋体" panose="02010600030101010101" pitchFamily="2" charset="-122"/>
              </a:rPr>
              <a:t>闸机支持</a:t>
            </a:r>
          </a:p>
        </p:txBody>
      </p:sp>
      <p:pic>
        <p:nvPicPr>
          <p:cNvPr id="236" name="图片 235">
            <a:extLst>
              <a:ext uri="{FF2B5EF4-FFF2-40B4-BE49-F238E27FC236}">
                <a16:creationId xmlns:a16="http://schemas.microsoft.com/office/drawing/2014/main" id="{FCE6C821-F349-C77F-E4EC-6F8927113F9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281634" y="1248745"/>
            <a:ext cx="1037513" cy="1688270"/>
          </a:xfrm>
          <a:prstGeom prst="rect">
            <a:avLst/>
          </a:prstGeom>
        </p:spPr>
      </p:pic>
      <p:sp>
        <p:nvSpPr>
          <p:cNvPr id="237" name="文本框 2">
            <a:extLst>
              <a:ext uri="{FF2B5EF4-FFF2-40B4-BE49-F238E27FC236}">
                <a16:creationId xmlns:a16="http://schemas.microsoft.com/office/drawing/2014/main" id="{12981113-A13F-FB0B-CC61-6BDC0AAB36C8}"/>
              </a:ext>
            </a:extLst>
          </p:cNvPr>
          <p:cNvSpPr txBox="1"/>
          <p:nvPr/>
        </p:nvSpPr>
        <p:spPr bwMode="auto">
          <a:xfrm>
            <a:off x="8159060" y="2918506"/>
            <a:ext cx="1296144" cy="586675"/>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en-US" altLang="zh-CN" sz="1205" noProof="1">
                <a:solidFill>
                  <a:srgbClr val="C00000"/>
                </a:solidFill>
                <a:latin typeface="微软雅黑" panose="020B0503020204020204" charset="-122"/>
                <a:ea typeface="方正中倩简体" panose="03000509000000000000" charset="-122"/>
                <a:cs typeface="+mn-ea"/>
              </a:rPr>
              <a:t>B09</a:t>
            </a:r>
            <a:r>
              <a:rPr lang="zh-CN" altLang="en-US" sz="1205" noProof="1">
                <a:solidFill>
                  <a:srgbClr val="C00000"/>
                </a:solidFill>
                <a:latin typeface="微软雅黑" panose="020B0503020204020204" charset="-122"/>
                <a:ea typeface="方正中倩简体" panose="03000509000000000000" charset="-122"/>
                <a:cs typeface="+mn-ea"/>
              </a:rPr>
              <a:t>电梯自动</a:t>
            </a:r>
            <a:endParaRPr lang="en-US" altLang="zh-CN" sz="1205" noProof="1">
              <a:solidFill>
                <a:srgbClr val="C00000"/>
              </a:solidFill>
              <a:latin typeface="微软雅黑" panose="020B0503020204020204" charset="-122"/>
              <a:ea typeface="方正中倩简体" panose="03000509000000000000" charset="-122"/>
              <a:cs typeface="+mn-ea"/>
            </a:endParaRPr>
          </a:p>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到达当前楼层</a:t>
            </a:r>
            <a:endParaRPr lang="zh-CN" altLang="en-US" sz="1205" noProof="1">
              <a:solidFill>
                <a:srgbClr val="7F7F7F"/>
              </a:solidFill>
              <a:latin typeface="微软雅黑" panose="020B0503020204020204" charset="-122"/>
              <a:ea typeface="微软雅黑" panose="020B0503020204020204" charset="-122"/>
            </a:endParaRPr>
          </a:p>
        </p:txBody>
      </p:sp>
      <p:pic>
        <p:nvPicPr>
          <p:cNvPr id="241" name="图片 240">
            <a:extLst>
              <a:ext uri="{FF2B5EF4-FFF2-40B4-BE49-F238E27FC236}">
                <a16:creationId xmlns:a16="http://schemas.microsoft.com/office/drawing/2014/main" id="{1928BB26-6E04-E5E7-A91F-48055EDECF8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716949" y="1227398"/>
            <a:ext cx="1336183" cy="1688270"/>
          </a:xfrm>
          <a:prstGeom prst="rect">
            <a:avLst/>
          </a:prstGeom>
        </p:spPr>
      </p:pic>
      <p:sp>
        <p:nvSpPr>
          <p:cNvPr id="242" name="文本框 2">
            <a:extLst>
              <a:ext uri="{FF2B5EF4-FFF2-40B4-BE49-F238E27FC236}">
                <a16:creationId xmlns:a16="http://schemas.microsoft.com/office/drawing/2014/main" id="{4CF24873-229F-7867-C6FA-87CDBB92FDC6}"/>
              </a:ext>
            </a:extLst>
          </p:cNvPr>
          <p:cNvSpPr txBox="1"/>
          <p:nvPr/>
        </p:nvSpPr>
        <p:spPr bwMode="auto">
          <a:xfrm>
            <a:off x="6396025" y="2163538"/>
            <a:ext cx="1262479" cy="1015587"/>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派梯</a:t>
            </a:r>
            <a:endParaRPr lang="en-US" altLang="zh-CN" sz="1205" noProof="1">
              <a:solidFill>
                <a:srgbClr val="C00000"/>
              </a:solidFill>
              <a:latin typeface="微软雅黑" panose="020B0503020204020204" charset="-122"/>
              <a:ea typeface="方正中倩简体" panose="03000509000000000000" charset="-122"/>
              <a:cs typeface="+mn-ea"/>
            </a:endParaRPr>
          </a:p>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显示坐</a:t>
            </a:r>
            <a:r>
              <a:rPr lang="en-US" altLang="zh-CN" sz="1205" noProof="1">
                <a:solidFill>
                  <a:srgbClr val="C00000"/>
                </a:solidFill>
                <a:latin typeface="微软雅黑" panose="020B0503020204020204" charset="-122"/>
                <a:ea typeface="方正中倩简体" panose="03000509000000000000" charset="-122"/>
                <a:cs typeface="+mn-ea"/>
              </a:rPr>
              <a:t>B09</a:t>
            </a:r>
            <a:r>
              <a:rPr lang="zh-CN" altLang="en-US" sz="1205" noProof="1">
                <a:solidFill>
                  <a:srgbClr val="C00000"/>
                </a:solidFill>
                <a:latin typeface="微软雅黑" panose="020B0503020204020204" charset="-122"/>
                <a:ea typeface="方正中倩简体" panose="03000509000000000000" charset="-122"/>
                <a:cs typeface="+mn-ea"/>
              </a:rPr>
              <a:t>电梯</a:t>
            </a:r>
            <a:endParaRPr lang="en-US" altLang="zh-CN" sz="1205" noProof="1">
              <a:solidFill>
                <a:srgbClr val="C00000"/>
              </a:solidFill>
              <a:latin typeface="微软雅黑" panose="020B0503020204020204" charset="-122"/>
              <a:ea typeface="方正中倩简体" panose="03000509000000000000" charset="-122"/>
              <a:cs typeface="+mn-ea"/>
            </a:endParaRPr>
          </a:p>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去</a:t>
            </a:r>
            <a:r>
              <a:rPr lang="en-US" altLang="zh-CN" sz="1205" noProof="1">
                <a:solidFill>
                  <a:srgbClr val="C00000"/>
                </a:solidFill>
                <a:latin typeface="微软雅黑" panose="020B0503020204020204" charset="-122"/>
                <a:ea typeface="方正中倩简体" panose="03000509000000000000" charset="-122"/>
                <a:cs typeface="+mn-ea"/>
              </a:rPr>
              <a:t>28</a:t>
            </a:r>
            <a:r>
              <a:rPr lang="zh-CN" altLang="en-US" sz="1205" noProof="1">
                <a:solidFill>
                  <a:srgbClr val="C00000"/>
                </a:solidFill>
                <a:latin typeface="微软雅黑" panose="020B0503020204020204" charset="-122"/>
                <a:ea typeface="方正中倩简体" panose="03000509000000000000" charset="-122"/>
                <a:cs typeface="+mn-ea"/>
              </a:rPr>
              <a:t>楼</a:t>
            </a:r>
            <a:endParaRPr lang="zh-CN" altLang="en-US" sz="1205" noProof="1">
              <a:solidFill>
                <a:srgbClr val="7F7F7F"/>
              </a:solidFill>
              <a:latin typeface="微软雅黑" panose="020B0503020204020204" charset="-122"/>
              <a:ea typeface="微软雅黑" panose="020B0503020204020204" charset="-122"/>
            </a:endParaRPr>
          </a:p>
        </p:txBody>
      </p:sp>
      <p:sp>
        <p:nvSpPr>
          <p:cNvPr id="243" name="文本框 2">
            <a:extLst>
              <a:ext uri="{FF2B5EF4-FFF2-40B4-BE49-F238E27FC236}">
                <a16:creationId xmlns:a16="http://schemas.microsoft.com/office/drawing/2014/main" id="{0F39AA8F-4481-FE2B-54CF-B42FA8D8CD6B}"/>
              </a:ext>
            </a:extLst>
          </p:cNvPr>
          <p:cNvSpPr txBox="1"/>
          <p:nvPr/>
        </p:nvSpPr>
        <p:spPr bwMode="auto">
          <a:xfrm>
            <a:off x="9551528" y="3008994"/>
            <a:ext cx="1667024" cy="312604"/>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微软雅黑" panose="020B0503020204020204" charset="-122"/>
                <a:ea typeface="方正中倩简体" panose="03000509000000000000" charset="-122"/>
                <a:cs typeface="+mn-ea"/>
              </a:rPr>
              <a:t>乘梯送到到目的楼层</a:t>
            </a:r>
            <a:endParaRPr lang="zh-CN" altLang="en-US" sz="1205" noProof="1">
              <a:solidFill>
                <a:srgbClr val="7F7F7F"/>
              </a:solidFill>
              <a:latin typeface="微软雅黑" panose="020B0503020204020204" charset="-122"/>
              <a:ea typeface="微软雅黑" panose="020B0503020204020204" charset="-122"/>
            </a:endParaRPr>
          </a:p>
        </p:txBody>
      </p:sp>
      <p:sp>
        <p:nvSpPr>
          <p:cNvPr id="244" name="Oval 8">
            <a:extLst>
              <a:ext uri="{FF2B5EF4-FFF2-40B4-BE49-F238E27FC236}">
                <a16:creationId xmlns:a16="http://schemas.microsoft.com/office/drawing/2014/main" id="{B34BFA3F-767A-57D9-718A-12333418F151}"/>
              </a:ext>
            </a:extLst>
          </p:cNvPr>
          <p:cNvSpPr/>
          <p:nvPr/>
        </p:nvSpPr>
        <p:spPr bwMode="auto">
          <a:xfrm>
            <a:off x="5232117" y="1978417"/>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245" name="Oval 8">
            <a:extLst>
              <a:ext uri="{FF2B5EF4-FFF2-40B4-BE49-F238E27FC236}">
                <a16:creationId xmlns:a16="http://schemas.microsoft.com/office/drawing/2014/main" id="{76CAED77-77EB-AADA-DA9F-13F1A8860F16}"/>
              </a:ext>
            </a:extLst>
          </p:cNvPr>
          <p:cNvSpPr/>
          <p:nvPr/>
        </p:nvSpPr>
        <p:spPr bwMode="auto">
          <a:xfrm>
            <a:off x="6895606" y="1981241"/>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246" name="Oval 8">
            <a:extLst>
              <a:ext uri="{FF2B5EF4-FFF2-40B4-BE49-F238E27FC236}">
                <a16:creationId xmlns:a16="http://schemas.microsoft.com/office/drawing/2014/main" id="{5C31370B-BA4D-3275-F8E0-A7F9BF8557A8}"/>
              </a:ext>
            </a:extLst>
          </p:cNvPr>
          <p:cNvSpPr/>
          <p:nvPr/>
        </p:nvSpPr>
        <p:spPr bwMode="auto">
          <a:xfrm>
            <a:off x="8051125" y="1981629"/>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247" name="Oval 8">
            <a:extLst>
              <a:ext uri="{FF2B5EF4-FFF2-40B4-BE49-F238E27FC236}">
                <a16:creationId xmlns:a16="http://schemas.microsoft.com/office/drawing/2014/main" id="{78E490A7-4875-4A0A-E10E-BEB684F4BA1B}"/>
              </a:ext>
            </a:extLst>
          </p:cNvPr>
          <p:cNvSpPr/>
          <p:nvPr/>
        </p:nvSpPr>
        <p:spPr bwMode="auto">
          <a:xfrm>
            <a:off x="9505079" y="1966823"/>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248" name="右箭头 91">
            <a:extLst>
              <a:ext uri="{FF2B5EF4-FFF2-40B4-BE49-F238E27FC236}">
                <a16:creationId xmlns:a16="http://schemas.microsoft.com/office/drawing/2014/main" id="{6F38F4ED-66E4-EBBA-7CEB-E9E17614F407}"/>
              </a:ext>
            </a:extLst>
          </p:cNvPr>
          <p:cNvSpPr/>
          <p:nvPr/>
        </p:nvSpPr>
        <p:spPr>
          <a:xfrm>
            <a:off x="7942201" y="1563339"/>
            <a:ext cx="295275" cy="258762"/>
          </a:xfrm>
          <a:prstGeom prst="rightArrow">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a:p>
        </p:txBody>
      </p:sp>
      <p:sp>
        <p:nvSpPr>
          <p:cNvPr id="249" name="右箭头 91">
            <a:extLst>
              <a:ext uri="{FF2B5EF4-FFF2-40B4-BE49-F238E27FC236}">
                <a16:creationId xmlns:a16="http://schemas.microsoft.com/office/drawing/2014/main" id="{E88FF03B-E263-5316-23FC-0D7E75A163EB}"/>
              </a:ext>
            </a:extLst>
          </p:cNvPr>
          <p:cNvSpPr/>
          <p:nvPr/>
        </p:nvSpPr>
        <p:spPr>
          <a:xfrm>
            <a:off x="9383070" y="1624207"/>
            <a:ext cx="295275" cy="258762"/>
          </a:xfrm>
          <a:prstGeom prst="rightArrow">
            <a:avLst/>
          </a:prstGeom>
          <a:solidFill>
            <a:srgbClr val="F79342"/>
          </a:solidFill>
          <a:ln>
            <a:solidFill>
              <a:srgbClr val="F793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pc="100"/>
          </a:p>
        </p:txBody>
      </p:sp>
      <p:sp>
        <p:nvSpPr>
          <p:cNvPr id="252" name="PA-文本框 2">
            <a:extLst>
              <a:ext uri="{FF2B5EF4-FFF2-40B4-BE49-F238E27FC236}">
                <a16:creationId xmlns:a16="http://schemas.microsoft.com/office/drawing/2014/main" id="{97896617-ADF6-B124-DEE8-F48BF0D3E1CC}"/>
              </a:ext>
            </a:extLst>
          </p:cNvPr>
          <p:cNvSpPr txBox="1"/>
          <p:nvPr>
            <p:custDataLst>
              <p:tags r:id="rId1"/>
            </p:custDataLst>
          </p:nvPr>
        </p:nvSpPr>
        <p:spPr>
          <a:xfrm>
            <a:off x="11239373" y="1751468"/>
            <a:ext cx="784172" cy="581806"/>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到达目的楼层</a:t>
            </a:r>
          </a:p>
        </p:txBody>
      </p:sp>
      <p:cxnSp>
        <p:nvCxnSpPr>
          <p:cNvPr id="253" name="直接箭头连接符 252">
            <a:extLst>
              <a:ext uri="{FF2B5EF4-FFF2-40B4-BE49-F238E27FC236}">
                <a16:creationId xmlns:a16="http://schemas.microsoft.com/office/drawing/2014/main" id="{6D02FA8C-3B15-3D2A-46C3-5676E07FC5DD}"/>
              </a:ext>
            </a:extLst>
          </p:cNvPr>
          <p:cNvCxnSpPr>
            <a:cxnSpLocks/>
          </p:cNvCxnSpPr>
          <p:nvPr/>
        </p:nvCxnSpPr>
        <p:spPr>
          <a:xfrm>
            <a:off x="10616412" y="4789631"/>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4" name="圆角矩形 70">
            <a:extLst>
              <a:ext uri="{FF2B5EF4-FFF2-40B4-BE49-F238E27FC236}">
                <a16:creationId xmlns:a16="http://schemas.microsoft.com/office/drawing/2014/main" id="{DBE3AF20-7D3D-AA11-743D-6D53B914A5D4}"/>
              </a:ext>
            </a:extLst>
          </p:cNvPr>
          <p:cNvSpPr/>
          <p:nvPr/>
        </p:nvSpPr>
        <p:spPr>
          <a:xfrm>
            <a:off x="10931534" y="4566548"/>
            <a:ext cx="8656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到达目</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的楼层</a:t>
            </a:r>
          </a:p>
        </p:txBody>
      </p:sp>
      <p:cxnSp>
        <p:nvCxnSpPr>
          <p:cNvPr id="255" name="直接箭头连接符 254">
            <a:extLst>
              <a:ext uri="{FF2B5EF4-FFF2-40B4-BE49-F238E27FC236}">
                <a16:creationId xmlns:a16="http://schemas.microsoft.com/office/drawing/2014/main" id="{47DC60B2-8F8B-4E30-14C0-436CC149E941}"/>
              </a:ext>
            </a:extLst>
          </p:cNvPr>
          <p:cNvCxnSpPr/>
          <p:nvPr/>
        </p:nvCxnSpPr>
        <p:spPr>
          <a:xfrm>
            <a:off x="5670611" y="4771471"/>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590019"/>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74082"/>
            <a:ext cx="3404030" cy="461665"/>
          </a:xfrm>
          <a:prstGeom prst="rect">
            <a:avLst/>
          </a:prstGeom>
          <a:noFill/>
        </p:spPr>
        <p:txBody>
          <a:bodyPr wrap="square" rtlCol="0" anchor="t">
            <a:spAutoFit/>
          </a:bodyPr>
          <a:lstStyle/>
          <a:p>
            <a:pPr lvl="0" algn="l">
              <a:buClrTx/>
              <a:buSzTx/>
              <a:buFontTx/>
            </a:pPr>
            <a:r>
              <a:rPr lang="en-US" altLang="zh-CN"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VIP</a:t>
            </a: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乘梯解决方案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4262683" y="2397281"/>
            <a:ext cx="3652282"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altLang="zh-CN" sz="3600" b="1" dirty="0">
                <a:solidFill>
                  <a:srgbClr val="00B0F0"/>
                </a:solidFill>
                <a:cs typeface="+mn-ea"/>
                <a:sym typeface="+mn-lt"/>
              </a:rPr>
              <a:t>VIP</a:t>
            </a:r>
            <a:r>
              <a:rPr lang="zh-CN" altLang="en-US" sz="3600" b="1" dirty="0">
                <a:solidFill>
                  <a:srgbClr val="00B0F0"/>
                </a:solidFill>
                <a:cs typeface="+mn-ea"/>
                <a:sym typeface="+mn-lt"/>
              </a:rPr>
              <a:t>乘梯解决方案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623366" y="3255784"/>
            <a:ext cx="2930931"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altLang="zh-CN" sz="1600" dirty="0">
                <a:solidFill>
                  <a:schemeClr val="tx1">
                    <a:lumMod val="65000"/>
                    <a:lumOff val="35000"/>
                  </a:schemeClr>
                </a:solidFill>
                <a:cs typeface="+mn-ea"/>
                <a:sym typeface="+mn-lt"/>
              </a:rPr>
              <a:t>VIP</a:t>
            </a:r>
            <a:r>
              <a:rPr lang="zh-CN" altLang="en-US" sz="1600" dirty="0">
                <a:solidFill>
                  <a:schemeClr val="tx1">
                    <a:lumMod val="65000"/>
                    <a:lumOff val="35000"/>
                  </a:schemeClr>
                </a:solidFill>
                <a:cs typeface="+mn-ea"/>
                <a:sym typeface="+mn-lt"/>
              </a:rPr>
              <a:t>乘梯，直达楼层，尊贵体验</a:t>
            </a:r>
          </a:p>
        </p:txBody>
      </p:sp>
    </p:spTree>
    <p:extLst>
      <p:ext uri="{BB962C8B-B14F-4D97-AF65-F5344CB8AC3E}">
        <p14:creationId xmlns:p14="http://schemas.microsoft.com/office/powerpoint/2010/main" val="2770675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191568" cy="461665"/>
          </a:xfrm>
          <a:prstGeom prst="rect">
            <a:avLst/>
          </a:prstGeom>
          <a:noFill/>
        </p:spPr>
        <p:txBody>
          <a:bodyPr vert="horz" wrap="square" lIns="91440" tIns="45720" rIns="91440" bIns="45720" rtlCol="0" anchor="t">
            <a:spAutoFit/>
          </a:bodyPr>
          <a:lstStyle/>
          <a:p>
            <a:pPr lvl="0" algn="l">
              <a:buClrTx/>
              <a:buSzTx/>
              <a:buFontTx/>
            </a:pPr>
            <a:r>
              <a:rPr lang="en-US" altLang="zh-CN"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VIP</a:t>
            </a: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乘梯解决方案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在写字楼、企业大厦、企事业单位等办公场所，单位领导乘梯、重要客户乘梯、</a:t>
            </a:r>
            <a:r>
              <a:rPr lang="en-US" altLang="zh-CN" sz="1615" dirty="0">
                <a:latin typeface="微软雅黑" panose="020B0503020204020204" charset="-122"/>
                <a:ea typeface="微软雅黑" panose="020B0503020204020204" charset="-122"/>
                <a:sym typeface="宋体" panose="02010600030101010101" pitchFamily="2" charset="-122"/>
              </a:rPr>
              <a:t>VIP</a:t>
            </a:r>
            <a:r>
              <a:rPr lang="zh-CN" altLang="en-US" sz="1615" dirty="0">
                <a:latin typeface="微软雅黑" panose="020B0503020204020204" charset="-122"/>
                <a:ea typeface="微软雅黑" panose="020B0503020204020204" charset="-122"/>
                <a:sym typeface="宋体" panose="02010600030101010101" pitchFamily="2" charset="-122"/>
              </a:rPr>
              <a:t>预约乘梯等等，需要将某部电梯临时管控，不让人员随便乘坐，</a:t>
            </a:r>
            <a:r>
              <a:rPr lang="en-US" altLang="zh-CN" sz="1615" dirty="0">
                <a:latin typeface="微软雅黑" panose="020B0503020204020204" charset="-122"/>
                <a:ea typeface="微软雅黑" panose="020B0503020204020204" charset="-122"/>
                <a:sym typeface="宋体" panose="02010600030101010101" pitchFamily="2" charset="-122"/>
              </a:rPr>
              <a:t>VIP</a:t>
            </a:r>
            <a:r>
              <a:rPr lang="zh-CN" altLang="en-US" sz="1615" dirty="0">
                <a:latin typeface="微软雅黑" panose="020B0503020204020204" charset="-122"/>
                <a:ea typeface="微软雅黑" panose="020B0503020204020204" charset="-122"/>
                <a:sym typeface="宋体" panose="02010600030101010101" pitchFamily="2" charset="-122"/>
              </a:rPr>
              <a:t>到达</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楼或付</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楼，乘梯可直达某一层，中间楼层均不停留。</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454338"/>
            <a:ext cx="10686877" cy="3120337"/>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VIP</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人员录入人脸，刷脸后，直达对应楼层</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en-US" altLang="zh-CN" sz="1615" dirty="0">
                <a:latin typeface="微软雅黑" panose="020B0503020204020204" charset="-122"/>
                <a:ea typeface="微软雅黑" panose="020B0503020204020204" charset="-122"/>
                <a:sym typeface="宋体" panose="02010600030101010101" pitchFamily="2" charset="-122"/>
              </a:rPr>
              <a:t>VIP</a:t>
            </a:r>
            <a:r>
              <a:rPr lang="zh-CN" altLang="en-US" sz="1615" dirty="0">
                <a:latin typeface="微软雅黑" panose="020B0503020204020204" charset="-122"/>
                <a:ea typeface="微软雅黑" panose="020B0503020204020204" charset="-122"/>
                <a:sym typeface="宋体" panose="02010600030101010101" pitchFamily="2" charset="-122"/>
              </a:rPr>
              <a:t>人员乘梯时候，中间楼层内招和外招按钮均管控不让使用；</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、电梯到达</a:t>
            </a: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VIP</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目的楼层后，电梯自动回复正常使用；</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、可通过手机预约</a:t>
            </a:r>
            <a:r>
              <a:rPr lang="en-US" altLang="zh-CN" sz="1615" dirty="0">
                <a:latin typeface="微软雅黑" panose="020B0503020204020204" charset="-122"/>
                <a:ea typeface="微软雅黑" panose="020B0503020204020204" charset="-122"/>
                <a:sym typeface="宋体" panose="02010600030101010101" pitchFamily="2" charset="-122"/>
              </a:rPr>
              <a:t>VIP</a:t>
            </a:r>
            <a:r>
              <a:rPr lang="zh-CN" altLang="en-US" sz="1615" dirty="0">
                <a:latin typeface="微软雅黑" panose="020B0503020204020204" charset="-122"/>
                <a:ea typeface="微软雅黑" panose="020B0503020204020204" charset="-122"/>
                <a:sym typeface="宋体" panose="02010600030101010101" pitchFamily="2" charset="-122"/>
              </a:rPr>
              <a:t>乘梯，重要客户来访，提前管控电梯，并将电梯预约到指定公共楼层；</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、老旧项目支持加装设备进行外招和内呼控制；</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、新、老项目如果电梯提供对接协议，可与电梯直接协议对接实现管控；</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7</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、支持第三方平台</a:t>
            </a:r>
            <a:r>
              <a:rPr lang="zh-CN" altLang="en-US" sz="1615" dirty="0">
                <a:latin typeface="微软雅黑" panose="020B0503020204020204" charset="-122"/>
                <a:ea typeface="微软雅黑" panose="020B0503020204020204" charset="-122"/>
                <a:sym typeface="宋体" panose="02010600030101010101" pitchFamily="2" charset="-122"/>
              </a:rPr>
              <a:t>、软件对接，支持第三方软件、</a:t>
            </a:r>
            <a:r>
              <a:rPr lang="en-US" altLang="zh-CN" sz="1615" dirty="0">
                <a:latin typeface="微软雅黑" panose="020B0503020204020204" charset="-122"/>
                <a:ea typeface="微软雅黑" panose="020B0503020204020204" charset="-122"/>
                <a:sym typeface="宋体" panose="02010600030101010101" pitchFamily="2" charset="-122"/>
              </a:rPr>
              <a:t>APP</a:t>
            </a:r>
            <a:r>
              <a:rPr lang="zh-CN" altLang="en-US" sz="1615" dirty="0">
                <a:latin typeface="微软雅黑" panose="020B0503020204020204" charset="-122"/>
                <a:ea typeface="微软雅黑" panose="020B0503020204020204" charset="-122"/>
                <a:sym typeface="宋体" panose="02010600030101010101" pitchFamily="2" charset="-122"/>
              </a:rPr>
              <a:t>等实现上述功能。</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1254332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748029" y="283152"/>
            <a:ext cx="2151925" cy="461665"/>
          </a:xfrm>
          <a:prstGeom prst="rect">
            <a:avLst/>
          </a:prstGeom>
          <a:noFill/>
        </p:spPr>
        <p:txBody>
          <a:bodyPr wrap="square" rtlCol="0" anchor="t">
            <a:spAutoFit/>
          </a:bodyPr>
          <a:lstStyle/>
          <a:p>
            <a:pPr lvl="0" algn="l">
              <a:buClrTx/>
              <a:buSzTx/>
              <a:buFontTx/>
            </a:pPr>
            <a:r>
              <a:rPr lang="en-US" altLang="zh-CN"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VIP</a:t>
            </a: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乘梯</a:t>
            </a:r>
          </a:p>
        </p:txBody>
      </p:sp>
      <p:sp>
        <p:nvSpPr>
          <p:cNvPr id="50" name="圆角矩形 49"/>
          <p:cNvSpPr/>
          <p:nvPr/>
        </p:nvSpPr>
        <p:spPr>
          <a:xfrm>
            <a:off x="807795"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latin typeface="微软雅黑" panose="020B0503020204020204" charset="-122"/>
                <a:ea typeface="微软雅黑" panose="020B0503020204020204" charset="-122"/>
              </a:rPr>
              <a:t>VIP</a:t>
            </a:r>
            <a:r>
              <a:rPr lang="zh-CN" altLang="en-US" sz="1200" dirty="0">
                <a:solidFill>
                  <a:schemeClr val="tx1"/>
                </a:solidFill>
                <a:latin typeface="微软雅黑" panose="020B0503020204020204" charset="-122"/>
                <a:ea typeface="微软雅黑" panose="020B0503020204020204" charset="-122"/>
              </a:rPr>
              <a:t>乘梯</a:t>
            </a:r>
          </a:p>
        </p:txBody>
      </p:sp>
      <p:sp>
        <p:nvSpPr>
          <p:cNvPr id="51" name="圆角矩形 50"/>
          <p:cNvSpPr/>
          <p:nvPr/>
        </p:nvSpPr>
        <p:spPr>
          <a:xfrm>
            <a:off x="2252094" y="3872633"/>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录入</a:t>
            </a:r>
            <a:r>
              <a:rPr lang="en-US" altLang="zh-CN" sz="1200" dirty="0">
                <a:solidFill>
                  <a:schemeClr val="tx1"/>
                </a:solidFill>
                <a:latin typeface="微软雅黑" panose="020B0503020204020204" charset="-122"/>
                <a:ea typeface="微软雅黑" panose="020B0503020204020204" charset="-122"/>
              </a:rPr>
              <a:t>VIP</a:t>
            </a:r>
            <a:r>
              <a:rPr lang="zh-CN" altLang="en-US" sz="1200" dirty="0">
                <a:solidFill>
                  <a:schemeClr val="tx1"/>
                </a:solidFill>
                <a:latin typeface="微软雅黑" panose="020B0503020204020204" charset="-122"/>
                <a:ea typeface="微软雅黑" panose="020B0503020204020204" charset="-122"/>
              </a:rPr>
              <a:t>人脸</a:t>
            </a:r>
          </a:p>
        </p:txBody>
      </p:sp>
      <p:sp>
        <p:nvSpPr>
          <p:cNvPr id="52" name="圆角矩形 51"/>
          <p:cNvSpPr/>
          <p:nvPr/>
        </p:nvSpPr>
        <p:spPr>
          <a:xfrm>
            <a:off x="2252095" y="5277454"/>
            <a:ext cx="151216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预约</a:t>
            </a:r>
            <a:r>
              <a:rPr lang="en-US" altLang="zh-CN" sz="1200" dirty="0">
                <a:solidFill>
                  <a:schemeClr val="tx1"/>
                </a:solidFill>
                <a:latin typeface="微软雅黑" panose="020B0503020204020204" charset="-122"/>
                <a:ea typeface="微软雅黑" panose="020B0503020204020204" charset="-122"/>
              </a:rPr>
              <a:t>VIP</a:t>
            </a:r>
            <a:r>
              <a:rPr lang="zh-CN" altLang="en-US" sz="1200" dirty="0">
                <a:solidFill>
                  <a:schemeClr val="tx1"/>
                </a:solidFill>
                <a:latin typeface="微软雅黑" panose="020B0503020204020204" charset="-122"/>
                <a:ea typeface="微软雅黑" panose="020B0503020204020204" charset="-122"/>
              </a:rPr>
              <a:t>乘梯时段</a:t>
            </a:r>
          </a:p>
        </p:txBody>
      </p:sp>
      <p:sp>
        <p:nvSpPr>
          <p:cNvPr id="53" name="圆角矩形 52"/>
          <p:cNvSpPr/>
          <p:nvPr/>
        </p:nvSpPr>
        <p:spPr>
          <a:xfrm>
            <a:off x="5818007" y="4578375"/>
            <a:ext cx="116883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人脸识别招梯</a:t>
            </a:r>
          </a:p>
        </p:txBody>
      </p:sp>
      <p:sp>
        <p:nvSpPr>
          <p:cNvPr id="59" name="圆角矩形 58"/>
          <p:cNvSpPr/>
          <p:nvPr/>
        </p:nvSpPr>
        <p:spPr>
          <a:xfrm>
            <a:off x="4235598" y="4573607"/>
            <a:ext cx="1152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人脸识别开门、过闸机</a:t>
            </a:r>
          </a:p>
        </p:txBody>
      </p:sp>
      <p:sp>
        <p:nvSpPr>
          <p:cNvPr id="60" name="左大括号 59"/>
          <p:cNvSpPr/>
          <p:nvPr/>
        </p:nvSpPr>
        <p:spPr>
          <a:xfrm>
            <a:off x="1848127" y="4084837"/>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圆角矩形 65"/>
          <p:cNvSpPr/>
          <p:nvPr/>
        </p:nvSpPr>
        <p:spPr>
          <a:xfrm>
            <a:off x="7324928" y="4573607"/>
            <a:ext cx="184868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管控专用电梯内招及所有外招，只允许</a:t>
            </a:r>
            <a:r>
              <a:rPr lang="en-US" altLang="zh-CN" sz="1200" dirty="0">
                <a:solidFill>
                  <a:schemeClr val="tx1"/>
                </a:solidFill>
                <a:latin typeface="微软雅黑" panose="020B0503020204020204" charset="-122"/>
                <a:ea typeface="微软雅黑" panose="020B0503020204020204" charset="-122"/>
              </a:rPr>
              <a:t>VIP</a:t>
            </a:r>
            <a:r>
              <a:rPr lang="zh-CN" altLang="en-US" sz="1200" dirty="0">
                <a:solidFill>
                  <a:schemeClr val="tx1"/>
                </a:solidFill>
                <a:latin typeface="微软雅黑" panose="020B0503020204020204" charset="-122"/>
                <a:ea typeface="微软雅黑" panose="020B0503020204020204" charset="-122"/>
              </a:rPr>
              <a:t>乘梯</a:t>
            </a:r>
          </a:p>
        </p:txBody>
      </p:sp>
      <p:sp>
        <p:nvSpPr>
          <p:cNvPr id="71" name="圆角矩形 70"/>
          <p:cNvSpPr/>
          <p:nvPr/>
        </p:nvSpPr>
        <p:spPr>
          <a:xfrm>
            <a:off x="9461645" y="4580666"/>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latin typeface="微软雅黑" panose="020B0503020204020204" charset="-122"/>
                <a:ea typeface="微软雅黑" panose="020B0503020204020204" charset="-122"/>
              </a:rPr>
              <a:t>VIP</a:t>
            </a:r>
            <a:r>
              <a:rPr lang="zh-CN" altLang="en-US" sz="1200" dirty="0">
                <a:solidFill>
                  <a:schemeClr val="tx1"/>
                </a:solidFill>
                <a:latin typeface="微软雅黑" panose="020B0503020204020204" charset="-122"/>
                <a:ea typeface="微软雅黑" panose="020B0503020204020204" charset="-122"/>
              </a:rPr>
              <a:t>乘梯到达目的楼层</a:t>
            </a:r>
          </a:p>
        </p:txBody>
      </p:sp>
      <p:cxnSp>
        <p:nvCxnSpPr>
          <p:cNvPr id="28" name="直接箭头连接符 27"/>
          <p:cNvCxnSpPr>
            <a:cxnSpLocks/>
            <a:stCxn id="66" idx="3"/>
          </p:cNvCxnSpPr>
          <p:nvPr/>
        </p:nvCxnSpPr>
        <p:spPr>
          <a:xfrm>
            <a:off x="9173613" y="4789631"/>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右大括号 13"/>
          <p:cNvSpPr/>
          <p:nvPr/>
        </p:nvSpPr>
        <p:spPr>
          <a:xfrm>
            <a:off x="3756696" y="4079595"/>
            <a:ext cx="432048" cy="1420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4" name="直接箭头连接符 23"/>
          <p:cNvCxnSpPr>
            <a:cxnSpLocks/>
          </p:cNvCxnSpPr>
          <p:nvPr/>
        </p:nvCxnSpPr>
        <p:spPr>
          <a:xfrm>
            <a:off x="5387726" y="4806226"/>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7011869" y="4782572"/>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7"/>
          <p:cNvSpPr/>
          <p:nvPr/>
        </p:nvSpPr>
        <p:spPr bwMode="auto">
          <a:xfrm flipV="1">
            <a:off x="1407160" y="2045970"/>
            <a:ext cx="911160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8" name="Freeform 12"/>
          <p:cNvSpPr>
            <a:spLocks noEditPoints="1"/>
          </p:cNvSpPr>
          <p:nvPr/>
        </p:nvSpPr>
        <p:spPr bwMode="auto">
          <a:xfrm>
            <a:off x="10525899" y="1985667"/>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41" name="文本框 2"/>
          <p:cNvSpPr txBox="1">
            <a:spLocks noChangeArrowheads="1"/>
          </p:cNvSpPr>
          <p:nvPr/>
        </p:nvSpPr>
        <p:spPr bwMode="auto">
          <a:xfrm>
            <a:off x="2124650" y="3102367"/>
            <a:ext cx="1420135" cy="488537"/>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人脸识别过闸</a:t>
            </a:r>
          </a:p>
        </p:txBody>
      </p:sp>
      <p:sp>
        <p:nvSpPr>
          <p:cNvPr id="43" name="矩形 40"/>
          <p:cNvSpPr/>
          <p:nvPr/>
        </p:nvSpPr>
        <p:spPr bwMode="auto">
          <a:xfrm>
            <a:off x="739856" y="1172515"/>
            <a:ext cx="785621" cy="478464"/>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en-US" altLang="zh-CN" sz="2010" b="1" noProof="1">
                <a:solidFill>
                  <a:srgbClr val="0C62EE"/>
                </a:solidFill>
                <a:latin typeface="方正兰亭中黑_GBK" pitchFamily="2" charset="-122"/>
                <a:ea typeface="方正兰亭中黑_GBK" pitchFamily="2" charset="-122"/>
                <a:cs typeface="+mn-ea"/>
                <a:sym typeface="宋体" panose="02010600030101010101" pitchFamily="2" charset="-122"/>
              </a:rPr>
              <a:t>VIP</a:t>
            </a:r>
            <a:endParaRPr lang="zh-CN" altLang="en-US" sz="2010" b="1" noProof="1">
              <a:solidFill>
                <a:srgbClr val="0C62EE"/>
              </a:solidFill>
              <a:latin typeface="方正兰亭中黑_GBK" pitchFamily="2" charset="-122"/>
              <a:ea typeface="方正兰亭中黑_GBK" pitchFamily="2" charset="-122"/>
              <a:cs typeface="+mn-ea"/>
              <a:sym typeface="宋体" panose="02010600030101010101" pitchFamily="2" charset="-122"/>
            </a:endParaRPr>
          </a:p>
        </p:txBody>
      </p:sp>
      <p:grpSp>
        <p:nvGrpSpPr>
          <p:cNvPr id="44" name="组合 23"/>
          <p:cNvGrpSpPr/>
          <p:nvPr/>
        </p:nvGrpSpPr>
        <p:grpSpPr bwMode="auto">
          <a:xfrm>
            <a:off x="978473" y="1622118"/>
            <a:ext cx="314248" cy="724520"/>
            <a:chOff x="4578350" y="442913"/>
            <a:chExt cx="1047750" cy="2409825"/>
          </a:xfrm>
          <a:effectLst>
            <a:outerShdw blurRad="50800" dist="38100" dir="2700000" algn="tl" rotWithShape="0">
              <a:prstClr val="black">
                <a:alpha val="40000"/>
              </a:prstClr>
            </a:outerShdw>
          </a:effectLst>
        </p:grpSpPr>
        <p:sp>
          <p:nvSpPr>
            <p:cNvPr id="45"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4"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5"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6"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57"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72"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3"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4"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75"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76"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7"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78"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79"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80"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1"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82"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4"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5"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86"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7"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88"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89"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96" name="Oval 268"/>
          <p:cNvSpPr/>
          <p:nvPr/>
        </p:nvSpPr>
        <p:spPr bwMode="auto">
          <a:xfrm>
            <a:off x="2579754" y="2023780"/>
            <a:ext cx="182835"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8" name="Rectangle 267"/>
          <p:cNvSpPr/>
          <p:nvPr/>
        </p:nvSpPr>
        <p:spPr bwMode="auto">
          <a:xfrm>
            <a:off x="2671743" y="215691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9" name="图片 1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85740" y="2345890"/>
            <a:ext cx="720185" cy="815420"/>
          </a:xfrm>
          <a:prstGeom prst="rect">
            <a:avLst/>
          </a:prstGeom>
          <a:noFill/>
          <a:ln w="9525">
            <a:noFill/>
            <a:miter lim="800000"/>
            <a:headEnd/>
            <a:tailEnd/>
          </a:ln>
        </p:spPr>
      </p:pic>
      <p:sp>
        <p:nvSpPr>
          <p:cNvPr id="32" name="Oval 8"/>
          <p:cNvSpPr/>
          <p:nvPr/>
        </p:nvSpPr>
        <p:spPr bwMode="auto">
          <a:xfrm>
            <a:off x="1335663" y="201077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39" name="Rectangle 267"/>
          <p:cNvSpPr/>
          <p:nvPr/>
        </p:nvSpPr>
        <p:spPr bwMode="auto">
          <a:xfrm>
            <a:off x="13138856" y="214802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40" name="Oval 8"/>
          <p:cNvSpPr/>
          <p:nvPr/>
        </p:nvSpPr>
        <p:spPr bwMode="auto">
          <a:xfrm>
            <a:off x="8063288" y="1986432"/>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58" name="Rectangle 267"/>
          <p:cNvSpPr/>
          <p:nvPr/>
        </p:nvSpPr>
        <p:spPr bwMode="auto">
          <a:xfrm>
            <a:off x="8144517" y="2167074"/>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61" name="文本框 2"/>
          <p:cNvSpPr txBox="1">
            <a:spLocks noChangeArrowheads="1"/>
          </p:cNvSpPr>
          <p:nvPr/>
        </p:nvSpPr>
        <p:spPr bwMode="auto">
          <a:xfrm>
            <a:off x="7365727" y="3166534"/>
            <a:ext cx="1807886" cy="488537"/>
          </a:xfrm>
          <a:prstGeom prst="rect">
            <a:avLst/>
          </a:prstGeom>
          <a:noFill/>
          <a:ln w="9525">
            <a:noFill/>
            <a:miter lim="800000"/>
          </a:ln>
        </p:spPr>
        <p:txBody>
          <a:bodyPr lIns="89289" tIns="44644" rIns="89289" bIns="44644"/>
          <a:lstStyle/>
          <a:p>
            <a:pPr algn="ctr">
              <a:lnSpc>
                <a:spcPct val="150000"/>
              </a:lnSpc>
              <a:spcBef>
                <a:spcPct val="20000"/>
              </a:spcBef>
            </a:pPr>
            <a:r>
              <a:rPr lang="en-US" altLang="zh-CN" sz="1600" dirty="0">
                <a:solidFill>
                  <a:srgbClr val="00B0F0"/>
                </a:solidFill>
                <a:latin typeface="方正兰亭中黑_GBK" pitchFamily="2" charset="-122"/>
                <a:ea typeface="方正兰亭中黑_GBK" pitchFamily="2" charset="-122"/>
              </a:rPr>
              <a:t>VIP</a:t>
            </a:r>
            <a:r>
              <a:rPr lang="zh-CN" altLang="en-US" sz="1600" dirty="0">
                <a:solidFill>
                  <a:srgbClr val="00B0F0"/>
                </a:solidFill>
                <a:latin typeface="方正兰亭中黑_GBK" pitchFamily="2" charset="-122"/>
                <a:ea typeface="方正兰亭中黑_GBK" pitchFamily="2" charset="-122"/>
              </a:rPr>
              <a:t>人脸识别乘梯</a:t>
            </a:r>
          </a:p>
        </p:txBody>
      </p:sp>
      <p:pic>
        <p:nvPicPr>
          <p:cNvPr id="143" name="图片 142">
            <a:extLst>
              <a:ext uri="{FF2B5EF4-FFF2-40B4-BE49-F238E27FC236}">
                <a16:creationId xmlns:a16="http://schemas.microsoft.com/office/drawing/2014/main" id="{DCDAEF0C-1609-64FF-0A3D-83F49AB8B9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6532" y="1144742"/>
            <a:ext cx="709277" cy="689843"/>
          </a:xfrm>
          <a:prstGeom prst="rect">
            <a:avLst/>
          </a:prstGeom>
        </p:spPr>
      </p:pic>
      <p:pic>
        <p:nvPicPr>
          <p:cNvPr id="144" name="图片 143">
            <a:extLst>
              <a:ext uri="{FF2B5EF4-FFF2-40B4-BE49-F238E27FC236}">
                <a16:creationId xmlns:a16="http://schemas.microsoft.com/office/drawing/2014/main" id="{11FCA4C5-15CE-EC98-BE41-6073760A6D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61092" y="2433377"/>
            <a:ext cx="726200" cy="763770"/>
          </a:xfrm>
          <a:prstGeom prst="rect">
            <a:avLst/>
          </a:prstGeom>
        </p:spPr>
      </p:pic>
      <p:sp>
        <p:nvSpPr>
          <p:cNvPr id="145" name="Rectangle 267">
            <a:extLst>
              <a:ext uri="{FF2B5EF4-FFF2-40B4-BE49-F238E27FC236}">
                <a16:creationId xmlns:a16="http://schemas.microsoft.com/office/drawing/2014/main" id="{3B7D09E6-D95D-52C7-7BF8-D50CC408113B}"/>
              </a:ext>
            </a:extLst>
          </p:cNvPr>
          <p:cNvSpPr/>
          <p:nvPr/>
        </p:nvSpPr>
        <p:spPr bwMode="auto">
          <a:xfrm>
            <a:off x="2662611" y="1852181"/>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46" name="文本框 2">
            <a:extLst>
              <a:ext uri="{FF2B5EF4-FFF2-40B4-BE49-F238E27FC236}">
                <a16:creationId xmlns:a16="http://schemas.microsoft.com/office/drawing/2014/main" id="{22DE380E-4F52-11D8-FC0B-09C5605A829F}"/>
              </a:ext>
            </a:extLst>
          </p:cNvPr>
          <p:cNvSpPr txBox="1">
            <a:spLocks noChangeArrowheads="1"/>
          </p:cNvSpPr>
          <p:nvPr/>
        </p:nvSpPr>
        <p:spPr bwMode="auto">
          <a:xfrm>
            <a:off x="1835130" y="694002"/>
            <a:ext cx="2096783" cy="488537"/>
          </a:xfrm>
          <a:prstGeom prst="rect">
            <a:avLst/>
          </a:prstGeom>
          <a:noFill/>
          <a:ln w="9525">
            <a:noFill/>
            <a:miter lim="800000"/>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600" dirty="0">
                <a:solidFill>
                  <a:srgbClr val="00B0F0"/>
                </a:solidFill>
                <a:latin typeface="方正兰亭中黑_GBK" pitchFamily="2" charset="-122"/>
                <a:ea typeface="方正兰亭中黑_GBK" pitchFamily="2" charset="-122"/>
              </a:rPr>
              <a:t>人脸识别开门</a:t>
            </a:r>
          </a:p>
        </p:txBody>
      </p:sp>
      <p:pic>
        <p:nvPicPr>
          <p:cNvPr id="147" name="图片 146">
            <a:extLst>
              <a:ext uri="{FF2B5EF4-FFF2-40B4-BE49-F238E27FC236}">
                <a16:creationId xmlns:a16="http://schemas.microsoft.com/office/drawing/2014/main" id="{99D0896F-735D-2FA6-B59C-2CE4006CFB9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076661" y="1169507"/>
            <a:ext cx="352291" cy="623948"/>
          </a:xfrm>
          <a:prstGeom prst="rect">
            <a:avLst/>
          </a:prstGeom>
        </p:spPr>
      </p:pic>
      <p:pic>
        <p:nvPicPr>
          <p:cNvPr id="3" name="图片 2">
            <a:extLst>
              <a:ext uri="{FF2B5EF4-FFF2-40B4-BE49-F238E27FC236}">
                <a16:creationId xmlns:a16="http://schemas.microsoft.com/office/drawing/2014/main" id="{34E870F8-0DBC-73B0-97A1-141B22F90FF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809490" y="1231221"/>
            <a:ext cx="688714" cy="642926"/>
          </a:xfrm>
          <a:prstGeom prst="rect">
            <a:avLst/>
          </a:prstGeom>
        </p:spPr>
      </p:pic>
      <p:pic>
        <p:nvPicPr>
          <p:cNvPr id="5" name="图片 4">
            <a:extLst>
              <a:ext uri="{FF2B5EF4-FFF2-40B4-BE49-F238E27FC236}">
                <a16:creationId xmlns:a16="http://schemas.microsoft.com/office/drawing/2014/main" id="{DA3C2699-5340-16A1-49BB-0446EF2F623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423185" y="2345890"/>
            <a:ext cx="288032" cy="865287"/>
          </a:xfrm>
          <a:prstGeom prst="rect">
            <a:avLst/>
          </a:prstGeom>
        </p:spPr>
      </p:pic>
      <p:pic>
        <p:nvPicPr>
          <p:cNvPr id="6" name="图片 5">
            <a:extLst>
              <a:ext uri="{FF2B5EF4-FFF2-40B4-BE49-F238E27FC236}">
                <a16:creationId xmlns:a16="http://schemas.microsoft.com/office/drawing/2014/main" id="{C51E093C-51A8-67E0-042C-E841AA8785B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25442" y="1192514"/>
            <a:ext cx="688714" cy="642926"/>
          </a:xfrm>
          <a:prstGeom prst="rect">
            <a:avLst/>
          </a:prstGeom>
        </p:spPr>
      </p:pic>
      <p:sp>
        <p:nvSpPr>
          <p:cNvPr id="7" name="文本框 2">
            <a:extLst>
              <a:ext uri="{FF2B5EF4-FFF2-40B4-BE49-F238E27FC236}">
                <a16:creationId xmlns:a16="http://schemas.microsoft.com/office/drawing/2014/main" id="{857BEF8F-6830-2E20-9CF9-0A86F1E6F194}"/>
              </a:ext>
            </a:extLst>
          </p:cNvPr>
          <p:cNvSpPr txBox="1">
            <a:spLocks noChangeArrowheads="1"/>
          </p:cNvSpPr>
          <p:nvPr/>
        </p:nvSpPr>
        <p:spPr bwMode="auto">
          <a:xfrm>
            <a:off x="3857133" y="3122054"/>
            <a:ext cx="1420135" cy="468850"/>
          </a:xfrm>
          <a:prstGeom prst="rect">
            <a:avLst/>
          </a:prstGeom>
          <a:noFill/>
          <a:ln w="9525">
            <a:noFill/>
            <a:miter lim="800000"/>
          </a:ln>
        </p:spPr>
        <p:txBody>
          <a:bodyPr lIns="89289" tIns="44644" rIns="89289" bIns="44644"/>
          <a:lstStyle/>
          <a:p>
            <a:pPr algn="ctr">
              <a:lnSpc>
                <a:spcPct val="150000"/>
              </a:lnSpc>
              <a:spcBef>
                <a:spcPct val="20000"/>
              </a:spcBef>
            </a:pPr>
            <a:r>
              <a:rPr lang="en-US" altLang="zh-CN" sz="1600" dirty="0">
                <a:solidFill>
                  <a:srgbClr val="00B0F0"/>
                </a:solidFill>
                <a:latin typeface="方正兰亭中黑_GBK" pitchFamily="2" charset="-122"/>
                <a:ea typeface="方正兰亭中黑_GBK" pitchFamily="2" charset="-122"/>
              </a:rPr>
              <a:t>VIP</a:t>
            </a:r>
            <a:r>
              <a:rPr lang="zh-CN" altLang="en-US" sz="1600" dirty="0">
                <a:solidFill>
                  <a:srgbClr val="00B0F0"/>
                </a:solidFill>
                <a:latin typeface="方正兰亭中黑_GBK" pitchFamily="2" charset="-122"/>
                <a:ea typeface="方正兰亭中黑_GBK" pitchFamily="2" charset="-122"/>
              </a:rPr>
              <a:t>人脸招梯</a:t>
            </a:r>
          </a:p>
        </p:txBody>
      </p:sp>
      <p:sp>
        <p:nvSpPr>
          <p:cNvPr id="8" name="Oval 8">
            <a:extLst>
              <a:ext uri="{FF2B5EF4-FFF2-40B4-BE49-F238E27FC236}">
                <a16:creationId xmlns:a16="http://schemas.microsoft.com/office/drawing/2014/main" id="{0B1237EF-AB7F-178B-7841-B5B755E5C432}"/>
              </a:ext>
            </a:extLst>
          </p:cNvPr>
          <p:cNvSpPr/>
          <p:nvPr/>
        </p:nvSpPr>
        <p:spPr bwMode="auto">
          <a:xfrm>
            <a:off x="4472561" y="1999243"/>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0" name="Rectangle 267">
            <a:extLst>
              <a:ext uri="{FF2B5EF4-FFF2-40B4-BE49-F238E27FC236}">
                <a16:creationId xmlns:a16="http://schemas.microsoft.com/office/drawing/2014/main" id="{39C82E0C-31C1-9A34-03B9-2047C13C70BC}"/>
              </a:ext>
            </a:extLst>
          </p:cNvPr>
          <p:cNvSpPr/>
          <p:nvPr/>
        </p:nvSpPr>
        <p:spPr bwMode="auto">
          <a:xfrm>
            <a:off x="4560372" y="1855998"/>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1" name="Rectangle 267">
            <a:extLst>
              <a:ext uri="{FF2B5EF4-FFF2-40B4-BE49-F238E27FC236}">
                <a16:creationId xmlns:a16="http://schemas.microsoft.com/office/drawing/2014/main" id="{9CC7A163-3966-766E-528B-14B7972EF2D9}"/>
              </a:ext>
            </a:extLst>
          </p:cNvPr>
          <p:cNvSpPr/>
          <p:nvPr/>
        </p:nvSpPr>
        <p:spPr bwMode="auto">
          <a:xfrm>
            <a:off x="4546516" y="2140017"/>
            <a:ext cx="18855" cy="195415"/>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3" name="圆角矩形 70">
            <a:extLst>
              <a:ext uri="{FF2B5EF4-FFF2-40B4-BE49-F238E27FC236}">
                <a16:creationId xmlns:a16="http://schemas.microsoft.com/office/drawing/2014/main" id="{78860FBA-351C-CA68-F54C-234E639F9475}"/>
              </a:ext>
            </a:extLst>
          </p:cNvPr>
          <p:cNvSpPr/>
          <p:nvPr/>
        </p:nvSpPr>
        <p:spPr>
          <a:xfrm>
            <a:off x="10757789" y="4580666"/>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解除电梯管控</a:t>
            </a:r>
          </a:p>
        </p:txBody>
      </p:sp>
      <p:cxnSp>
        <p:nvCxnSpPr>
          <p:cNvPr id="16" name="直接箭头连接符 15">
            <a:extLst>
              <a:ext uri="{FF2B5EF4-FFF2-40B4-BE49-F238E27FC236}">
                <a16:creationId xmlns:a16="http://schemas.microsoft.com/office/drawing/2014/main" id="{F5937157-F6D0-724E-BD8D-C1B5E3F3E36C}"/>
              </a:ext>
            </a:extLst>
          </p:cNvPr>
          <p:cNvCxnSpPr>
            <a:cxnSpLocks/>
          </p:cNvCxnSpPr>
          <p:nvPr/>
        </p:nvCxnSpPr>
        <p:spPr>
          <a:xfrm>
            <a:off x="10469757" y="4789631"/>
            <a:ext cx="288032" cy="7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PA-文本框 2">
            <a:extLst>
              <a:ext uri="{FF2B5EF4-FFF2-40B4-BE49-F238E27FC236}">
                <a16:creationId xmlns:a16="http://schemas.microsoft.com/office/drawing/2014/main" id="{9147D206-3FCD-9E58-9381-280B869BA15B}"/>
              </a:ext>
            </a:extLst>
          </p:cNvPr>
          <p:cNvSpPr txBox="1"/>
          <p:nvPr>
            <p:custDataLst>
              <p:tags r:id="rId1"/>
            </p:custDataLst>
          </p:nvPr>
        </p:nvSpPr>
        <p:spPr>
          <a:xfrm>
            <a:off x="10667454" y="1752646"/>
            <a:ext cx="834715" cy="581806"/>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解除电梯管控</a:t>
            </a:r>
          </a:p>
        </p:txBody>
      </p:sp>
      <p:sp>
        <p:nvSpPr>
          <p:cNvPr id="26" name="Oval 8">
            <a:extLst>
              <a:ext uri="{FF2B5EF4-FFF2-40B4-BE49-F238E27FC236}">
                <a16:creationId xmlns:a16="http://schemas.microsoft.com/office/drawing/2014/main" id="{2191FE4E-F185-2CDA-1D06-D2D2FFCAAF4D}"/>
              </a:ext>
            </a:extLst>
          </p:cNvPr>
          <p:cNvSpPr/>
          <p:nvPr/>
        </p:nvSpPr>
        <p:spPr bwMode="auto">
          <a:xfrm>
            <a:off x="9896083" y="199264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grpSp>
        <p:nvGrpSpPr>
          <p:cNvPr id="27" name="组合 23">
            <a:extLst>
              <a:ext uri="{FF2B5EF4-FFF2-40B4-BE49-F238E27FC236}">
                <a16:creationId xmlns:a16="http://schemas.microsoft.com/office/drawing/2014/main" id="{A6ECE66D-1881-BC16-AA20-C0CD50CECDED}"/>
              </a:ext>
            </a:extLst>
          </p:cNvPr>
          <p:cNvGrpSpPr/>
          <p:nvPr/>
        </p:nvGrpSpPr>
        <p:grpSpPr bwMode="auto">
          <a:xfrm>
            <a:off x="9829519" y="2266297"/>
            <a:ext cx="314248" cy="724520"/>
            <a:chOff x="4578350" y="442913"/>
            <a:chExt cx="1047750" cy="2409825"/>
          </a:xfrm>
          <a:effectLst>
            <a:outerShdw blurRad="50800" dist="38100" dir="2700000" algn="tl" rotWithShape="0">
              <a:prstClr val="black">
                <a:alpha val="40000"/>
              </a:prstClr>
            </a:outerShdw>
          </a:effectLst>
        </p:grpSpPr>
        <p:sp>
          <p:nvSpPr>
            <p:cNvPr id="29" name="Freeform 136">
              <a:extLst>
                <a:ext uri="{FF2B5EF4-FFF2-40B4-BE49-F238E27FC236}">
                  <a16:creationId xmlns:a16="http://schemas.microsoft.com/office/drawing/2014/main" id="{3D778F49-1DC0-7E1C-2459-09FC9B400F7C}"/>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30" name="Freeform 137">
              <a:extLst>
                <a:ext uri="{FF2B5EF4-FFF2-40B4-BE49-F238E27FC236}">
                  <a16:creationId xmlns:a16="http://schemas.microsoft.com/office/drawing/2014/main" id="{29CE8C16-45A3-E8C8-2A2C-E5D62838AFEC}"/>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31" name="Freeform 138">
              <a:extLst>
                <a:ext uri="{FF2B5EF4-FFF2-40B4-BE49-F238E27FC236}">
                  <a16:creationId xmlns:a16="http://schemas.microsoft.com/office/drawing/2014/main" id="{97B83C74-DF92-8C90-E346-357F6B75E115}"/>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33" name="Freeform 139">
              <a:extLst>
                <a:ext uri="{FF2B5EF4-FFF2-40B4-BE49-F238E27FC236}">
                  <a16:creationId xmlns:a16="http://schemas.microsoft.com/office/drawing/2014/main" id="{EC99B7C0-0E01-3003-4DA1-1DF5440949CA}"/>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37" name="Rectangle 140">
              <a:extLst>
                <a:ext uri="{FF2B5EF4-FFF2-40B4-BE49-F238E27FC236}">
                  <a16:creationId xmlns:a16="http://schemas.microsoft.com/office/drawing/2014/main" id="{2A14019C-F92D-B989-C847-53987991FCD1}"/>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42" name="Oval 141">
              <a:extLst>
                <a:ext uri="{FF2B5EF4-FFF2-40B4-BE49-F238E27FC236}">
                  <a16:creationId xmlns:a16="http://schemas.microsoft.com/office/drawing/2014/main" id="{E076B3A6-0EDD-81AC-AD16-E5DCCEC7819F}"/>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63" name="Oval 142">
              <a:extLst>
                <a:ext uri="{FF2B5EF4-FFF2-40B4-BE49-F238E27FC236}">
                  <a16:creationId xmlns:a16="http://schemas.microsoft.com/office/drawing/2014/main" id="{BF804353-3273-E72C-C95F-A3F84F42598D}"/>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65" name="Oval 143">
              <a:extLst>
                <a:ext uri="{FF2B5EF4-FFF2-40B4-BE49-F238E27FC236}">
                  <a16:creationId xmlns:a16="http://schemas.microsoft.com/office/drawing/2014/main" id="{91EF627A-2F02-1306-C68B-59838B512BA2}"/>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69" name="Freeform 144">
              <a:extLst>
                <a:ext uri="{FF2B5EF4-FFF2-40B4-BE49-F238E27FC236}">
                  <a16:creationId xmlns:a16="http://schemas.microsoft.com/office/drawing/2014/main" id="{743EFA30-A99B-7CCF-4E47-36A937D3238A}"/>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70" name="Freeform 145">
              <a:extLst>
                <a:ext uri="{FF2B5EF4-FFF2-40B4-BE49-F238E27FC236}">
                  <a16:creationId xmlns:a16="http://schemas.microsoft.com/office/drawing/2014/main" id="{E3637AC6-9240-B1BC-FA3B-68443546D657}"/>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83" name="Freeform 146">
              <a:extLst>
                <a:ext uri="{FF2B5EF4-FFF2-40B4-BE49-F238E27FC236}">
                  <a16:creationId xmlns:a16="http://schemas.microsoft.com/office/drawing/2014/main" id="{2A6BA1D8-F70A-BC21-D3C8-9E11034DAD36}"/>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92" name="Freeform 147">
              <a:extLst>
                <a:ext uri="{FF2B5EF4-FFF2-40B4-BE49-F238E27FC236}">
                  <a16:creationId xmlns:a16="http://schemas.microsoft.com/office/drawing/2014/main" id="{4180CF33-A4AF-E27D-22E5-2F362C9B7841}"/>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93" name="Freeform 148">
              <a:extLst>
                <a:ext uri="{FF2B5EF4-FFF2-40B4-BE49-F238E27FC236}">
                  <a16:creationId xmlns:a16="http://schemas.microsoft.com/office/drawing/2014/main" id="{7D84127E-39EC-09CE-AD91-66CADA3913A9}"/>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94" name="Freeform 149">
              <a:extLst>
                <a:ext uri="{FF2B5EF4-FFF2-40B4-BE49-F238E27FC236}">
                  <a16:creationId xmlns:a16="http://schemas.microsoft.com/office/drawing/2014/main" id="{468A6524-F328-295A-EBBC-CC74EFF9B914}"/>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95" name="Freeform 150">
              <a:extLst>
                <a:ext uri="{FF2B5EF4-FFF2-40B4-BE49-F238E27FC236}">
                  <a16:creationId xmlns:a16="http://schemas.microsoft.com/office/drawing/2014/main" id="{DD334C2C-E391-FA27-7095-E2D92F287C7B}"/>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97" name="Freeform 151">
              <a:extLst>
                <a:ext uri="{FF2B5EF4-FFF2-40B4-BE49-F238E27FC236}">
                  <a16:creationId xmlns:a16="http://schemas.microsoft.com/office/drawing/2014/main" id="{74851C92-2DB0-7013-8E44-98EE189885A4}"/>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98" name="Freeform 152">
              <a:extLst>
                <a:ext uri="{FF2B5EF4-FFF2-40B4-BE49-F238E27FC236}">
                  <a16:creationId xmlns:a16="http://schemas.microsoft.com/office/drawing/2014/main" id="{EA351D22-9C7B-6F30-CB8E-02E2DBFD4D7C}"/>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99" name="Freeform 153">
              <a:extLst>
                <a:ext uri="{FF2B5EF4-FFF2-40B4-BE49-F238E27FC236}">
                  <a16:creationId xmlns:a16="http://schemas.microsoft.com/office/drawing/2014/main" id="{0BA68C12-136B-9C2E-74E0-4035155F3FB4}"/>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02" name="Freeform 154">
              <a:extLst>
                <a:ext uri="{FF2B5EF4-FFF2-40B4-BE49-F238E27FC236}">
                  <a16:creationId xmlns:a16="http://schemas.microsoft.com/office/drawing/2014/main" id="{82FFA07E-B4F4-121C-6B96-492B2F13CD06}"/>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03" name="Freeform 155">
              <a:extLst>
                <a:ext uri="{FF2B5EF4-FFF2-40B4-BE49-F238E27FC236}">
                  <a16:creationId xmlns:a16="http://schemas.microsoft.com/office/drawing/2014/main" id="{555C140F-4F66-5F1B-4402-FFDA0C58C27F}"/>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04" name="Freeform 156">
              <a:extLst>
                <a:ext uri="{FF2B5EF4-FFF2-40B4-BE49-F238E27FC236}">
                  <a16:creationId xmlns:a16="http://schemas.microsoft.com/office/drawing/2014/main" id="{C937DEAC-E422-5D0F-82BA-C2CC541375DA}"/>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05" name="Freeform 157">
              <a:extLst>
                <a:ext uri="{FF2B5EF4-FFF2-40B4-BE49-F238E27FC236}">
                  <a16:creationId xmlns:a16="http://schemas.microsoft.com/office/drawing/2014/main" id="{DB9A1739-CF52-2CB8-1505-11F691264012}"/>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06" name="Freeform 158">
              <a:extLst>
                <a:ext uri="{FF2B5EF4-FFF2-40B4-BE49-F238E27FC236}">
                  <a16:creationId xmlns:a16="http://schemas.microsoft.com/office/drawing/2014/main" id="{98485B0F-FAF4-DD3F-68F8-68F079295A0F}"/>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42" name="Freeform 159">
              <a:extLst>
                <a:ext uri="{FF2B5EF4-FFF2-40B4-BE49-F238E27FC236}">
                  <a16:creationId xmlns:a16="http://schemas.microsoft.com/office/drawing/2014/main" id="{EDA8AFDF-54CA-3B9C-B425-2673D4AFC3EC}"/>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52" name="Freeform 160">
              <a:extLst>
                <a:ext uri="{FF2B5EF4-FFF2-40B4-BE49-F238E27FC236}">
                  <a16:creationId xmlns:a16="http://schemas.microsoft.com/office/drawing/2014/main" id="{9E5E4DB6-E505-D073-EE6A-D9AE7803B079}"/>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53" name="Freeform 161">
              <a:extLst>
                <a:ext uri="{FF2B5EF4-FFF2-40B4-BE49-F238E27FC236}">
                  <a16:creationId xmlns:a16="http://schemas.microsoft.com/office/drawing/2014/main" id="{FC735D2E-EC18-512C-A58D-398A087DD43F}"/>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54" name="Freeform 162">
              <a:extLst>
                <a:ext uri="{FF2B5EF4-FFF2-40B4-BE49-F238E27FC236}">
                  <a16:creationId xmlns:a16="http://schemas.microsoft.com/office/drawing/2014/main" id="{55A51DFF-9742-14A5-DA36-38DA094AE2D0}"/>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55" name="Freeform 163">
              <a:extLst>
                <a:ext uri="{FF2B5EF4-FFF2-40B4-BE49-F238E27FC236}">
                  <a16:creationId xmlns:a16="http://schemas.microsoft.com/office/drawing/2014/main" id="{FD5FE23C-8CC4-B517-9CAC-EB660801B246}"/>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56" name="Freeform 164">
              <a:extLst>
                <a:ext uri="{FF2B5EF4-FFF2-40B4-BE49-F238E27FC236}">
                  <a16:creationId xmlns:a16="http://schemas.microsoft.com/office/drawing/2014/main" id="{51C39CD6-6DB5-542C-7ADB-23C251E31257}"/>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57" name="Freeform 165">
              <a:extLst>
                <a:ext uri="{FF2B5EF4-FFF2-40B4-BE49-F238E27FC236}">
                  <a16:creationId xmlns:a16="http://schemas.microsoft.com/office/drawing/2014/main" id="{A8189737-3D31-231E-A0E7-6F5A69B162AD}"/>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58" name="Freeform 166">
              <a:extLst>
                <a:ext uri="{FF2B5EF4-FFF2-40B4-BE49-F238E27FC236}">
                  <a16:creationId xmlns:a16="http://schemas.microsoft.com/office/drawing/2014/main" id="{EDA015ED-678D-A7A3-E8E7-920F407B6DDA}"/>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59" name="文本框 2">
            <a:extLst>
              <a:ext uri="{FF2B5EF4-FFF2-40B4-BE49-F238E27FC236}">
                <a16:creationId xmlns:a16="http://schemas.microsoft.com/office/drawing/2014/main" id="{81241EC6-BEF8-DF48-7D8F-DBFA2AB9C950}"/>
              </a:ext>
            </a:extLst>
          </p:cNvPr>
          <p:cNvSpPr txBox="1">
            <a:spLocks noChangeArrowheads="1"/>
          </p:cNvSpPr>
          <p:nvPr/>
        </p:nvSpPr>
        <p:spPr bwMode="auto">
          <a:xfrm>
            <a:off x="9298658" y="3132571"/>
            <a:ext cx="1487861" cy="479610"/>
          </a:xfrm>
          <a:prstGeom prst="rect">
            <a:avLst/>
          </a:prstGeom>
          <a:noFill/>
          <a:ln w="9525">
            <a:noFill/>
            <a:miter lim="800000"/>
          </a:ln>
        </p:spPr>
        <p:txBody>
          <a:bodyPr lIns="89289" tIns="44644" rIns="89289" bIns="44644"/>
          <a:lstStyle/>
          <a:p>
            <a:pPr algn="ctr">
              <a:lnSpc>
                <a:spcPct val="150000"/>
              </a:lnSpc>
              <a:spcBef>
                <a:spcPct val="20000"/>
              </a:spcBef>
            </a:pPr>
            <a:r>
              <a:rPr lang="zh-CN" altLang="en-US" sz="1600" dirty="0">
                <a:solidFill>
                  <a:srgbClr val="00B0F0"/>
                </a:solidFill>
                <a:latin typeface="方正兰亭中黑_GBK" pitchFamily="2" charset="-122"/>
                <a:ea typeface="方正兰亭中黑_GBK" pitchFamily="2" charset="-122"/>
              </a:rPr>
              <a:t>直达目的楼层</a:t>
            </a:r>
          </a:p>
        </p:txBody>
      </p:sp>
      <p:pic>
        <p:nvPicPr>
          <p:cNvPr id="161" name="图片 160">
            <a:extLst>
              <a:ext uri="{FF2B5EF4-FFF2-40B4-BE49-F238E27FC236}">
                <a16:creationId xmlns:a16="http://schemas.microsoft.com/office/drawing/2014/main" id="{E8ECC8D7-B57A-5A11-BFF3-BD7BAD70277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589657" y="1317897"/>
            <a:ext cx="1535628" cy="1458847"/>
          </a:xfrm>
          <a:prstGeom prst="rect">
            <a:avLst/>
          </a:prstGeom>
        </p:spPr>
      </p:pic>
      <p:sp>
        <p:nvSpPr>
          <p:cNvPr id="162" name="文本框 2">
            <a:extLst>
              <a:ext uri="{FF2B5EF4-FFF2-40B4-BE49-F238E27FC236}">
                <a16:creationId xmlns:a16="http://schemas.microsoft.com/office/drawing/2014/main" id="{EEC13652-B1DD-A5CD-F49B-3A2F2E597D79}"/>
              </a:ext>
            </a:extLst>
          </p:cNvPr>
          <p:cNvSpPr txBox="1">
            <a:spLocks noChangeArrowheads="1"/>
          </p:cNvSpPr>
          <p:nvPr/>
        </p:nvSpPr>
        <p:spPr bwMode="auto">
          <a:xfrm>
            <a:off x="5549850" y="2722834"/>
            <a:ext cx="1662679" cy="885413"/>
          </a:xfrm>
          <a:prstGeom prst="rect">
            <a:avLst/>
          </a:prstGeom>
          <a:noFill/>
          <a:ln w="9525">
            <a:noFill/>
            <a:miter lim="800000"/>
          </a:ln>
        </p:spPr>
        <p:txBody>
          <a:bodyPr lIns="89289" tIns="44644" rIns="89289" bIns="44644"/>
          <a:lstStyle/>
          <a:p>
            <a:pPr algn="ctr">
              <a:spcBef>
                <a:spcPct val="20000"/>
              </a:spcBef>
            </a:pPr>
            <a:r>
              <a:rPr lang="zh-CN" altLang="en-US" sz="1600" dirty="0">
                <a:solidFill>
                  <a:srgbClr val="00B0F0"/>
                </a:solidFill>
                <a:latin typeface="方正兰亭中黑_GBK" pitchFamily="2" charset="-122"/>
                <a:ea typeface="方正兰亭中黑_GBK" pitchFamily="2" charset="-122"/>
              </a:rPr>
              <a:t>管控专用电梯</a:t>
            </a:r>
            <a:endParaRPr lang="en-US" altLang="zh-CN" sz="1600" dirty="0">
              <a:solidFill>
                <a:srgbClr val="00B0F0"/>
              </a:solidFill>
              <a:latin typeface="方正兰亭中黑_GBK" pitchFamily="2" charset="-122"/>
              <a:ea typeface="方正兰亭中黑_GBK" pitchFamily="2" charset="-122"/>
            </a:endParaRPr>
          </a:p>
          <a:p>
            <a:pPr algn="ctr">
              <a:spcBef>
                <a:spcPct val="20000"/>
              </a:spcBef>
            </a:pPr>
            <a:r>
              <a:rPr lang="zh-CN" altLang="en-US" sz="1600" dirty="0">
                <a:solidFill>
                  <a:srgbClr val="00B0F0"/>
                </a:solidFill>
                <a:latin typeface="方正兰亭中黑_GBK" pitchFamily="2" charset="-122"/>
                <a:ea typeface="方正兰亭中黑_GBK" pitchFamily="2" charset="-122"/>
              </a:rPr>
              <a:t>禁止非</a:t>
            </a:r>
            <a:r>
              <a:rPr lang="en-US" altLang="zh-CN" sz="1600" dirty="0">
                <a:solidFill>
                  <a:srgbClr val="00B0F0"/>
                </a:solidFill>
                <a:latin typeface="方正兰亭中黑_GBK" pitchFamily="2" charset="-122"/>
                <a:ea typeface="方正兰亭中黑_GBK" pitchFamily="2" charset="-122"/>
              </a:rPr>
              <a:t>VIP</a:t>
            </a:r>
            <a:r>
              <a:rPr lang="zh-CN" altLang="en-US" sz="1600" dirty="0">
                <a:solidFill>
                  <a:srgbClr val="00B0F0"/>
                </a:solidFill>
                <a:latin typeface="方正兰亭中黑_GBK" pitchFamily="2" charset="-122"/>
                <a:ea typeface="方正兰亭中黑_GBK" pitchFamily="2" charset="-122"/>
              </a:rPr>
              <a:t>人员</a:t>
            </a:r>
            <a:endParaRPr lang="en-US" altLang="zh-CN" sz="1600" dirty="0">
              <a:solidFill>
                <a:srgbClr val="00B0F0"/>
              </a:solidFill>
              <a:latin typeface="方正兰亭中黑_GBK" pitchFamily="2" charset="-122"/>
              <a:ea typeface="方正兰亭中黑_GBK" pitchFamily="2" charset="-122"/>
            </a:endParaRPr>
          </a:p>
          <a:p>
            <a:pPr algn="ctr">
              <a:spcBef>
                <a:spcPct val="20000"/>
              </a:spcBef>
            </a:pPr>
            <a:r>
              <a:rPr lang="zh-CN" altLang="en-US" sz="1600" dirty="0">
                <a:solidFill>
                  <a:srgbClr val="00B0F0"/>
                </a:solidFill>
                <a:latin typeface="方正兰亭中黑_GBK" pitchFamily="2" charset="-122"/>
                <a:ea typeface="方正兰亭中黑_GBK" pitchFamily="2" charset="-122"/>
              </a:rPr>
              <a:t>招梯和乘梯</a:t>
            </a:r>
          </a:p>
        </p:txBody>
      </p:sp>
    </p:spTree>
    <p:extLst>
      <p:ext uri="{BB962C8B-B14F-4D97-AF65-F5344CB8AC3E}">
        <p14:creationId xmlns:p14="http://schemas.microsoft.com/office/powerpoint/2010/main" val="1786030028"/>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7" y="274082"/>
            <a:ext cx="5780086"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手机开门、开闸、招梯及乘梯解决方案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2095428" y="2397281"/>
            <a:ext cx="7986803"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手机开门、开闸、招梯及乘梯解决方案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3865154" y="3255784"/>
            <a:ext cx="4447371"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手机远程开门、远程开闸、手机招梯、手机乘梯</a:t>
            </a:r>
          </a:p>
        </p:txBody>
      </p:sp>
    </p:spTree>
    <p:extLst>
      <p:ext uri="{BB962C8B-B14F-4D97-AF65-F5344CB8AC3E}">
        <p14:creationId xmlns:p14="http://schemas.microsoft.com/office/powerpoint/2010/main" val="37632508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629160"/>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住宅小区、写字楼、企事业单位等办公场所，可以远程开门、远程开闸实现访客通行，同时固定人员出门乘梯往往等电梯需要耗费不少时间，可以通过手机招梯，在手机端实时查看电梯当前楼层，即将到达时候再出门乘梯，节省乘梯等待时间。</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447410"/>
            <a:ext cx="10686877" cy="349313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、访客来访，可以</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在家或者办公室，远程开门、远程开闸</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2</a:t>
            </a:r>
            <a:r>
              <a:rPr lang="zh-CN" altLang="en-US" sz="1615" dirty="0">
                <a:latin typeface="微软雅黑" panose="020B0503020204020204" charset="-122"/>
                <a:ea typeface="微软雅黑" panose="020B0503020204020204" charset="-122"/>
                <a:sym typeface="宋体" panose="02010600030101010101" pitchFamily="2" charset="-122"/>
              </a:rPr>
              <a:t>、</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在家或者办公室，即可实时</a:t>
            </a:r>
            <a:r>
              <a:rPr lang="zh-CN" altLang="en-US" sz="1615" dirty="0">
                <a:latin typeface="微软雅黑" panose="020B0503020204020204" charset="-122"/>
                <a:ea typeface="微软雅黑" panose="020B0503020204020204" charset="-122"/>
                <a:sym typeface="宋体" panose="02010600030101010101" pitchFamily="2" charset="-122"/>
              </a:rPr>
              <a:t>手机招梯；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手机上可实时显示当前电梯所在楼层，即将到达时再出门；</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4</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、进入电梯后，可通过手机选择目的楼层，自动点亮按键；</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、住宅项目可视对讲厂家如果协议支持，可以在室内分机一键招梯，显示屏实时显示电梯楼层；</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、老旧项目支持加装设备进行手机外招和内呼控制；</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7</a:t>
            </a:r>
            <a:r>
              <a:rPr lang="zh-CN" altLang="en-US" sz="1615" dirty="0">
                <a:latin typeface="微软雅黑" panose="020B0503020204020204" charset="-122"/>
                <a:ea typeface="微软雅黑" panose="020B0503020204020204" charset="-122"/>
                <a:sym typeface="宋体" panose="02010600030101010101" pitchFamily="2" charset="-122"/>
              </a:rPr>
              <a:t>、新、老项目如果电梯提供对接协议，可与电梯直接协议对接实现招梯及乘梯；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8</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、支持第三方平台</a:t>
            </a:r>
            <a:r>
              <a:rPr lang="zh-CN" altLang="en-US" sz="1615" dirty="0">
                <a:latin typeface="微软雅黑" panose="020B0503020204020204" charset="-122"/>
                <a:ea typeface="微软雅黑" panose="020B0503020204020204" charset="-122"/>
                <a:sym typeface="宋体" panose="02010600030101010101" pitchFamily="2" charset="-122"/>
              </a:rPr>
              <a:t>、软件对接，支持第三方软件、</a:t>
            </a:r>
            <a:r>
              <a:rPr lang="en-US" altLang="zh-CN" sz="1615" dirty="0">
                <a:latin typeface="微软雅黑" panose="020B0503020204020204" charset="-122"/>
                <a:ea typeface="微软雅黑" panose="020B0503020204020204" charset="-122"/>
                <a:sym typeface="宋体" panose="02010600030101010101" pitchFamily="2" charset="-122"/>
              </a:rPr>
              <a:t>APP</a:t>
            </a:r>
            <a:r>
              <a:rPr lang="zh-CN" altLang="en-US" sz="1615" dirty="0">
                <a:latin typeface="微软雅黑" panose="020B0503020204020204" charset="-122"/>
                <a:ea typeface="微软雅黑" panose="020B0503020204020204" charset="-122"/>
                <a:sym typeface="宋体" panose="02010600030101010101" pitchFamily="2" charset="-122"/>
              </a:rPr>
              <a:t>等实现上述功能。</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 name="文本框 2">
            <a:extLst>
              <a:ext uri="{FF2B5EF4-FFF2-40B4-BE49-F238E27FC236}">
                <a16:creationId xmlns:a16="http://schemas.microsoft.com/office/drawing/2014/main" id="{D16BC741-8065-3466-7822-38147E9F8C1D}"/>
              </a:ext>
            </a:extLst>
          </p:cNvPr>
          <p:cNvSpPr txBox="1"/>
          <p:nvPr/>
        </p:nvSpPr>
        <p:spPr>
          <a:xfrm>
            <a:off x="689987" y="274082"/>
            <a:ext cx="5780086"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手机开门、开闸、招梯及乘梯解决方案</a:t>
            </a:r>
          </a:p>
        </p:txBody>
      </p:sp>
    </p:spTree>
    <p:extLst>
      <p:ext uri="{BB962C8B-B14F-4D97-AF65-F5344CB8AC3E}">
        <p14:creationId xmlns:p14="http://schemas.microsoft.com/office/powerpoint/2010/main" val="18908711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A-矩形 7"/>
          <p:cNvSpPr/>
          <p:nvPr>
            <p:custDataLst>
              <p:tags r:id="rId1"/>
            </p:custDataLst>
          </p:nvPr>
        </p:nvSpPr>
        <p:spPr>
          <a:xfrm>
            <a:off x="1074993" y="3377058"/>
            <a:ext cx="978281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32" name="PA-椭圆 14"/>
          <p:cNvSpPr/>
          <p:nvPr>
            <p:custDataLst>
              <p:tags r:id="rId2"/>
            </p:custDataLst>
          </p:nvPr>
        </p:nvSpPr>
        <p:spPr>
          <a:xfrm>
            <a:off x="1060792" y="3341320"/>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40" name="PA-椭圆 273"/>
          <p:cNvSpPr/>
          <p:nvPr>
            <p:custDataLst>
              <p:tags r:id="rId3"/>
            </p:custDataLst>
          </p:nvPr>
        </p:nvSpPr>
        <p:spPr>
          <a:xfrm>
            <a:off x="10724103" y="3344815"/>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22" name="PA-文本框 2"/>
          <p:cNvSpPr txBox="1"/>
          <p:nvPr>
            <p:custDataLst>
              <p:tags r:id="rId4"/>
            </p:custDataLst>
          </p:nvPr>
        </p:nvSpPr>
        <p:spPr>
          <a:xfrm>
            <a:off x="238365" y="3689056"/>
            <a:ext cx="1296088" cy="313965"/>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手机招梯、乘梯</a:t>
            </a:r>
            <a:endParaRPr lang="zh-CN" sz="1200" b="1" dirty="0">
              <a:solidFill>
                <a:schemeClr val="tx1"/>
              </a:solidFill>
              <a:latin typeface="微软雅黑" panose="020B0503020204020204" charset="-122"/>
              <a:ea typeface="微软雅黑" panose="020B0503020204020204" charset="-122"/>
            </a:endParaRPr>
          </a:p>
        </p:txBody>
      </p:sp>
      <p:sp>
        <p:nvSpPr>
          <p:cNvPr id="217" name="PA-文本框 2"/>
          <p:cNvSpPr txBox="1"/>
          <p:nvPr>
            <p:custDataLst>
              <p:tags r:id="rId5"/>
            </p:custDataLst>
          </p:nvPr>
        </p:nvSpPr>
        <p:spPr>
          <a:xfrm>
            <a:off x="10753463" y="3207974"/>
            <a:ext cx="1197473" cy="29520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sz="1200" b="1" dirty="0">
                <a:solidFill>
                  <a:schemeClr val="bg1"/>
                </a:solidFill>
                <a:latin typeface="微软雅黑" panose="020B0503020204020204" charset="-122"/>
                <a:ea typeface="微软雅黑" panose="020B0503020204020204" charset="-122"/>
              </a:rPr>
              <a:t>9</a:t>
            </a:r>
            <a:r>
              <a:rPr lang="zh-CN" altLang="en-US" sz="1200" b="1" dirty="0">
                <a:solidFill>
                  <a:schemeClr val="tx1"/>
                </a:solidFill>
                <a:latin typeface="微软雅黑" panose="020B0503020204020204" charset="-122"/>
                <a:ea typeface="微软雅黑" panose="020B0503020204020204" charset="-122"/>
              </a:rPr>
              <a:t>到达目的楼层</a:t>
            </a:r>
          </a:p>
        </p:txBody>
      </p:sp>
      <p:pic>
        <p:nvPicPr>
          <p:cNvPr id="12" name="图片 11">
            <a:extLst>
              <a:ext uri="{FF2B5EF4-FFF2-40B4-BE49-F238E27FC236}">
                <a16:creationId xmlns:a16="http://schemas.microsoft.com/office/drawing/2014/main" id="{48D5C608-21DD-B09A-92B9-C204FDB7F56E}"/>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1502367" y="3360934"/>
            <a:ext cx="133200" cy="133200"/>
          </a:xfrm>
          <a:prstGeom prst="rect">
            <a:avLst/>
          </a:prstGeom>
        </p:spPr>
      </p:pic>
      <p:sp>
        <p:nvSpPr>
          <p:cNvPr id="187" name="PA-文本框 2">
            <a:extLst>
              <a:ext uri="{FF2B5EF4-FFF2-40B4-BE49-F238E27FC236}">
                <a16:creationId xmlns:a16="http://schemas.microsoft.com/office/drawing/2014/main" id="{41B4052E-B70A-0214-3154-7E00CD7A4718}"/>
              </a:ext>
            </a:extLst>
          </p:cNvPr>
          <p:cNvSpPr txBox="1"/>
          <p:nvPr>
            <p:custDataLst>
              <p:tags r:id="rId6"/>
            </p:custDataLst>
          </p:nvPr>
        </p:nvSpPr>
        <p:spPr>
          <a:xfrm>
            <a:off x="1430109" y="3968775"/>
            <a:ext cx="1567519" cy="258730"/>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在家或</a:t>
            </a:r>
            <a:r>
              <a:rPr lang="en-US" altLang="zh-CN" sz="1000" b="1" dirty="0">
                <a:solidFill>
                  <a:schemeClr val="tx1"/>
                </a:solidFill>
                <a:latin typeface="微软雅黑" panose="020B0503020204020204" charset="-122"/>
                <a:ea typeface="微软雅黑" panose="020B0503020204020204" charset="-122"/>
              </a:rPr>
              <a:t>/</a:t>
            </a:r>
            <a:r>
              <a:rPr lang="zh-CN" altLang="en-US" sz="1000" b="1" dirty="0">
                <a:solidFill>
                  <a:schemeClr val="tx1"/>
                </a:solidFill>
                <a:latin typeface="微软雅黑" panose="020B0503020204020204" charset="-122"/>
                <a:ea typeface="微软雅黑" panose="020B0503020204020204" charset="-122"/>
              </a:rPr>
              <a:t>办公室手机招梯</a:t>
            </a:r>
          </a:p>
        </p:txBody>
      </p:sp>
      <p:pic>
        <p:nvPicPr>
          <p:cNvPr id="18" name="图片 17">
            <a:extLst>
              <a:ext uri="{FF2B5EF4-FFF2-40B4-BE49-F238E27FC236}">
                <a16:creationId xmlns:a16="http://schemas.microsoft.com/office/drawing/2014/main" id="{4D59D6DA-6C9E-661B-C18E-4A86A2C62FC9}"/>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6526720" y="2602988"/>
            <a:ext cx="989370" cy="1437387"/>
          </a:xfrm>
          <a:prstGeom prst="rect">
            <a:avLst/>
          </a:prstGeom>
        </p:spPr>
      </p:pic>
      <p:sp>
        <p:nvSpPr>
          <p:cNvPr id="204" name="PA-文本框 2">
            <a:extLst>
              <a:ext uri="{FF2B5EF4-FFF2-40B4-BE49-F238E27FC236}">
                <a16:creationId xmlns:a16="http://schemas.microsoft.com/office/drawing/2014/main" id="{E0BC1AFE-774C-3B55-EE12-344E52FC110B}"/>
              </a:ext>
            </a:extLst>
          </p:cNvPr>
          <p:cNvSpPr txBox="1"/>
          <p:nvPr>
            <p:custDataLst>
              <p:tags r:id="rId7"/>
            </p:custDataLst>
          </p:nvPr>
        </p:nvSpPr>
        <p:spPr>
          <a:xfrm>
            <a:off x="4950977" y="4030534"/>
            <a:ext cx="1301488" cy="247703"/>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电梯到达招梯楼层</a:t>
            </a:r>
          </a:p>
        </p:txBody>
      </p:sp>
      <p:grpSp>
        <p:nvGrpSpPr>
          <p:cNvPr id="2" name="组合 23">
            <a:extLst>
              <a:ext uri="{FF2B5EF4-FFF2-40B4-BE49-F238E27FC236}">
                <a16:creationId xmlns:a16="http://schemas.microsoft.com/office/drawing/2014/main" id="{DA8D3A35-9E9B-A3DF-4E25-9137ADD62363}"/>
              </a:ext>
            </a:extLst>
          </p:cNvPr>
          <p:cNvGrpSpPr/>
          <p:nvPr/>
        </p:nvGrpSpPr>
        <p:grpSpPr bwMode="auto">
          <a:xfrm>
            <a:off x="686002" y="2920895"/>
            <a:ext cx="314248" cy="724520"/>
            <a:chOff x="4578350" y="442913"/>
            <a:chExt cx="1047750" cy="2409825"/>
          </a:xfrm>
          <a:effectLst>
            <a:outerShdw blurRad="50800" dist="38100" dir="2700000" algn="tl" rotWithShape="0">
              <a:prstClr val="black">
                <a:alpha val="40000"/>
              </a:prstClr>
            </a:outerShdw>
          </a:effectLst>
        </p:grpSpPr>
        <p:sp>
          <p:nvSpPr>
            <p:cNvPr id="4" name="Freeform 136">
              <a:extLst>
                <a:ext uri="{FF2B5EF4-FFF2-40B4-BE49-F238E27FC236}">
                  <a16:creationId xmlns:a16="http://schemas.microsoft.com/office/drawing/2014/main" id="{62A5F9A3-4AEB-7FB5-8FE0-0B8FD827AA97}"/>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7" name="Freeform 137">
              <a:extLst>
                <a:ext uri="{FF2B5EF4-FFF2-40B4-BE49-F238E27FC236}">
                  <a16:creationId xmlns:a16="http://schemas.microsoft.com/office/drawing/2014/main" id="{6B477632-832F-5A57-9B01-428DC80A287A}"/>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8" name="Freeform 138">
              <a:extLst>
                <a:ext uri="{FF2B5EF4-FFF2-40B4-BE49-F238E27FC236}">
                  <a16:creationId xmlns:a16="http://schemas.microsoft.com/office/drawing/2014/main" id="{FCBCC330-C7DB-7FCD-0666-7F194FBC36F7}"/>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9" name="Freeform 139">
              <a:extLst>
                <a:ext uri="{FF2B5EF4-FFF2-40B4-BE49-F238E27FC236}">
                  <a16:creationId xmlns:a16="http://schemas.microsoft.com/office/drawing/2014/main" id="{F2F781E4-5EB4-F92A-A677-C790D8F9DB03}"/>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0" name="Rectangle 140">
              <a:extLst>
                <a:ext uri="{FF2B5EF4-FFF2-40B4-BE49-F238E27FC236}">
                  <a16:creationId xmlns:a16="http://schemas.microsoft.com/office/drawing/2014/main" id="{A3769DD1-AE21-7786-1E3B-E2D2A6221E2E}"/>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 name="Oval 141">
              <a:extLst>
                <a:ext uri="{FF2B5EF4-FFF2-40B4-BE49-F238E27FC236}">
                  <a16:creationId xmlns:a16="http://schemas.microsoft.com/office/drawing/2014/main" id="{3C3465E7-E757-AE16-74E0-A2B9718DDB18}"/>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3" name="Oval 142">
              <a:extLst>
                <a:ext uri="{FF2B5EF4-FFF2-40B4-BE49-F238E27FC236}">
                  <a16:creationId xmlns:a16="http://schemas.microsoft.com/office/drawing/2014/main" id="{2CC2DC62-0456-4714-B220-8AD2D6464F6F}"/>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5" name="Oval 143">
              <a:extLst>
                <a:ext uri="{FF2B5EF4-FFF2-40B4-BE49-F238E27FC236}">
                  <a16:creationId xmlns:a16="http://schemas.microsoft.com/office/drawing/2014/main" id="{32B42FBD-5965-D88F-CF13-6F4A2ED8F6CB}"/>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7" name="Freeform 144">
              <a:extLst>
                <a:ext uri="{FF2B5EF4-FFF2-40B4-BE49-F238E27FC236}">
                  <a16:creationId xmlns:a16="http://schemas.microsoft.com/office/drawing/2014/main" id="{F69E532C-15DB-5EBA-D796-AE71D246847F}"/>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9" name="Freeform 145">
              <a:extLst>
                <a:ext uri="{FF2B5EF4-FFF2-40B4-BE49-F238E27FC236}">
                  <a16:creationId xmlns:a16="http://schemas.microsoft.com/office/drawing/2014/main" id="{D77E1B23-B34C-EC45-B7BC-3CBA621535A6}"/>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21" name="Freeform 146">
              <a:extLst>
                <a:ext uri="{FF2B5EF4-FFF2-40B4-BE49-F238E27FC236}">
                  <a16:creationId xmlns:a16="http://schemas.microsoft.com/office/drawing/2014/main" id="{909D904B-021A-2A82-3025-23690AE7635B}"/>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 name="Freeform 147">
              <a:extLst>
                <a:ext uri="{FF2B5EF4-FFF2-40B4-BE49-F238E27FC236}">
                  <a16:creationId xmlns:a16="http://schemas.microsoft.com/office/drawing/2014/main" id="{25684491-9DCA-7FBF-FB49-062F19663B7A}"/>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4" name="Freeform 148">
              <a:extLst>
                <a:ext uri="{FF2B5EF4-FFF2-40B4-BE49-F238E27FC236}">
                  <a16:creationId xmlns:a16="http://schemas.microsoft.com/office/drawing/2014/main" id="{BB339B14-0DF7-F01C-E8B8-E4A0B7927330}"/>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6" name="Freeform 149">
              <a:extLst>
                <a:ext uri="{FF2B5EF4-FFF2-40B4-BE49-F238E27FC236}">
                  <a16:creationId xmlns:a16="http://schemas.microsoft.com/office/drawing/2014/main" id="{1719A638-1905-46F3-8E8F-9A10CB48344D}"/>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7" name="Freeform 150">
              <a:extLst>
                <a:ext uri="{FF2B5EF4-FFF2-40B4-BE49-F238E27FC236}">
                  <a16:creationId xmlns:a16="http://schemas.microsoft.com/office/drawing/2014/main" id="{087406C8-38DB-C7B4-CBED-7DDF6C9B877C}"/>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8" name="Freeform 151">
              <a:extLst>
                <a:ext uri="{FF2B5EF4-FFF2-40B4-BE49-F238E27FC236}">
                  <a16:creationId xmlns:a16="http://schemas.microsoft.com/office/drawing/2014/main" id="{3F299CED-7750-4AEF-61F9-0908533C1F72}"/>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24" name="Freeform 152">
              <a:extLst>
                <a:ext uri="{FF2B5EF4-FFF2-40B4-BE49-F238E27FC236}">
                  <a16:creationId xmlns:a16="http://schemas.microsoft.com/office/drawing/2014/main" id="{A4ED10FE-6A80-22B1-3CCC-D36E8F0D69B3}"/>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25" name="Freeform 153">
              <a:extLst>
                <a:ext uri="{FF2B5EF4-FFF2-40B4-BE49-F238E27FC236}">
                  <a16:creationId xmlns:a16="http://schemas.microsoft.com/office/drawing/2014/main" id="{E46D0C6F-D36F-56A3-E7C5-1B75C08F2CEF}"/>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6" name="Freeform 154">
              <a:extLst>
                <a:ext uri="{FF2B5EF4-FFF2-40B4-BE49-F238E27FC236}">
                  <a16:creationId xmlns:a16="http://schemas.microsoft.com/office/drawing/2014/main" id="{CF70CA43-4BA4-BA25-0C7C-8F21BA30BBD3}"/>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7" name="Freeform 155">
              <a:extLst>
                <a:ext uri="{FF2B5EF4-FFF2-40B4-BE49-F238E27FC236}">
                  <a16:creationId xmlns:a16="http://schemas.microsoft.com/office/drawing/2014/main" id="{10F345C6-D482-9B41-F0BA-2A2AC8056982}"/>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29" name="Freeform 156">
              <a:extLst>
                <a:ext uri="{FF2B5EF4-FFF2-40B4-BE49-F238E27FC236}">
                  <a16:creationId xmlns:a16="http://schemas.microsoft.com/office/drawing/2014/main" id="{A2CEB42D-A1BB-4A00-745A-B0C38815EEDE}"/>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30" name="Freeform 157">
              <a:extLst>
                <a:ext uri="{FF2B5EF4-FFF2-40B4-BE49-F238E27FC236}">
                  <a16:creationId xmlns:a16="http://schemas.microsoft.com/office/drawing/2014/main" id="{41BA18C0-8E10-0CC1-A4ED-0C19C6B84C6C}"/>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232" name="Freeform 158">
              <a:extLst>
                <a:ext uri="{FF2B5EF4-FFF2-40B4-BE49-F238E27FC236}">
                  <a16:creationId xmlns:a16="http://schemas.microsoft.com/office/drawing/2014/main" id="{C1B6D966-9C72-F1C5-D80B-B5CEEF8FAD26}"/>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233" name="Freeform 159">
              <a:extLst>
                <a:ext uri="{FF2B5EF4-FFF2-40B4-BE49-F238E27FC236}">
                  <a16:creationId xmlns:a16="http://schemas.microsoft.com/office/drawing/2014/main" id="{24B031BE-E44A-F57F-CBCB-26F30284B062}"/>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34" name="Freeform 160">
              <a:extLst>
                <a:ext uri="{FF2B5EF4-FFF2-40B4-BE49-F238E27FC236}">
                  <a16:creationId xmlns:a16="http://schemas.microsoft.com/office/drawing/2014/main" id="{0F38CF2C-2D06-7DDB-9143-BA0EB5325360}"/>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235" name="Freeform 161">
              <a:extLst>
                <a:ext uri="{FF2B5EF4-FFF2-40B4-BE49-F238E27FC236}">
                  <a16:creationId xmlns:a16="http://schemas.microsoft.com/office/drawing/2014/main" id="{81B596B8-B38F-DE93-D9BA-1AFCF29C1775}"/>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236" name="Freeform 162">
              <a:extLst>
                <a:ext uri="{FF2B5EF4-FFF2-40B4-BE49-F238E27FC236}">
                  <a16:creationId xmlns:a16="http://schemas.microsoft.com/office/drawing/2014/main" id="{F41E18E2-C393-2ACF-4BBC-DDBDD0E3A01E}"/>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237" name="Freeform 163">
              <a:extLst>
                <a:ext uri="{FF2B5EF4-FFF2-40B4-BE49-F238E27FC236}">
                  <a16:creationId xmlns:a16="http://schemas.microsoft.com/office/drawing/2014/main" id="{EC584B52-BB62-E63C-0DEA-7061011F71A2}"/>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38" name="Freeform 164">
              <a:extLst>
                <a:ext uri="{FF2B5EF4-FFF2-40B4-BE49-F238E27FC236}">
                  <a16:creationId xmlns:a16="http://schemas.microsoft.com/office/drawing/2014/main" id="{04769E90-8CB0-2278-525C-4D4DC35FD19A}"/>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39" name="Freeform 165">
              <a:extLst>
                <a:ext uri="{FF2B5EF4-FFF2-40B4-BE49-F238E27FC236}">
                  <a16:creationId xmlns:a16="http://schemas.microsoft.com/office/drawing/2014/main" id="{77E6CC15-92ED-43B0-950E-0EB46A268554}"/>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240" name="Freeform 166">
              <a:extLst>
                <a:ext uri="{FF2B5EF4-FFF2-40B4-BE49-F238E27FC236}">
                  <a16:creationId xmlns:a16="http://schemas.microsoft.com/office/drawing/2014/main" id="{2CDE8F75-2F2A-CA8C-1091-A657B7E1D4B4}"/>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86" name="PA-文本框 2">
            <a:extLst>
              <a:ext uri="{FF2B5EF4-FFF2-40B4-BE49-F238E27FC236}">
                <a16:creationId xmlns:a16="http://schemas.microsoft.com/office/drawing/2014/main" id="{937BEE06-544A-4D9B-A2CE-17B4072835E0}"/>
              </a:ext>
            </a:extLst>
          </p:cNvPr>
          <p:cNvSpPr txBox="1"/>
          <p:nvPr>
            <p:custDataLst>
              <p:tags r:id="rId8"/>
            </p:custDataLst>
          </p:nvPr>
        </p:nvSpPr>
        <p:spPr>
          <a:xfrm>
            <a:off x="6348090" y="4021212"/>
            <a:ext cx="1327223" cy="19932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进入电梯</a:t>
            </a:r>
          </a:p>
        </p:txBody>
      </p:sp>
      <p:pic>
        <p:nvPicPr>
          <p:cNvPr id="222" name="图片 221">
            <a:extLst>
              <a:ext uri="{FF2B5EF4-FFF2-40B4-BE49-F238E27FC236}">
                <a16:creationId xmlns:a16="http://schemas.microsoft.com/office/drawing/2014/main" id="{741ADDB8-37FD-C160-EAA4-6D112B0AA23A}"/>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5144997" y="3347598"/>
            <a:ext cx="133200" cy="133200"/>
          </a:xfrm>
          <a:prstGeom prst="rect">
            <a:avLst/>
          </a:prstGeom>
        </p:spPr>
      </p:pic>
      <p:pic>
        <p:nvPicPr>
          <p:cNvPr id="256" name="图片 255">
            <a:extLst>
              <a:ext uri="{FF2B5EF4-FFF2-40B4-BE49-F238E27FC236}">
                <a16:creationId xmlns:a16="http://schemas.microsoft.com/office/drawing/2014/main" id="{7F0279AC-6937-A0DE-EC43-76C6CC552823}"/>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6365923" y="3339694"/>
            <a:ext cx="133200" cy="133200"/>
          </a:xfrm>
          <a:prstGeom prst="rect">
            <a:avLst/>
          </a:prstGeom>
        </p:spPr>
      </p:pic>
      <p:sp>
        <p:nvSpPr>
          <p:cNvPr id="257" name="矩形 256">
            <a:extLst>
              <a:ext uri="{FF2B5EF4-FFF2-40B4-BE49-F238E27FC236}">
                <a16:creationId xmlns:a16="http://schemas.microsoft.com/office/drawing/2014/main" id="{826EF790-E306-DB37-5EBD-0ECB68C0CFB7}"/>
              </a:ext>
            </a:extLst>
          </p:cNvPr>
          <p:cNvSpPr/>
          <p:nvPr/>
        </p:nvSpPr>
        <p:spPr>
          <a:xfrm>
            <a:off x="6773" y="6123013"/>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pic>
        <p:nvPicPr>
          <p:cNvPr id="16" name="图片 15">
            <a:extLst>
              <a:ext uri="{FF2B5EF4-FFF2-40B4-BE49-F238E27FC236}">
                <a16:creationId xmlns:a16="http://schemas.microsoft.com/office/drawing/2014/main" id="{70063161-7949-AD41-7BAC-EB8594D2E5EC}"/>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674217" y="2842536"/>
            <a:ext cx="1064460" cy="1040569"/>
          </a:xfrm>
          <a:prstGeom prst="rect">
            <a:avLst/>
          </a:prstGeom>
        </p:spPr>
      </p:pic>
      <p:pic>
        <p:nvPicPr>
          <p:cNvPr id="25" name="图片 24">
            <a:extLst>
              <a:ext uri="{FF2B5EF4-FFF2-40B4-BE49-F238E27FC236}">
                <a16:creationId xmlns:a16="http://schemas.microsoft.com/office/drawing/2014/main" id="{8C525D7B-ABDB-FFF7-6D5B-AE0012AE3251}"/>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8058396" y="2899495"/>
            <a:ext cx="1096490" cy="1040328"/>
          </a:xfrm>
          <a:prstGeom prst="rect">
            <a:avLst/>
          </a:prstGeom>
        </p:spPr>
      </p:pic>
      <p:sp>
        <p:nvSpPr>
          <p:cNvPr id="255" name="PA-文本框 2">
            <a:extLst>
              <a:ext uri="{FF2B5EF4-FFF2-40B4-BE49-F238E27FC236}">
                <a16:creationId xmlns:a16="http://schemas.microsoft.com/office/drawing/2014/main" id="{B946938F-26ED-EB2D-D85D-07F009CA14B5}"/>
              </a:ext>
            </a:extLst>
          </p:cNvPr>
          <p:cNvSpPr txBox="1"/>
          <p:nvPr>
            <p:custDataLst>
              <p:tags r:id="rId9"/>
            </p:custDataLst>
          </p:nvPr>
        </p:nvSpPr>
        <p:spPr>
          <a:xfrm>
            <a:off x="3445567" y="3918760"/>
            <a:ext cx="1082533" cy="581882"/>
          </a:xfrm>
          <a:prstGeom prst="rect">
            <a:avLst/>
          </a:prstGeom>
          <a:noFill/>
          <a:ln w="9525">
            <a:noFill/>
          </a:ln>
        </p:spPr>
        <p:txBody>
          <a:bodyPr lIns="88820" tIns="44410" rIns="88820" bIns="44410"/>
          <a:lstStyle/>
          <a:p>
            <a:pPr eaLnBrk="1" hangingPunct="1">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手机实时显示</a:t>
            </a:r>
            <a:endParaRPr lang="en-US" altLang="zh-CN" sz="1000" b="1" dirty="0">
              <a:solidFill>
                <a:schemeClr val="tx1"/>
              </a:solidFill>
              <a:latin typeface="微软雅黑" panose="020B0503020204020204" charset="-122"/>
              <a:ea typeface="微软雅黑" panose="020B0503020204020204" charset="-122"/>
            </a:endParaRPr>
          </a:p>
          <a:p>
            <a:pPr eaLnBrk="1" hangingPunct="1">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电梯当前楼层</a:t>
            </a:r>
          </a:p>
        </p:txBody>
      </p:sp>
      <p:pic>
        <p:nvPicPr>
          <p:cNvPr id="34" name="图片 33">
            <a:extLst>
              <a:ext uri="{FF2B5EF4-FFF2-40B4-BE49-F238E27FC236}">
                <a16:creationId xmlns:a16="http://schemas.microsoft.com/office/drawing/2014/main" id="{4BE8E1CD-A878-5899-C0C0-9C2421F41B6E}"/>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5313159" y="2594376"/>
            <a:ext cx="577125" cy="1466209"/>
          </a:xfrm>
          <a:prstGeom prst="rect">
            <a:avLst/>
          </a:prstGeom>
        </p:spPr>
      </p:pic>
      <p:pic>
        <p:nvPicPr>
          <p:cNvPr id="36" name="图片 35">
            <a:extLst>
              <a:ext uri="{FF2B5EF4-FFF2-40B4-BE49-F238E27FC236}">
                <a16:creationId xmlns:a16="http://schemas.microsoft.com/office/drawing/2014/main" id="{95D650FA-3E9E-4FDB-2E93-92C931A06023}"/>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3425968" y="2887848"/>
            <a:ext cx="540564" cy="975424"/>
          </a:xfrm>
          <a:prstGeom prst="rect">
            <a:avLst/>
          </a:prstGeom>
        </p:spPr>
      </p:pic>
      <p:pic>
        <p:nvPicPr>
          <p:cNvPr id="38" name="图片 37">
            <a:extLst>
              <a:ext uri="{FF2B5EF4-FFF2-40B4-BE49-F238E27FC236}">
                <a16:creationId xmlns:a16="http://schemas.microsoft.com/office/drawing/2014/main" id="{65C121B4-7F97-FC68-3E45-2D9FD42E1D06}"/>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4060608" y="2896107"/>
            <a:ext cx="558147" cy="998065"/>
          </a:xfrm>
          <a:prstGeom prst="rect">
            <a:avLst/>
          </a:prstGeom>
        </p:spPr>
      </p:pic>
      <p:pic>
        <p:nvPicPr>
          <p:cNvPr id="39" name="图片 38">
            <a:extLst>
              <a:ext uri="{FF2B5EF4-FFF2-40B4-BE49-F238E27FC236}">
                <a16:creationId xmlns:a16="http://schemas.microsoft.com/office/drawing/2014/main" id="{246BAB69-71FC-CFF2-A199-C446016C538A}"/>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3261103" y="3354964"/>
            <a:ext cx="133200" cy="133200"/>
          </a:xfrm>
          <a:prstGeom prst="rect">
            <a:avLst/>
          </a:prstGeom>
        </p:spPr>
      </p:pic>
      <p:pic>
        <p:nvPicPr>
          <p:cNvPr id="41" name="图片 40">
            <a:extLst>
              <a:ext uri="{FF2B5EF4-FFF2-40B4-BE49-F238E27FC236}">
                <a16:creationId xmlns:a16="http://schemas.microsoft.com/office/drawing/2014/main" id="{6EC82D93-C6C8-3144-3C71-614BD6524169}"/>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7910995" y="3354964"/>
            <a:ext cx="133200" cy="133200"/>
          </a:xfrm>
          <a:prstGeom prst="rect">
            <a:avLst/>
          </a:prstGeom>
        </p:spPr>
      </p:pic>
      <p:sp>
        <p:nvSpPr>
          <p:cNvPr id="43" name="PA-文本框 2">
            <a:extLst>
              <a:ext uri="{FF2B5EF4-FFF2-40B4-BE49-F238E27FC236}">
                <a16:creationId xmlns:a16="http://schemas.microsoft.com/office/drawing/2014/main" id="{5A86E96B-F3E1-FA5B-B1C3-6A0E9139CC57}"/>
              </a:ext>
            </a:extLst>
          </p:cNvPr>
          <p:cNvSpPr txBox="1"/>
          <p:nvPr>
            <p:custDataLst>
              <p:tags r:id="rId10"/>
            </p:custDataLst>
          </p:nvPr>
        </p:nvSpPr>
        <p:spPr>
          <a:xfrm>
            <a:off x="7971030" y="4021212"/>
            <a:ext cx="1327223" cy="19932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手机选择要去楼层</a:t>
            </a:r>
          </a:p>
        </p:txBody>
      </p:sp>
      <p:sp>
        <p:nvSpPr>
          <p:cNvPr id="46" name="PA-文本框 2">
            <a:extLst>
              <a:ext uri="{FF2B5EF4-FFF2-40B4-BE49-F238E27FC236}">
                <a16:creationId xmlns:a16="http://schemas.microsoft.com/office/drawing/2014/main" id="{115E6552-A64F-EEDC-A27D-FD25D01B4F2B}"/>
              </a:ext>
            </a:extLst>
          </p:cNvPr>
          <p:cNvSpPr txBox="1"/>
          <p:nvPr>
            <p:custDataLst>
              <p:tags r:id="rId11"/>
            </p:custDataLst>
          </p:nvPr>
        </p:nvSpPr>
        <p:spPr>
          <a:xfrm>
            <a:off x="9425706" y="4014020"/>
            <a:ext cx="1609195" cy="19932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自动点亮目的楼层按键</a:t>
            </a:r>
          </a:p>
        </p:txBody>
      </p:sp>
      <p:pic>
        <p:nvPicPr>
          <p:cNvPr id="47" name="图片 46">
            <a:extLst>
              <a:ext uri="{FF2B5EF4-FFF2-40B4-BE49-F238E27FC236}">
                <a16:creationId xmlns:a16="http://schemas.microsoft.com/office/drawing/2014/main" id="{9C80A81C-B44C-6AC4-713E-19E7BAB59F3E}"/>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9725821" y="3354964"/>
            <a:ext cx="133200" cy="133200"/>
          </a:xfrm>
          <a:prstGeom prst="rect">
            <a:avLst/>
          </a:prstGeom>
        </p:spPr>
      </p:pic>
      <p:sp>
        <p:nvSpPr>
          <p:cNvPr id="48" name="圆角矩形 49">
            <a:extLst>
              <a:ext uri="{FF2B5EF4-FFF2-40B4-BE49-F238E27FC236}">
                <a16:creationId xmlns:a16="http://schemas.microsoft.com/office/drawing/2014/main" id="{C3D36A45-681D-72F6-09DF-D41E78C8260C}"/>
              </a:ext>
            </a:extLst>
          </p:cNvPr>
          <p:cNvSpPr/>
          <p:nvPr/>
        </p:nvSpPr>
        <p:spPr>
          <a:xfrm>
            <a:off x="593049"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手机招梯</a:t>
            </a:r>
          </a:p>
        </p:txBody>
      </p:sp>
      <p:sp>
        <p:nvSpPr>
          <p:cNvPr id="50" name="圆角矩形 51">
            <a:extLst>
              <a:ext uri="{FF2B5EF4-FFF2-40B4-BE49-F238E27FC236}">
                <a16:creationId xmlns:a16="http://schemas.microsoft.com/office/drawing/2014/main" id="{ACF2D444-CBC5-2243-D1EC-985B2AC06789}"/>
              </a:ext>
            </a:extLst>
          </p:cNvPr>
          <p:cNvSpPr/>
          <p:nvPr/>
        </p:nvSpPr>
        <p:spPr>
          <a:xfrm>
            <a:off x="2013510" y="4580666"/>
            <a:ext cx="1719310"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手机上招梯，选择当前楼层，要上楼</a:t>
            </a:r>
            <a:r>
              <a:rPr lang="en-US" altLang="zh-CN" sz="1200" dirty="0">
                <a:solidFill>
                  <a:schemeClr val="tx1"/>
                </a:solidFill>
                <a:latin typeface="微软雅黑" panose="020B0503020204020204" charset="-122"/>
                <a:ea typeface="微软雅黑" panose="020B0503020204020204" charset="-122"/>
              </a:rPr>
              <a:t>/</a:t>
            </a:r>
            <a:r>
              <a:rPr lang="zh-CN" altLang="en-US" sz="1200" dirty="0">
                <a:solidFill>
                  <a:schemeClr val="tx1"/>
                </a:solidFill>
                <a:latin typeface="微软雅黑" panose="020B0503020204020204" charset="-122"/>
                <a:ea typeface="微软雅黑" panose="020B0503020204020204" charset="-122"/>
              </a:rPr>
              <a:t>下楼</a:t>
            </a:r>
          </a:p>
        </p:txBody>
      </p:sp>
      <p:sp>
        <p:nvSpPr>
          <p:cNvPr id="56" name="圆角矩形 58">
            <a:extLst>
              <a:ext uri="{FF2B5EF4-FFF2-40B4-BE49-F238E27FC236}">
                <a16:creationId xmlns:a16="http://schemas.microsoft.com/office/drawing/2014/main" id="{CF3C361F-5071-8163-9E5D-A0FE27C23459}"/>
              </a:ext>
            </a:extLst>
          </p:cNvPr>
          <p:cNvSpPr/>
          <p:nvPr/>
        </p:nvSpPr>
        <p:spPr>
          <a:xfrm>
            <a:off x="4164867" y="4561491"/>
            <a:ext cx="1624143"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手机屏幕实时显示当前电梯楼层</a:t>
            </a:r>
          </a:p>
        </p:txBody>
      </p:sp>
      <p:sp>
        <p:nvSpPr>
          <p:cNvPr id="59" name="圆角矩形 65">
            <a:extLst>
              <a:ext uri="{FF2B5EF4-FFF2-40B4-BE49-F238E27FC236}">
                <a16:creationId xmlns:a16="http://schemas.microsoft.com/office/drawing/2014/main" id="{5A565479-CDD0-71D6-0986-30D4D6C95502}"/>
              </a:ext>
            </a:extLst>
          </p:cNvPr>
          <p:cNvSpPr/>
          <p:nvPr/>
        </p:nvSpPr>
        <p:spPr>
          <a:xfrm>
            <a:off x="6213806" y="4590202"/>
            <a:ext cx="1409693"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电梯到达当前楼层后，进入电梯</a:t>
            </a:r>
          </a:p>
        </p:txBody>
      </p:sp>
      <p:sp>
        <p:nvSpPr>
          <p:cNvPr id="60" name="圆角矩形 70">
            <a:extLst>
              <a:ext uri="{FF2B5EF4-FFF2-40B4-BE49-F238E27FC236}">
                <a16:creationId xmlns:a16="http://schemas.microsoft.com/office/drawing/2014/main" id="{9E9253F4-8E37-D72B-35F3-1CD19B68E187}"/>
              </a:ext>
            </a:extLst>
          </p:cNvPr>
          <p:cNvSpPr/>
          <p:nvPr/>
        </p:nvSpPr>
        <p:spPr>
          <a:xfrm>
            <a:off x="8050201" y="4580666"/>
            <a:ext cx="160181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手机选择要去的楼层</a:t>
            </a:r>
          </a:p>
        </p:txBody>
      </p:sp>
      <p:sp>
        <p:nvSpPr>
          <p:cNvPr id="267" name="圆角矩形 70">
            <a:extLst>
              <a:ext uri="{FF2B5EF4-FFF2-40B4-BE49-F238E27FC236}">
                <a16:creationId xmlns:a16="http://schemas.microsoft.com/office/drawing/2014/main" id="{AB147AA3-8747-8431-6EF9-46A8F6651392}"/>
              </a:ext>
            </a:extLst>
          </p:cNvPr>
          <p:cNvSpPr/>
          <p:nvPr/>
        </p:nvSpPr>
        <p:spPr>
          <a:xfrm>
            <a:off x="10051201" y="4580666"/>
            <a:ext cx="147577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电梯到达目的楼层</a:t>
            </a:r>
          </a:p>
        </p:txBody>
      </p:sp>
      <p:cxnSp>
        <p:nvCxnSpPr>
          <p:cNvPr id="269" name="直接箭头连接符 268">
            <a:extLst>
              <a:ext uri="{FF2B5EF4-FFF2-40B4-BE49-F238E27FC236}">
                <a16:creationId xmlns:a16="http://schemas.microsoft.com/office/drawing/2014/main" id="{C17C0A7F-752E-46B5-54FC-EB63AF276285}"/>
              </a:ext>
            </a:extLst>
          </p:cNvPr>
          <p:cNvCxnSpPr>
            <a:cxnSpLocks/>
          </p:cNvCxnSpPr>
          <p:nvPr/>
        </p:nvCxnSpPr>
        <p:spPr>
          <a:xfrm>
            <a:off x="1601161" y="4806226"/>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0" name="直接箭头连接符 269">
            <a:extLst>
              <a:ext uri="{FF2B5EF4-FFF2-40B4-BE49-F238E27FC236}">
                <a16:creationId xmlns:a16="http://schemas.microsoft.com/office/drawing/2014/main" id="{DBD7CC23-D367-2A89-0D3B-D348F4CB3792}"/>
              </a:ext>
            </a:extLst>
          </p:cNvPr>
          <p:cNvCxnSpPr>
            <a:cxnSpLocks/>
          </p:cNvCxnSpPr>
          <p:nvPr/>
        </p:nvCxnSpPr>
        <p:spPr>
          <a:xfrm>
            <a:off x="3751786" y="4796690"/>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1" name="直接箭头连接符 270">
            <a:extLst>
              <a:ext uri="{FF2B5EF4-FFF2-40B4-BE49-F238E27FC236}">
                <a16:creationId xmlns:a16="http://schemas.microsoft.com/office/drawing/2014/main" id="{ED858CF4-EA76-A520-2E7E-473432AD8B68}"/>
              </a:ext>
            </a:extLst>
          </p:cNvPr>
          <p:cNvCxnSpPr>
            <a:cxnSpLocks/>
          </p:cNvCxnSpPr>
          <p:nvPr/>
        </p:nvCxnSpPr>
        <p:spPr>
          <a:xfrm>
            <a:off x="5781461" y="478572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6" name="直接箭头连接符 275">
            <a:extLst>
              <a:ext uri="{FF2B5EF4-FFF2-40B4-BE49-F238E27FC236}">
                <a16:creationId xmlns:a16="http://schemas.microsoft.com/office/drawing/2014/main" id="{21DDE498-E9E1-6FB0-B20A-2C9455C0C150}"/>
              </a:ext>
            </a:extLst>
          </p:cNvPr>
          <p:cNvCxnSpPr>
            <a:cxnSpLocks/>
          </p:cNvCxnSpPr>
          <p:nvPr/>
        </p:nvCxnSpPr>
        <p:spPr>
          <a:xfrm>
            <a:off x="7623499" y="4777515"/>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7" name="直接箭头连接符 276">
            <a:extLst>
              <a:ext uri="{FF2B5EF4-FFF2-40B4-BE49-F238E27FC236}">
                <a16:creationId xmlns:a16="http://schemas.microsoft.com/office/drawing/2014/main" id="{92CFEC89-516F-2944-0DAE-AA286F87EE1D}"/>
              </a:ext>
            </a:extLst>
          </p:cNvPr>
          <p:cNvCxnSpPr>
            <a:cxnSpLocks/>
          </p:cNvCxnSpPr>
          <p:nvPr/>
        </p:nvCxnSpPr>
        <p:spPr>
          <a:xfrm>
            <a:off x="9630016" y="478572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79" name="图片 278">
            <a:extLst>
              <a:ext uri="{FF2B5EF4-FFF2-40B4-BE49-F238E27FC236}">
                <a16:creationId xmlns:a16="http://schemas.microsoft.com/office/drawing/2014/main" id="{1A5F1C2F-9D05-655B-5367-B3DE76CCD453}"/>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9880975" y="2293947"/>
            <a:ext cx="703364" cy="1780953"/>
          </a:xfrm>
          <a:prstGeom prst="rect">
            <a:avLst/>
          </a:prstGeom>
        </p:spPr>
      </p:pic>
      <p:sp>
        <p:nvSpPr>
          <p:cNvPr id="3" name="PA-矩形 7">
            <a:extLst>
              <a:ext uri="{FF2B5EF4-FFF2-40B4-BE49-F238E27FC236}">
                <a16:creationId xmlns:a16="http://schemas.microsoft.com/office/drawing/2014/main" id="{99128F49-9A9B-894F-EC51-38019CC2865B}"/>
              </a:ext>
            </a:extLst>
          </p:cNvPr>
          <p:cNvSpPr/>
          <p:nvPr>
            <p:custDataLst>
              <p:tags r:id="rId12"/>
            </p:custDataLst>
          </p:nvPr>
        </p:nvSpPr>
        <p:spPr>
          <a:xfrm>
            <a:off x="1095775" y="1617531"/>
            <a:ext cx="978281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grpSp>
        <p:nvGrpSpPr>
          <p:cNvPr id="5" name="组合 23">
            <a:extLst>
              <a:ext uri="{FF2B5EF4-FFF2-40B4-BE49-F238E27FC236}">
                <a16:creationId xmlns:a16="http://schemas.microsoft.com/office/drawing/2014/main" id="{D7C72E9A-00E8-E132-564A-03DD7B26F5F3}"/>
              </a:ext>
            </a:extLst>
          </p:cNvPr>
          <p:cNvGrpSpPr/>
          <p:nvPr/>
        </p:nvGrpSpPr>
        <p:grpSpPr bwMode="auto">
          <a:xfrm>
            <a:off x="706784" y="1161368"/>
            <a:ext cx="314248" cy="724520"/>
            <a:chOff x="4578350" y="442913"/>
            <a:chExt cx="1047750" cy="2409825"/>
          </a:xfrm>
          <a:effectLst>
            <a:outerShdw blurRad="50800" dist="38100" dir="2700000" algn="tl" rotWithShape="0">
              <a:prstClr val="black">
                <a:alpha val="40000"/>
              </a:prstClr>
            </a:outerShdw>
          </a:effectLst>
        </p:grpSpPr>
        <p:sp>
          <p:nvSpPr>
            <p:cNvPr id="14" name="Freeform 136">
              <a:extLst>
                <a:ext uri="{FF2B5EF4-FFF2-40B4-BE49-F238E27FC236}">
                  <a16:creationId xmlns:a16="http://schemas.microsoft.com/office/drawing/2014/main" id="{33021378-9299-04BE-18C6-5786310E6504}"/>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20" name="Freeform 137">
              <a:extLst>
                <a:ext uri="{FF2B5EF4-FFF2-40B4-BE49-F238E27FC236}">
                  <a16:creationId xmlns:a16="http://schemas.microsoft.com/office/drawing/2014/main" id="{1E6B79DE-8FA8-ED76-5101-B91EA13DF4C5}"/>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29" name="Freeform 138">
              <a:extLst>
                <a:ext uri="{FF2B5EF4-FFF2-40B4-BE49-F238E27FC236}">
                  <a16:creationId xmlns:a16="http://schemas.microsoft.com/office/drawing/2014/main" id="{EC6BE084-F539-8F6A-2E88-960896ECD4B9}"/>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30" name="Freeform 139">
              <a:extLst>
                <a:ext uri="{FF2B5EF4-FFF2-40B4-BE49-F238E27FC236}">
                  <a16:creationId xmlns:a16="http://schemas.microsoft.com/office/drawing/2014/main" id="{BB7D490F-2561-D717-D48E-1C6AF14D0C8B}"/>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31" name="Rectangle 140">
              <a:extLst>
                <a:ext uri="{FF2B5EF4-FFF2-40B4-BE49-F238E27FC236}">
                  <a16:creationId xmlns:a16="http://schemas.microsoft.com/office/drawing/2014/main" id="{AC960977-9507-8A6B-AEAC-5AFDA313475B}"/>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228" name="Oval 141">
              <a:extLst>
                <a:ext uri="{FF2B5EF4-FFF2-40B4-BE49-F238E27FC236}">
                  <a16:creationId xmlns:a16="http://schemas.microsoft.com/office/drawing/2014/main" id="{17BC0BFD-CA3E-669D-778E-7722973A5CFF}"/>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231" name="Oval 142">
              <a:extLst>
                <a:ext uri="{FF2B5EF4-FFF2-40B4-BE49-F238E27FC236}">
                  <a16:creationId xmlns:a16="http://schemas.microsoft.com/office/drawing/2014/main" id="{866F45FB-FE06-35E2-0490-0109E1B6FAD7}"/>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241" name="Oval 143">
              <a:extLst>
                <a:ext uri="{FF2B5EF4-FFF2-40B4-BE49-F238E27FC236}">
                  <a16:creationId xmlns:a16="http://schemas.microsoft.com/office/drawing/2014/main" id="{5C815F67-021E-CC99-5D05-37470057A02B}"/>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242" name="Freeform 144">
              <a:extLst>
                <a:ext uri="{FF2B5EF4-FFF2-40B4-BE49-F238E27FC236}">
                  <a16:creationId xmlns:a16="http://schemas.microsoft.com/office/drawing/2014/main" id="{3B4AAAB7-53C5-0DB8-CD89-2E1E1C0D0E87}"/>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243" name="Freeform 145">
              <a:extLst>
                <a:ext uri="{FF2B5EF4-FFF2-40B4-BE49-F238E27FC236}">
                  <a16:creationId xmlns:a16="http://schemas.microsoft.com/office/drawing/2014/main" id="{B19275AC-3665-9CAA-69C5-B66D9C85303C}"/>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244" name="Freeform 146">
              <a:extLst>
                <a:ext uri="{FF2B5EF4-FFF2-40B4-BE49-F238E27FC236}">
                  <a16:creationId xmlns:a16="http://schemas.microsoft.com/office/drawing/2014/main" id="{E44DE1E1-83B2-2A01-CDBF-A1F13618B372}"/>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45" name="Freeform 147">
              <a:extLst>
                <a:ext uri="{FF2B5EF4-FFF2-40B4-BE49-F238E27FC236}">
                  <a16:creationId xmlns:a16="http://schemas.microsoft.com/office/drawing/2014/main" id="{16F47FD3-7B73-5D9F-1B43-7A7574970675}"/>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46" name="Freeform 148">
              <a:extLst>
                <a:ext uri="{FF2B5EF4-FFF2-40B4-BE49-F238E27FC236}">
                  <a16:creationId xmlns:a16="http://schemas.microsoft.com/office/drawing/2014/main" id="{995A2E94-A43A-9500-5C9B-D83EEE8F17D8}"/>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47" name="Freeform 149">
              <a:extLst>
                <a:ext uri="{FF2B5EF4-FFF2-40B4-BE49-F238E27FC236}">
                  <a16:creationId xmlns:a16="http://schemas.microsoft.com/office/drawing/2014/main" id="{A717762C-1ABF-724A-B66D-FCA70A61408B}"/>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48" name="Freeform 150">
              <a:extLst>
                <a:ext uri="{FF2B5EF4-FFF2-40B4-BE49-F238E27FC236}">
                  <a16:creationId xmlns:a16="http://schemas.microsoft.com/office/drawing/2014/main" id="{F0A6A4BA-7B2F-AEDB-184A-2BF5A8684CA9}"/>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49" name="Freeform 151">
              <a:extLst>
                <a:ext uri="{FF2B5EF4-FFF2-40B4-BE49-F238E27FC236}">
                  <a16:creationId xmlns:a16="http://schemas.microsoft.com/office/drawing/2014/main" id="{1D8B90B5-F823-B3F4-79B9-989FD01AD52A}"/>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50" name="Freeform 152">
              <a:extLst>
                <a:ext uri="{FF2B5EF4-FFF2-40B4-BE49-F238E27FC236}">
                  <a16:creationId xmlns:a16="http://schemas.microsoft.com/office/drawing/2014/main" id="{6FB0438B-3E5B-DE18-7FD2-C4A5F6F650DA}"/>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51" name="Freeform 153">
              <a:extLst>
                <a:ext uri="{FF2B5EF4-FFF2-40B4-BE49-F238E27FC236}">
                  <a16:creationId xmlns:a16="http://schemas.microsoft.com/office/drawing/2014/main" id="{0883B03B-749E-861B-7A4B-E8E9F1E7C930}"/>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52" name="Freeform 154">
              <a:extLst>
                <a:ext uri="{FF2B5EF4-FFF2-40B4-BE49-F238E27FC236}">
                  <a16:creationId xmlns:a16="http://schemas.microsoft.com/office/drawing/2014/main" id="{F5E2367C-3D7C-5C99-A292-E234B41BDCE7}"/>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53" name="Freeform 155">
              <a:extLst>
                <a:ext uri="{FF2B5EF4-FFF2-40B4-BE49-F238E27FC236}">
                  <a16:creationId xmlns:a16="http://schemas.microsoft.com/office/drawing/2014/main" id="{FA2ACD6F-96BF-A651-D1D8-699A0DCC8BC4}"/>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54" name="Freeform 156">
              <a:extLst>
                <a:ext uri="{FF2B5EF4-FFF2-40B4-BE49-F238E27FC236}">
                  <a16:creationId xmlns:a16="http://schemas.microsoft.com/office/drawing/2014/main" id="{7E93EC64-4F94-967C-95D2-822BF9C00B80}"/>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33" name="Freeform 157">
              <a:extLst>
                <a:ext uri="{FF2B5EF4-FFF2-40B4-BE49-F238E27FC236}">
                  <a16:creationId xmlns:a16="http://schemas.microsoft.com/office/drawing/2014/main" id="{794ACAA6-A09E-6EA9-95FD-1EBD3F87E43D}"/>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35" name="Freeform 158">
              <a:extLst>
                <a:ext uri="{FF2B5EF4-FFF2-40B4-BE49-F238E27FC236}">
                  <a16:creationId xmlns:a16="http://schemas.microsoft.com/office/drawing/2014/main" id="{219E0438-DAF1-88C2-00EC-FE7FF1D42B33}"/>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37" name="Freeform 159">
              <a:extLst>
                <a:ext uri="{FF2B5EF4-FFF2-40B4-BE49-F238E27FC236}">
                  <a16:creationId xmlns:a16="http://schemas.microsoft.com/office/drawing/2014/main" id="{B5BD5C69-B29D-5DA2-F669-DD5828A8CFCF}"/>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42" name="Freeform 160">
              <a:extLst>
                <a:ext uri="{FF2B5EF4-FFF2-40B4-BE49-F238E27FC236}">
                  <a16:creationId xmlns:a16="http://schemas.microsoft.com/office/drawing/2014/main" id="{2A350D57-9057-07F2-A686-7A70B1F39738}"/>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44" name="Freeform 161">
              <a:extLst>
                <a:ext uri="{FF2B5EF4-FFF2-40B4-BE49-F238E27FC236}">
                  <a16:creationId xmlns:a16="http://schemas.microsoft.com/office/drawing/2014/main" id="{49A66AF8-A0A6-AFD2-9738-F8E2E41B4AD7}"/>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45" name="Freeform 162">
              <a:extLst>
                <a:ext uri="{FF2B5EF4-FFF2-40B4-BE49-F238E27FC236}">
                  <a16:creationId xmlns:a16="http://schemas.microsoft.com/office/drawing/2014/main" id="{2D6B3AC4-C5E3-739F-5671-77B0C5863C68}"/>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49" name="Freeform 163">
              <a:extLst>
                <a:ext uri="{FF2B5EF4-FFF2-40B4-BE49-F238E27FC236}">
                  <a16:creationId xmlns:a16="http://schemas.microsoft.com/office/drawing/2014/main" id="{8376175D-9542-CDBC-BFEB-FECBDAEFE0D1}"/>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51" name="Freeform 164">
              <a:extLst>
                <a:ext uri="{FF2B5EF4-FFF2-40B4-BE49-F238E27FC236}">
                  <a16:creationId xmlns:a16="http://schemas.microsoft.com/office/drawing/2014/main" id="{3907669F-4A58-4C21-B340-FDE3059F2EE5}"/>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52" name="Freeform 165">
              <a:extLst>
                <a:ext uri="{FF2B5EF4-FFF2-40B4-BE49-F238E27FC236}">
                  <a16:creationId xmlns:a16="http://schemas.microsoft.com/office/drawing/2014/main" id="{8D37EFA5-C84F-E9F2-E6B0-11BEC85E6A46}"/>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53" name="Freeform 166">
              <a:extLst>
                <a:ext uri="{FF2B5EF4-FFF2-40B4-BE49-F238E27FC236}">
                  <a16:creationId xmlns:a16="http://schemas.microsoft.com/office/drawing/2014/main" id="{EBDD60AC-DF0A-908D-C3C7-B41E2A79ED9C}"/>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54" name="PA-椭圆 14">
            <a:extLst>
              <a:ext uri="{FF2B5EF4-FFF2-40B4-BE49-F238E27FC236}">
                <a16:creationId xmlns:a16="http://schemas.microsoft.com/office/drawing/2014/main" id="{8C9EE29D-6E57-48FB-A907-75A19978A3C5}"/>
              </a:ext>
            </a:extLst>
          </p:cNvPr>
          <p:cNvSpPr/>
          <p:nvPr>
            <p:custDataLst>
              <p:tags r:id="rId13"/>
            </p:custDataLst>
          </p:nvPr>
        </p:nvSpPr>
        <p:spPr>
          <a:xfrm>
            <a:off x="1065312" y="1582194"/>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55" name="PA-文本框 2">
            <a:extLst>
              <a:ext uri="{FF2B5EF4-FFF2-40B4-BE49-F238E27FC236}">
                <a16:creationId xmlns:a16="http://schemas.microsoft.com/office/drawing/2014/main" id="{B8613E91-F6BE-2D93-287B-3C311B66C716}"/>
              </a:ext>
            </a:extLst>
          </p:cNvPr>
          <p:cNvSpPr txBox="1"/>
          <p:nvPr>
            <p:custDataLst>
              <p:tags r:id="rId14"/>
            </p:custDataLst>
          </p:nvPr>
        </p:nvSpPr>
        <p:spPr>
          <a:xfrm>
            <a:off x="238364" y="1880707"/>
            <a:ext cx="1266329" cy="313965"/>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手机开门、开闸</a:t>
            </a:r>
            <a:endParaRPr lang="zh-CN" sz="1200" b="1" dirty="0">
              <a:solidFill>
                <a:schemeClr val="tx1"/>
              </a:solidFill>
              <a:latin typeface="微软雅黑" panose="020B0503020204020204" charset="-122"/>
              <a:ea typeface="微软雅黑" panose="020B0503020204020204" charset="-122"/>
            </a:endParaRPr>
          </a:p>
        </p:txBody>
      </p:sp>
      <p:pic>
        <p:nvPicPr>
          <p:cNvPr id="57" name="图片 56">
            <a:extLst>
              <a:ext uri="{FF2B5EF4-FFF2-40B4-BE49-F238E27FC236}">
                <a16:creationId xmlns:a16="http://schemas.microsoft.com/office/drawing/2014/main" id="{48EE249E-AC6F-4DBC-EA59-972019937024}"/>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693719" y="1091641"/>
            <a:ext cx="1064460" cy="1040569"/>
          </a:xfrm>
          <a:prstGeom prst="rect">
            <a:avLst/>
          </a:prstGeom>
        </p:spPr>
      </p:pic>
      <p:sp>
        <p:nvSpPr>
          <p:cNvPr id="58" name="PA-文本框 2">
            <a:extLst>
              <a:ext uri="{FF2B5EF4-FFF2-40B4-BE49-F238E27FC236}">
                <a16:creationId xmlns:a16="http://schemas.microsoft.com/office/drawing/2014/main" id="{236B0432-681E-D1BF-706B-23D41A1D771D}"/>
              </a:ext>
            </a:extLst>
          </p:cNvPr>
          <p:cNvSpPr txBox="1"/>
          <p:nvPr>
            <p:custDataLst>
              <p:tags r:id="rId15"/>
            </p:custDataLst>
          </p:nvPr>
        </p:nvSpPr>
        <p:spPr>
          <a:xfrm>
            <a:off x="1616702" y="2111561"/>
            <a:ext cx="1567519" cy="258730"/>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在家或</a:t>
            </a:r>
            <a:r>
              <a:rPr lang="en-US" altLang="zh-CN" sz="1000" b="1" dirty="0">
                <a:solidFill>
                  <a:schemeClr val="tx1"/>
                </a:solidFill>
                <a:latin typeface="微软雅黑" panose="020B0503020204020204" charset="-122"/>
                <a:ea typeface="微软雅黑" panose="020B0503020204020204" charset="-122"/>
              </a:rPr>
              <a:t>/</a:t>
            </a:r>
            <a:r>
              <a:rPr lang="zh-CN" altLang="en-US" sz="1000" b="1" dirty="0">
                <a:solidFill>
                  <a:schemeClr val="tx1"/>
                </a:solidFill>
                <a:latin typeface="微软雅黑" panose="020B0503020204020204" charset="-122"/>
                <a:ea typeface="微软雅黑" panose="020B0503020204020204" charset="-122"/>
              </a:rPr>
              <a:t>办公室手机</a:t>
            </a:r>
          </a:p>
        </p:txBody>
      </p:sp>
      <p:pic>
        <p:nvPicPr>
          <p:cNvPr id="61" name="图片 60">
            <a:extLst>
              <a:ext uri="{FF2B5EF4-FFF2-40B4-BE49-F238E27FC236}">
                <a16:creationId xmlns:a16="http://schemas.microsoft.com/office/drawing/2014/main" id="{98101E37-3A91-F50E-705C-7D760750D9B4}"/>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3511333" y="1296606"/>
            <a:ext cx="709277" cy="689843"/>
          </a:xfrm>
          <a:prstGeom prst="rect">
            <a:avLst/>
          </a:prstGeom>
        </p:spPr>
      </p:pic>
      <p:pic>
        <p:nvPicPr>
          <p:cNvPr id="62" name="图片 61">
            <a:extLst>
              <a:ext uri="{FF2B5EF4-FFF2-40B4-BE49-F238E27FC236}">
                <a16:creationId xmlns:a16="http://schemas.microsoft.com/office/drawing/2014/main" id="{6080BAAC-C415-0AAD-2BDB-198B17D1F809}"/>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7189073" y="1254791"/>
            <a:ext cx="726200" cy="763770"/>
          </a:xfrm>
          <a:prstGeom prst="rect">
            <a:avLst/>
          </a:prstGeom>
        </p:spPr>
      </p:pic>
      <p:sp>
        <p:nvSpPr>
          <p:cNvPr id="63" name="PA-文本框 2">
            <a:extLst>
              <a:ext uri="{FF2B5EF4-FFF2-40B4-BE49-F238E27FC236}">
                <a16:creationId xmlns:a16="http://schemas.microsoft.com/office/drawing/2014/main" id="{77696FDE-CC2E-2172-EE95-BBE32D95C881}"/>
              </a:ext>
            </a:extLst>
          </p:cNvPr>
          <p:cNvSpPr txBox="1"/>
          <p:nvPr>
            <p:custDataLst>
              <p:tags r:id="rId16"/>
            </p:custDataLst>
          </p:nvPr>
        </p:nvSpPr>
        <p:spPr>
          <a:xfrm>
            <a:off x="3377379" y="1994009"/>
            <a:ext cx="960670" cy="281078"/>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手机远程开门</a:t>
            </a:r>
            <a:endParaRPr lang="zh-CN" altLang="en-US" sz="1000" b="1" dirty="0">
              <a:solidFill>
                <a:schemeClr val="tx1"/>
              </a:solidFill>
              <a:latin typeface="微软雅黑" panose="020B0503020204020204" charset="-122"/>
              <a:ea typeface="微软雅黑" panose="020B0503020204020204" charset="-122"/>
            </a:endParaRPr>
          </a:p>
        </p:txBody>
      </p:sp>
      <p:sp>
        <p:nvSpPr>
          <p:cNvPr id="258" name="PA-文本框 2">
            <a:extLst>
              <a:ext uri="{FF2B5EF4-FFF2-40B4-BE49-F238E27FC236}">
                <a16:creationId xmlns:a16="http://schemas.microsoft.com/office/drawing/2014/main" id="{3860698A-E3D5-01E4-E2C8-C78061401DC9}"/>
              </a:ext>
            </a:extLst>
          </p:cNvPr>
          <p:cNvSpPr txBox="1"/>
          <p:nvPr>
            <p:custDataLst>
              <p:tags r:id="rId17"/>
            </p:custDataLst>
          </p:nvPr>
        </p:nvSpPr>
        <p:spPr>
          <a:xfrm>
            <a:off x="7114239" y="1976642"/>
            <a:ext cx="1122148" cy="281078"/>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手机远程开闸机</a:t>
            </a:r>
            <a:endParaRPr lang="zh-CN" altLang="en-US" sz="1000" b="1" dirty="0">
              <a:solidFill>
                <a:schemeClr val="tx1"/>
              </a:solidFill>
              <a:latin typeface="微软雅黑" panose="020B0503020204020204" charset="-122"/>
              <a:ea typeface="微软雅黑" panose="020B0503020204020204" charset="-122"/>
            </a:endParaRPr>
          </a:p>
        </p:txBody>
      </p:sp>
      <p:pic>
        <p:nvPicPr>
          <p:cNvPr id="259" name="图片 258">
            <a:extLst>
              <a:ext uri="{FF2B5EF4-FFF2-40B4-BE49-F238E27FC236}">
                <a16:creationId xmlns:a16="http://schemas.microsoft.com/office/drawing/2014/main" id="{08CAC7AC-BBA5-B23F-96D6-2B22360E4230}"/>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flipH="1">
            <a:off x="5211597" y="1221124"/>
            <a:ext cx="753499" cy="801108"/>
          </a:xfrm>
          <a:prstGeom prst="rect">
            <a:avLst/>
          </a:prstGeom>
        </p:spPr>
      </p:pic>
      <p:sp>
        <p:nvSpPr>
          <p:cNvPr id="260" name="PA-文本框 2">
            <a:extLst>
              <a:ext uri="{FF2B5EF4-FFF2-40B4-BE49-F238E27FC236}">
                <a16:creationId xmlns:a16="http://schemas.microsoft.com/office/drawing/2014/main" id="{6F860E27-64DD-4852-4680-2E0C6966AFF0}"/>
              </a:ext>
            </a:extLst>
          </p:cNvPr>
          <p:cNvSpPr txBox="1"/>
          <p:nvPr>
            <p:custDataLst>
              <p:tags r:id="rId18"/>
            </p:custDataLst>
          </p:nvPr>
        </p:nvSpPr>
        <p:spPr>
          <a:xfrm>
            <a:off x="5043341" y="1984273"/>
            <a:ext cx="1209124" cy="281078"/>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手机远程开广告门</a:t>
            </a:r>
            <a:endParaRPr lang="zh-CN" altLang="en-US" sz="1000" b="1" dirty="0">
              <a:solidFill>
                <a:schemeClr val="tx1"/>
              </a:solidFill>
              <a:latin typeface="微软雅黑" panose="020B0503020204020204" charset="-122"/>
              <a:ea typeface="微软雅黑" panose="020B0503020204020204" charset="-122"/>
            </a:endParaRPr>
          </a:p>
        </p:txBody>
      </p:sp>
      <p:sp>
        <p:nvSpPr>
          <p:cNvPr id="261" name="文本框 260">
            <a:extLst>
              <a:ext uri="{FF2B5EF4-FFF2-40B4-BE49-F238E27FC236}">
                <a16:creationId xmlns:a16="http://schemas.microsoft.com/office/drawing/2014/main" id="{236F6861-2ED7-7684-EDE8-E6F4E2D3A1C2}"/>
              </a:ext>
            </a:extLst>
          </p:cNvPr>
          <p:cNvSpPr txBox="1"/>
          <p:nvPr/>
        </p:nvSpPr>
        <p:spPr>
          <a:xfrm>
            <a:off x="689987" y="274082"/>
            <a:ext cx="5780086"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手机开门、开闸、招梯及乘梯解决方案</a:t>
            </a:r>
          </a:p>
        </p:txBody>
      </p:sp>
    </p:spTree>
    <p:extLst>
      <p:ext uri="{BB962C8B-B14F-4D97-AF65-F5344CB8AC3E}">
        <p14:creationId xmlns:p14="http://schemas.microsoft.com/office/powerpoint/2010/main" val="5300665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7" y="274082"/>
            <a:ext cx="4242231"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开门</a:t>
            </a:r>
            <a:r>
              <a:rPr lang="en-US" altLang="zh-CN"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a:t>
            </a: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开闸联动乘梯解决方案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3185468" y="2397281"/>
            <a:ext cx="5806719"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开门</a:t>
            </a:r>
            <a:r>
              <a:rPr lang="en-US" altLang="zh-CN" sz="3600" b="1" dirty="0">
                <a:solidFill>
                  <a:srgbClr val="00B0F0"/>
                </a:solidFill>
                <a:cs typeface="+mn-ea"/>
                <a:sym typeface="+mn-lt"/>
              </a:rPr>
              <a:t>/</a:t>
            </a:r>
            <a:r>
              <a:rPr lang="zh-CN" altLang="en-US" sz="3600" b="1" dirty="0">
                <a:solidFill>
                  <a:srgbClr val="00B0F0"/>
                </a:solidFill>
                <a:cs typeface="+mn-ea"/>
                <a:sym typeface="+mn-lt"/>
              </a:rPr>
              <a:t>开闸联动乘梯解决方案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378118" y="3255784"/>
            <a:ext cx="3421450"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单元门、通道闸一次认证，联动乘梯</a:t>
            </a:r>
          </a:p>
        </p:txBody>
      </p:sp>
    </p:spTree>
    <p:extLst>
      <p:ext uri="{BB962C8B-B14F-4D97-AF65-F5344CB8AC3E}">
        <p14:creationId xmlns:p14="http://schemas.microsoft.com/office/powerpoint/2010/main" val="42882122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联动乘梯解决方案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629160"/>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住宅小区项目、写字楼有通道闸项目，业主只需要在单元门或者通道闸上刷卡、刷脸、或者刷二维码后，开门或者开闸后，同时系统自动呼叫电梯到当前楼层，电梯到达后，自动开门，乘梯人进入电梯不需要再刷卡</a:t>
            </a:r>
            <a:r>
              <a:rPr lang="en-US" altLang="zh-CN" sz="1615" dirty="0">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刷脸</a:t>
            </a:r>
            <a:r>
              <a:rPr lang="en-US" altLang="zh-CN" sz="1615" dirty="0">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刷码，电梯自动点亮业主所住楼层按键。</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447412"/>
            <a:ext cx="10686877" cy="2747543"/>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单元门或者通道闸上面，刷卡、刷码、刷脸后，自动呼叫电梯到当前楼层</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电梯到达当前楼层，开门后自动点亮要去的楼层按键，无需二次刷卡刷码或者刷卡；</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、如果是有多个楼层权限的则需要手工按键；</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、增加语音识别模块，多个楼层权限的也可以不需要按键，进入电梯后直接说“去*层”即可；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、新、老项目如果电梯提供对接协议，可与电梯直接协议对接实现招梯及乘梯；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6</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、支持第三方平台</a:t>
            </a:r>
            <a:r>
              <a:rPr lang="zh-CN" altLang="en-US" sz="1615" dirty="0">
                <a:latin typeface="微软雅黑" panose="020B0503020204020204" charset="-122"/>
                <a:ea typeface="微软雅黑" panose="020B0503020204020204" charset="-122"/>
                <a:sym typeface="宋体" panose="02010600030101010101" pitchFamily="2" charset="-122"/>
              </a:rPr>
              <a:t>、软件、</a:t>
            </a:r>
            <a:r>
              <a:rPr lang="en-US" altLang="zh-CN" sz="1615" dirty="0">
                <a:latin typeface="微软雅黑" panose="020B0503020204020204" charset="-122"/>
                <a:ea typeface="微软雅黑" panose="020B0503020204020204" charset="-122"/>
                <a:sym typeface="宋体" panose="02010600030101010101" pitchFamily="2" charset="-122"/>
              </a:rPr>
              <a:t>APP</a:t>
            </a:r>
            <a:r>
              <a:rPr lang="zh-CN" altLang="en-US" sz="1615" dirty="0">
                <a:latin typeface="微软雅黑" panose="020B0503020204020204" charset="-122"/>
                <a:ea typeface="微软雅黑" panose="020B0503020204020204" charset="-122"/>
                <a:sym typeface="宋体" panose="02010600030101010101" pitchFamily="2" charset="-122"/>
              </a:rPr>
              <a:t>等对接。</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40202854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3" y="283210"/>
            <a:ext cx="4348423"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开门、开展联动乘梯解决方案</a:t>
            </a:r>
          </a:p>
        </p:txBody>
      </p:sp>
      <p:sp>
        <p:nvSpPr>
          <p:cNvPr id="23" name="PA-矩形 7"/>
          <p:cNvSpPr/>
          <p:nvPr>
            <p:custDataLst>
              <p:tags r:id="rId1"/>
            </p:custDataLst>
          </p:nvPr>
        </p:nvSpPr>
        <p:spPr>
          <a:xfrm>
            <a:off x="1074993" y="2324107"/>
            <a:ext cx="978281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32" name="PA-椭圆 14"/>
          <p:cNvSpPr/>
          <p:nvPr>
            <p:custDataLst>
              <p:tags r:id="rId2"/>
            </p:custDataLst>
          </p:nvPr>
        </p:nvSpPr>
        <p:spPr>
          <a:xfrm>
            <a:off x="1060792" y="2288369"/>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40" name="PA-椭圆 273"/>
          <p:cNvSpPr/>
          <p:nvPr>
            <p:custDataLst>
              <p:tags r:id="rId3"/>
            </p:custDataLst>
          </p:nvPr>
        </p:nvSpPr>
        <p:spPr>
          <a:xfrm>
            <a:off x="10724103" y="2291864"/>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22" name="PA-文本框 2"/>
          <p:cNvSpPr txBox="1"/>
          <p:nvPr>
            <p:custDataLst>
              <p:tags r:id="rId4"/>
            </p:custDataLst>
          </p:nvPr>
        </p:nvSpPr>
        <p:spPr>
          <a:xfrm>
            <a:off x="580268" y="2629237"/>
            <a:ext cx="532381" cy="313965"/>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业主</a:t>
            </a:r>
            <a:endParaRPr lang="zh-CN" sz="1200" b="1" dirty="0">
              <a:solidFill>
                <a:schemeClr val="tx1"/>
              </a:solidFill>
              <a:latin typeface="微软雅黑" panose="020B0503020204020204" charset="-122"/>
              <a:ea typeface="微软雅黑" panose="020B0503020204020204" charset="-122"/>
            </a:endParaRPr>
          </a:p>
        </p:txBody>
      </p:sp>
      <p:sp>
        <p:nvSpPr>
          <p:cNvPr id="217" name="PA-文本框 2"/>
          <p:cNvSpPr txBox="1"/>
          <p:nvPr>
            <p:custDataLst>
              <p:tags r:id="rId5"/>
            </p:custDataLst>
          </p:nvPr>
        </p:nvSpPr>
        <p:spPr>
          <a:xfrm>
            <a:off x="10753463" y="2168877"/>
            <a:ext cx="1197473" cy="29520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sz="1200" b="1" dirty="0">
                <a:solidFill>
                  <a:schemeClr val="bg1"/>
                </a:solidFill>
                <a:latin typeface="微软雅黑" panose="020B0503020204020204" charset="-122"/>
                <a:ea typeface="微软雅黑" panose="020B0503020204020204" charset="-122"/>
              </a:rPr>
              <a:t>9</a:t>
            </a:r>
            <a:r>
              <a:rPr lang="zh-CN" altLang="en-US" sz="1200" b="1" dirty="0">
                <a:solidFill>
                  <a:schemeClr val="tx1"/>
                </a:solidFill>
                <a:latin typeface="微软雅黑" panose="020B0503020204020204" charset="-122"/>
                <a:ea typeface="微软雅黑" panose="020B0503020204020204" charset="-122"/>
              </a:rPr>
              <a:t>到达目的楼层</a:t>
            </a:r>
          </a:p>
        </p:txBody>
      </p:sp>
      <p:pic>
        <p:nvPicPr>
          <p:cNvPr id="12" name="图片 11">
            <a:extLst>
              <a:ext uri="{FF2B5EF4-FFF2-40B4-BE49-F238E27FC236}">
                <a16:creationId xmlns:a16="http://schemas.microsoft.com/office/drawing/2014/main" id="{48D5C608-21DD-B09A-92B9-C204FDB7F56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02367" y="2307983"/>
            <a:ext cx="133200" cy="133200"/>
          </a:xfrm>
          <a:prstGeom prst="rect">
            <a:avLst/>
          </a:prstGeom>
        </p:spPr>
      </p:pic>
      <p:sp>
        <p:nvSpPr>
          <p:cNvPr id="187" name="PA-文本框 2">
            <a:extLst>
              <a:ext uri="{FF2B5EF4-FFF2-40B4-BE49-F238E27FC236}">
                <a16:creationId xmlns:a16="http://schemas.microsoft.com/office/drawing/2014/main" id="{41B4052E-B70A-0214-3154-7E00CD7A4718}"/>
              </a:ext>
            </a:extLst>
          </p:cNvPr>
          <p:cNvSpPr txBox="1"/>
          <p:nvPr>
            <p:custDataLst>
              <p:tags r:id="rId6"/>
            </p:custDataLst>
          </p:nvPr>
        </p:nvSpPr>
        <p:spPr>
          <a:xfrm>
            <a:off x="1702641" y="3517665"/>
            <a:ext cx="898065" cy="256202"/>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大厦通道闸</a:t>
            </a:r>
          </a:p>
        </p:txBody>
      </p:sp>
      <p:pic>
        <p:nvPicPr>
          <p:cNvPr id="18" name="图片 17">
            <a:extLst>
              <a:ext uri="{FF2B5EF4-FFF2-40B4-BE49-F238E27FC236}">
                <a16:creationId xmlns:a16="http://schemas.microsoft.com/office/drawing/2014/main" id="{4D59D6DA-6C9E-661B-C18E-4A86A2C62FC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40229" y="1550037"/>
            <a:ext cx="989370" cy="1437387"/>
          </a:xfrm>
          <a:prstGeom prst="rect">
            <a:avLst/>
          </a:prstGeom>
        </p:spPr>
      </p:pic>
      <p:sp>
        <p:nvSpPr>
          <p:cNvPr id="204" name="PA-文本框 2">
            <a:extLst>
              <a:ext uri="{FF2B5EF4-FFF2-40B4-BE49-F238E27FC236}">
                <a16:creationId xmlns:a16="http://schemas.microsoft.com/office/drawing/2014/main" id="{E0BC1AFE-774C-3B55-EE12-344E52FC110B}"/>
              </a:ext>
            </a:extLst>
          </p:cNvPr>
          <p:cNvSpPr txBox="1"/>
          <p:nvPr>
            <p:custDataLst>
              <p:tags r:id="rId7"/>
            </p:custDataLst>
          </p:nvPr>
        </p:nvSpPr>
        <p:spPr>
          <a:xfrm>
            <a:off x="4860922" y="2977583"/>
            <a:ext cx="1493576" cy="454434"/>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电梯自动到达当前楼层</a:t>
            </a:r>
          </a:p>
        </p:txBody>
      </p:sp>
      <p:grpSp>
        <p:nvGrpSpPr>
          <p:cNvPr id="2" name="组合 23">
            <a:extLst>
              <a:ext uri="{FF2B5EF4-FFF2-40B4-BE49-F238E27FC236}">
                <a16:creationId xmlns:a16="http://schemas.microsoft.com/office/drawing/2014/main" id="{DA8D3A35-9E9B-A3DF-4E25-9137ADD62363}"/>
              </a:ext>
            </a:extLst>
          </p:cNvPr>
          <p:cNvGrpSpPr/>
          <p:nvPr/>
        </p:nvGrpSpPr>
        <p:grpSpPr bwMode="auto">
          <a:xfrm>
            <a:off x="686002" y="1867944"/>
            <a:ext cx="314248" cy="724520"/>
            <a:chOff x="4578350" y="442913"/>
            <a:chExt cx="1047750" cy="2409825"/>
          </a:xfrm>
          <a:effectLst>
            <a:outerShdw blurRad="50800" dist="38100" dir="2700000" algn="tl" rotWithShape="0">
              <a:prstClr val="black">
                <a:alpha val="40000"/>
              </a:prstClr>
            </a:outerShdw>
          </a:effectLst>
        </p:grpSpPr>
        <p:sp>
          <p:nvSpPr>
            <p:cNvPr id="4" name="Freeform 136">
              <a:extLst>
                <a:ext uri="{FF2B5EF4-FFF2-40B4-BE49-F238E27FC236}">
                  <a16:creationId xmlns:a16="http://schemas.microsoft.com/office/drawing/2014/main" id="{62A5F9A3-4AEB-7FB5-8FE0-0B8FD827AA97}"/>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7" name="Freeform 137">
              <a:extLst>
                <a:ext uri="{FF2B5EF4-FFF2-40B4-BE49-F238E27FC236}">
                  <a16:creationId xmlns:a16="http://schemas.microsoft.com/office/drawing/2014/main" id="{6B477632-832F-5A57-9B01-428DC80A287A}"/>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8" name="Freeform 138">
              <a:extLst>
                <a:ext uri="{FF2B5EF4-FFF2-40B4-BE49-F238E27FC236}">
                  <a16:creationId xmlns:a16="http://schemas.microsoft.com/office/drawing/2014/main" id="{FCBCC330-C7DB-7FCD-0666-7F194FBC36F7}"/>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9" name="Freeform 139">
              <a:extLst>
                <a:ext uri="{FF2B5EF4-FFF2-40B4-BE49-F238E27FC236}">
                  <a16:creationId xmlns:a16="http://schemas.microsoft.com/office/drawing/2014/main" id="{F2F781E4-5EB4-F92A-A677-C790D8F9DB03}"/>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0" name="Rectangle 140">
              <a:extLst>
                <a:ext uri="{FF2B5EF4-FFF2-40B4-BE49-F238E27FC236}">
                  <a16:creationId xmlns:a16="http://schemas.microsoft.com/office/drawing/2014/main" id="{A3769DD1-AE21-7786-1E3B-E2D2A6221E2E}"/>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 name="Oval 141">
              <a:extLst>
                <a:ext uri="{FF2B5EF4-FFF2-40B4-BE49-F238E27FC236}">
                  <a16:creationId xmlns:a16="http://schemas.microsoft.com/office/drawing/2014/main" id="{3C3465E7-E757-AE16-74E0-A2B9718DDB18}"/>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3" name="Oval 142">
              <a:extLst>
                <a:ext uri="{FF2B5EF4-FFF2-40B4-BE49-F238E27FC236}">
                  <a16:creationId xmlns:a16="http://schemas.microsoft.com/office/drawing/2014/main" id="{2CC2DC62-0456-4714-B220-8AD2D6464F6F}"/>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5" name="Oval 143">
              <a:extLst>
                <a:ext uri="{FF2B5EF4-FFF2-40B4-BE49-F238E27FC236}">
                  <a16:creationId xmlns:a16="http://schemas.microsoft.com/office/drawing/2014/main" id="{32B42FBD-5965-D88F-CF13-6F4A2ED8F6CB}"/>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7" name="Freeform 144">
              <a:extLst>
                <a:ext uri="{FF2B5EF4-FFF2-40B4-BE49-F238E27FC236}">
                  <a16:creationId xmlns:a16="http://schemas.microsoft.com/office/drawing/2014/main" id="{F69E532C-15DB-5EBA-D796-AE71D246847F}"/>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9" name="Freeform 145">
              <a:extLst>
                <a:ext uri="{FF2B5EF4-FFF2-40B4-BE49-F238E27FC236}">
                  <a16:creationId xmlns:a16="http://schemas.microsoft.com/office/drawing/2014/main" id="{D77E1B23-B34C-EC45-B7BC-3CBA621535A6}"/>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21" name="Freeform 146">
              <a:extLst>
                <a:ext uri="{FF2B5EF4-FFF2-40B4-BE49-F238E27FC236}">
                  <a16:creationId xmlns:a16="http://schemas.microsoft.com/office/drawing/2014/main" id="{909D904B-021A-2A82-3025-23690AE7635B}"/>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 name="Freeform 147">
              <a:extLst>
                <a:ext uri="{FF2B5EF4-FFF2-40B4-BE49-F238E27FC236}">
                  <a16:creationId xmlns:a16="http://schemas.microsoft.com/office/drawing/2014/main" id="{25684491-9DCA-7FBF-FB49-062F19663B7A}"/>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4" name="Freeform 148">
              <a:extLst>
                <a:ext uri="{FF2B5EF4-FFF2-40B4-BE49-F238E27FC236}">
                  <a16:creationId xmlns:a16="http://schemas.microsoft.com/office/drawing/2014/main" id="{BB339B14-0DF7-F01C-E8B8-E4A0B7927330}"/>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6" name="Freeform 149">
              <a:extLst>
                <a:ext uri="{FF2B5EF4-FFF2-40B4-BE49-F238E27FC236}">
                  <a16:creationId xmlns:a16="http://schemas.microsoft.com/office/drawing/2014/main" id="{1719A638-1905-46F3-8E8F-9A10CB48344D}"/>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7" name="Freeform 150">
              <a:extLst>
                <a:ext uri="{FF2B5EF4-FFF2-40B4-BE49-F238E27FC236}">
                  <a16:creationId xmlns:a16="http://schemas.microsoft.com/office/drawing/2014/main" id="{087406C8-38DB-C7B4-CBED-7DDF6C9B877C}"/>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8" name="Freeform 151">
              <a:extLst>
                <a:ext uri="{FF2B5EF4-FFF2-40B4-BE49-F238E27FC236}">
                  <a16:creationId xmlns:a16="http://schemas.microsoft.com/office/drawing/2014/main" id="{3F299CED-7750-4AEF-61F9-0908533C1F72}"/>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24" name="Freeform 152">
              <a:extLst>
                <a:ext uri="{FF2B5EF4-FFF2-40B4-BE49-F238E27FC236}">
                  <a16:creationId xmlns:a16="http://schemas.microsoft.com/office/drawing/2014/main" id="{A4ED10FE-6A80-22B1-3CCC-D36E8F0D69B3}"/>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25" name="Freeform 153">
              <a:extLst>
                <a:ext uri="{FF2B5EF4-FFF2-40B4-BE49-F238E27FC236}">
                  <a16:creationId xmlns:a16="http://schemas.microsoft.com/office/drawing/2014/main" id="{E46D0C6F-D36F-56A3-E7C5-1B75C08F2CEF}"/>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6" name="Freeform 154">
              <a:extLst>
                <a:ext uri="{FF2B5EF4-FFF2-40B4-BE49-F238E27FC236}">
                  <a16:creationId xmlns:a16="http://schemas.microsoft.com/office/drawing/2014/main" id="{CF70CA43-4BA4-BA25-0C7C-8F21BA30BBD3}"/>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7" name="Freeform 155">
              <a:extLst>
                <a:ext uri="{FF2B5EF4-FFF2-40B4-BE49-F238E27FC236}">
                  <a16:creationId xmlns:a16="http://schemas.microsoft.com/office/drawing/2014/main" id="{10F345C6-D482-9B41-F0BA-2A2AC8056982}"/>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29" name="Freeform 156">
              <a:extLst>
                <a:ext uri="{FF2B5EF4-FFF2-40B4-BE49-F238E27FC236}">
                  <a16:creationId xmlns:a16="http://schemas.microsoft.com/office/drawing/2014/main" id="{A2CEB42D-A1BB-4A00-745A-B0C38815EEDE}"/>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30" name="Freeform 157">
              <a:extLst>
                <a:ext uri="{FF2B5EF4-FFF2-40B4-BE49-F238E27FC236}">
                  <a16:creationId xmlns:a16="http://schemas.microsoft.com/office/drawing/2014/main" id="{41BA18C0-8E10-0CC1-A4ED-0C19C6B84C6C}"/>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232" name="Freeform 158">
              <a:extLst>
                <a:ext uri="{FF2B5EF4-FFF2-40B4-BE49-F238E27FC236}">
                  <a16:creationId xmlns:a16="http://schemas.microsoft.com/office/drawing/2014/main" id="{C1B6D966-9C72-F1C5-D80B-B5CEEF8FAD26}"/>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233" name="Freeform 159">
              <a:extLst>
                <a:ext uri="{FF2B5EF4-FFF2-40B4-BE49-F238E27FC236}">
                  <a16:creationId xmlns:a16="http://schemas.microsoft.com/office/drawing/2014/main" id="{24B031BE-E44A-F57F-CBCB-26F30284B062}"/>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34" name="Freeform 160">
              <a:extLst>
                <a:ext uri="{FF2B5EF4-FFF2-40B4-BE49-F238E27FC236}">
                  <a16:creationId xmlns:a16="http://schemas.microsoft.com/office/drawing/2014/main" id="{0F38CF2C-2D06-7DDB-9143-BA0EB5325360}"/>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235" name="Freeform 161">
              <a:extLst>
                <a:ext uri="{FF2B5EF4-FFF2-40B4-BE49-F238E27FC236}">
                  <a16:creationId xmlns:a16="http://schemas.microsoft.com/office/drawing/2014/main" id="{81B596B8-B38F-DE93-D9BA-1AFCF29C1775}"/>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236" name="Freeform 162">
              <a:extLst>
                <a:ext uri="{FF2B5EF4-FFF2-40B4-BE49-F238E27FC236}">
                  <a16:creationId xmlns:a16="http://schemas.microsoft.com/office/drawing/2014/main" id="{F41E18E2-C393-2ACF-4BBC-DDBDD0E3A01E}"/>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237" name="Freeform 163">
              <a:extLst>
                <a:ext uri="{FF2B5EF4-FFF2-40B4-BE49-F238E27FC236}">
                  <a16:creationId xmlns:a16="http://schemas.microsoft.com/office/drawing/2014/main" id="{EC584B52-BB62-E63C-0DEA-7061011F71A2}"/>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38" name="Freeform 164">
              <a:extLst>
                <a:ext uri="{FF2B5EF4-FFF2-40B4-BE49-F238E27FC236}">
                  <a16:creationId xmlns:a16="http://schemas.microsoft.com/office/drawing/2014/main" id="{04769E90-8CB0-2278-525C-4D4DC35FD19A}"/>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39" name="Freeform 165">
              <a:extLst>
                <a:ext uri="{FF2B5EF4-FFF2-40B4-BE49-F238E27FC236}">
                  <a16:creationId xmlns:a16="http://schemas.microsoft.com/office/drawing/2014/main" id="{77E6CC15-92ED-43B0-950E-0EB46A268554}"/>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240" name="Freeform 166">
              <a:extLst>
                <a:ext uri="{FF2B5EF4-FFF2-40B4-BE49-F238E27FC236}">
                  <a16:creationId xmlns:a16="http://schemas.microsoft.com/office/drawing/2014/main" id="{2CDE8F75-2F2A-CA8C-1091-A657B7E1D4B4}"/>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86" name="PA-文本框 2">
            <a:extLst>
              <a:ext uri="{FF2B5EF4-FFF2-40B4-BE49-F238E27FC236}">
                <a16:creationId xmlns:a16="http://schemas.microsoft.com/office/drawing/2014/main" id="{937BEE06-544A-4D9B-A2CE-17B4072835E0}"/>
              </a:ext>
            </a:extLst>
          </p:cNvPr>
          <p:cNvSpPr txBox="1"/>
          <p:nvPr>
            <p:custDataLst>
              <p:tags r:id="rId8"/>
            </p:custDataLst>
          </p:nvPr>
        </p:nvSpPr>
        <p:spPr>
          <a:xfrm>
            <a:off x="7075453" y="2968261"/>
            <a:ext cx="1327223" cy="19932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进入电梯</a:t>
            </a:r>
          </a:p>
        </p:txBody>
      </p:sp>
      <p:pic>
        <p:nvPicPr>
          <p:cNvPr id="222" name="图片 221">
            <a:extLst>
              <a:ext uri="{FF2B5EF4-FFF2-40B4-BE49-F238E27FC236}">
                <a16:creationId xmlns:a16="http://schemas.microsoft.com/office/drawing/2014/main" id="{741ADDB8-37FD-C160-EAA4-6D112B0AA23A}"/>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44997" y="2294647"/>
            <a:ext cx="133200" cy="133200"/>
          </a:xfrm>
          <a:prstGeom prst="rect">
            <a:avLst/>
          </a:prstGeom>
        </p:spPr>
      </p:pic>
      <p:pic>
        <p:nvPicPr>
          <p:cNvPr id="256" name="图片 255">
            <a:extLst>
              <a:ext uri="{FF2B5EF4-FFF2-40B4-BE49-F238E27FC236}">
                <a16:creationId xmlns:a16="http://schemas.microsoft.com/office/drawing/2014/main" id="{7F0279AC-6937-A0DE-EC43-76C6CC552823}"/>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079432" y="2286743"/>
            <a:ext cx="133200" cy="133200"/>
          </a:xfrm>
          <a:prstGeom prst="rect">
            <a:avLst/>
          </a:prstGeom>
        </p:spPr>
      </p:pic>
      <p:sp>
        <p:nvSpPr>
          <p:cNvPr id="257" name="矩形 256">
            <a:extLst>
              <a:ext uri="{FF2B5EF4-FFF2-40B4-BE49-F238E27FC236}">
                <a16:creationId xmlns:a16="http://schemas.microsoft.com/office/drawing/2014/main" id="{826EF790-E306-DB37-5EBD-0ECB68C0CFB7}"/>
              </a:ext>
            </a:extLst>
          </p:cNvPr>
          <p:cNvSpPr/>
          <p:nvPr/>
        </p:nvSpPr>
        <p:spPr>
          <a:xfrm>
            <a:off x="6773" y="6123013"/>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sp>
        <p:nvSpPr>
          <p:cNvPr id="255" name="PA-文本框 2">
            <a:extLst>
              <a:ext uri="{FF2B5EF4-FFF2-40B4-BE49-F238E27FC236}">
                <a16:creationId xmlns:a16="http://schemas.microsoft.com/office/drawing/2014/main" id="{B946938F-26ED-EB2D-D85D-07F009CA14B5}"/>
              </a:ext>
            </a:extLst>
          </p:cNvPr>
          <p:cNvSpPr txBox="1"/>
          <p:nvPr>
            <p:custDataLst>
              <p:tags r:id="rId9"/>
            </p:custDataLst>
          </p:nvPr>
        </p:nvSpPr>
        <p:spPr>
          <a:xfrm>
            <a:off x="3214965" y="2925234"/>
            <a:ext cx="1343180" cy="284049"/>
          </a:xfrm>
          <a:prstGeom prst="rect">
            <a:avLst/>
          </a:prstGeom>
          <a:noFill/>
          <a:ln w="9525">
            <a:noFill/>
          </a:ln>
        </p:spPr>
        <p:txBody>
          <a:bodyPr lIns="88820" tIns="44410" rIns="88820" bIns="44410"/>
          <a:lstStyle/>
          <a:p>
            <a:pPr eaLnBrk="1" hangingPunct="1">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刷脸、刷码或者刷卡</a:t>
            </a:r>
            <a:endParaRPr lang="zh-CN" altLang="en-US" sz="1000" b="1" dirty="0">
              <a:solidFill>
                <a:schemeClr val="tx1"/>
              </a:solidFill>
              <a:latin typeface="微软雅黑" panose="020B0503020204020204" charset="-122"/>
              <a:ea typeface="微软雅黑" panose="020B0503020204020204" charset="-122"/>
            </a:endParaRPr>
          </a:p>
        </p:txBody>
      </p:sp>
      <p:pic>
        <p:nvPicPr>
          <p:cNvPr id="34" name="图片 33">
            <a:extLst>
              <a:ext uri="{FF2B5EF4-FFF2-40B4-BE49-F238E27FC236}">
                <a16:creationId xmlns:a16="http://schemas.microsoft.com/office/drawing/2014/main" id="{4BE8E1CD-A878-5899-C0C0-9C2421F41B6E}"/>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313159" y="1541425"/>
            <a:ext cx="577125" cy="1466209"/>
          </a:xfrm>
          <a:prstGeom prst="rect">
            <a:avLst/>
          </a:prstGeom>
        </p:spPr>
      </p:pic>
      <p:pic>
        <p:nvPicPr>
          <p:cNvPr id="39" name="图片 38">
            <a:extLst>
              <a:ext uri="{FF2B5EF4-FFF2-40B4-BE49-F238E27FC236}">
                <a16:creationId xmlns:a16="http://schemas.microsoft.com/office/drawing/2014/main" id="{246BAB69-71FC-CFF2-A199-C446016C538A}"/>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3565902" y="2302013"/>
            <a:ext cx="133200" cy="133200"/>
          </a:xfrm>
          <a:prstGeom prst="rect">
            <a:avLst/>
          </a:prstGeom>
        </p:spPr>
      </p:pic>
      <p:pic>
        <p:nvPicPr>
          <p:cNvPr id="41" name="图片 40">
            <a:extLst>
              <a:ext uri="{FF2B5EF4-FFF2-40B4-BE49-F238E27FC236}">
                <a16:creationId xmlns:a16="http://schemas.microsoft.com/office/drawing/2014/main" id="{6EC82D93-C6C8-3144-3C71-614BD652416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61814" y="2302013"/>
            <a:ext cx="133200" cy="133200"/>
          </a:xfrm>
          <a:prstGeom prst="rect">
            <a:avLst/>
          </a:prstGeom>
        </p:spPr>
      </p:pic>
      <p:sp>
        <p:nvSpPr>
          <p:cNvPr id="46" name="PA-文本框 2">
            <a:extLst>
              <a:ext uri="{FF2B5EF4-FFF2-40B4-BE49-F238E27FC236}">
                <a16:creationId xmlns:a16="http://schemas.microsoft.com/office/drawing/2014/main" id="{115E6552-A64F-EEDC-A27D-FD25D01B4F2B}"/>
              </a:ext>
            </a:extLst>
          </p:cNvPr>
          <p:cNvSpPr txBox="1"/>
          <p:nvPr>
            <p:custDataLst>
              <p:tags r:id="rId10"/>
            </p:custDataLst>
          </p:nvPr>
        </p:nvSpPr>
        <p:spPr>
          <a:xfrm>
            <a:off x="9033576" y="3134523"/>
            <a:ext cx="1609195" cy="19932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自动点亮目的楼层按键</a:t>
            </a:r>
          </a:p>
        </p:txBody>
      </p:sp>
      <p:sp>
        <p:nvSpPr>
          <p:cNvPr id="48" name="圆角矩形 49">
            <a:extLst>
              <a:ext uri="{FF2B5EF4-FFF2-40B4-BE49-F238E27FC236}">
                <a16:creationId xmlns:a16="http://schemas.microsoft.com/office/drawing/2014/main" id="{C3D36A45-681D-72F6-09DF-D41E78C8260C}"/>
              </a:ext>
            </a:extLst>
          </p:cNvPr>
          <p:cNvSpPr/>
          <p:nvPr/>
        </p:nvSpPr>
        <p:spPr>
          <a:xfrm>
            <a:off x="593049"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单元门</a:t>
            </a:r>
            <a:endParaRPr lang="en-US" altLang="zh-CN" sz="1200" dirty="0">
              <a:solidFill>
                <a:schemeClr val="tx1"/>
              </a:solidFill>
              <a:latin typeface="微软雅黑" panose="020B0503020204020204" charset="-122"/>
              <a:ea typeface="微软雅黑" panose="020B0503020204020204" charset="-122"/>
            </a:endParaRPr>
          </a:p>
          <a:p>
            <a:pPr algn="ctr"/>
            <a:r>
              <a:rPr lang="zh-CN" altLang="en-US" sz="1200" dirty="0">
                <a:solidFill>
                  <a:schemeClr val="tx1"/>
                </a:solidFill>
                <a:latin typeface="微软雅黑" panose="020B0503020204020204" charset="-122"/>
                <a:ea typeface="微软雅黑" panose="020B0503020204020204" charset="-122"/>
              </a:rPr>
              <a:t>通道闸</a:t>
            </a:r>
          </a:p>
        </p:txBody>
      </p:sp>
      <p:sp>
        <p:nvSpPr>
          <p:cNvPr id="50" name="圆角矩形 51">
            <a:extLst>
              <a:ext uri="{FF2B5EF4-FFF2-40B4-BE49-F238E27FC236}">
                <a16:creationId xmlns:a16="http://schemas.microsoft.com/office/drawing/2014/main" id="{ACF2D444-CBC5-2243-D1EC-985B2AC06789}"/>
              </a:ext>
            </a:extLst>
          </p:cNvPr>
          <p:cNvSpPr/>
          <p:nvPr/>
        </p:nvSpPr>
        <p:spPr>
          <a:xfrm>
            <a:off x="2013510" y="4580666"/>
            <a:ext cx="1719310"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刷脸、刷码或者刷卡</a:t>
            </a:r>
          </a:p>
        </p:txBody>
      </p:sp>
      <p:sp>
        <p:nvSpPr>
          <p:cNvPr id="56" name="圆角矩形 58">
            <a:extLst>
              <a:ext uri="{FF2B5EF4-FFF2-40B4-BE49-F238E27FC236}">
                <a16:creationId xmlns:a16="http://schemas.microsoft.com/office/drawing/2014/main" id="{CF3C361F-5071-8163-9E5D-A0FE27C23459}"/>
              </a:ext>
            </a:extLst>
          </p:cNvPr>
          <p:cNvSpPr/>
          <p:nvPr/>
        </p:nvSpPr>
        <p:spPr>
          <a:xfrm>
            <a:off x="4164867" y="4561491"/>
            <a:ext cx="180644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电梯自动到达当前楼层</a:t>
            </a:r>
          </a:p>
        </p:txBody>
      </p:sp>
      <p:sp>
        <p:nvSpPr>
          <p:cNvPr id="59" name="圆角矩形 65">
            <a:extLst>
              <a:ext uri="{FF2B5EF4-FFF2-40B4-BE49-F238E27FC236}">
                <a16:creationId xmlns:a16="http://schemas.microsoft.com/office/drawing/2014/main" id="{5A565479-CDD0-71D6-0986-30D4D6C95502}"/>
              </a:ext>
            </a:extLst>
          </p:cNvPr>
          <p:cNvSpPr/>
          <p:nvPr/>
        </p:nvSpPr>
        <p:spPr>
          <a:xfrm>
            <a:off x="6462637" y="4590202"/>
            <a:ext cx="244583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电梯开门后自动点亮要去的楼层</a:t>
            </a:r>
          </a:p>
        </p:txBody>
      </p:sp>
      <p:sp>
        <p:nvSpPr>
          <p:cNvPr id="267" name="圆角矩形 70">
            <a:extLst>
              <a:ext uri="{FF2B5EF4-FFF2-40B4-BE49-F238E27FC236}">
                <a16:creationId xmlns:a16="http://schemas.microsoft.com/office/drawing/2014/main" id="{AB147AA3-8747-8431-6EF9-46A8F6651392}"/>
              </a:ext>
            </a:extLst>
          </p:cNvPr>
          <p:cNvSpPr/>
          <p:nvPr/>
        </p:nvSpPr>
        <p:spPr>
          <a:xfrm>
            <a:off x="9351544" y="4580666"/>
            <a:ext cx="147577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电梯到达目的楼层</a:t>
            </a:r>
          </a:p>
        </p:txBody>
      </p:sp>
      <p:cxnSp>
        <p:nvCxnSpPr>
          <p:cNvPr id="269" name="直接箭头连接符 268">
            <a:extLst>
              <a:ext uri="{FF2B5EF4-FFF2-40B4-BE49-F238E27FC236}">
                <a16:creationId xmlns:a16="http://schemas.microsoft.com/office/drawing/2014/main" id="{C17C0A7F-752E-46B5-54FC-EB63AF276285}"/>
              </a:ext>
            </a:extLst>
          </p:cNvPr>
          <p:cNvCxnSpPr>
            <a:cxnSpLocks/>
          </p:cNvCxnSpPr>
          <p:nvPr/>
        </p:nvCxnSpPr>
        <p:spPr>
          <a:xfrm>
            <a:off x="1601161" y="4806226"/>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0" name="直接箭头连接符 269">
            <a:extLst>
              <a:ext uri="{FF2B5EF4-FFF2-40B4-BE49-F238E27FC236}">
                <a16:creationId xmlns:a16="http://schemas.microsoft.com/office/drawing/2014/main" id="{DBD7CC23-D367-2A89-0D3B-D348F4CB3792}"/>
              </a:ext>
            </a:extLst>
          </p:cNvPr>
          <p:cNvCxnSpPr>
            <a:cxnSpLocks/>
          </p:cNvCxnSpPr>
          <p:nvPr/>
        </p:nvCxnSpPr>
        <p:spPr>
          <a:xfrm>
            <a:off x="3751786" y="4796690"/>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1" name="直接箭头连接符 270">
            <a:extLst>
              <a:ext uri="{FF2B5EF4-FFF2-40B4-BE49-F238E27FC236}">
                <a16:creationId xmlns:a16="http://schemas.microsoft.com/office/drawing/2014/main" id="{ED858CF4-EA76-A520-2E7E-473432AD8B68}"/>
              </a:ext>
            </a:extLst>
          </p:cNvPr>
          <p:cNvCxnSpPr>
            <a:cxnSpLocks/>
          </p:cNvCxnSpPr>
          <p:nvPr/>
        </p:nvCxnSpPr>
        <p:spPr>
          <a:xfrm>
            <a:off x="6010061" y="478572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7" name="直接箭头连接符 276">
            <a:extLst>
              <a:ext uri="{FF2B5EF4-FFF2-40B4-BE49-F238E27FC236}">
                <a16:creationId xmlns:a16="http://schemas.microsoft.com/office/drawing/2014/main" id="{92CFEC89-516F-2944-0DAE-AA286F87EE1D}"/>
              </a:ext>
            </a:extLst>
          </p:cNvPr>
          <p:cNvCxnSpPr>
            <a:cxnSpLocks/>
          </p:cNvCxnSpPr>
          <p:nvPr/>
        </p:nvCxnSpPr>
        <p:spPr>
          <a:xfrm>
            <a:off x="8923432" y="478572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5" name="图片 4">
            <a:extLst>
              <a:ext uri="{FF2B5EF4-FFF2-40B4-BE49-F238E27FC236}">
                <a16:creationId xmlns:a16="http://schemas.microsoft.com/office/drawing/2014/main" id="{311EFC83-02A9-3C46-05B1-0B15F83BE943}"/>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660038" y="1232326"/>
            <a:ext cx="932626" cy="1028058"/>
          </a:xfrm>
          <a:prstGeom prst="rect">
            <a:avLst/>
          </a:prstGeom>
        </p:spPr>
      </p:pic>
      <p:pic>
        <p:nvPicPr>
          <p:cNvPr id="14" name="图片 13">
            <a:extLst>
              <a:ext uri="{FF2B5EF4-FFF2-40B4-BE49-F238E27FC236}">
                <a16:creationId xmlns:a16="http://schemas.microsoft.com/office/drawing/2014/main" id="{4141E1C8-B8DA-B8FA-B40F-BFCDD2D7C2DE}"/>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3728313" y="2492234"/>
            <a:ext cx="325933" cy="322804"/>
          </a:xfrm>
          <a:prstGeom prst="rect">
            <a:avLst/>
          </a:prstGeom>
        </p:spPr>
      </p:pic>
      <p:pic>
        <p:nvPicPr>
          <p:cNvPr id="20" name="图片 19">
            <a:extLst>
              <a:ext uri="{FF2B5EF4-FFF2-40B4-BE49-F238E27FC236}">
                <a16:creationId xmlns:a16="http://schemas.microsoft.com/office/drawing/2014/main" id="{E2617384-0724-3B8C-8D51-1CD53FD6ACB4}"/>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3717884" y="1612202"/>
            <a:ext cx="352459" cy="624246"/>
          </a:xfrm>
          <a:prstGeom prst="rect">
            <a:avLst/>
          </a:prstGeom>
        </p:spPr>
      </p:pic>
      <p:pic>
        <p:nvPicPr>
          <p:cNvPr id="241" name="图片 240">
            <a:extLst>
              <a:ext uri="{FF2B5EF4-FFF2-40B4-BE49-F238E27FC236}">
                <a16:creationId xmlns:a16="http://schemas.microsoft.com/office/drawing/2014/main" id="{65E5B0B8-D93F-744C-F67F-ADD09B8B1F1E}"/>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9406952" y="923432"/>
            <a:ext cx="876300" cy="2233613"/>
          </a:xfrm>
          <a:prstGeom prst="rect">
            <a:avLst/>
          </a:prstGeom>
        </p:spPr>
      </p:pic>
      <p:pic>
        <p:nvPicPr>
          <p:cNvPr id="3" name="图片 2">
            <a:extLst>
              <a:ext uri="{FF2B5EF4-FFF2-40B4-BE49-F238E27FC236}">
                <a16:creationId xmlns:a16="http://schemas.microsoft.com/office/drawing/2014/main" id="{C14D1291-1C9A-C543-7EE7-3C2364893204}"/>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1607984" y="2432550"/>
            <a:ext cx="1087381" cy="1143637"/>
          </a:xfrm>
          <a:prstGeom prst="rect">
            <a:avLst/>
          </a:prstGeom>
        </p:spPr>
      </p:pic>
      <p:sp>
        <p:nvSpPr>
          <p:cNvPr id="16" name="PA-文本框 2">
            <a:extLst>
              <a:ext uri="{FF2B5EF4-FFF2-40B4-BE49-F238E27FC236}">
                <a16:creationId xmlns:a16="http://schemas.microsoft.com/office/drawing/2014/main" id="{D2697154-76ED-871B-1903-ADBBF0886F73}"/>
              </a:ext>
            </a:extLst>
          </p:cNvPr>
          <p:cNvSpPr txBox="1"/>
          <p:nvPr>
            <p:custDataLst>
              <p:tags r:id="rId11"/>
            </p:custDataLst>
          </p:nvPr>
        </p:nvSpPr>
        <p:spPr>
          <a:xfrm>
            <a:off x="1694599" y="951130"/>
            <a:ext cx="898065" cy="256202"/>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住宅单元门</a:t>
            </a:r>
          </a:p>
        </p:txBody>
      </p:sp>
    </p:spTree>
    <p:extLst>
      <p:ext uri="{BB962C8B-B14F-4D97-AF65-F5344CB8AC3E}">
        <p14:creationId xmlns:p14="http://schemas.microsoft.com/office/powerpoint/2010/main" val="4251654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7" y="274082"/>
            <a:ext cx="3701903" cy="46166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无感通行解决方案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4172921" y="2397281"/>
            <a:ext cx="3831818"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无感通行解决方案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583310" y="3255784"/>
            <a:ext cx="3011081"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无感开门、过闸机、招梯、呼梯</a:t>
            </a:r>
          </a:p>
        </p:txBody>
      </p:sp>
    </p:spTree>
    <p:extLst>
      <p:ext uri="{BB962C8B-B14F-4D97-AF65-F5344CB8AC3E}">
        <p14:creationId xmlns:p14="http://schemas.microsoft.com/office/powerpoint/2010/main" val="18639248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无感通行解决方案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在高档住宅、写字楼、企事业单位等场所，开门、过闸机、招梯、乘梯等要求通行更加智能化，无需刷卡、刷码、不需要主动刷脸识别等，就可以无感通行。</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447412"/>
            <a:ext cx="10686877" cy="349313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住宅项目到达大门、单元门通过半球人脸识别自动开门</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、办公</a:t>
            </a:r>
            <a:r>
              <a:rPr lang="zh-CN" altLang="en-US" sz="1615" dirty="0">
                <a:latin typeface="微软雅黑" panose="020B0503020204020204" charset="-122"/>
                <a:ea typeface="微软雅黑" panose="020B0503020204020204" charset="-122"/>
                <a:sym typeface="宋体" panose="02010600030101010101" pitchFamily="2" charset="-122"/>
              </a:rPr>
              <a:t>场所门禁通过半球人脸识别自动开门；</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、通道闸项目通过嵌入式安装人脸识别实现无感开闸；</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、电梯厅通过半球人脸识别无感招梯，将电梯自动呼叫到当前楼层；</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、进入电梯后无需二次识别自动到达对应楼层，或增加半球人脸识别无感识别；</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6</a:t>
            </a:r>
            <a:r>
              <a:rPr lang="zh-CN" altLang="en-US" sz="1615" dirty="0">
                <a:latin typeface="微软雅黑" panose="020B0503020204020204" charset="-122"/>
                <a:ea typeface="微软雅黑" panose="020B0503020204020204" charset="-122"/>
                <a:sym typeface="宋体" panose="02010600030101010101" pitchFamily="2" charset="-122"/>
              </a:rPr>
              <a:t>、所有人行管控的点位，都不需要人主动刷脸，实现全自动无感通行；</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7</a:t>
            </a:r>
            <a:r>
              <a:rPr lang="zh-CN" altLang="en-US" sz="1615" dirty="0">
                <a:latin typeface="微软雅黑" panose="020B0503020204020204" charset="-122"/>
                <a:ea typeface="微软雅黑" panose="020B0503020204020204" charset="-122"/>
                <a:sym typeface="宋体" panose="02010600030101010101" pitchFamily="2" charset="-122"/>
              </a:rPr>
              <a:t>、支持机器人通行门禁、通道、招梯、乘梯；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8</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、支持第三方平台</a:t>
            </a:r>
            <a:r>
              <a:rPr lang="zh-CN" altLang="en-US" sz="1615" dirty="0">
                <a:latin typeface="微软雅黑" panose="020B0503020204020204" charset="-122"/>
                <a:ea typeface="微软雅黑" panose="020B0503020204020204" charset="-122"/>
                <a:sym typeface="宋体" panose="02010600030101010101" pitchFamily="2" charset="-122"/>
              </a:rPr>
              <a:t>、软件、</a:t>
            </a:r>
            <a:r>
              <a:rPr lang="en-US" altLang="zh-CN" sz="1615" dirty="0">
                <a:latin typeface="微软雅黑" panose="020B0503020204020204" charset="-122"/>
                <a:ea typeface="微软雅黑" panose="020B0503020204020204" charset="-122"/>
                <a:sym typeface="宋体" panose="02010600030101010101" pitchFamily="2" charset="-122"/>
              </a:rPr>
              <a:t>APP</a:t>
            </a:r>
            <a:r>
              <a:rPr lang="zh-CN" altLang="en-US" sz="1615" dirty="0">
                <a:latin typeface="微软雅黑" panose="020B0503020204020204" charset="-122"/>
                <a:ea typeface="微软雅黑" panose="020B0503020204020204" charset="-122"/>
                <a:sym typeface="宋体" panose="02010600030101010101" pitchFamily="2" charset="-122"/>
              </a:rPr>
              <a:t>等对接授权人脸。</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3331087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4" y="283210"/>
            <a:ext cx="3773460"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无感通行解决方案</a:t>
            </a:r>
          </a:p>
        </p:txBody>
      </p:sp>
      <p:sp>
        <p:nvSpPr>
          <p:cNvPr id="257" name="矩形 256">
            <a:extLst>
              <a:ext uri="{FF2B5EF4-FFF2-40B4-BE49-F238E27FC236}">
                <a16:creationId xmlns:a16="http://schemas.microsoft.com/office/drawing/2014/main" id="{826EF790-E306-DB37-5EBD-0ECB68C0CFB7}"/>
              </a:ext>
            </a:extLst>
          </p:cNvPr>
          <p:cNvSpPr/>
          <p:nvPr/>
        </p:nvSpPr>
        <p:spPr>
          <a:xfrm>
            <a:off x="6773" y="6123013"/>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pic>
        <p:nvPicPr>
          <p:cNvPr id="3" name="图片 2">
            <a:extLst>
              <a:ext uri="{FF2B5EF4-FFF2-40B4-BE49-F238E27FC236}">
                <a16:creationId xmlns:a16="http://schemas.microsoft.com/office/drawing/2014/main" id="{BDD28A83-2442-9394-78B9-007FBEF6CE7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23130" y="744875"/>
            <a:ext cx="885477" cy="826608"/>
          </a:xfrm>
          <a:prstGeom prst="rect">
            <a:avLst/>
          </a:prstGeom>
        </p:spPr>
      </p:pic>
      <p:pic>
        <p:nvPicPr>
          <p:cNvPr id="244" name="图片 243">
            <a:extLst>
              <a:ext uri="{FF2B5EF4-FFF2-40B4-BE49-F238E27FC236}">
                <a16:creationId xmlns:a16="http://schemas.microsoft.com/office/drawing/2014/main" id="{15E80FDF-9867-8559-2C81-27937D3542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4306" y="2263608"/>
            <a:ext cx="1975440" cy="2664000"/>
          </a:xfrm>
          <a:prstGeom prst="rect">
            <a:avLst/>
          </a:prstGeom>
        </p:spPr>
      </p:pic>
      <p:grpSp>
        <p:nvGrpSpPr>
          <p:cNvPr id="45" name="组合 44">
            <a:extLst>
              <a:ext uri="{FF2B5EF4-FFF2-40B4-BE49-F238E27FC236}">
                <a16:creationId xmlns:a16="http://schemas.microsoft.com/office/drawing/2014/main" id="{8D8E5A0C-887A-55E6-B79B-4CCE34EE6B0C}"/>
              </a:ext>
            </a:extLst>
          </p:cNvPr>
          <p:cNvGrpSpPr/>
          <p:nvPr/>
        </p:nvGrpSpPr>
        <p:grpSpPr>
          <a:xfrm>
            <a:off x="7496904" y="2263608"/>
            <a:ext cx="2108908" cy="2664000"/>
            <a:chOff x="7496904" y="2263608"/>
            <a:chExt cx="2108908" cy="2664000"/>
          </a:xfrm>
        </p:grpSpPr>
        <p:pic>
          <p:nvPicPr>
            <p:cNvPr id="246" name="图片 245">
              <a:extLst>
                <a:ext uri="{FF2B5EF4-FFF2-40B4-BE49-F238E27FC236}">
                  <a16:creationId xmlns:a16="http://schemas.microsoft.com/office/drawing/2014/main" id="{41438CF6-5345-F9EA-2297-472289AD6ED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96904" y="2263608"/>
              <a:ext cx="2108908" cy="2664000"/>
            </a:xfrm>
            <a:prstGeom prst="rect">
              <a:avLst/>
            </a:prstGeom>
          </p:spPr>
        </p:pic>
        <p:pic>
          <p:nvPicPr>
            <p:cNvPr id="247" name="图片 246">
              <a:extLst>
                <a:ext uri="{FF2B5EF4-FFF2-40B4-BE49-F238E27FC236}">
                  <a16:creationId xmlns:a16="http://schemas.microsoft.com/office/drawing/2014/main" id="{D3777107-3311-B6EB-AF81-276BD005C0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86429" y="3001641"/>
              <a:ext cx="276491" cy="230939"/>
            </a:xfrm>
            <a:prstGeom prst="rect">
              <a:avLst/>
            </a:prstGeom>
          </p:spPr>
        </p:pic>
        <p:pic>
          <p:nvPicPr>
            <p:cNvPr id="248" name="图片 247">
              <a:extLst>
                <a:ext uri="{FF2B5EF4-FFF2-40B4-BE49-F238E27FC236}">
                  <a16:creationId xmlns:a16="http://schemas.microsoft.com/office/drawing/2014/main" id="{724FC2DB-97E4-4A9B-0B3E-A30818FD140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795484" y="3372907"/>
              <a:ext cx="177570" cy="148315"/>
            </a:xfrm>
            <a:prstGeom prst="rect">
              <a:avLst/>
            </a:prstGeom>
          </p:spPr>
        </p:pic>
      </p:grpSp>
      <p:grpSp>
        <p:nvGrpSpPr>
          <p:cNvPr id="42" name="组合 41">
            <a:extLst>
              <a:ext uri="{FF2B5EF4-FFF2-40B4-BE49-F238E27FC236}">
                <a16:creationId xmlns:a16="http://schemas.microsoft.com/office/drawing/2014/main" id="{881D92C8-1BF0-8182-16CA-072C177BD352}"/>
              </a:ext>
            </a:extLst>
          </p:cNvPr>
          <p:cNvGrpSpPr/>
          <p:nvPr/>
        </p:nvGrpSpPr>
        <p:grpSpPr>
          <a:xfrm>
            <a:off x="9968757" y="2258959"/>
            <a:ext cx="1766864" cy="2664000"/>
            <a:chOff x="10203873" y="2217890"/>
            <a:chExt cx="1766864" cy="2664000"/>
          </a:xfrm>
        </p:grpSpPr>
        <p:pic>
          <p:nvPicPr>
            <p:cNvPr id="250" name="图片 249">
              <a:extLst>
                <a:ext uri="{FF2B5EF4-FFF2-40B4-BE49-F238E27FC236}">
                  <a16:creationId xmlns:a16="http://schemas.microsoft.com/office/drawing/2014/main" id="{4BAB0F72-8E40-DF5F-D8B3-198B27F375C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03873" y="2217890"/>
              <a:ext cx="1766864" cy="2664000"/>
            </a:xfrm>
            <a:prstGeom prst="rect">
              <a:avLst/>
            </a:prstGeom>
          </p:spPr>
        </p:pic>
        <p:pic>
          <p:nvPicPr>
            <p:cNvPr id="251" name="图片 250">
              <a:extLst>
                <a:ext uri="{FF2B5EF4-FFF2-40B4-BE49-F238E27FC236}">
                  <a16:creationId xmlns:a16="http://schemas.microsoft.com/office/drawing/2014/main" id="{490A37E2-4652-FB30-61FC-FB63E024DB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363422" y="2597723"/>
              <a:ext cx="276491" cy="230939"/>
            </a:xfrm>
            <a:prstGeom prst="rect">
              <a:avLst/>
            </a:prstGeom>
          </p:spPr>
        </p:pic>
      </p:grpSp>
      <p:grpSp>
        <p:nvGrpSpPr>
          <p:cNvPr id="43" name="组合 42">
            <a:extLst>
              <a:ext uri="{FF2B5EF4-FFF2-40B4-BE49-F238E27FC236}">
                <a16:creationId xmlns:a16="http://schemas.microsoft.com/office/drawing/2014/main" id="{BD01DD0B-2925-6633-FD52-6021FEF1CC42}"/>
              </a:ext>
            </a:extLst>
          </p:cNvPr>
          <p:cNvGrpSpPr/>
          <p:nvPr/>
        </p:nvGrpSpPr>
        <p:grpSpPr>
          <a:xfrm>
            <a:off x="369466" y="2263609"/>
            <a:ext cx="1959326" cy="2664000"/>
            <a:chOff x="300192" y="2263609"/>
            <a:chExt cx="1959326" cy="2664000"/>
          </a:xfrm>
        </p:grpSpPr>
        <p:pic>
          <p:nvPicPr>
            <p:cNvPr id="25" name="图片 24">
              <a:extLst>
                <a:ext uri="{FF2B5EF4-FFF2-40B4-BE49-F238E27FC236}">
                  <a16:creationId xmlns:a16="http://schemas.microsoft.com/office/drawing/2014/main" id="{2E80304F-C87D-0D8C-EA38-A58DB068774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00192" y="2263609"/>
              <a:ext cx="1959326" cy="2664000"/>
            </a:xfrm>
            <a:prstGeom prst="rect">
              <a:avLst/>
            </a:prstGeom>
          </p:spPr>
        </p:pic>
        <p:pic>
          <p:nvPicPr>
            <p:cNvPr id="253" name="图片 252">
              <a:extLst>
                <a:ext uri="{FF2B5EF4-FFF2-40B4-BE49-F238E27FC236}">
                  <a16:creationId xmlns:a16="http://schemas.microsoft.com/office/drawing/2014/main" id="{1A75203E-E9D2-1CCE-B5FF-0C8642A1BBE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71993" y="2920419"/>
              <a:ext cx="276491" cy="230939"/>
            </a:xfrm>
            <a:prstGeom prst="rect">
              <a:avLst/>
            </a:prstGeom>
          </p:spPr>
        </p:pic>
      </p:grpSp>
      <p:grpSp>
        <p:nvGrpSpPr>
          <p:cNvPr id="37" name="组合 36">
            <a:extLst>
              <a:ext uri="{FF2B5EF4-FFF2-40B4-BE49-F238E27FC236}">
                <a16:creationId xmlns:a16="http://schemas.microsoft.com/office/drawing/2014/main" id="{4C45C9E8-3D46-BBDD-A9B7-EC1EC264AC1C}"/>
              </a:ext>
            </a:extLst>
          </p:cNvPr>
          <p:cNvGrpSpPr/>
          <p:nvPr/>
        </p:nvGrpSpPr>
        <p:grpSpPr>
          <a:xfrm>
            <a:off x="5055260" y="2263608"/>
            <a:ext cx="2045771" cy="2664000"/>
            <a:chOff x="4883833" y="2263608"/>
            <a:chExt cx="2045771" cy="2664000"/>
          </a:xfrm>
        </p:grpSpPr>
        <p:pic>
          <p:nvPicPr>
            <p:cNvPr id="35" name="图片 34">
              <a:extLst>
                <a:ext uri="{FF2B5EF4-FFF2-40B4-BE49-F238E27FC236}">
                  <a16:creationId xmlns:a16="http://schemas.microsoft.com/office/drawing/2014/main" id="{F7D30DAA-8FCE-EB7E-6FE2-3A0351F38E6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883833" y="2263608"/>
              <a:ext cx="2045771" cy="2664000"/>
            </a:xfrm>
            <a:prstGeom prst="rect">
              <a:avLst/>
            </a:prstGeom>
          </p:spPr>
        </p:pic>
        <p:pic>
          <p:nvPicPr>
            <p:cNvPr id="36" name="图片 35">
              <a:extLst>
                <a:ext uri="{FF2B5EF4-FFF2-40B4-BE49-F238E27FC236}">
                  <a16:creationId xmlns:a16="http://schemas.microsoft.com/office/drawing/2014/main" id="{5FAD3843-3E27-7893-D9AA-46899A2BEA6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516598" y="2846554"/>
              <a:ext cx="230568" cy="192582"/>
            </a:xfrm>
            <a:prstGeom prst="rect">
              <a:avLst/>
            </a:prstGeom>
          </p:spPr>
        </p:pic>
      </p:grpSp>
      <p:sp>
        <p:nvSpPr>
          <p:cNvPr id="44" name="矩形 43">
            <a:extLst>
              <a:ext uri="{FF2B5EF4-FFF2-40B4-BE49-F238E27FC236}">
                <a16:creationId xmlns:a16="http://schemas.microsoft.com/office/drawing/2014/main" id="{52FD826A-2DAE-4B5A-BE58-665988EE26FF}"/>
              </a:ext>
            </a:extLst>
          </p:cNvPr>
          <p:cNvSpPr/>
          <p:nvPr/>
        </p:nvSpPr>
        <p:spPr>
          <a:xfrm>
            <a:off x="570356" y="5047231"/>
            <a:ext cx="11157475" cy="369332"/>
          </a:xfrm>
          <a:prstGeom prst="rect">
            <a:avLst/>
          </a:prstGeom>
        </p:spPr>
        <p:txBody>
          <a:bodyPr wrap="square">
            <a:spAutoFit/>
          </a:bodyPr>
          <a:lstStyle/>
          <a:p>
            <a:r>
              <a:rPr lang="zh-CN" altLang="en-US" b="1" dirty="0">
                <a:solidFill>
                  <a:srgbClr val="00A1DA"/>
                </a:solidFill>
                <a:latin typeface="微软雅黑" pitchFamily="34" charset="-122"/>
                <a:ea typeface="微软雅黑" pitchFamily="34" charset="-122"/>
              </a:rPr>
              <a:t>无感通行大门              无感通行闸机             无感开办公室门                  无感招梯                    无感乘梯</a:t>
            </a:r>
          </a:p>
        </p:txBody>
      </p:sp>
    </p:spTree>
    <p:extLst>
      <p:ext uri="{BB962C8B-B14F-4D97-AF65-F5344CB8AC3E}">
        <p14:creationId xmlns:p14="http://schemas.microsoft.com/office/powerpoint/2010/main" val="21848789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语音乘梯解决方案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4172908" y="2397281"/>
            <a:ext cx="3831818"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语音乘梯解决方案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685872" y="3255784"/>
            <a:ext cx="2805897"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语音识别，无接触招梯、乘梯</a:t>
            </a:r>
          </a:p>
        </p:txBody>
      </p:sp>
    </p:spTree>
    <p:extLst>
      <p:ext uri="{BB962C8B-B14F-4D97-AF65-F5344CB8AC3E}">
        <p14:creationId xmlns:p14="http://schemas.microsoft.com/office/powerpoint/2010/main" val="23558636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语音乘梯解决方案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25636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在医院电梯、人流量比较大的机场车站电梯，按键容易依附细菌等相互接触按键不卫生，住宅、写字楼等项目，针对一些特殊情况按键不方便，因此无接触乘梯市场需求越来越大，从而有了我们语音乘梯方案。</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5847" y="2163395"/>
            <a:ext cx="10686877" cy="386592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通过语音可以直接招梯，比如在电梯厅外直接说上楼、下楼招梯</a:t>
            </a:r>
            <a:r>
              <a:rPr lang="zh-CN" altLang="en-US" sz="1615" dirty="0">
                <a:latin typeface="微软雅黑" panose="020B0503020204020204" charset="-122"/>
                <a:ea typeface="微软雅黑" panose="020B0503020204020204" charset="-122"/>
                <a:sym typeface="宋体" panose="02010600030101010101" pitchFamily="2" charset="-122"/>
              </a:rPr>
              <a:t>；</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进入电梯可以直接语音乘梯，比如直接说去</a:t>
            </a:r>
            <a:r>
              <a:rPr lang="en-US" altLang="zh-CN" sz="1615" dirty="0">
                <a:latin typeface="微软雅黑" panose="020B0503020204020204" charset="-122"/>
                <a:ea typeface="微软雅黑" panose="020B0503020204020204" charset="-122"/>
                <a:sym typeface="宋体" panose="02010600030101010101" pitchFamily="2" charset="-122"/>
              </a:rPr>
              <a:t>8</a:t>
            </a:r>
            <a:r>
              <a:rPr lang="zh-CN" altLang="en-US" sz="1615" dirty="0">
                <a:latin typeface="微软雅黑" panose="020B0503020204020204" charset="-122"/>
                <a:ea typeface="微软雅黑" panose="020B0503020204020204" charset="-122"/>
                <a:sym typeface="宋体" panose="02010600030101010101" pitchFamily="2" charset="-122"/>
              </a:rPr>
              <a:t>楼、去</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楼、开门、关门等；</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、语音识别采用离线算法，设备无需联网；</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4</a:t>
            </a:r>
            <a:r>
              <a:rPr lang="zh-CN" altLang="en-US" sz="1615" dirty="0">
                <a:latin typeface="微软雅黑" panose="020B0503020204020204" charset="-122"/>
                <a:ea typeface="微软雅黑" panose="020B0503020204020204" charset="-122"/>
                <a:sym typeface="宋体" panose="02010600030101010101" pitchFamily="2" charset="-122"/>
              </a:rPr>
              <a:t>、语音乘梯，不需要唤醒词，直接招梯和乘梯；</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5</a:t>
            </a:r>
            <a:r>
              <a:rPr lang="zh-CN" altLang="en-US" sz="1615" dirty="0">
                <a:latin typeface="微软雅黑" panose="020B0503020204020204" charset="-122"/>
                <a:ea typeface="微软雅黑" panose="020B0503020204020204" charset="-122"/>
                <a:sym typeface="宋体" panose="02010600030101010101" pitchFamily="2" charset="-122"/>
              </a:rPr>
              <a:t>、支持与二维码梯控、刷卡梯控、人脸梯控等组合使用；</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6</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、实现招梯、公共楼层直接语音，受控楼层再刷码、刷脸、刷卡等；</a:t>
            </a:r>
            <a:endPar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7</a:t>
            </a:r>
            <a:r>
              <a:rPr lang="zh-CN" altLang="en-US" sz="1615" dirty="0">
                <a:latin typeface="微软雅黑" panose="020B0503020204020204" charset="-122"/>
                <a:ea typeface="微软雅黑" panose="020B0503020204020204" charset="-122"/>
                <a:sym typeface="宋体" panose="02010600030101010101" pitchFamily="2" charset="-122"/>
              </a:rPr>
              <a:t>、受控楼层项目，单楼层权限可直接刷码等自动点亮；</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8</a:t>
            </a:r>
            <a:r>
              <a:rPr lang="zh-CN" altLang="en-US" sz="1615" dirty="0">
                <a:latin typeface="微软雅黑" panose="020B0503020204020204" charset="-122"/>
                <a:ea typeface="微软雅黑" panose="020B0503020204020204" charset="-122"/>
                <a:sym typeface="宋体" panose="02010600030101010101" pitchFamily="2" charset="-122"/>
              </a:rPr>
              <a:t>、受控楼层项目，多楼层权限刷卡</a:t>
            </a:r>
            <a:r>
              <a:rPr lang="en-US" altLang="zh-CN" sz="1615" dirty="0">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码</a:t>
            </a:r>
            <a:r>
              <a:rPr lang="en-US" altLang="zh-CN" sz="1615" dirty="0">
                <a:latin typeface="微软雅黑" panose="020B0503020204020204" charset="-122"/>
                <a:ea typeface="微软雅黑" panose="020B0503020204020204" charset="-122"/>
                <a:sym typeface="宋体" panose="02010600030101010101" pitchFamily="2" charset="-122"/>
              </a:rPr>
              <a:t>/</a:t>
            </a:r>
            <a:r>
              <a:rPr lang="zh-CN" altLang="en-US" sz="1615" dirty="0">
                <a:latin typeface="微软雅黑" panose="020B0503020204020204" charset="-122"/>
                <a:ea typeface="微软雅黑" panose="020B0503020204020204" charset="-122"/>
                <a:sym typeface="宋体" panose="02010600030101010101" pitchFamily="2" charset="-122"/>
              </a:rPr>
              <a:t>脸后，再语音说要去的楼层；</a:t>
            </a:r>
            <a:endParaRPr lang="en-US" altLang="zh-CN" sz="1615"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615" dirty="0">
                <a:latin typeface="微软雅黑" panose="020B0503020204020204" charset="-122"/>
                <a:ea typeface="微软雅黑" panose="020B0503020204020204" charset="-122"/>
                <a:sym typeface="宋体" panose="02010600030101010101" pitchFamily="2" charset="-122"/>
              </a:rPr>
              <a:t>    9</a:t>
            </a:r>
            <a:r>
              <a:rPr lang="zh-CN" altLang="en-US" sz="1615" dirty="0">
                <a:latin typeface="微软雅黑" panose="020B0503020204020204" charset="-122"/>
                <a:ea typeface="微软雅黑" panose="020B0503020204020204" charset="-122"/>
                <a:sym typeface="宋体" panose="02010600030101010101" pitchFamily="2" charset="-122"/>
              </a:rPr>
              <a:t>、全程可无接触招梯和乘梯。</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7679158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13">
            <a:extLst>
              <a:ext uri="{FF2B5EF4-FFF2-40B4-BE49-F238E27FC236}">
                <a16:creationId xmlns:a16="http://schemas.microsoft.com/office/drawing/2014/main" id="{0EE9EBAC-29E3-1399-4999-0DEF33F7F32E}"/>
              </a:ext>
            </a:extLst>
          </p:cNvPr>
          <p:cNvSpPr/>
          <p:nvPr/>
        </p:nvSpPr>
        <p:spPr>
          <a:xfrm>
            <a:off x="962889" y="775857"/>
            <a:ext cx="4786744" cy="3200400"/>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乘梯问题</a:t>
            </a:r>
          </a:p>
        </p:txBody>
      </p:sp>
      <p:pic>
        <p:nvPicPr>
          <p:cNvPr id="4" name="图片 3">
            <a:extLst>
              <a:ext uri="{FF2B5EF4-FFF2-40B4-BE49-F238E27FC236}">
                <a16:creationId xmlns:a16="http://schemas.microsoft.com/office/drawing/2014/main" id="{EC5BC3C0-6DE5-A1F8-76D2-90C96971C4F5}"/>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1181820" y="910580"/>
            <a:ext cx="2160240" cy="1440000"/>
          </a:xfrm>
          <a:prstGeom prst="rect">
            <a:avLst/>
          </a:prstGeom>
        </p:spPr>
      </p:pic>
      <p:pic>
        <p:nvPicPr>
          <p:cNvPr id="5" name="图片 4">
            <a:extLst>
              <a:ext uri="{FF2B5EF4-FFF2-40B4-BE49-F238E27FC236}">
                <a16:creationId xmlns:a16="http://schemas.microsoft.com/office/drawing/2014/main" id="{A9A0A6D2-A2DC-F055-2556-89B72C3DD9CD}"/>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a:xfrm>
            <a:off x="1182060" y="2388461"/>
            <a:ext cx="2160000" cy="1440000"/>
          </a:xfrm>
          <a:prstGeom prst="rect">
            <a:avLst/>
          </a:prstGeom>
        </p:spPr>
      </p:pic>
      <p:pic>
        <p:nvPicPr>
          <p:cNvPr id="6" name="图片 5">
            <a:extLst>
              <a:ext uri="{FF2B5EF4-FFF2-40B4-BE49-F238E27FC236}">
                <a16:creationId xmlns:a16="http://schemas.microsoft.com/office/drawing/2014/main" id="{11364CE1-18CF-0E07-CCB3-516B60040AB4}"/>
              </a:ext>
            </a:extLst>
          </p:cNvPr>
          <p:cNvPicPr>
            <a:picLocks/>
          </p:cNvPicPr>
          <p:nvPr/>
        </p:nvPicPr>
        <p:blipFill>
          <a:blip r:embed="rId5" cstate="email">
            <a:extLst>
              <a:ext uri="{28A0092B-C50C-407E-A947-70E740481C1C}">
                <a14:useLocalDpi xmlns:a14="http://schemas.microsoft.com/office/drawing/2010/main"/>
              </a:ext>
            </a:extLst>
          </a:blip>
          <a:stretch>
            <a:fillRect/>
          </a:stretch>
        </p:blipFill>
        <p:spPr>
          <a:xfrm>
            <a:off x="3368357" y="2388461"/>
            <a:ext cx="2160000" cy="1440000"/>
          </a:xfrm>
          <a:prstGeom prst="rect">
            <a:avLst/>
          </a:prstGeom>
        </p:spPr>
      </p:pic>
      <p:pic>
        <p:nvPicPr>
          <p:cNvPr id="7" name="图片 6">
            <a:extLst>
              <a:ext uri="{FF2B5EF4-FFF2-40B4-BE49-F238E27FC236}">
                <a16:creationId xmlns:a16="http://schemas.microsoft.com/office/drawing/2014/main" id="{658C1A13-3A1B-E966-1EF6-2EA80969971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68358" y="910580"/>
            <a:ext cx="2156097" cy="1440000"/>
          </a:xfrm>
          <a:prstGeom prst="rect">
            <a:avLst/>
          </a:prstGeom>
        </p:spPr>
      </p:pic>
      <p:sp>
        <p:nvSpPr>
          <p:cNvPr id="15" name="矩形: 圆角 14">
            <a:extLst>
              <a:ext uri="{FF2B5EF4-FFF2-40B4-BE49-F238E27FC236}">
                <a16:creationId xmlns:a16="http://schemas.microsoft.com/office/drawing/2014/main" id="{83D7F325-0A6A-3A3C-6663-6444E2F199C4}"/>
              </a:ext>
            </a:extLst>
          </p:cNvPr>
          <p:cNvSpPr/>
          <p:nvPr/>
        </p:nvSpPr>
        <p:spPr>
          <a:xfrm>
            <a:off x="6781800" y="788261"/>
            <a:ext cx="4786744" cy="3200400"/>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7" name="图片 16">
            <a:extLst>
              <a:ext uri="{FF2B5EF4-FFF2-40B4-BE49-F238E27FC236}">
                <a16:creationId xmlns:a16="http://schemas.microsoft.com/office/drawing/2014/main" id="{5003A200-71FA-4723-AE15-C5B05CCA671A}"/>
              </a:ext>
            </a:extLst>
          </p:cNvPr>
          <p:cNvPicPr>
            <a:picLocks noChangeAspect="1"/>
          </p:cNvPicPr>
          <p:nvPr/>
        </p:nvPicPr>
        <p:blipFill>
          <a:blip r:embed="rId7"/>
          <a:stretch>
            <a:fillRect/>
          </a:stretch>
        </p:blipFill>
        <p:spPr>
          <a:xfrm>
            <a:off x="9207661" y="2392794"/>
            <a:ext cx="2160000" cy="1440000"/>
          </a:xfrm>
          <a:prstGeom prst="rect">
            <a:avLst/>
          </a:prstGeom>
        </p:spPr>
      </p:pic>
      <p:pic>
        <p:nvPicPr>
          <p:cNvPr id="18" name="图片 17">
            <a:extLst>
              <a:ext uri="{FF2B5EF4-FFF2-40B4-BE49-F238E27FC236}">
                <a16:creationId xmlns:a16="http://schemas.microsoft.com/office/drawing/2014/main" id="{4D4874BB-E076-2340-5CFE-0B1ADE6569C6}"/>
              </a:ext>
            </a:extLst>
          </p:cNvPr>
          <p:cNvPicPr>
            <a:picLocks/>
          </p:cNvPicPr>
          <p:nvPr/>
        </p:nvPicPr>
        <p:blipFill>
          <a:blip r:embed="rId8" cstate="email">
            <a:extLst>
              <a:ext uri="{28A0092B-C50C-407E-A947-70E740481C1C}">
                <a14:useLocalDpi xmlns:a14="http://schemas.microsoft.com/office/drawing/2010/main"/>
              </a:ext>
            </a:extLst>
          </a:blip>
          <a:stretch>
            <a:fillRect/>
          </a:stretch>
        </p:blipFill>
        <p:spPr>
          <a:xfrm>
            <a:off x="7010400" y="2392793"/>
            <a:ext cx="2160000" cy="1440000"/>
          </a:xfrm>
          <a:prstGeom prst="rect">
            <a:avLst/>
          </a:prstGeom>
        </p:spPr>
      </p:pic>
      <p:pic>
        <p:nvPicPr>
          <p:cNvPr id="19" name="图片 18">
            <a:extLst>
              <a:ext uri="{FF2B5EF4-FFF2-40B4-BE49-F238E27FC236}">
                <a16:creationId xmlns:a16="http://schemas.microsoft.com/office/drawing/2014/main" id="{9139E573-90EA-4E25-F4FE-92BA8B2F3D2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10400" y="919089"/>
            <a:ext cx="2160000" cy="1439999"/>
          </a:xfrm>
          <a:prstGeom prst="rect">
            <a:avLst/>
          </a:prstGeom>
        </p:spPr>
      </p:pic>
      <p:pic>
        <p:nvPicPr>
          <p:cNvPr id="20" name="图片 19">
            <a:extLst>
              <a:ext uri="{FF2B5EF4-FFF2-40B4-BE49-F238E27FC236}">
                <a16:creationId xmlns:a16="http://schemas.microsoft.com/office/drawing/2014/main" id="{0C7A1B33-690F-3472-383D-7EC4CF4D069C}"/>
              </a:ext>
            </a:extLst>
          </p:cNvPr>
          <p:cNvPicPr>
            <a:picLocks noChangeAspect="1"/>
          </p:cNvPicPr>
          <p:nvPr/>
        </p:nvPicPr>
        <p:blipFill>
          <a:blip r:embed="rId10"/>
          <a:stretch>
            <a:fillRect/>
          </a:stretch>
        </p:blipFill>
        <p:spPr>
          <a:xfrm>
            <a:off x="9207661" y="919089"/>
            <a:ext cx="2160000" cy="1439999"/>
          </a:xfrm>
          <a:prstGeom prst="rect">
            <a:avLst/>
          </a:prstGeom>
        </p:spPr>
      </p:pic>
      <p:sp>
        <p:nvSpPr>
          <p:cNvPr id="21" name="矩形: 圆角 20">
            <a:extLst>
              <a:ext uri="{FF2B5EF4-FFF2-40B4-BE49-F238E27FC236}">
                <a16:creationId xmlns:a16="http://schemas.microsoft.com/office/drawing/2014/main" id="{1C9A4025-08F8-B2E0-B1DA-C5F9D00F5AA3}"/>
              </a:ext>
            </a:extLst>
          </p:cNvPr>
          <p:cNvSpPr/>
          <p:nvPr/>
        </p:nvSpPr>
        <p:spPr>
          <a:xfrm>
            <a:off x="449315" y="1442668"/>
            <a:ext cx="392356" cy="189158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zh-CN" altLang="en-US"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医</a:t>
            </a:r>
            <a:endParaRPr lang="en-US" altLang="zh-CN"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lnSpc>
                <a:spcPct val="150000"/>
              </a:lnSpc>
            </a:pPr>
            <a:r>
              <a:rPr lang="zh-CN" altLang="en-US"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院</a:t>
            </a:r>
            <a:endParaRPr lang="en-US" altLang="zh-CN"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lnSpc>
                <a:spcPct val="150000"/>
              </a:lnSpc>
            </a:pPr>
            <a:r>
              <a:rPr lang="zh-CN" altLang="en-US"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电</a:t>
            </a:r>
            <a:endParaRPr lang="en-US" altLang="zh-CN"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lnSpc>
                <a:spcPct val="150000"/>
              </a:lnSpc>
            </a:pPr>
            <a:r>
              <a:rPr lang="zh-CN" altLang="en-US"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梯</a:t>
            </a:r>
            <a:endParaRPr lang="zh-CN" altLang="en-US" dirty="0"/>
          </a:p>
        </p:txBody>
      </p:sp>
      <p:sp>
        <p:nvSpPr>
          <p:cNvPr id="23" name="矩形: 圆角 22">
            <a:extLst>
              <a:ext uri="{FF2B5EF4-FFF2-40B4-BE49-F238E27FC236}">
                <a16:creationId xmlns:a16="http://schemas.microsoft.com/office/drawing/2014/main" id="{5E320681-B6A7-6FC4-C873-B33A6180B8AD}"/>
              </a:ext>
            </a:extLst>
          </p:cNvPr>
          <p:cNvSpPr/>
          <p:nvPr/>
        </p:nvSpPr>
        <p:spPr>
          <a:xfrm>
            <a:off x="6220687" y="1442668"/>
            <a:ext cx="392356" cy="189158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zh-CN" altLang="en-US"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公共电</a:t>
            </a:r>
            <a:endParaRPr lang="en-US" altLang="zh-CN" dirty="0">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lnSpc>
                <a:spcPct val="150000"/>
              </a:lnSpc>
            </a:pPr>
            <a:r>
              <a:rPr lang="zh-CN" altLang="en-US"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梯</a:t>
            </a:r>
            <a:endParaRPr lang="zh-CN" altLang="en-US" dirty="0"/>
          </a:p>
        </p:txBody>
      </p:sp>
      <p:sp>
        <p:nvSpPr>
          <p:cNvPr id="24" name="矩形 23">
            <a:extLst>
              <a:ext uri="{FF2B5EF4-FFF2-40B4-BE49-F238E27FC236}">
                <a16:creationId xmlns:a16="http://schemas.microsoft.com/office/drawing/2014/main" id="{81285733-6240-1E75-0BC1-B48E6C8E5923}"/>
              </a:ext>
            </a:extLst>
          </p:cNvPr>
          <p:cNvSpPr/>
          <p:nvPr/>
        </p:nvSpPr>
        <p:spPr>
          <a:xfrm>
            <a:off x="1711766" y="4107085"/>
            <a:ext cx="9017842" cy="400110"/>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1</a:t>
            </a:r>
            <a:r>
              <a:rPr lang="zh-CN" altLang="en-US" sz="1600" b="1" dirty="0">
                <a:solidFill>
                  <a:srgbClr val="04B5EC"/>
                </a:solidFill>
                <a:latin typeface="微软雅黑" pitchFamily="34" charset="-122"/>
                <a:ea typeface="微软雅黑" pitchFamily="34" charset="-122"/>
              </a:rPr>
              <a:t>、医院电梯、公共电梯人流量大、携带细菌、病毒人员密集最密集的公共场所；</a:t>
            </a:r>
          </a:p>
        </p:txBody>
      </p:sp>
      <p:sp>
        <p:nvSpPr>
          <p:cNvPr id="25" name="矩形 24">
            <a:extLst>
              <a:ext uri="{FF2B5EF4-FFF2-40B4-BE49-F238E27FC236}">
                <a16:creationId xmlns:a16="http://schemas.microsoft.com/office/drawing/2014/main" id="{CE2A068E-EB65-05CE-B970-89CB44411DAD}"/>
              </a:ext>
            </a:extLst>
          </p:cNvPr>
          <p:cNvSpPr/>
          <p:nvPr/>
        </p:nvSpPr>
        <p:spPr>
          <a:xfrm>
            <a:off x="1711766" y="4604302"/>
            <a:ext cx="9017842" cy="400110"/>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2</a:t>
            </a:r>
            <a:r>
              <a:rPr lang="zh-CN" altLang="en-US" sz="1600" b="1" dirty="0">
                <a:solidFill>
                  <a:srgbClr val="04B5EC"/>
                </a:solidFill>
                <a:latin typeface="微软雅黑" pitchFamily="34" charset="-122"/>
                <a:ea typeface="微软雅黑" pitchFamily="34" charset="-122"/>
              </a:rPr>
              <a:t>、患者、医生、护士、家属等人员乘坐电梯，触摸按键易交叉感染；</a:t>
            </a:r>
          </a:p>
        </p:txBody>
      </p:sp>
      <p:sp>
        <p:nvSpPr>
          <p:cNvPr id="26" name="矩形 25">
            <a:extLst>
              <a:ext uri="{FF2B5EF4-FFF2-40B4-BE49-F238E27FC236}">
                <a16:creationId xmlns:a16="http://schemas.microsoft.com/office/drawing/2014/main" id="{010B4883-925D-D0B8-42C6-2C1CFBB4E755}"/>
              </a:ext>
            </a:extLst>
          </p:cNvPr>
          <p:cNvSpPr/>
          <p:nvPr/>
        </p:nvSpPr>
        <p:spPr>
          <a:xfrm>
            <a:off x="1711766" y="5103905"/>
            <a:ext cx="9017842" cy="400110"/>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3</a:t>
            </a:r>
            <a:r>
              <a:rPr lang="zh-CN" altLang="en-US" sz="1600" b="1" dirty="0">
                <a:solidFill>
                  <a:srgbClr val="04B5EC"/>
                </a:solidFill>
                <a:latin typeface="微软雅黑" pitchFamily="34" charset="-122"/>
                <a:ea typeface="微软雅黑" pitchFamily="34" charset="-122"/>
              </a:rPr>
              <a:t>、移动病床、轮椅人群、抱小孩、携带包裹等乘坐电梯时，按电梯楼层按键不方便；</a:t>
            </a:r>
          </a:p>
        </p:txBody>
      </p:sp>
      <p:sp>
        <p:nvSpPr>
          <p:cNvPr id="27" name="矩形 26">
            <a:extLst>
              <a:ext uri="{FF2B5EF4-FFF2-40B4-BE49-F238E27FC236}">
                <a16:creationId xmlns:a16="http://schemas.microsoft.com/office/drawing/2014/main" id="{9228D1B2-292E-022C-ECBA-23209AAD2582}"/>
              </a:ext>
            </a:extLst>
          </p:cNvPr>
          <p:cNvSpPr/>
          <p:nvPr/>
        </p:nvSpPr>
        <p:spPr>
          <a:xfrm>
            <a:off x="1711766" y="5602670"/>
            <a:ext cx="9017842" cy="467069"/>
          </a:xfrm>
          <a:prstGeom prst="rect">
            <a:avLst/>
          </a:prstGeom>
          <a:solidFill>
            <a:schemeClr val="bg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600" b="1" dirty="0">
                <a:solidFill>
                  <a:srgbClr val="04B5EC"/>
                </a:solidFill>
                <a:latin typeface="微软雅黑" pitchFamily="34" charset="-122"/>
                <a:ea typeface="微软雅黑" pitchFamily="34" charset="-122"/>
              </a:rPr>
              <a:t>4</a:t>
            </a:r>
            <a:r>
              <a:rPr lang="zh-CN" altLang="en-US" sz="1600" b="1" dirty="0">
                <a:solidFill>
                  <a:srgbClr val="04B5EC"/>
                </a:solidFill>
                <a:latin typeface="微软雅黑" pitchFamily="34" charset="-122"/>
                <a:ea typeface="微软雅黑" pitchFamily="34" charset="-122"/>
              </a:rPr>
              <a:t>、虽然电梯每天都有人定期或不定期消毒，但消毒过后可能很快就细菌、病毒依附在按键上。</a:t>
            </a:r>
          </a:p>
        </p:txBody>
      </p:sp>
    </p:spTree>
    <p:extLst>
      <p:ext uri="{BB962C8B-B14F-4D97-AF65-F5344CB8AC3E}">
        <p14:creationId xmlns:p14="http://schemas.microsoft.com/office/powerpoint/2010/main" val="25504262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语音乘梯</a:t>
            </a:r>
          </a:p>
        </p:txBody>
      </p:sp>
      <p:sp>
        <p:nvSpPr>
          <p:cNvPr id="2" name="矩形 1">
            <a:extLst>
              <a:ext uri="{FF2B5EF4-FFF2-40B4-BE49-F238E27FC236}">
                <a16:creationId xmlns:a16="http://schemas.microsoft.com/office/drawing/2014/main" id="{25EB3434-EB40-D6CC-983F-59750C6D9A9E}"/>
              </a:ext>
            </a:extLst>
          </p:cNvPr>
          <p:cNvSpPr/>
          <p:nvPr/>
        </p:nvSpPr>
        <p:spPr>
          <a:xfrm>
            <a:off x="3647972" y="1124841"/>
            <a:ext cx="4885654" cy="923330"/>
          </a:xfrm>
          <a:prstGeom prst="rect">
            <a:avLst/>
          </a:prstGeom>
        </p:spPr>
        <p:txBody>
          <a:bodyPr wrap="square">
            <a:spAutoFit/>
          </a:bodyPr>
          <a:lstStyle/>
          <a:p>
            <a:r>
              <a:rPr lang="zh-CN" altLang="en-US" b="1" dirty="0">
                <a:solidFill>
                  <a:srgbClr val="00A1DA"/>
                </a:solidFill>
                <a:latin typeface="微软雅黑" pitchFamily="34" charset="-122"/>
                <a:ea typeface="微软雅黑" pitchFamily="34" charset="-122"/>
              </a:rPr>
              <a:t>电梯上下：</a:t>
            </a:r>
            <a:r>
              <a:rPr lang="zh-CN" altLang="en-US" b="1" dirty="0">
                <a:solidFill>
                  <a:srgbClr val="00A1DA"/>
                </a:solidFill>
                <a:latin typeface="微软雅黑" pitchFamily="34" charset="-122"/>
                <a:ea typeface="微软雅黑" pitchFamily="34" charset="-122"/>
                <a:sym typeface="+mn-lt"/>
              </a:rPr>
              <a:t>乘梯人员在电梯上下按键通过语音，</a:t>
            </a:r>
            <a:endParaRPr lang="en-US" altLang="zh-CN" b="1" dirty="0">
              <a:solidFill>
                <a:srgbClr val="00A1DA"/>
              </a:solidFill>
              <a:latin typeface="微软雅黑" pitchFamily="34" charset="-122"/>
              <a:ea typeface="微软雅黑" pitchFamily="34" charset="-122"/>
              <a:sym typeface="+mn-lt"/>
            </a:endParaRPr>
          </a:p>
          <a:p>
            <a:r>
              <a:rPr lang="en-US" altLang="zh-CN" b="1" dirty="0">
                <a:solidFill>
                  <a:srgbClr val="00A1DA"/>
                </a:solidFill>
                <a:latin typeface="微软雅黑" pitchFamily="34" charset="-122"/>
                <a:ea typeface="微软雅黑" pitchFamily="34" charset="-122"/>
                <a:sym typeface="+mn-lt"/>
              </a:rPr>
              <a:t>                </a:t>
            </a:r>
            <a:r>
              <a:rPr lang="zh-CN" altLang="en-US" b="1" dirty="0">
                <a:solidFill>
                  <a:srgbClr val="00A1DA"/>
                </a:solidFill>
                <a:latin typeface="微软雅黑" pitchFamily="34" charset="-122"/>
                <a:ea typeface="微软雅黑" pitchFamily="34" charset="-122"/>
                <a:sym typeface="+mn-lt"/>
              </a:rPr>
              <a:t>直接说“上楼”“下楼”，可替代</a:t>
            </a:r>
            <a:endParaRPr lang="en-US" altLang="zh-CN" b="1" dirty="0">
              <a:solidFill>
                <a:srgbClr val="00A1DA"/>
              </a:solidFill>
              <a:latin typeface="微软雅黑" pitchFamily="34" charset="-122"/>
              <a:ea typeface="微软雅黑" pitchFamily="34" charset="-122"/>
              <a:sym typeface="+mn-lt"/>
            </a:endParaRPr>
          </a:p>
          <a:p>
            <a:r>
              <a:rPr lang="en-US" altLang="zh-CN" b="1" dirty="0">
                <a:solidFill>
                  <a:srgbClr val="00A1DA"/>
                </a:solidFill>
                <a:latin typeface="微软雅黑" pitchFamily="34" charset="-122"/>
                <a:ea typeface="微软雅黑" pitchFamily="34" charset="-122"/>
                <a:sym typeface="+mn-lt"/>
              </a:rPr>
              <a:t>                </a:t>
            </a:r>
            <a:r>
              <a:rPr lang="zh-CN" altLang="en-US" b="1" dirty="0">
                <a:solidFill>
                  <a:srgbClr val="00A1DA"/>
                </a:solidFill>
                <a:latin typeface="微软雅黑" pitchFamily="34" charset="-122"/>
                <a:ea typeface="微软雅黑" pitchFamily="34" charset="-122"/>
                <a:sym typeface="+mn-lt"/>
              </a:rPr>
              <a:t>按键，实现呼梯功能。</a:t>
            </a:r>
            <a:endParaRPr lang="zh-CN" altLang="en-US" b="1" dirty="0">
              <a:solidFill>
                <a:srgbClr val="00A1DA"/>
              </a:solidFill>
              <a:latin typeface="微软雅黑" pitchFamily="34" charset="-122"/>
              <a:ea typeface="微软雅黑" pitchFamily="34" charset="-122"/>
            </a:endParaRPr>
          </a:p>
        </p:txBody>
      </p:sp>
      <p:sp>
        <p:nvSpPr>
          <p:cNvPr id="3" name="矩形 2">
            <a:extLst>
              <a:ext uri="{FF2B5EF4-FFF2-40B4-BE49-F238E27FC236}">
                <a16:creationId xmlns:a16="http://schemas.microsoft.com/office/drawing/2014/main" id="{CC8D8119-6377-F509-A6AF-CADB31459D36}"/>
              </a:ext>
            </a:extLst>
          </p:cNvPr>
          <p:cNvSpPr/>
          <p:nvPr/>
        </p:nvSpPr>
        <p:spPr>
          <a:xfrm>
            <a:off x="3468638" y="4409979"/>
            <a:ext cx="4885653" cy="1477328"/>
          </a:xfrm>
          <a:prstGeom prst="rect">
            <a:avLst/>
          </a:prstGeom>
        </p:spPr>
        <p:txBody>
          <a:bodyPr wrap="square">
            <a:spAutoFit/>
          </a:bodyPr>
          <a:lstStyle/>
          <a:p>
            <a:r>
              <a:rPr lang="zh-CN" altLang="en-US" b="1" dirty="0">
                <a:solidFill>
                  <a:srgbClr val="00A1DA"/>
                </a:solidFill>
                <a:latin typeface="微软雅黑" pitchFamily="34" charset="-122"/>
                <a:ea typeface="微软雅黑" pitchFamily="34" charset="-122"/>
                <a:sym typeface="+mn-lt"/>
              </a:rPr>
              <a:t>电梯选层：乘梯人员进入电梯后，直接说楼层，</a:t>
            </a:r>
            <a:endParaRPr lang="en-US" altLang="zh-CN" b="1" dirty="0">
              <a:solidFill>
                <a:srgbClr val="00A1DA"/>
              </a:solidFill>
              <a:latin typeface="微软雅黑" pitchFamily="34" charset="-122"/>
              <a:ea typeface="微软雅黑" pitchFamily="34" charset="-122"/>
              <a:sym typeface="+mn-lt"/>
            </a:endParaRPr>
          </a:p>
          <a:p>
            <a:r>
              <a:rPr lang="en-US" altLang="zh-CN" b="1" dirty="0">
                <a:solidFill>
                  <a:srgbClr val="00A1DA"/>
                </a:solidFill>
                <a:latin typeface="微软雅黑" pitchFamily="34" charset="-122"/>
                <a:ea typeface="微软雅黑" pitchFamily="34" charset="-122"/>
                <a:sym typeface="+mn-lt"/>
              </a:rPr>
              <a:t>                </a:t>
            </a:r>
            <a:r>
              <a:rPr lang="zh-CN" altLang="en-US" b="1" dirty="0">
                <a:solidFill>
                  <a:srgbClr val="00A1DA"/>
                </a:solidFill>
                <a:latin typeface="微软雅黑" pitchFamily="34" charset="-122"/>
                <a:ea typeface="微软雅黑" pitchFamily="34" charset="-122"/>
                <a:sym typeface="+mn-lt"/>
              </a:rPr>
              <a:t>系统自动点亮对应按键，比如说去</a:t>
            </a:r>
            <a:endParaRPr lang="en-US" altLang="zh-CN" b="1" dirty="0">
              <a:solidFill>
                <a:srgbClr val="00A1DA"/>
              </a:solidFill>
              <a:latin typeface="微软雅黑" pitchFamily="34" charset="-122"/>
              <a:ea typeface="微软雅黑" pitchFamily="34" charset="-122"/>
              <a:sym typeface="+mn-lt"/>
            </a:endParaRPr>
          </a:p>
          <a:p>
            <a:r>
              <a:rPr lang="en-US" altLang="zh-CN" b="1" dirty="0">
                <a:solidFill>
                  <a:srgbClr val="00A1DA"/>
                </a:solidFill>
                <a:latin typeface="微软雅黑" pitchFamily="34" charset="-122"/>
                <a:ea typeface="微软雅黑" pitchFamily="34" charset="-122"/>
                <a:sym typeface="+mn-lt"/>
              </a:rPr>
              <a:t>                8</a:t>
            </a:r>
            <a:r>
              <a:rPr lang="zh-CN" altLang="en-US" b="1" dirty="0">
                <a:solidFill>
                  <a:srgbClr val="00A1DA"/>
                </a:solidFill>
                <a:latin typeface="微软雅黑" pitchFamily="34" charset="-122"/>
                <a:ea typeface="微软雅黑" pitchFamily="34" charset="-122"/>
                <a:sym typeface="+mn-lt"/>
              </a:rPr>
              <a:t>楼，则</a:t>
            </a:r>
            <a:r>
              <a:rPr lang="en-US" altLang="zh-CN" b="1" dirty="0">
                <a:solidFill>
                  <a:srgbClr val="00A1DA"/>
                </a:solidFill>
                <a:latin typeface="微软雅黑" pitchFamily="34" charset="-122"/>
                <a:ea typeface="微软雅黑" pitchFamily="34" charset="-122"/>
                <a:sym typeface="+mn-lt"/>
              </a:rPr>
              <a:t>8</a:t>
            </a:r>
            <a:r>
              <a:rPr lang="zh-CN" altLang="en-US" b="1" dirty="0">
                <a:solidFill>
                  <a:srgbClr val="00A1DA"/>
                </a:solidFill>
                <a:latin typeface="微软雅黑" pitchFamily="34" charset="-122"/>
                <a:ea typeface="微软雅黑" pitchFamily="34" charset="-122"/>
                <a:sym typeface="+mn-lt"/>
              </a:rPr>
              <a:t>楼按键自动点亮，电梯送</a:t>
            </a:r>
            <a:endParaRPr lang="en-US" altLang="zh-CN" b="1" dirty="0">
              <a:solidFill>
                <a:srgbClr val="00A1DA"/>
              </a:solidFill>
              <a:latin typeface="微软雅黑" pitchFamily="34" charset="-122"/>
              <a:ea typeface="微软雅黑" pitchFamily="34" charset="-122"/>
              <a:sym typeface="+mn-lt"/>
            </a:endParaRPr>
          </a:p>
          <a:p>
            <a:r>
              <a:rPr lang="en-US" altLang="zh-CN" b="1" dirty="0">
                <a:solidFill>
                  <a:srgbClr val="00A1DA"/>
                </a:solidFill>
                <a:latin typeface="微软雅黑" pitchFamily="34" charset="-122"/>
                <a:ea typeface="微软雅黑" pitchFamily="34" charset="-122"/>
                <a:sym typeface="+mn-lt"/>
              </a:rPr>
              <a:t>                </a:t>
            </a:r>
            <a:r>
              <a:rPr lang="zh-CN" altLang="en-US" b="1" dirty="0">
                <a:solidFill>
                  <a:srgbClr val="00A1DA"/>
                </a:solidFill>
                <a:latin typeface="微软雅黑" pitchFamily="34" charset="-122"/>
                <a:ea typeface="微软雅黑" pitchFamily="34" charset="-122"/>
                <a:sym typeface="+mn-lt"/>
              </a:rPr>
              <a:t>乘梯人员到</a:t>
            </a:r>
            <a:r>
              <a:rPr lang="en-US" altLang="zh-CN" b="1" dirty="0">
                <a:solidFill>
                  <a:srgbClr val="00A1DA"/>
                </a:solidFill>
                <a:latin typeface="微软雅黑" pitchFamily="34" charset="-122"/>
                <a:ea typeface="微软雅黑" pitchFamily="34" charset="-122"/>
                <a:sym typeface="+mn-lt"/>
              </a:rPr>
              <a:t>8</a:t>
            </a:r>
            <a:r>
              <a:rPr lang="zh-CN" altLang="en-US" b="1" dirty="0">
                <a:solidFill>
                  <a:srgbClr val="00A1DA"/>
                </a:solidFill>
                <a:latin typeface="微软雅黑" pitchFamily="34" charset="-122"/>
                <a:ea typeface="微软雅黑" pitchFamily="34" charset="-122"/>
                <a:sym typeface="+mn-lt"/>
              </a:rPr>
              <a:t>楼。同时可以通过语音</a:t>
            </a:r>
            <a:endParaRPr lang="en-US" altLang="zh-CN" b="1" dirty="0">
              <a:solidFill>
                <a:srgbClr val="00A1DA"/>
              </a:solidFill>
              <a:latin typeface="微软雅黑" pitchFamily="34" charset="-122"/>
              <a:ea typeface="微软雅黑" pitchFamily="34" charset="-122"/>
              <a:sym typeface="+mn-lt"/>
            </a:endParaRPr>
          </a:p>
          <a:p>
            <a:r>
              <a:rPr lang="en-US" altLang="zh-CN" b="1" dirty="0">
                <a:solidFill>
                  <a:srgbClr val="00A1DA"/>
                </a:solidFill>
                <a:latin typeface="微软雅黑" pitchFamily="34" charset="-122"/>
                <a:ea typeface="微软雅黑" pitchFamily="34" charset="-122"/>
                <a:sym typeface="+mn-lt"/>
              </a:rPr>
              <a:t>                </a:t>
            </a:r>
            <a:r>
              <a:rPr lang="zh-CN" altLang="en-US" b="1" dirty="0">
                <a:solidFill>
                  <a:srgbClr val="00A1DA"/>
                </a:solidFill>
                <a:latin typeface="微软雅黑" pitchFamily="34" charset="-122"/>
                <a:ea typeface="微软雅黑" pitchFamily="34" charset="-122"/>
                <a:sym typeface="+mn-lt"/>
              </a:rPr>
              <a:t>控制电梯开门、关门等操作。</a:t>
            </a:r>
            <a:endParaRPr lang="zh-CN" altLang="en-US" b="1" dirty="0">
              <a:solidFill>
                <a:srgbClr val="00A1DA"/>
              </a:solidFill>
              <a:latin typeface="微软雅黑" pitchFamily="34" charset="-122"/>
              <a:ea typeface="微软雅黑" pitchFamily="34" charset="-122"/>
            </a:endParaRPr>
          </a:p>
        </p:txBody>
      </p:sp>
      <p:pic>
        <p:nvPicPr>
          <p:cNvPr id="11" name="图片 10">
            <a:extLst>
              <a:ext uri="{FF2B5EF4-FFF2-40B4-BE49-F238E27FC236}">
                <a16:creationId xmlns:a16="http://schemas.microsoft.com/office/drawing/2014/main" id="{C93A960A-B4D1-4EE2-0AF3-A08C829E1B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2297" y="970693"/>
            <a:ext cx="3240000" cy="3240000"/>
          </a:xfrm>
          <a:prstGeom prst="rect">
            <a:avLst/>
          </a:prstGeom>
          <a:ln>
            <a:solidFill>
              <a:schemeClr val="accent3">
                <a:lumMod val="60000"/>
                <a:lumOff val="40000"/>
              </a:schemeClr>
            </a:solidFill>
          </a:ln>
        </p:spPr>
      </p:pic>
      <p:pic>
        <p:nvPicPr>
          <p:cNvPr id="13" name="图片 12">
            <a:extLst>
              <a:ext uri="{FF2B5EF4-FFF2-40B4-BE49-F238E27FC236}">
                <a16:creationId xmlns:a16="http://schemas.microsoft.com/office/drawing/2014/main" id="{0848F053-0EB5-BE9E-5082-3B58362B8A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81060" y="2452410"/>
            <a:ext cx="3240000" cy="3240000"/>
          </a:xfrm>
          <a:prstGeom prst="rect">
            <a:avLst/>
          </a:prstGeom>
          <a:ln>
            <a:solidFill>
              <a:schemeClr val="accent3">
                <a:lumMod val="60000"/>
                <a:lumOff val="40000"/>
              </a:schemeClr>
            </a:solidFill>
          </a:ln>
        </p:spPr>
      </p:pic>
    </p:spTree>
    <p:extLst>
      <p:ext uri="{BB962C8B-B14F-4D97-AF65-F5344CB8AC3E}">
        <p14:creationId xmlns:p14="http://schemas.microsoft.com/office/powerpoint/2010/main" val="37929199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565799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语音乘梯（语音</a:t>
            </a:r>
            <a:r>
              <a:rPr lang="en-US" altLang="zh-CN"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a:t>
            </a: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刷卡</a:t>
            </a:r>
            <a:r>
              <a:rPr lang="en-US" altLang="zh-CN"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a:t>
            </a: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刷码</a:t>
            </a:r>
            <a:r>
              <a:rPr lang="en-US" altLang="zh-CN"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a:t>
            </a: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刷脸乘梯）</a:t>
            </a:r>
          </a:p>
        </p:txBody>
      </p:sp>
      <p:sp>
        <p:nvSpPr>
          <p:cNvPr id="23" name="PA-矩形 7"/>
          <p:cNvSpPr/>
          <p:nvPr>
            <p:custDataLst>
              <p:tags r:id="rId1"/>
            </p:custDataLst>
          </p:nvPr>
        </p:nvSpPr>
        <p:spPr>
          <a:xfrm>
            <a:off x="1074993" y="1742216"/>
            <a:ext cx="978281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32" name="PA-椭圆 14"/>
          <p:cNvSpPr/>
          <p:nvPr>
            <p:custDataLst>
              <p:tags r:id="rId2"/>
            </p:custDataLst>
          </p:nvPr>
        </p:nvSpPr>
        <p:spPr>
          <a:xfrm>
            <a:off x="1060792" y="1706478"/>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40" name="PA-椭圆 273"/>
          <p:cNvSpPr/>
          <p:nvPr>
            <p:custDataLst>
              <p:tags r:id="rId3"/>
            </p:custDataLst>
          </p:nvPr>
        </p:nvSpPr>
        <p:spPr>
          <a:xfrm>
            <a:off x="10724103" y="1709973"/>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22" name="PA-文本框 2"/>
          <p:cNvSpPr txBox="1"/>
          <p:nvPr>
            <p:custDataLst>
              <p:tags r:id="rId4"/>
            </p:custDataLst>
          </p:nvPr>
        </p:nvSpPr>
        <p:spPr>
          <a:xfrm>
            <a:off x="355718" y="2054214"/>
            <a:ext cx="1099564" cy="313965"/>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纯语音乘梯</a:t>
            </a:r>
            <a:endParaRPr lang="zh-CN" sz="1200" b="1" dirty="0">
              <a:solidFill>
                <a:schemeClr val="tx1"/>
              </a:solidFill>
              <a:latin typeface="微软雅黑" panose="020B0503020204020204" charset="-122"/>
              <a:ea typeface="微软雅黑" panose="020B0503020204020204" charset="-122"/>
            </a:endParaRPr>
          </a:p>
        </p:txBody>
      </p:sp>
      <p:sp>
        <p:nvSpPr>
          <p:cNvPr id="217" name="PA-文本框 2"/>
          <p:cNvSpPr txBox="1"/>
          <p:nvPr>
            <p:custDataLst>
              <p:tags r:id="rId5"/>
            </p:custDataLst>
          </p:nvPr>
        </p:nvSpPr>
        <p:spPr>
          <a:xfrm>
            <a:off x="10753463" y="1586986"/>
            <a:ext cx="1197473" cy="29520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sz="1200" b="1" dirty="0">
                <a:solidFill>
                  <a:schemeClr val="bg1"/>
                </a:solidFill>
                <a:latin typeface="微软雅黑" panose="020B0503020204020204" charset="-122"/>
                <a:ea typeface="微软雅黑" panose="020B0503020204020204" charset="-122"/>
              </a:rPr>
              <a:t>9</a:t>
            </a:r>
            <a:r>
              <a:rPr lang="zh-CN" altLang="en-US" sz="1200" b="1" dirty="0">
                <a:solidFill>
                  <a:schemeClr val="tx1"/>
                </a:solidFill>
                <a:latin typeface="微软雅黑" panose="020B0503020204020204" charset="-122"/>
                <a:ea typeface="微软雅黑" panose="020B0503020204020204" charset="-122"/>
              </a:rPr>
              <a:t>到达目的楼层</a:t>
            </a:r>
          </a:p>
        </p:txBody>
      </p:sp>
      <p:pic>
        <p:nvPicPr>
          <p:cNvPr id="12" name="图片 11">
            <a:extLst>
              <a:ext uri="{FF2B5EF4-FFF2-40B4-BE49-F238E27FC236}">
                <a16:creationId xmlns:a16="http://schemas.microsoft.com/office/drawing/2014/main" id="{48D5C608-21DD-B09A-92B9-C204FDB7F56E}"/>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1890297" y="1726092"/>
            <a:ext cx="133200" cy="133200"/>
          </a:xfrm>
          <a:prstGeom prst="rect">
            <a:avLst/>
          </a:prstGeom>
        </p:spPr>
      </p:pic>
      <p:sp>
        <p:nvSpPr>
          <p:cNvPr id="187" name="PA-文本框 2">
            <a:extLst>
              <a:ext uri="{FF2B5EF4-FFF2-40B4-BE49-F238E27FC236}">
                <a16:creationId xmlns:a16="http://schemas.microsoft.com/office/drawing/2014/main" id="{41B4052E-B70A-0214-3154-7E00CD7A4718}"/>
              </a:ext>
            </a:extLst>
          </p:cNvPr>
          <p:cNvSpPr txBox="1"/>
          <p:nvPr>
            <p:custDataLst>
              <p:tags r:id="rId6"/>
            </p:custDataLst>
          </p:nvPr>
        </p:nvSpPr>
        <p:spPr>
          <a:xfrm>
            <a:off x="1658581" y="2348721"/>
            <a:ext cx="2121227" cy="186549"/>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电梯桥箱外直接语音说上楼、下楼</a:t>
            </a:r>
          </a:p>
        </p:txBody>
      </p:sp>
      <p:pic>
        <p:nvPicPr>
          <p:cNvPr id="18" name="图片 17">
            <a:extLst>
              <a:ext uri="{FF2B5EF4-FFF2-40B4-BE49-F238E27FC236}">
                <a16:creationId xmlns:a16="http://schemas.microsoft.com/office/drawing/2014/main" id="{4D59D6DA-6C9E-661B-C18E-4A86A2C62FC9}"/>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6039081" y="1260542"/>
            <a:ext cx="715533" cy="1039548"/>
          </a:xfrm>
          <a:prstGeom prst="rect">
            <a:avLst/>
          </a:prstGeom>
        </p:spPr>
      </p:pic>
      <p:sp>
        <p:nvSpPr>
          <p:cNvPr id="204" name="PA-文本框 2">
            <a:extLst>
              <a:ext uri="{FF2B5EF4-FFF2-40B4-BE49-F238E27FC236}">
                <a16:creationId xmlns:a16="http://schemas.microsoft.com/office/drawing/2014/main" id="{E0BC1AFE-774C-3B55-EE12-344E52FC110B}"/>
              </a:ext>
            </a:extLst>
          </p:cNvPr>
          <p:cNvSpPr txBox="1"/>
          <p:nvPr>
            <p:custDataLst>
              <p:tags r:id="rId7"/>
            </p:custDataLst>
          </p:nvPr>
        </p:nvSpPr>
        <p:spPr>
          <a:xfrm>
            <a:off x="5975258" y="2320178"/>
            <a:ext cx="843178" cy="217507"/>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a:t>
            </a:r>
            <a:r>
              <a:rPr lang="zh-CN" altLang="en-US" sz="1000" b="1" dirty="0">
                <a:latin typeface="微软雅黑" panose="020B0503020204020204" charset="-122"/>
                <a:ea typeface="微软雅黑" panose="020B0503020204020204" charset="-122"/>
              </a:rPr>
              <a:t>桥箱内</a:t>
            </a:r>
            <a:endParaRPr lang="zh-CN" altLang="en-US" sz="1000" b="1" dirty="0">
              <a:solidFill>
                <a:schemeClr val="tx1"/>
              </a:solidFill>
              <a:latin typeface="微软雅黑" panose="020B0503020204020204" charset="-122"/>
              <a:ea typeface="微软雅黑" panose="020B0503020204020204" charset="-122"/>
            </a:endParaRPr>
          </a:p>
        </p:txBody>
      </p:sp>
      <p:grpSp>
        <p:nvGrpSpPr>
          <p:cNvPr id="2" name="组合 23">
            <a:extLst>
              <a:ext uri="{FF2B5EF4-FFF2-40B4-BE49-F238E27FC236}">
                <a16:creationId xmlns:a16="http://schemas.microsoft.com/office/drawing/2014/main" id="{DA8D3A35-9E9B-A3DF-4E25-9137ADD62363}"/>
              </a:ext>
            </a:extLst>
          </p:cNvPr>
          <p:cNvGrpSpPr/>
          <p:nvPr/>
        </p:nvGrpSpPr>
        <p:grpSpPr bwMode="auto">
          <a:xfrm>
            <a:off x="686002" y="1286053"/>
            <a:ext cx="314248" cy="724520"/>
            <a:chOff x="4578350" y="442913"/>
            <a:chExt cx="1047750" cy="2409825"/>
          </a:xfrm>
          <a:effectLst>
            <a:outerShdw blurRad="50800" dist="38100" dir="2700000" algn="tl" rotWithShape="0">
              <a:prstClr val="black">
                <a:alpha val="40000"/>
              </a:prstClr>
            </a:outerShdw>
          </a:effectLst>
        </p:grpSpPr>
        <p:sp>
          <p:nvSpPr>
            <p:cNvPr id="4" name="Freeform 136">
              <a:extLst>
                <a:ext uri="{FF2B5EF4-FFF2-40B4-BE49-F238E27FC236}">
                  <a16:creationId xmlns:a16="http://schemas.microsoft.com/office/drawing/2014/main" id="{62A5F9A3-4AEB-7FB5-8FE0-0B8FD827AA97}"/>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7" name="Freeform 137">
              <a:extLst>
                <a:ext uri="{FF2B5EF4-FFF2-40B4-BE49-F238E27FC236}">
                  <a16:creationId xmlns:a16="http://schemas.microsoft.com/office/drawing/2014/main" id="{6B477632-832F-5A57-9B01-428DC80A287A}"/>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8" name="Freeform 138">
              <a:extLst>
                <a:ext uri="{FF2B5EF4-FFF2-40B4-BE49-F238E27FC236}">
                  <a16:creationId xmlns:a16="http://schemas.microsoft.com/office/drawing/2014/main" id="{FCBCC330-C7DB-7FCD-0666-7F194FBC36F7}"/>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9" name="Freeform 139">
              <a:extLst>
                <a:ext uri="{FF2B5EF4-FFF2-40B4-BE49-F238E27FC236}">
                  <a16:creationId xmlns:a16="http://schemas.microsoft.com/office/drawing/2014/main" id="{F2F781E4-5EB4-F92A-A677-C790D8F9DB03}"/>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0" name="Rectangle 140">
              <a:extLst>
                <a:ext uri="{FF2B5EF4-FFF2-40B4-BE49-F238E27FC236}">
                  <a16:creationId xmlns:a16="http://schemas.microsoft.com/office/drawing/2014/main" id="{A3769DD1-AE21-7786-1E3B-E2D2A6221E2E}"/>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 name="Oval 141">
              <a:extLst>
                <a:ext uri="{FF2B5EF4-FFF2-40B4-BE49-F238E27FC236}">
                  <a16:creationId xmlns:a16="http://schemas.microsoft.com/office/drawing/2014/main" id="{3C3465E7-E757-AE16-74E0-A2B9718DDB18}"/>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3" name="Oval 142">
              <a:extLst>
                <a:ext uri="{FF2B5EF4-FFF2-40B4-BE49-F238E27FC236}">
                  <a16:creationId xmlns:a16="http://schemas.microsoft.com/office/drawing/2014/main" id="{2CC2DC62-0456-4714-B220-8AD2D6464F6F}"/>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5" name="Oval 143">
              <a:extLst>
                <a:ext uri="{FF2B5EF4-FFF2-40B4-BE49-F238E27FC236}">
                  <a16:creationId xmlns:a16="http://schemas.microsoft.com/office/drawing/2014/main" id="{32B42FBD-5965-D88F-CF13-6F4A2ED8F6CB}"/>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7" name="Freeform 144">
              <a:extLst>
                <a:ext uri="{FF2B5EF4-FFF2-40B4-BE49-F238E27FC236}">
                  <a16:creationId xmlns:a16="http://schemas.microsoft.com/office/drawing/2014/main" id="{F69E532C-15DB-5EBA-D796-AE71D246847F}"/>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9" name="Freeform 145">
              <a:extLst>
                <a:ext uri="{FF2B5EF4-FFF2-40B4-BE49-F238E27FC236}">
                  <a16:creationId xmlns:a16="http://schemas.microsoft.com/office/drawing/2014/main" id="{D77E1B23-B34C-EC45-B7BC-3CBA621535A6}"/>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21" name="Freeform 146">
              <a:extLst>
                <a:ext uri="{FF2B5EF4-FFF2-40B4-BE49-F238E27FC236}">
                  <a16:creationId xmlns:a16="http://schemas.microsoft.com/office/drawing/2014/main" id="{909D904B-021A-2A82-3025-23690AE7635B}"/>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 name="Freeform 147">
              <a:extLst>
                <a:ext uri="{FF2B5EF4-FFF2-40B4-BE49-F238E27FC236}">
                  <a16:creationId xmlns:a16="http://schemas.microsoft.com/office/drawing/2014/main" id="{25684491-9DCA-7FBF-FB49-062F19663B7A}"/>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4" name="Freeform 148">
              <a:extLst>
                <a:ext uri="{FF2B5EF4-FFF2-40B4-BE49-F238E27FC236}">
                  <a16:creationId xmlns:a16="http://schemas.microsoft.com/office/drawing/2014/main" id="{BB339B14-0DF7-F01C-E8B8-E4A0B7927330}"/>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6" name="Freeform 149">
              <a:extLst>
                <a:ext uri="{FF2B5EF4-FFF2-40B4-BE49-F238E27FC236}">
                  <a16:creationId xmlns:a16="http://schemas.microsoft.com/office/drawing/2014/main" id="{1719A638-1905-46F3-8E8F-9A10CB48344D}"/>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7" name="Freeform 150">
              <a:extLst>
                <a:ext uri="{FF2B5EF4-FFF2-40B4-BE49-F238E27FC236}">
                  <a16:creationId xmlns:a16="http://schemas.microsoft.com/office/drawing/2014/main" id="{087406C8-38DB-C7B4-CBED-7DDF6C9B877C}"/>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8" name="Freeform 151">
              <a:extLst>
                <a:ext uri="{FF2B5EF4-FFF2-40B4-BE49-F238E27FC236}">
                  <a16:creationId xmlns:a16="http://schemas.microsoft.com/office/drawing/2014/main" id="{3F299CED-7750-4AEF-61F9-0908533C1F72}"/>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24" name="Freeform 152">
              <a:extLst>
                <a:ext uri="{FF2B5EF4-FFF2-40B4-BE49-F238E27FC236}">
                  <a16:creationId xmlns:a16="http://schemas.microsoft.com/office/drawing/2014/main" id="{A4ED10FE-6A80-22B1-3CCC-D36E8F0D69B3}"/>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25" name="Freeform 153">
              <a:extLst>
                <a:ext uri="{FF2B5EF4-FFF2-40B4-BE49-F238E27FC236}">
                  <a16:creationId xmlns:a16="http://schemas.microsoft.com/office/drawing/2014/main" id="{E46D0C6F-D36F-56A3-E7C5-1B75C08F2CEF}"/>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6" name="Freeform 154">
              <a:extLst>
                <a:ext uri="{FF2B5EF4-FFF2-40B4-BE49-F238E27FC236}">
                  <a16:creationId xmlns:a16="http://schemas.microsoft.com/office/drawing/2014/main" id="{CF70CA43-4BA4-BA25-0C7C-8F21BA30BBD3}"/>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7" name="Freeform 155">
              <a:extLst>
                <a:ext uri="{FF2B5EF4-FFF2-40B4-BE49-F238E27FC236}">
                  <a16:creationId xmlns:a16="http://schemas.microsoft.com/office/drawing/2014/main" id="{10F345C6-D482-9B41-F0BA-2A2AC8056982}"/>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29" name="Freeform 156">
              <a:extLst>
                <a:ext uri="{FF2B5EF4-FFF2-40B4-BE49-F238E27FC236}">
                  <a16:creationId xmlns:a16="http://schemas.microsoft.com/office/drawing/2014/main" id="{A2CEB42D-A1BB-4A00-745A-B0C38815EEDE}"/>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30" name="Freeform 157">
              <a:extLst>
                <a:ext uri="{FF2B5EF4-FFF2-40B4-BE49-F238E27FC236}">
                  <a16:creationId xmlns:a16="http://schemas.microsoft.com/office/drawing/2014/main" id="{41BA18C0-8E10-0CC1-A4ED-0C19C6B84C6C}"/>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232" name="Freeform 158">
              <a:extLst>
                <a:ext uri="{FF2B5EF4-FFF2-40B4-BE49-F238E27FC236}">
                  <a16:creationId xmlns:a16="http://schemas.microsoft.com/office/drawing/2014/main" id="{C1B6D966-9C72-F1C5-D80B-B5CEEF8FAD26}"/>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233" name="Freeform 159">
              <a:extLst>
                <a:ext uri="{FF2B5EF4-FFF2-40B4-BE49-F238E27FC236}">
                  <a16:creationId xmlns:a16="http://schemas.microsoft.com/office/drawing/2014/main" id="{24B031BE-E44A-F57F-CBCB-26F30284B062}"/>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34" name="Freeform 160">
              <a:extLst>
                <a:ext uri="{FF2B5EF4-FFF2-40B4-BE49-F238E27FC236}">
                  <a16:creationId xmlns:a16="http://schemas.microsoft.com/office/drawing/2014/main" id="{0F38CF2C-2D06-7DDB-9143-BA0EB5325360}"/>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235" name="Freeform 161">
              <a:extLst>
                <a:ext uri="{FF2B5EF4-FFF2-40B4-BE49-F238E27FC236}">
                  <a16:creationId xmlns:a16="http://schemas.microsoft.com/office/drawing/2014/main" id="{81B596B8-B38F-DE93-D9BA-1AFCF29C1775}"/>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236" name="Freeform 162">
              <a:extLst>
                <a:ext uri="{FF2B5EF4-FFF2-40B4-BE49-F238E27FC236}">
                  <a16:creationId xmlns:a16="http://schemas.microsoft.com/office/drawing/2014/main" id="{F41E18E2-C393-2ACF-4BBC-DDBDD0E3A01E}"/>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237" name="Freeform 163">
              <a:extLst>
                <a:ext uri="{FF2B5EF4-FFF2-40B4-BE49-F238E27FC236}">
                  <a16:creationId xmlns:a16="http://schemas.microsoft.com/office/drawing/2014/main" id="{EC584B52-BB62-E63C-0DEA-7061011F71A2}"/>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38" name="Freeform 164">
              <a:extLst>
                <a:ext uri="{FF2B5EF4-FFF2-40B4-BE49-F238E27FC236}">
                  <a16:creationId xmlns:a16="http://schemas.microsoft.com/office/drawing/2014/main" id="{04769E90-8CB0-2278-525C-4D4DC35FD19A}"/>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39" name="Freeform 165">
              <a:extLst>
                <a:ext uri="{FF2B5EF4-FFF2-40B4-BE49-F238E27FC236}">
                  <a16:creationId xmlns:a16="http://schemas.microsoft.com/office/drawing/2014/main" id="{77E6CC15-92ED-43B0-950E-0EB46A268554}"/>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240" name="Freeform 166">
              <a:extLst>
                <a:ext uri="{FF2B5EF4-FFF2-40B4-BE49-F238E27FC236}">
                  <a16:creationId xmlns:a16="http://schemas.microsoft.com/office/drawing/2014/main" id="{2CDE8F75-2F2A-CA8C-1091-A657B7E1D4B4}"/>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pic>
        <p:nvPicPr>
          <p:cNvPr id="242" name="图片 241">
            <a:extLst>
              <a:ext uri="{FF2B5EF4-FFF2-40B4-BE49-F238E27FC236}">
                <a16:creationId xmlns:a16="http://schemas.microsoft.com/office/drawing/2014/main" id="{08BB199D-B527-2737-676D-002A9621B1C4}"/>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2049497" y="1029853"/>
            <a:ext cx="1339396" cy="1339396"/>
          </a:xfrm>
          <a:prstGeom prst="rect">
            <a:avLst/>
          </a:prstGeom>
        </p:spPr>
      </p:pic>
      <p:pic>
        <p:nvPicPr>
          <p:cNvPr id="244" name="图片 243">
            <a:extLst>
              <a:ext uri="{FF2B5EF4-FFF2-40B4-BE49-F238E27FC236}">
                <a16:creationId xmlns:a16="http://schemas.microsoft.com/office/drawing/2014/main" id="{D03749F4-0FE4-4927-E3CB-B1E6993CD967}"/>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7361479" y="1125964"/>
            <a:ext cx="1339396" cy="1339396"/>
          </a:xfrm>
          <a:prstGeom prst="rect">
            <a:avLst/>
          </a:prstGeom>
        </p:spPr>
      </p:pic>
      <p:sp>
        <p:nvSpPr>
          <p:cNvPr id="245" name="PA-矩形 7">
            <a:extLst>
              <a:ext uri="{FF2B5EF4-FFF2-40B4-BE49-F238E27FC236}">
                <a16:creationId xmlns:a16="http://schemas.microsoft.com/office/drawing/2014/main" id="{5FCDD548-1F6F-1234-45E5-5C5960C8CB88}"/>
              </a:ext>
            </a:extLst>
          </p:cNvPr>
          <p:cNvSpPr/>
          <p:nvPr>
            <p:custDataLst>
              <p:tags r:id="rId8"/>
            </p:custDataLst>
          </p:nvPr>
        </p:nvSpPr>
        <p:spPr>
          <a:xfrm>
            <a:off x="1074993" y="4537328"/>
            <a:ext cx="978281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46" name="PA-椭圆 14">
            <a:extLst>
              <a:ext uri="{FF2B5EF4-FFF2-40B4-BE49-F238E27FC236}">
                <a16:creationId xmlns:a16="http://schemas.microsoft.com/office/drawing/2014/main" id="{D61496D3-2E5C-7D07-5B2E-9B82373D0F94}"/>
              </a:ext>
            </a:extLst>
          </p:cNvPr>
          <p:cNvSpPr/>
          <p:nvPr>
            <p:custDataLst>
              <p:tags r:id="rId9"/>
            </p:custDataLst>
          </p:nvPr>
        </p:nvSpPr>
        <p:spPr>
          <a:xfrm>
            <a:off x="1060792" y="4501590"/>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47" name="PA-椭圆 273">
            <a:extLst>
              <a:ext uri="{FF2B5EF4-FFF2-40B4-BE49-F238E27FC236}">
                <a16:creationId xmlns:a16="http://schemas.microsoft.com/office/drawing/2014/main" id="{A3FA2948-DBC0-11D6-6E0B-0720421F48AD}"/>
              </a:ext>
            </a:extLst>
          </p:cNvPr>
          <p:cNvSpPr/>
          <p:nvPr>
            <p:custDataLst>
              <p:tags r:id="rId10"/>
            </p:custDataLst>
          </p:nvPr>
        </p:nvSpPr>
        <p:spPr>
          <a:xfrm>
            <a:off x="10654833" y="4505085"/>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248" name="PA-文本框 2">
            <a:extLst>
              <a:ext uri="{FF2B5EF4-FFF2-40B4-BE49-F238E27FC236}">
                <a16:creationId xmlns:a16="http://schemas.microsoft.com/office/drawing/2014/main" id="{97825D75-15D9-F9BA-3C6B-6B111A5129DC}"/>
              </a:ext>
            </a:extLst>
          </p:cNvPr>
          <p:cNvSpPr txBox="1"/>
          <p:nvPr>
            <p:custDataLst>
              <p:tags r:id="rId11"/>
            </p:custDataLst>
          </p:nvPr>
        </p:nvSpPr>
        <p:spPr>
          <a:xfrm>
            <a:off x="293181" y="4855665"/>
            <a:ext cx="1140074" cy="567462"/>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语音</a:t>
            </a:r>
            <a:r>
              <a:rPr lang="en-US" altLang="zh-CN" sz="1200" b="1" dirty="0">
                <a:solidFill>
                  <a:schemeClr val="tx1"/>
                </a:solidFill>
                <a:latin typeface="微软雅黑" panose="020B0503020204020204" charset="-122"/>
                <a:ea typeface="微软雅黑" panose="020B0503020204020204" charset="-122"/>
              </a:rPr>
              <a:t>+</a:t>
            </a:r>
            <a:r>
              <a:rPr lang="zh-CN" altLang="en-US" sz="1200" b="1" dirty="0">
                <a:latin typeface="微软雅黑" panose="020B0503020204020204" charset="-122"/>
                <a:ea typeface="微软雅黑" panose="020B0503020204020204" charset="-122"/>
              </a:rPr>
              <a:t>刷卡</a:t>
            </a:r>
            <a:r>
              <a:rPr lang="en-US" altLang="zh-CN" sz="1200" b="1" dirty="0">
                <a:latin typeface="微软雅黑" panose="020B0503020204020204" charset="-122"/>
                <a:ea typeface="微软雅黑" panose="020B0503020204020204" charset="-122"/>
              </a:rPr>
              <a:t>/</a:t>
            </a:r>
            <a:r>
              <a:rPr lang="zh-CN" altLang="en-US" sz="1200" b="1" dirty="0">
                <a:latin typeface="微软雅黑" panose="020B0503020204020204" charset="-122"/>
                <a:ea typeface="微软雅黑" panose="020B0503020204020204" charset="-122"/>
              </a:rPr>
              <a:t>刷码</a:t>
            </a:r>
            <a:r>
              <a:rPr lang="en-US" altLang="zh-CN" sz="1200" b="1" dirty="0">
                <a:latin typeface="微软雅黑" panose="020B0503020204020204" charset="-122"/>
                <a:ea typeface="微软雅黑" panose="020B0503020204020204" charset="-122"/>
              </a:rPr>
              <a:t>/</a:t>
            </a:r>
            <a:r>
              <a:rPr lang="zh-CN" altLang="en-US" sz="1200" b="1" dirty="0">
                <a:latin typeface="微软雅黑" panose="020B0503020204020204" charset="-122"/>
                <a:ea typeface="微软雅黑" panose="020B0503020204020204" charset="-122"/>
              </a:rPr>
              <a:t>刷脸</a:t>
            </a:r>
            <a:r>
              <a:rPr lang="zh-CN" altLang="en-US" sz="1200" b="1" dirty="0">
                <a:solidFill>
                  <a:schemeClr val="tx1"/>
                </a:solidFill>
                <a:latin typeface="微软雅黑" panose="020B0503020204020204" charset="-122"/>
                <a:ea typeface="微软雅黑" panose="020B0503020204020204" charset="-122"/>
              </a:rPr>
              <a:t>乘梯</a:t>
            </a:r>
            <a:endParaRPr lang="zh-CN" sz="1200" b="1" dirty="0">
              <a:solidFill>
                <a:schemeClr val="tx1"/>
              </a:solidFill>
              <a:latin typeface="微软雅黑" panose="020B0503020204020204" charset="-122"/>
              <a:ea typeface="微软雅黑" panose="020B0503020204020204" charset="-122"/>
            </a:endParaRPr>
          </a:p>
        </p:txBody>
      </p:sp>
      <p:sp>
        <p:nvSpPr>
          <p:cNvPr id="249" name="PA-文本框 2">
            <a:extLst>
              <a:ext uri="{FF2B5EF4-FFF2-40B4-BE49-F238E27FC236}">
                <a16:creationId xmlns:a16="http://schemas.microsoft.com/office/drawing/2014/main" id="{4208E703-2D33-20EE-0F23-6CCEEE69239E}"/>
              </a:ext>
            </a:extLst>
          </p:cNvPr>
          <p:cNvSpPr txBox="1"/>
          <p:nvPr>
            <p:custDataLst>
              <p:tags r:id="rId12"/>
            </p:custDataLst>
          </p:nvPr>
        </p:nvSpPr>
        <p:spPr>
          <a:xfrm>
            <a:off x="10753463" y="4382098"/>
            <a:ext cx="1197473" cy="295203"/>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pPr>
            <a:r>
              <a:rPr lang="en-US" sz="1200" b="1" dirty="0">
                <a:solidFill>
                  <a:schemeClr val="bg1"/>
                </a:solidFill>
                <a:latin typeface="微软雅黑" panose="020B0503020204020204" charset="-122"/>
                <a:ea typeface="微软雅黑" panose="020B0503020204020204" charset="-122"/>
              </a:rPr>
              <a:t>9</a:t>
            </a:r>
            <a:r>
              <a:rPr lang="zh-CN" altLang="en-US" sz="1200" b="1" dirty="0">
                <a:solidFill>
                  <a:schemeClr val="tx1"/>
                </a:solidFill>
                <a:latin typeface="微软雅黑" panose="020B0503020204020204" charset="-122"/>
                <a:ea typeface="微软雅黑" panose="020B0503020204020204" charset="-122"/>
              </a:rPr>
              <a:t>到达目的楼层</a:t>
            </a:r>
          </a:p>
        </p:txBody>
      </p:sp>
      <p:pic>
        <p:nvPicPr>
          <p:cNvPr id="250" name="图片 249">
            <a:extLst>
              <a:ext uri="{FF2B5EF4-FFF2-40B4-BE49-F238E27FC236}">
                <a16:creationId xmlns:a16="http://schemas.microsoft.com/office/drawing/2014/main" id="{E49EFFD1-7B3C-2218-6776-F525AE7B94C4}"/>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1890297" y="4521204"/>
            <a:ext cx="133200" cy="133200"/>
          </a:xfrm>
          <a:prstGeom prst="rect">
            <a:avLst/>
          </a:prstGeom>
        </p:spPr>
      </p:pic>
      <p:pic>
        <p:nvPicPr>
          <p:cNvPr id="252" name="图片 251">
            <a:extLst>
              <a:ext uri="{FF2B5EF4-FFF2-40B4-BE49-F238E27FC236}">
                <a16:creationId xmlns:a16="http://schemas.microsoft.com/office/drawing/2014/main" id="{C83874CD-471C-1B23-31BC-E7ABE1884D51}"/>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6039081" y="3998388"/>
            <a:ext cx="715533" cy="1039548"/>
          </a:xfrm>
          <a:prstGeom prst="rect">
            <a:avLst/>
          </a:prstGeom>
        </p:spPr>
      </p:pic>
      <p:grpSp>
        <p:nvGrpSpPr>
          <p:cNvPr id="52" name="组合 23">
            <a:extLst>
              <a:ext uri="{FF2B5EF4-FFF2-40B4-BE49-F238E27FC236}">
                <a16:creationId xmlns:a16="http://schemas.microsoft.com/office/drawing/2014/main" id="{EC36BB36-5B49-5971-8742-B1FA2937ACA4}"/>
              </a:ext>
            </a:extLst>
          </p:cNvPr>
          <p:cNvGrpSpPr/>
          <p:nvPr/>
        </p:nvGrpSpPr>
        <p:grpSpPr bwMode="auto">
          <a:xfrm>
            <a:off x="686002" y="4081165"/>
            <a:ext cx="314248" cy="724520"/>
            <a:chOff x="4578350" y="442913"/>
            <a:chExt cx="1047750" cy="2409825"/>
          </a:xfrm>
          <a:effectLst>
            <a:outerShdw blurRad="50800" dist="38100" dir="2700000" algn="tl" rotWithShape="0">
              <a:prstClr val="black">
                <a:alpha val="40000"/>
              </a:prstClr>
            </a:outerShdw>
          </a:effectLst>
        </p:grpSpPr>
        <p:sp>
          <p:nvSpPr>
            <p:cNvPr id="53" name="Freeform 136">
              <a:extLst>
                <a:ext uri="{FF2B5EF4-FFF2-40B4-BE49-F238E27FC236}">
                  <a16:creationId xmlns:a16="http://schemas.microsoft.com/office/drawing/2014/main" id="{815B3834-50E1-2936-91D6-BA006F767573}"/>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54" name="Freeform 137">
              <a:extLst>
                <a:ext uri="{FF2B5EF4-FFF2-40B4-BE49-F238E27FC236}">
                  <a16:creationId xmlns:a16="http://schemas.microsoft.com/office/drawing/2014/main" id="{D74D560B-CDFC-2CA7-86F6-4CF1254859D6}"/>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55" name="Freeform 138">
              <a:extLst>
                <a:ext uri="{FF2B5EF4-FFF2-40B4-BE49-F238E27FC236}">
                  <a16:creationId xmlns:a16="http://schemas.microsoft.com/office/drawing/2014/main" id="{5236EF55-B3FC-2195-7527-EA50A44E6FAD}"/>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58" name="Freeform 139">
              <a:extLst>
                <a:ext uri="{FF2B5EF4-FFF2-40B4-BE49-F238E27FC236}">
                  <a16:creationId xmlns:a16="http://schemas.microsoft.com/office/drawing/2014/main" id="{1AE262A4-0982-1EED-A5AC-049940F5A656}"/>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11" name="Rectangle 140">
              <a:extLst>
                <a:ext uri="{FF2B5EF4-FFF2-40B4-BE49-F238E27FC236}">
                  <a16:creationId xmlns:a16="http://schemas.microsoft.com/office/drawing/2014/main" id="{5FEB522D-5F0F-5A75-EDA3-6E93AB7A1455}"/>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4" name="Oval 141">
              <a:extLst>
                <a:ext uri="{FF2B5EF4-FFF2-40B4-BE49-F238E27FC236}">
                  <a16:creationId xmlns:a16="http://schemas.microsoft.com/office/drawing/2014/main" id="{FFE956A4-A36B-8450-0053-28622A020255}"/>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5" name="Oval 142">
              <a:extLst>
                <a:ext uri="{FF2B5EF4-FFF2-40B4-BE49-F238E27FC236}">
                  <a16:creationId xmlns:a16="http://schemas.microsoft.com/office/drawing/2014/main" id="{37ECD4BD-1F5C-EAD0-45A2-7BA1534789D6}"/>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6" name="Oval 143">
              <a:extLst>
                <a:ext uri="{FF2B5EF4-FFF2-40B4-BE49-F238E27FC236}">
                  <a16:creationId xmlns:a16="http://schemas.microsoft.com/office/drawing/2014/main" id="{7F88FCEF-E249-D3D2-A04C-830F514B9F42}"/>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7" name="Freeform 144">
              <a:extLst>
                <a:ext uri="{FF2B5EF4-FFF2-40B4-BE49-F238E27FC236}">
                  <a16:creationId xmlns:a16="http://schemas.microsoft.com/office/drawing/2014/main" id="{24226735-E6F7-2429-972D-071B299271DC}"/>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18" name="Freeform 145">
              <a:extLst>
                <a:ext uri="{FF2B5EF4-FFF2-40B4-BE49-F238E27FC236}">
                  <a16:creationId xmlns:a16="http://schemas.microsoft.com/office/drawing/2014/main" id="{052F28A1-0B2B-8DA3-65E7-789EDF00B5CF}"/>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19" name="Freeform 146">
              <a:extLst>
                <a:ext uri="{FF2B5EF4-FFF2-40B4-BE49-F238E27FC236}">
                  <a16:creationId xmlns:a16="http://schemas.microsoft.com/office/drawing/2014/main" id="{73795A82-C401-8A88-F534-8B97BB83EABD}"/>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20" name="Freeform 147">
              <a:extLst>
                <a:ext uri="{FF2B5EF4-FFF2-40B4-BE49-F238E27FC236}">
                  <a16:creationId xmlns:a16="http://schemas.microsoft.com/office/drawing/2014/main" id="{1CD07DBF-0799-B5A1-8113-014856214CD5}"/>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21" name="Freeform 148">
              <a:extLst>
                <a:ext uri="{FF2B5EF4-FFF2-40B4-BE49-F238E27FC236}">
                  <a16:creationId xmlns:a16="http://schemas.microsoft.com/office/drawing/2014/main" id="{5817F39F-759B-FC90-A1EF-42F8299DB54F}"/>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23" name="Freeform 149">
              <a:extLst>
                <a:ext uri="{FF2B5EF4-FFF2-40B4-BE49-F238E27FC236}">
                  <a16:creationId xmlns:a16="http://schemas.microsoft.com/office/drawing/2014/main" id="{0183E143-E891-74A2-C3F5-DE230FFFC58F}"/>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24" name="Freeform 150">
              <a:extLst>
                <a:ext uri="{FF2B5EF4-FFF2-40B4-BE49-F238E27FC236}">
                  <a16:creationId xmlns:a16="http://schemas.microsoft.com/office/drawing/2014/main" id="{CB7857A8-7E5A-6EF6-EF7A-CBC2309B4CF9}"/>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25" name="Freeform 151">
              <a:extLst>
                <a:ext uri="{FF2B5EF4-FFF2-40B4-BE49-F238E27FC236}">
                  <a16:creationId xmlns:a16="http://schemas.microsoft.com/office/drawing/2014/main" id="{1C1488C7-4C8B-5D0C-0917-5ADED58E939C}"/>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26" name="Freeform 152">
              <a:extLst>
                <a:ext uri="{FF2B5EF4-FFF2-40B4-BE49-F238E27FC236}">
                  <a16:creationId xmlns:a16="http://schemas.microsoft.com/office/drawing/2014/main" id="{37B257C7-2B7E-7589-B75A-0E183D7031CF}"/>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27" name="Freeform 153">
              <a:extLst>
                <a:ext uri="{FF2B5EF4-FFF2-40B4-BE49-F238E27FC236}">
                  <a16:creationId xmlns:a16="http://schemas.microsoft.com/office/drawing/2014/main" id="{4FA28BF4-181D-47BC-E99E-D8074879F22A}"/>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61" name="Freeform 154">
              <a:extLst>
                <a:ext uri="{FF2B5EF4-FFF2-40B4-BE49-F238E27FC236}">
                  <a16:creationId xmlns:a16="http://schemas.microsoft.com/office/drawing/2014/main" id="{5CA4747C-73CA-D9B5-BA18-EAD99FD18546}"/>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62" name="Freeform 155">
              <a:extLst>
                <a:ext uri="{FF2B5EF4-FFF2-40B4-BE49-F238E27FC236}">
                  <a16:creationId xmlns:a16="http://schemas.microsoft.com/office/drawing/2014/main" id="{9DCB9A4F-B7C2-E72C-739E-BDEE410A4B49}"/>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63" name="Freeform 156">
              <a:extLst>
                <a:ext uri="{FF2B5EF4-FFF2-40B4-BE49-F238E27FC236}">
                  <a16:creationId xmlns:a16="http://schemas.microsoft.com/office/drawing/2014/main" id="{5C6666D0-2B38-00E7-1F1D-66AAE8A48F3A}"/>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70" name="Freeform 157">
              <a:extLst>
                <a:ext uri="{FF2B5EF4-FFF2-40B4-BE49-F238E27FC236}">
                  <a16:creationId xmlns:a16="http://schemas.microsoft.com/office/drawing/2014/main" id="{3BBD9912-126B-39CE-6C03-903AB3B3D8C9}"/>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71" name="Freeform 158">
              <a:extLst>
                <a:ext uri="{FF2B5EF4-FFF2-40B4-BE49-F238E27FC236}">
                  <a16:creationId xmlns:a16="http://schemas.microsoft.com/office/drawing/2014/main" id="{29680C89-4C49-163E-2CE9-15F714F6AD6B}"/>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74" name="Freeform 159">
              <a:extLst>
                <a:ext uri="{FF2B5EF4-FFF2-40B4-BE49-F238E27FC236}">
                  <a16:creationId xmlns:a16="http://schemas.microsoft.com/office/drawing/2014/main" id="{48303068-34D8-87C3-D030-7C9AADC7C390}"/>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75" name="Freeform 160">
              <a:extLst>
                <a:ext uri="{FF2B5EF4-FFF2-40B4-BE49-F238E27FC236}">
                  <a16:creationId xmlns:a16="http://schemas.microsoft.com/office/drawing/2014/main" id="{FB104770-A2C7-E670-1643-772AC1C8E02E}"/>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76" name="Freeform 161">
              <a:extLst>
                <a:ext uri="{FF2B5EF4-FFF2-40B4-BE49-F238E27FC236}">
                  <a16:creationId xmlns:a16="http://schemas.microsoft.com/office/drawing/2014/main" id="{01E4FDC9-9734-B3B6-C992-970F83B8931C}"/>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77" name="Freeform 162">
              <a:extLst>
                <a:ext uri="{FF2B5EF4-FFF2-40B4-BE49-F238E27FC236}">
                  <a16:creationId xmlns:a16="http://schemas.microsoft.com/office/drawing/2014/main" id="{A0ED1106-D4A2-B01F-A616-F1E6819EFA38}"/>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78" name="Freeform 163">
              <a:extLst>
                <a:ext uri="{FF2B5EF4-FFF2-40B4-BE49-F238E27FC236}">
                  <a16:creationId xmlns:a16="http://schemas.microsoft.com/office/drawing/2014/main" id="{FD890687-62AE-A3DF-7BD8-97CB8341DFF8}"/>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79" name="Freeform 164">
              <a:extLst>
                <a:ext uri="{FF2B5EF4-FFF2-40B4-BE49-F238E27FC236}">
                  <a16:creationId xmlns:a16="http://schemas.microsoft.com/office/drawing/2014/main" id="{589F2109-1ACF-7999-54C3-6EEE9F649648}"/>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80" name="Freeform 165">
              <a:extLst>
                <a:ext uri="{FF2B5EF4-FFF2-40B4-BE49-F238E27FC236}">
                  <a16:creationId xmlns:a16="http://schemas.microsoft.com/office/drawing/2014/main" id="{48AFF7FF-3D72-0148-69D6-136DBD1AF260}"/>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83" name="Freeform 166">
              <a:extLst>
                <a:ext uri="{FF2B5EF4-FFF2-40B4-BE49-F238E27FC236}">
                  <a16:creationId xmlns:a16="http://schemas.microsoft.com/office/drawing/2014/main" id="{42170411-8724-64BD-291C-B4E442814A11}"/>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86" name="PA-文本框 2">
            <a:extLst>
              <a:ext uri="{FF2B5EF4-FFF2-40B4-BE49-F238E27FC236}">
                <a16:creationId xmlns:a16="http://schemas.microsoft.com/office/drawing/2014/main" id="{937BEE06-544A-4D9B-A2CE-17B4072835E0}"/>
              </a:ext>
            </a:extLst>
          </p:cNvPr>
          <p:cNvSpPr txBox="1"/>
          <p:nvPr>
            <p:custDataLst>
              <p:tags r:id="rId13"/>
            </p:custDataLst>
          </p:nvPr>
        </p:nvSpPr>
        <p:spPr>
          <a:xfrm>
            <a:off x="7503446" y="2462063"/>
            <a:ext cx="1327223" cy="19932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直接说要去的楼层</a:t>
            </a:r>
          </a:p>
        </p:txBody>
      </p:sp>
      <p:sp>
        <p:nvSpPr>
          <p:cNvPr id="189" name="PA-文本框 2">
            <a:extLst>
              <a:ext uri="{FF2B5EF4-FFF2-40B4-BE49-F238E27FC236}">
                <a16:creationId xmlns:a16="http://schemas.microsoft.com/office/drawing/2014/main" id="{05B28F94-BF2B-B498-C491-34B050CA9038}"/>
              </a:ext>
            </a:extLst>
          </p:cNvPr>
          <p:cNvSpPr txBox="1"/>
          <p:nvPr>
            <p:custDataLst>
              <p:tags r:id="rId14"/>
            </p:custDataLst>
          </p:nvPr>
        </p:nvSpPr>
        <p:spPr>
          <a:xfrm>
            <a:off x="1710286" y="5153002"/>
            <a:ext cx="2121227" cy="186549"/>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电梯桥箱外直接语音说上楼、下楼</a:t>
            </a:r>
          </a:p>
        </p:txBody>
      </p:sp>
      <p:sp>
        <p:nvSpPr>
          <p:cNvPr id="190" name="PA-文本框 2">
            <a:extLst>
              <a:ext uri="{FF2B5EF4-FFF2-40B4-BE49-F238E27FC236}">
                <a16:creationId xmlns:a16="http://schemas.microsoft.com/office/drawing/2014/main" id="{0ABB64C3-3272-DA39-5A62-9A8DEC4D67E4}"/>
              </a:ext>
            </a:extLst>
          </p:cNvPr>
          <p:cNvSpPr txBox="1"/>
          <p:nvPr>
            <p:custDataLst>
              <p:tags r:id="rId15"/>
            </p:custDataLst>
          </p:nvPr>
        </p:nvSpPr>
        <p:spPr>
          <a:xfrm>
            <a:off x="5958944" y="5062221"/>
            <a:ext cx="843178" cy="217507"/>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电梯</a:t>
            </a:r>
            <a:r>
              <a:rPr lang="zh-CN" altLang="en-US" sz="1000" b="1" dirty="0">
                <a:latin typeface="微软雅黑" panose="020B0503020204020204" charset="-122"/>
                <a:ea typeface="微软雅黑" panose="020B0503020204020204" charset="-122"/>
              </a:rPr>
              <a:t>桥箱内</a:t>
            </a:r>
            <a:endParaRPr lang="zh-CN" altLang="en-US" sz="1000" b="1" dirty="0">
              <a:solidFill>
                <a:schemeClr val="tx1"/>
              </a:solidFill>
              <a:latin typeface="微软雅黑" panose="020B0503020204020204" charset="-122"/>
              <a:ea typeface="微软雅黑" panose="020B0503020204020204" charset="-122"/>
            </a:endParaRPr>
          </a:p>
        </p:txBody>
      </p:sp>
      <p:sp>
        <p:nvSpPr>
          <p:cNvPr id="191" name="PA-矩形 5">
            <a:extLst>
              <a:ext uri="{FF2B5EF4-FFF2-40B4-BE49-F238E27FC236}">
                <a16:creationId xmlns:a16="http://schemas.microsoft.com/office/drawing/2014/main" id="{42736505-7D76-CEB8-AC26-CED2DF3EC88D}"/>
              </a:ext>
            </a:extLst>
          </p:cNvPr>
          <p:cNvSpPr/>
          <p:nvPr>
            <p:custDataLst>
              <p:tags r:id="rId16"/>
            </p:custDataLst>
          </p:nvPr>
        </p:nvSpPr>
        <p:spPr>
          <a:xfrm rot="1881533">
            <a:off x="7480382" y="3445839"/>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94" name="PA-文本框 2">
            <a:extLst>
              <a:ext uri="{FF2B5EF4-FFF2-40B4-BE49-F238E27FC236}">
                <a16:creationId xmlns:a16="http://schemas.microsoft.com/office/drawing/2014/main" id="{806AA48A-4679-BED1-1B0E-D1FAFFCC6A3B}"/>
              </a:ext>
            </a:extLst>
          </p:cNvPr>
          <p:cNvSpPr txBox="1"/>
          <p:nvPr>
            <p:custDataLst>
              <p:tags r:id="rId17"/>
            </p:custDataLst>
          </p:nvPr>
        </p:nvSpPr>
        <p:spPr>
          <a:xfrm>
            <a:off x="7944805" y="3952774"/>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刷卡乘梯</a:t>
            </a:r>
          </a:p>
        </p:txBody>
      </p:sp>
      <p:sp>
        <p:nvSpPr>
          <p:cNvPr id="195" name="PA-文本框 2">
            <a:extLst>
              <a:ext uri="{FF2B5EF4-FFF2-40B4-BE49-F238E27FC236}">
                <a16:creationId xmlns:a16="http://schemas.microsoft.com/office/drawing/2014/main" id="{9166CA4D-5274-C85B-5B66-9748CCF9E610}"/>
              </a:ext>
            </a:extLst>
          </p:cNvPr>
          <p:cNvSpPr txBox="1"/>
          <p:nvPr>
            <p:custDataLst>
              <p:tags r:id="rId18"/>
            </p:custDataLst>
          </p:nvPr>
        </p:nvSpPr>
        <p:spPr>
          <a:xfrm>
            <a:off x="7965811" y="4720595"/>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刷码乘梯</a:t>
            </a:r>
          </a:p>
        </p:txBody>
      </p:sp>
      <p:sp>
        <p:nvSpPr>
          <p:cNvPr id="196" name="PA-矩形 5">
            <a:extLst>
              <a:ext uri="{FF2B5EF4-FFF2-40B4-BE49-F238E27FC236}">
                <a16:creationId xmlns:a16="http://schemas.microsoft.com/office/drawing/2014/main" id="{DF85C46B-226B-5733-CD13-63E75A3121BE}"/>
              </a:ext>
            </a:extLst>
          </p:cNvPr>
          <p:cNvSpPr/>
          <p:nvPr>
            <p:custDataLst>
              <p:tags r:id="rId19"/>
            </p:custDataLst>
          </p:nvPr>
        </p:nvSpPr>
        <p:spPr>
          <a:xfrm rot="1881533">
            <a:off x="8836435" y="4494701"/>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98" name="PA-矩形 5">
            <a:extLst>
              <a:ext uri="{FF2B5EF4-FFF2-40B4-BE49-F238E27FC236}">
                <a16:creationId xmlns:a16="http://schemas.microsoft.com/office/drawing/2014/main" id="{394FF452-C0D9-4E08-2F1D-988A7B2CBFFC}"/>
              </a:ext>
            </a:extLst>
          </p:cNvPr>
          <p:cNvSpPr/>
          <p:nvPr>
            <p:custDataLst>
              <p:tags r:id="rId20"/>
            </p:custDataLst>
          </p:nvPr>
        </p:nvSpPr>
        <p:spPr>
          <a:xfrm rot="8973267">
            <a:off x="7446402" y="4501566"/>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210" name="图片 209">
            <a:extLst>
              <a:ext uri="{FF2B5EF4-FFF2-40B4-BE49-F238E27FC236}">
                <a16:creationId xmlns:a16="http://schemas.microsoft.com/office/drawing/2014/main" id="{2AA3C159-BCEB-E491-923E-9782E6FF8B80}"/>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7145953" y="4523000"/>
            <a:ext cx="133200" cy="133200"/>
          </a:xfrm>
          <a:prstGeom prst="rect">
            <a:avLst/>
          </a:prstGeom>
        </p:spPr>
      </p:pic>
      <p:sp>
        <p:nvSpPr>
          <p:cNvPr id="212" name="PA-矩形 5">
            <a:extLst>
              <a:ext uri="{FF2B5EF4-FFF2-40B4-BE49-F238E27FC236}">
                <a16:creationId xmlns:a16="http://schemas.microsoft.com/office/drawing/2014/main" id="{5878F5B2-4CA4-A4E1-6CE5-42B57C43FE0F}"/>
              </a:ext>
            </a:extLst>
          </p:cNvPr>
          <p:cNvSpPr/>
          <p:nvPr>
            <p:custDataLst>
              <p:tags r:id="rId21"/>
            </p:custDataLst>
          </p:nvPr>
        </p:nvSpPr>
        <p:spPr>
          <a:xfrm rot="8973267">
            <a:off x="8844514" y="3424171"/>
            <a:ext cx="93394" cy="1237134"/>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pic>
        <p:nvPicPr>
          <p:cNvPr id="213" name="图片 212">
            <a:extLst>
              <a:ext uri="{FF2B5EF4-FFF2-40B4-BE49-F238E27FC236}">
                <a16:creationId xmlns:a16="http://schemas.microsoft.com/office/drawing/2014/main" id="{29CDB64C-3244-48AE-78AE-CC5687F78269}"/>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9117908" y="4518162"/>
            <a:ext cx="133200" cy="133200"/>
          </a:xfrm>
          <a:prstGeom prst="rect">
            <a:avLst/>
          </a:prstGeom>
        </p:spPr>
      </p:pic>
      <p:pic>
        <p:nvPicPr>
          <p:cNvPr id="214" name="图片 213">
            <a:extLst>
              <a:ext uri="{FF2B5EF4-FFF2-40B4-BE49-F238E27FC236}">
                <a16:creationId xmlns:a16="http://schemas.microsoft.com/office/drawing/2014/main" id="{32633E39-0DB2-5765-B5F2-010D93A8CBB0}"/>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8017362" y="5108903"/>
            <a:ext cx="415529" cy="735951"/>
          </a:xfrm>
          <a:prstGeom prst="rect">
            <a:avLst/>
          </a:prstGeom>
        </p:spPr>
      </p:pic>
      <p:pic>
        <p:nvPicPr>
          <p:cNvPr id="218" name="图片 217">
            <a:extLst>
              <a:ext uri="{FF2B5EF4-FFF2-40B4-BE49-F238E27FC236}">
                <a16:creationId xmlns:a16="http://schemas.microsoft.com/office/drawing/2014/main" id="{ADBF068C-B0E4-C17E-B0A2-CB4507A0AF67}"/>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7985015" y="4362189"/>
            <a:ext cx="541483" cy="408749"/>
          </a:xfrm>
          <a:prstGeom prst="rect">
            <a:avLst/>
          </a:prstGeom>
        </p:spPr>
      </p:pic>
      <p:sp>
        <p:nvSpPr>
          <p:cNvPr id="219" name="PA-文本框 2">
            <a:extLst>
              <a:ext uri="{FF2B5EF4-FFF2-40B4-BE49-F238E27FC236}">
                <a16:creationId xmlns:a16="http://schemas.microsoft.com/office/drawing/2014/main" id="{785E30D4-3376-C22E-AE57-5FD0B8BEBAEB}"/>
              </a:ext>
            </a:extLst>
          </p:cNvPr>
          <p:cNvSpPr txBox="1"/>
          <p:nvPr>
            <p:custDataLst>
              <p:tags r:id="rId22"/>
            </p:custDataLst>
          </p:nvPr>
        </p:nvSpPr>
        <p:spPr>
          <a:xfrm>
            <a:off x="7866304" y="5822464"/>
            <a:ext cx="717644" cy="258901"/>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刷脸乘梯</a:t>
            </a:r>
          </a:p>
        </p:txBody>
      </p:sp>
      <p:pic>
        <p:nvPicPr>
          <p:cNvPr id="221" name="图片 220">
            <a:extLst>
              <a:ext uri="{FF2B5EF4-FFF2-40B4-BE49-F238E27FC236}">
                <a16:creationId xmlns:a16="http://schemas.microsoft.com/office/drawing/2014/main" id="{8C0CEA8B-240B-9645-03BA-CDBD91F22A7C}"/>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7896532" y="3225699"/>
            <a:ext cx="644455" cy="644455"/>
          </a:xfrm>
          <a:prstGeom prst="rect">
            <a:avLst/>
          </a:prstGeom>
        </p:spPr>
      </p:pic>
      <p:pic>
        <p:nvPicPr>
          <p:cNvPr id="222" name="图片 221">
            <a:extLst>
              <a:ext uri="{FF2B5EF4-FFF2-40B4-BE49-F238E27FC236}">
                <a16:creationId xmlns:a16="http://schemas.microsoft.com/office/drawing/2014/main" id="{741ADDB8-37FD-C160-EAA4-6D112B0AA23A}"/>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5830795" y="1712756"/>
            <a:ext cx="133200" cy="133200"/>
          </a:xfrm>
          <a:prstGeom prst="rect">
            <a:avLst/>
          </a:prstGeom>
        </p:spPr>
      </p:pic>
      <p:pic>
        <p:nvPicPr>
          <p:cNvPr id="223" name="图片 222">
            <a:extLst>
              <a:ext uri="{FF2B5EF4-FFF2-40B4-BE49-F238E27FC236}">
                <a16:creationId xmlns:a16="http://schemas.microsoft.com/office/drawing/2014/main" id="{2F0E77EB-A57E-0C85-8FAF-096CBF578F95}"/>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5824601" y="4508828"/>
            <a:ext cx="133200" cy="133200"/>
          </a:xfrm>
          <a:prstGeom prst="rect">
            <a:avLst/>
          </a:prstGeom>
        </p:spPr>
      </p:pic>
      <p:pic>
        <p:nvPicPr>
          <p:cNvPr id="256" name="图片 255">
            <a:extLst>
              <a:ext uri="{FF2B5EF4-FFF2-40B4-BE49-F238E27FC236}">
                <a16:creationId xmlns:a16="http://schemas.microsoft.com/office/drawing/2014/main" id="{7F0279AC-6937-A0DE-EC43-76C6CC552823}"/>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7204123" y="1704852"/>
            <a:ext cx="133200" cy="133200"/>
          </a:xfrm>
          <a:prstGeom prst="rect">
            <a:avLst/>
          </a:prstGeom>
        </p:spPr>
      </p:pic>
      <p:sp>
        <p:nvSpPr>
          <p:cNvPr id="257" name="矩形 256">
            <a:extLst>
              <a:ext uri="{FF2B5EF4-FFF2-40B4-BE49-F238E27FC236}">
                <a16:creationId xmlns:a16="http://schemas.microsoft.com/office/drawing/2014/main" id="{826EF790-E306-DB37-5EBD-0ECB68C0CFB7}"/>
              </a:ext>
            </a:extLst>
          </p:cNvPr>
          <p:cNvSpPr/>
          <p:nvPr/>
        </p:nvSpPr>
        <p:spPr>
          <a:xfrm>
            <a:off x="6773" y="6123013"/>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sp>
        <p:nvSpPr>
          <p:cNvPr id="258" name="矩形 257">
            <a:extLst>
              <a:ext uri="{FF2B5EF4-FFF2-40B4-BE49-F238E27FC236}">
                <a16:creationId xmlns:a16="http://schemas.microsoft.com/office/drawing/2014/main" id="{3EA7BAA1-7006-2D24-E587-5A6599A06CFB}"/>
              </a:ext>
            </a:extLst>
          </p:cNvPr>
          <p:cNvSpPr/>
          <p:nvPr/>
        </p:nvSpPr>
        <p:spPr>
          <a:xfrm>
            <a:off x="9525" y="3019406"/>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sp>
        <p:nvSpPr>
          <p:cNvPr id="259" name="文本框 2">
            <a:extLst>
              <a:ext uri="{FF2B5EF4-FFF2-40B4-BE49-F238E27FC236}">
                <a16:creationId xmlns:a16="http://schemas.microsoft.com/office/drawing/2014/main" id="{352D3B34-0A99-A34B-FD88-8F1C674436D0}"/>
              </a:ext>
            </a:extLst>
          </p:cNvPr>
          <p:cNvSpPr txBox="1"/>
          <p:nvPr/>
        </p:nvSpPr>
        <p:spPr bwMode="auto">
          <a:xfrm>
            <a:off x="68445" y="2670907"/>
            <a:ext cx="7669319" cy="325589"/>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defRPr/>
            </a:pPr>
            <a:r>
              <a:rPr lang="zh-CN" altLang="en-US" sz="1205" b="1" noProof="1">
                <a:solidFill>
                  <a:srgbClr val="FF0000"/>
                </a:solidFill>
                <a:latin typeface="方正中倩简体" panose="03000509000000000000" charset="-122"/>
                <a:ea typeface="方正中倩简体" panose="03000509000000000000" charset="-122"/>
                <a:cs typeface="+mn-ea"/>
              </a:rPr>
              <a:t>纯语音乘梯：</a:t>
            </a:r>
            <a:r>
              <a:rPr lang="zh-CN" altLang="en-US" sz="1205" noProof="1">
                <a:solidFill>
                  <a:srgbClr val="163DFE"/>
                </a:solidFill>
                <a:latin typeface="方正中倩简体" panose="03000509000000000000" charset="-122"/>
                <a:ea typeface="方正中倩简体" panose="03000509000000000000" charset="-122"/>
                <a:cs typeface="+mn-ea"/>
              </a:rPr>
              <a:t>适合不控制楼层权限的公共电梯，比如医院、机场、车站、写字楼、住宅、机关单位等项目电梯。</a:t>
            </a:r>
          </a:p>
        </p:txBody>
      </p:sp>
      <p:sp>
        <p:nvSpPr>
          <p:cNvPr id="260" name="文本框 2">
            <a:extLst>
              <a:ext uri="{FF2B5EF4-FFF2-40B4-BE49-F238E27FC236}">
                <a16:creationId xmlns:a16="http://schemas.microsoft.com/office/drawing/2014/main" id="{0F8BC4B0-4E53-2B2C-7B46-15A82ADC3934}"/>
              </a:ext>
            </a:extLst>
          </p:cNvPr>
          <p:cNvSpPr txBox="1"/>
          <p:nvPr/>
        </p:nvSpPr>
        <p:spPr bwMode="auto">
          <a:xfrm>
            <a:off x="73960" y="5774887"/>
            <a:ext cx="7865902" cy="325589"/>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defRPr/>
            </a:pPr>
            <a:r>
              <a:rPr lang="zh-CN" altLang="en-US" sz="1205" b="1" noProof="1">
                <a:solidFill>
                  <a:srgbClr val="FF0000"/>
                </a:solidFill>
                <a:latin typeface="方正中倩简体" panose="03000509000000000000" charset="-122"/>
                <a:ea typeface="方正中倩简体" panose="03000509000000000000" charset="-122"/>
                <a:cs typeface="+mn-ea"/>
              </a:rPr>
              <a:t>语音</a:t>
            </a:r>
            <a:r>
              <a:rPr lang="en-US" altLang="zh-CN" sz="1205" b="1" noProof="1">
                <a:solidFill>
                  <a:srgbClr val="FF0000"/>
                </a:solidFill>
                <a:latin typeface="方正中倩简体" panose="03000509000000000000" charset="-122"/>
                <a:ea typeface="方正中倩简体" panose="03000509000000000000" charset="-122"/>
                <a:cs typeface="+mn-ea"/>
              </a:rPr>
              <a:t>+</a:t>
            </a:r>
            <a:r>
              <a:rPr lang="zh-CN" altLang="en-US" sz="1205" b="1" noProof="1">
                <a:solidFill>
                  <a:srgbClr val="FF0000"/>
                </a:solidFill>
                <a:latin typeface="方正中倩简体" panose="03000509000000000000" charset="-122"/>
                <a:ea typeface="方正中倩简体" panose="03000509000000000000" charset="-122"/>
                <a:cs typeface="+mn-ea"/>
              </a:rPr>
              <a:t>刷卡</a:t>
            </a:r>
            <a:r>
              <a:rPr lang="en-US" altLang="zh-CN" sz="1205" b="1" noProof="1">
                <a:solidFill>
                  <a:srgbClr val="FF0000"/>
                </a:solidFill>
                <a:latin typeface="方正中倩简体" panose="03000509000000000000" charset="-122"/>
                <a:ea typeface="方正中倩简体" panose="03000509000000000000" charset="-122"/>
                <a:cs typeface="+mn-ea"/>
              </a:rPr>
              <a:t>/</a:t>
            </a:r>
            <a:r>
              <a:rPr lang="zh-CN" altLang="en-US" sz="1205" b="1" noProof="1">
                <a:solidFill>
                  <a:srgbClr val="FF0000"/>
                </a:solidFill>
                <a:latin typeface="方正中倩简体" panose="03000509000000000000" charset="-122"/>
                <a:ea typeface="方正中倩简体" panose="03000509000000000000" charset="-122"/>
                <a:cs typeface="+mn-ea"/>
              </a:rPr>
              <a:t>刷码</a:t>
            </a:r>
            <a:r>
              <a:rPr lang="en-US" altLang="zh-CN" sz="1205" b="1" noProof="1">
                <a:solidFill>
                  <a:srgbClr val="FF0000"/>
                </a:solidFill>
                <a:latin typeface="方正中倩简体" panose="03000509000000000000" charset="-122"/>
                <a:ea typeface="方正中倩简体" panose="03000509000000000000" charset="-122"/>
                <a:cs typeface="+mn-ea"/>
              </a:rPr>
              <a:t>/</a:t>
            </a:r>
            <a:r>
              <a:rPr lang="zh-CN" altLang="en-US" sz="1205" b="1" noProof="1">
                <a:solidFill>
                  <a:srgbClr val="FF0000"/>
                </a:solidFill>
                <a:latin typeface="方正中倩简体" panose="03000509000000000000" charset="-122"/>
                <a:ea typeface="方正中倩简体" panose="03000509000000000000" charset="-122"/>
                <a:cs typeface="+mn-ea"/>
              </a:rPr>
              <a:t>刷脸乘梯：</a:t>
            </a:r>
            <a:r>
              <a:rPr lang="zh-CN" altLang="en-US" sz="1205" noProof="1">
                <a:solidFill>
                  <a:srgbClr val="163DFE"/>
                </a:solidFill>
                <a:latin typeface="方正中倩简体" panose="03000509000000000000" charset="-122"/>
                <a:ea typeface="方正中倩简体" panose="03000509000000000000" charset="-122"/>
                <a:cs typeface="+mn-ea"/>
              </a:rPr>
              <a:t>适合需要控制楼层权限的电梯，比如住宅、写字楼、医院医生专用梯等项目电梯。</a:t>
            </a:r>
          </a:p>
        </p:txBody>
      </p:sp>
      <p:sp>
        <p:nvSpPr>
          <p:cNvPr id="261" name="PA-文本框 2">
            <a:extLst>
              <a:ext uri="{FF2B5EF4-FFF2-40B4-BE49-F238E27FC236}">
                <a16:creationId xmlns:a16="http://schemas.microsoft.com/office/drawing/2014/main" id="{74AFEDD5-0DB9-9E97-F93D-620E32C43D89}"/>
              </a:ext>
            </a:extLst>
          </p:cNvPr>
          <p:cNvSpPr txBox="1"/>
          <p:nvPr>
            <p:custDataLst>
              <p:tags r:id="rId23"/>
            </p:custDataLst>
          </p:nvPr>
        </p:nvSpPr>
        <p:spPr>
          <a:xfrm>
            <a:off x="9302170" y="3989101"/>
            <a:ext cx="1327223" cy="455325"/>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单个楼层</a:t>
            </a:r>
            <a:r>
              <a:rPr lang="zh-CN" altLang="en-US" sz="1000" b="1" dirty="0">
                <a:latin typeface="微软雅黑" panose="020B0503020204020204" charset="-122"/>
                <a:ea typeface="微软雅黑" panose="020B0503020204020204" charset="-122"/>
              </a:rPr>
              <a:t>权限</a:t>
            </a:r>
            <a:r>
              <a:rPr lang="zh-CN" altLang="en-US" sz="1000" b="1" dirty="0">
                <a:solidFill>
                  <a:schemeClr val="tx1"/>
                </a:solidFill>
                <a:latin typeface="微软雅黑" panose="020B0503020204020204" charset="-122"/>
                <a:ea typeface="微软雅黑" panose="020B0503020204020204" charset="-122"/>
              </a:rPr>
              <a:t>刷卡</a:t>
            </a:r>
            <a:r>
              <a:rPr lang="en-US" altLang="zh-CN" sz="1000" b="1" dirty="0">
                <a:solidFill>
                  <a:schemeClr val="tx1"/>
                </a:solidFill>
                <a:latin typeface="微软雅黑" panose="020B0503020204020204" charset="-122"/>
                <a:ea typeface="微软雅黑" panose="020B0503020204020204" charset="-122"/>
              </a:rPr>
              <a:t>/</a:t>
            </a:r>
            <a:r>
              <a:rPr lang="zh-CN" altLang="en-US" sz="1000" b="1" dirty="0">
                <a:solidFill>
                  <a:schemeClr val="tx1"/>
                </a:solidFill>
                <a:latin typeface="微软雅黑" panose="020B0503020204020204" charset="-122"/>
                <a:ea typeface="微软雅黑" panose="020B0503020204020204" charset="-122"/>
              </a:rPr>
              <a:t>刷码</a:t>
            </a:r>
            <a:r>
              <a:rPr lang="en-US" altLang="zh-CN" sz="1000" b="1" dirty="0">
                <a:solidFill>
                  <a:schemeClr val="tx1"/>
                </a:solidFill>
                <a:latin typeface="微软雅黑" panose="020B0503020204020204" charset="-122"/>
                <a:ea typeface="微软雅黑" panose="020B0503020204020204" charset="-122"/>
              </a:rPr>
              <a:t>/</a:t>
            </a:r>
            <a:r>
              <a:rPr lang="zh-CN" altLang="en-US" sz="1000" b="1" dirty="0">
                <a:solidFill>
                  <a:schemeClr val="tx1"/>
                </a:solidFill>
                <a:latin typeface="微软雅黑" panose="020B0503020204020204" charset="-122"/>
                <a:ea typeface="微软雅黑" panose="020B0503020204020204" charset="-122"/>
              </a:rPr>
              <a:t>刷脸直达</a:t>
            </a:r>
          </a:p>
        </p:txBody>
      </p:sp>
      <p:sp>
        <p:nvSpPr>
          <p:cNvPr id="262" name="PA-文本框 2">
            <a:extLst>
              <a:ext uri="{FF2B5EF4-FFF2-40B4-BE49-F238E27FC236}">
                <a16:creationId xmlns:a16="http://schemas.microsoft.com/office/drawing/2014/main" id="{3AA56A5D-8080-5053-0DEA-33F156223B7D}"/>
              </a:ext>
            </a:extLst>
          </p:cNvPr>
          <p:cNvSpPr txBox="1"/>
          <p:nvPr>
            <p:custDataLst>
              <p:tags r:id="rId24"/>
            </p:custDataLst>
          </p:nvPr>
        </p:nvSpPr>
        <p:spPr>
          <a:xfrm>
            <a:off x="9198998" y="4579588"/>
            <a:ext cx="1559983" cy="455325"/>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多楼层权限刷卡</a:t>
            </a:r>
            <a:r>
              <a:rPr lang="en-US" altLang="zh-CN" sz="1000" b="1" dirty="0">
                <a:solidFill>
                  <a:schemeClr val="tx1"/>
                </a:solidFill>
                <a:latin typeface="微软雅黑" panose="020B0503020204020204" charset="-122"/>
                <a:ea typeface="微软雅黑" panose="020B0503020204020204" charset="-122"/>
              </a:rPr>
              <a:t>/</a:t>
            </a:r>
            <a:r>
              <a:rPr lang="zh-CN" altLang="en-US" sz="1000" b="1" dirty="0">
                <a:solidFill>
                  <a:schemeClr val="tx1"/>
                </a:solidFill>
                <a:latin typeface="微软雅黑" panose="020B0503020204020204" charset="-122"/>
                <a:ea typeface="微软雅黑" panose="020B0503020204020204" charset="-122"/>
              </a:rPr>
              <a:t>刷码</a:t>
            </a:r>
            <a:r>
              <a:rPr lang="en-US" altLang="zh-CN" sz="1000" b="1" dirty="0">
                <a:solidFill>
                  <a:schemeClr val="tx1"/>
                </a:solidFill>
                <a:latin typeface="微软雅黑" panose="020B0503020204020204" charset="-122"/>
                <a:ea typeface="微软雅黑" panose="020B0503020204020204" charset="-122"/>
              </a:rPr>
              <a:t>/</a:t>
            </a:r>
            <a:r>
              <a:rPr lang="zh-CN" altLang="en-US" sz="1000" b="1" dirty="0">
                <a:solidFill>
                  <a:schemeClr val="tx1"/>
                </a:solidFill>
                <a:latin typeface="微软雅黑" panose="020B0503020204020204" charset="-122"/>
                <a:ea typeface="微软雅黑" panose="020B0503020204020204" charset="-122"/>
              </a:rPr>
              <a:t>刷脸后，再语音直达</a:t>
            </a:r>
          </a:p>
        </p:txBody>
      </p:sp>
      <p:pic>
        <p:nvPicPr>
          <p:cNvPr id="263" name="图片 262">
            <a:extLst>
              <a:ext uri="{FF2B5EF4-FFF2-40B4-BE49-F238E27FC236}">
                <a16:creationId xmlns:a16="http://schemas.microsoft.com/office/drawing/2014/main" id="{7947A234-50D0-8C17-85AB-F90D7D937109}"/>
              </a:ext>
            </a:extLst>
          </p:cNvPr>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9606959" y="5118056"/>
            <a:ext cx="717644" cy="717644"/>
          </a:xfrm>
          <a:prstGeom prst="rect">
            <a:avLst/>
          </a:prstGeom>
        </p:spPr>
      </p:pic>
      <p:pic>
        <p:nvPicPr>
          <p:cNvPr id="265" name="图片 264">
            <a:extLst>
              <a:ext uri="{FF2B5EF4-FFF2-40B4-BE49-F238E27FC236}">
                <a16:creationId xmlns:a16="http://schemas.microsoft.com/office/drawing/2014/main" id="{403B1D12-D71A-A9CA-2BCF-2288A54CE6EC}"/>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2052830" y="3820274"/>
            <a:ext cx="1332728" cy="1332728"/>
          </a:xfrm>
          <a:prstGeom prst="rect">
            <a:avLst/>
          </a:prstGeom>
        </p:spPr>
      </p:pic>
      <p:sp>
        <p:nvSpPr>
          <p:cNvPr id="266" name="文本框 2">
            <a:extLst>
              <a:ext uri="{FF2B5EF4-FFF2-40B4-BE49-F238E27FC236}">
                <a16:creationId xmlns:a16="http://schemas.microsoft.com/office/drawing/2014/main" id="{C57AB66F-0067-8271-461F-2F3AA23ED334}"/>
              </a:ext>
            </a:extLst>
          </p:cNvPr>
          <p:cNvSpPr txBox="1"/>
          <p:nvPr/>
        </p:nvSpPr>
        <p:spPr bwMode="auto">
          <a:xfrm>
            <a:off x="10413264" y="4805174"/>
            <a:ext cx="1613746" cy="352546"/>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000" b="1" noProof="1">
                <a:solidFill>
                  <a:srgbClr val="FF0000"/>
                </a:solidFill>
                <a:latin typeface="方正中倩简体" panose="03000509000000000000" charset="-122"/>
                <a:ea typeface="方正中倩简体" panose="03000509000000000000" charset="-122"/>
                <a:cs typeface="+mn-ea"/>
              </a:rPr>
              <a:t>全程无接触，行业首创</a:t>
            </a:r>
            <a:endParaRPr lang="zh-CN" altLang="en-US" sz="1000" b="1" noProof="1">
              <a:solidFill>
                <a:srgbClr val="FF0000"/>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876190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语音乘梯指引</a:t>
            </a:r>
          </a:p>
        </p:txBody>
      </p:sp>
      <p:sp>
        <p:nvSpPr>
          <p:cNvPr id="4" name="矩形 3">
            <a:extLst>
              <a:ext uri="{FF2B5EF4-FFF2-40B4-BE49-F238E27FC236}">
                <a16:creationId xmlns:a16="http://schemas.microsoft.com/office/drawing/2014/main" id="{8211B575-613F-3FF9-A99C-51E289997F78}"/>
              </a:ext>
            </a:extLst>
          </p:cNvPr>
          <p:cNvSpPr/>
          <p:nvPr/>
        </p:nvSpPr>
        <p:spPr>
          <a:xfrm>
            <a:off x="1376211" y="984196"/>
            <a:ext cx="9087188" cy="954107"/>
          </a:xfrm>
          <a:prstGeom prst="rect">
            <a:avLst/>
          </a:prstGeom>
        </p:spPr>
        <p:txBody>
          <a:bodyPr wrap="square">
            <a:spAutoFit/>
          </a:bodyPr>
          <a:lstStyle/>
          <a:p>
            <a:pPr lvl="0"/>
            <a:r>
              <a:rPr lang="zh-CN" altLang="en-US" sz="2000" b="1" dirty="0">
                <a:solidFill>
                  <a:srgbClr val="00A1DA"/>
                </a:solidFill>
                <a:latin typeface="微软雅黑" pitchFamily="34" charset="-122"/>
                <a:ea typeface="微软雅黑" pitchFamily="34" charset="-122"/>
              </a:rPr>
              <a:t>      </a:t>
            </a:r>
            <a:r>
              <a:rPr lang="zh-CN" altLang="en-US" b="1" dirty="0">
                <a:solidFill>
                  <a:srgbClr val="00A1DA"/>
                </a:solidFill>
                <a:latin typeface="微软雅黑" pitchFamily="34" charset="-122"/>
                <a:ea typeface="微软雅黑" pitchFamily="34" charset="-122"/>
              </a:rPr>
              <a:t>可提供多种风格模板语音乘梯指引源文件，首次乘坐有语音梯控功能电梯的人基本不会使用，因此粘贴指引贴纸非常有必要，乘梯指引贴纸风格可根据现场电梯风格由客户选择，制作后粘贴于电梯外上下按键及电梯内楼层按键附近即可。</a:t>
            </a:r>
          </a:p>
        </p:txBody>
      </p:sp>
      <p:pic>
        <p:nvPicPr>
          <p:cNvPr id="8" name="图片 7">
            <a:extLst>
              <a:ext uri="{FF2B5EF4-FFF2-40B4-BE49-F238E27FC236}">
                <a16:creationId xmlns:a16="http://schemas.microsoft.com/office/drawing/2014/main" id="{062CB547-AC19-0B9D-2428-52539CB0D6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40711" y="2264039"/>
            <a:ext cx="2045156" cy="1634836"/>
          </a:xfrm>
          <a:prstGeom prst="rect">
            <a:avLst/>
          </a:prstGeom>
        </p:spPr>
      </p:pic>
      <p:pic>
        <p:nvPicPr>
          <p:cNvPr id="10" name="图片 9">
            <a:extLst>
              <a:ext uri="{FF2B5EF4-FFF2-40B4-BE49-F238E27FC236}">
                <a16:creationId xmlns:a16="http://schemas.microsoft.com/office/drawing/2014/main" id="{19665315-285F-59F4-C024-3BBE5BBA34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63026" y="2255407"/>
            <a:ext cx="2045157" cy="1643468"/>
          </a:xfrm>
          <a:prstGeom prst="rect">
            <a:avLst/>
          </a:prstGeom>
        </p:spPr>
      </p:pic>
      <p:pic>
        <p:nvPicPr>
          <p:cNvPr id="14" name="图片 13">
            <a:extLst>
              <a:ext uri="{FF2B5EF4-FFF2-40B4-BE49-F238E27FC236}">
                <a16:creationId xmlns:a16="http://schemas.microsoft.com/office/drawing/2014/main" id="{2003B75A-6C84-E0E2-4443-6CC399B245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20690" y="2250803"/>
            <a:ext cx="2045156" cy="1640004"/>
          </a:xfrm>
          <a:prstGeom prst="rect">
            <a:avLst/>
          </a:prstGeom>
        </p:spPr>
      </p:pic>
      <p:pic>
        <p:nvPicPr>
          <p:cNvPr id="17" name="图片 16">
            <a:extLst>
              <a:ext uri="{FF2B5EF4-FFF2-40B4-BE49-F238E27FC236}">
                <a16:creationId xmlns:a16="http://schemas.microsoft.com/office/drawing/2014/main" id="{16C2CBDF-E6FE-E91C-40D9-87D2325C025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86627" y="2250803"/>
            <a:ext cx="2045691" cy="1640005"/>
          </a:xfrm>
          <a:prstGeom prst="rect">
            <a:avLst/>
          </a:prstGeom>
        </p:spPr>
      </p:pic>
      <p:pic>
        <p:nvPicPr>
          <p:cNvPr id="19" name="图片 18">
            <a:extLst>
              <a:ext uri="{FF2B5EF4-FFF2-40B4-BE49-F238E27FC236}">
                <a16:creationId xmlns:a16="http://schemas.microsoft.com/office/drawing/2014/main" id="{3DDA48BD-BD1C-3ED5-8434-C7948481271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63026" y="4110111"/>
            <a:ext cx="2060306" cy="1643468"/>
          </a:xfrm>
          <a:prstGeom prst="rect">
            <a:avLst/>
          </a:prstGeom>
        </p:spPr>
      </p:pic>
      <p:pic>
        <p:nvPicPr>
          <p:cNvPr id="21" name="图片 20">
            <a:extLst>
              <a:ext uri="{FF2B5EF4-FFF2-40B4-BE49-F238E27FC236}">
                <a16:creationId xmlns:a16="http://schemas.microsoft.com/office/drawing/2014/main" id="{839CCF78-7591-0CAD-79FE-77D1E0A6804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440711" y="4110111"/>
            <a:ext cx="2050010" cy="1643468"/>
          </a:xfrm>
          <a:prstGeom prst="rect">
            <a:avLst/>
          </a:prstGeom>
        </p:spPr>
      </p:pic>
      <p:pic>
        <p:nvPicPr>
          <p:cNvPr id="23" name="图片 22">
            <a:extLst>
              <a:ext uri="{FF2B5EF4-FFF2-40B4-BE49-F238E27FC236}">
                <a16:creationId xmlns:a16="http://schemas.microsoft.com/office/drawing/2014/main" id="{70DC0051-4CCC-1787-6437-F7902DCAD15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209905" y="4110111"/>
            <a:ext cx="2045156" cy="1642617"/>
          </a:xfrm>
          <a:prstGeom prst="rect">
            <a:avLst/>
          </a:prstGeom>
        </p:spPr>
      </p:pic>
      <p:pic>
        <p:nvPicPr>
          <p:cNvPr id="25" name="图片 24">
            <a:extLst>
              <a:ext uri="{FF2B5EF4-FFF2-40B4-BE49-F238E27FC236}">
                <a16:creationId xmlns:a16="http://schemas.microsoft.com/office/drawing/2014/main" id="{10D0BA69-F640-1E86-59BC-51EF5EA5C37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286627" y="4110111"/>
            <a:ext cx="2045156" cy="1640004"/>
          </a:xfrm>
          <a:prstGeom prst="rect">
            <a:avLst/>
          </a:prstGeom>
        </p:spPr>
      </p:pic>
    </p:spTree>
    <p:extLst>
      <p:ext uri="{BB962C8B-B14F-4D97-AF65-F5344CB8AC3E}">
        <p14:creationId xmlns:p14="http://schemas.microsoft.com/office/powerpoint/2010/main" val="26427177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出租屋视频门禁解决方案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3480410" y="2397281"/>
            <a:ext cx="5216814"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出租屋视频门禁解决方案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4685872" y="3255784"/>
            <a:ext cx="2805897"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语音识别，无接触招梯、乘梯</a:t>
            </a:r>
          </a:p>
        </p:txBody>
      </p:sp>
    </p:spTree>
    <p:extLst>
      <p:ext uri="{BB962C8B-B14F-4D97-AF65-F5344CB8AC3E}">
        <p14:creationId xmlns:p14="http://schemas.microsoft.com/office/powerpoint/2010/main" val="25044079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出租屋视频门禁解决方案</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687705" y="791792"/>
            <a:ext cx="10686877" cy="1629160"/>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方案简介</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为落实公安信息化建设服务基层和实战的要求，创新出租屋和流动人员的管理模式，切实加强社会治安综合治理水平，进一步提升打击防控能力，在小区、城中村、出租屋等场所推广建设具有门禁、视频监控和报警等功能的出租屋视频门禁报警系统。</a:t>
            </a: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27272" y="2363420"/>
            <a:ext cx="10686877" cy="4238720"/>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方案特点</a:t>
            </a: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a:t>
            </a:r>
            <a:r>
              <a:rPr lang="en-US" altLang="zh-CN" sz="1615" dirty="0">
                <a:latin typeface="微软雅黑" panose="020B0503020204020204" charset="-122"/>
                <a:ea typeface="微软雅黑" panose="020B0503020204020204" charset="-122"/>
                <a:sym typeface="宋体" panose="02010600030101010101" pitchFamily="2" charset="-122"/>
              </a:rPr>
              <a:t>1</a:t>
            </a:r>
            <a:r>
              <a:rPr lang="zh-CN" altLang="en-US" sz="1615" dirty="0">
                <a:latin typeface="微软雅黑" panose="020B0503020204020204" charset="-122"/>
                <a:ea typeface="微软雅黑" panose="020B0503020204020204" charset="-122"/>
                <a:sym typeface="宋体" panose="02010600030101010101" pitchFamily="2" charset="-122"/>
              </a:rPr>
              <a:t>、</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采用云计算、云存储技术，建立一个区信息化智能中心，前端通过各种方式采集的数据，用数据抽取和提炼技术归集到该中心，该中心与区信息交换平台实现数据共享，并通过信息交换平台将各职能部门需要的数据传送给这些智能部门的平台。</a:t>
            </a: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2</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、小区管理中心为二级中心，负责居民信息采集，前端数据存储、数据抽取和提炼、管理前端楼宇的视频门禁设备、门禁授权、实时监控等功能；</a:t>
            </a: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3</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、楼宇前端为视频门禁设备，负责采集人们进出楼宇的记录、照片和视频，结合中心的人脸识别技术，对进出楼宇人员的身份进行监管和核查；</a:t>
            </a:r>
          </a:p>
          <a:p>
            <a:pPr algn="l">
              <a:lnSpc>
                <a:spcPct val="150000"/>
              </a:lnSpc>
            </a:pPr>
            <a:r>
              <a:rPr lang="en-US" altLang="zh-CN" sz="1615" dirty="0">
                <a:solidFill>
                  <a:schemeClr val="tx1"/>
                </a:solidFill>
                <a:latin typeface="微软雅黑" panose="020B0503020204020204" charset="-122"/>
                <a:ea typeface="微软雅黑" panose="020B0503020204020204" charset="-122"/>
                <a:sym typeface="宋体" panose="02010600030101010101" pitchFamily="2" charset="-122"/>
              </a:rPr>
              <a:t>    4</a:t>
            </a:r>
            <a:r>
              <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rPr>
              <a:t>、信息化智慧社区服务平台建给政府、社区各个方面的服务送到居民家里，居民可以通过平台自助式录入个人、家庭相关信息，及时获取到政府社区的各种信息，享受到各种便利服务。</a:t>
            </a:r>
          </a:p>
          <a:p>
            <a:pPr algn="l">
              <a:lnSpc>
                <a:spcPct val="150000"/>
              </a:lnSpc>
            </a:pPr>
            <a:endParaRPr lang="zh-CN" altLang="en-US" sz="1615" dirty="0">
              <a:solidFill>
                <a:schemeClr val="tx1"/>
              </a:solidFill>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19255331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出租屋视频门禁解决方案</a:t>
            </a:r>
          </a:p>
        </p:txBody>
      </p:sp>
      <p:pic>
        <p:nvPicPr>
          <p:cNvPr id="4" name="图片 3">
            <a:extLst>
              <a:ext uri="{FF2B5EF4-FFF2-40B4-BE49-F238E27FC236}">
                <a16:creationId xmlns:a16="http://schemas.microsoft.com/office/drawing/2014/main" id="{8E7B5F28-2AFC-F899-5128-87D0C604F6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8619" y="1520718"/>
            <a:ext cx="6613888" cy="3008421"/>
          </a:xfrm>
          <a:prstGeom prst="rect">
            <a:avLst/>
          </a:prstGeom>
        </p:spPr>
      </p:pic>
      <p:pic>
        <p:nvPicPr>
          <p:cNvPr id="7" name="图片 6">
            <a:extLst>
              <a:ext uri="{FF2B5EF4-FFF2-40B4-BE49-F238E27FC236}">
                <a16:creationId xmlns:a16="http://schemas.microsoft.com/office/drawing/2014/main" id="{4AD653C5-9069-C5D6-F7FB-3454F6878B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64507" y="3184579"/>
            <a:ext cx="6342614" cy="2689120"/>
          </a:xfrm>
          <a:prstGeom prst="rect">
            <a:avLst/>
          </a:prstGeom>
        </p:spPr>
      </p:pic>
      <p:sp>
        <p:nvSpPr>
          <p:cNvPr id="8" name="TextBox 4">
            <a:extLst>
              <a:ext uri="{FF2B5EF4-FFF2-40B4-BE49-F238E27FC236}">
                <a16:creationId xmlns:a16="http://schemas.microsoft.com/office/drawing/2014/main" id="{DD3AFF49-B775-7164-ACB0-DB07D8F4FB02}"/>
              </a:ext>
            </a:extLst>
          </p:cNvPr>
          <p:cNvSpPr txBox="1">
            <a:spLocks noChangeArrowheads="1"/>
          </p:cNvSpPr>
          <p:nvPr/>
        </p:nvSpPr>
        <p:spPr bwMode="auto">
          <a:xfrm>
            <a:off x="8435734" y="1113833"/>
            <a:ext cx="3230010" cy="4611515"/>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方案目的</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615" dirty="0">
                <a:latin typeface="微软雅黑" panose="020B0503020204020204" charset="-122"/>
                <a:ea typeface="微软雅黑" panose="020B0503020204020204" charset="-122"/>
                <a:sym typeface="宋体" panose="02010600030101010101" pitchFamily="2" charset="-122"/>
              </a:rPr>
              <a:t>    通过该解决方案，可实现事前预警、事中控制、事后追溯，数据真实，达到御贼于家门之外的目的，通过安防块数据实现数据共享，将有价值的真实数据上传至相关部门进行研判，通过数据的汇聚，实现对逃犯、两劳人员、重点人口、传销、吸毒人员、维稳对象、关照对象的精确掌控，从而实现案发率的下降，破案率的提升，确保社会稳定。</a:t>
            </a:r>
          </a:p>
        </p:txBody>
      </p:sp>
    </p:spTree>
    <p:extLst>
      <p:ext uri="{BB962C8B-B14F-4D97-AF65-F5344CB8AC3E}">
        <p14:creationId xmlns:p14="http://schemas.microsoft.com/office/powerpoint/2010/main" val="4903115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出租屋视频门禁解决方案</a:t>
            </a:r>
          </a:p>
        </p:txBody>
      </p:sp>
      <p:sp>
        <p:nvSpPr>
          <p:cNvPr id="115" name="圆角矩形 49">
            <a:extLst>
              <a:ext uri="{FF2B5EF4-FFF2-40B4-BE49-F238E27FC236}">
                <a16:creationId xmlns:a16="http://schemas.microsoft.com/office/drawing/2014/main" id="{4FCB8B17-EC44-2FA5-6793-FA11EE976BB8}"/>
              </a:ext>
            </a:extLst>
          </p:cNvPr>
          <p:cNvSpPr/>
          <p:nvPr/>
        </p:nvSpPr>
        <p:spPr>
          <a:xfrm>
            <a:off x="807795" y="4844544"/>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户主</a:t>
            </a:r>
          </a:p>
        </p:txBody>
      </p:sp>
      <p:sp>
        <p:nvSpPr>
          <p:cNvPr id="116" name="圆角矩形 50">
            <a:extLst>
              <a:ext uri="{FF2B5EF4-FFF2-40B4-BE49-F238E27FC236}">
                <a16:creationId xmlns:a16="http://schemas.microsoft.com/office/drawing/2014/main" id="{9A79323F-35FC-4478-C649-50F94A5065A5}"/>
              </a:ext>
            </a:extLst>
          </p:cNvPr>
          <p:cNvSpPr/>
          <p:nvPr/>
        </p:nvSpPr>
        <p:spPr>
          <a:xfrm>
            <a:off x="2252094" y="4143570"/>
            <a:ext cx="1504601"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线上申请</a:t>
            </a:r>
          </a:p>
        </p:txBody>
      </p:sp>
      <p:sp>
        <p:nvSpPr>
          <p:cNvPr id="117" name="圆角矩形 51">
            <a:extLst>
              <a:ext uri="{FF2B5EF4-FFF2-40B4-BE49-F238E27FC236}">
                <a16:creationId xmlns:a16="http://schemas.microsoft.com/office/drawing/2014/main" id="{D127D1A2-DB78-4614-5AB0-86169DF89B53}"/>
              </a:ext>
            </a:extLst>
          </p:cNvPr>
          <p:cNvSpPr/>
          <p:nvPr/>
        </p:nvSpPr>
        <p:spPr>
          <a:xfrm>
            <a:off x="2252095" y="5548391"/>
            <a:ext cx="151216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室内分机招梯</a:t>
            </a:r>
          </a:p>
        </p:txBody>
      </p:sp>
      <p:sp>
        <p:nvSpPr>
          <p:cNvPr id="118" name="左大括号 117">
            <a:extLst>
              <a:ext uri="{FF2B5EF4-FFF2-40B4-BE49-F238E27FC236}">
                <a16:creationId xmlns:a16="http://schemas.microsoft.com/office/drawing/2014/main" id="{335042A2-89D4-5DD2-83C4-C5E47B9EBDDE}"/>
              </a:ext>
            </a:extLst>
          </p:cNvPr>
          <p:cNvSpPr/>
          <p:nvPr/>
        </p:nvSpPr>
        <p:spPr>
          <a:xfrm>
            <a:off x="1848127" y="4355774"/>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19" name="直接箭头连接符 118">
            <a:extLst>
              <a:ext uri="{FF2B5EF4-FFF2-40B4-BE49-F238E27FC236}">
                <a16:creationId xmlns:a16="http://schemas.microsoft.com/office/drawing/2014/main" id="{BDBA34EE-9A26-45EA-B5FB-904DC4A64D9F}"/>
              </a:ext>
            </a:extLst>
          </p:cNvPr>
          <p:cNvCxnSpPr>
            <a:cxnSpLocks/>
          </p:cNvCxnSpPr>
          <p:nvPr/>
        </p:nvCxnSpPr>
        <p:spPr>
          <a:xfrm>
            <a:off x="5684084" y="4380460"/>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0" name="Rectangle 7">
            <a:extLst>
              <a:ext uri="{FF2B5EF4-FFF2-40B4-BE49-F238E27FC236}">
                <a16:creationId xmlns:a16="http://schemas.microsoft.com/office/drawing/2014/main" id="{8C33F958-EE35-9AA4-39EC-502EDD5F4ED6}"/>
              </a:ext>
            </a:extLst>
          </p:cNvPr>
          <p:cNvSpPr/>
          <p:nvPr/>
        </p:nvSpPr>
        <p:spPr bwMode="auto">
          <a:xfrm flipV="1">
            <a:off x="2607242" y="3171933"/>
            <a:ext cx="648000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21" name="Oval 8">
            <a:extLst>
              <a:ext uri="{FF2B5EF4-FFF2-40B4-BE49-F238E27FC236}">
                <a16:creationId xmlns:a16="http://schemas.microsoft.com/office/drawing/2014/main" id="{B7D637C6-6088-9C1A-F91F-92A20FFE8382}"/>
              </a:ext>
            </a:extLst>
          </p:cNvPr>
          <p:cNvSpPr/>
          <p:nvPr/>
        </p:nvSpPr>
        <p:spPr bwMode="auto">
          <a:xfrm>
            <a:off x="4605542" y="1642980"/>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22" name="Freeform 12">
            <a:extLst>
              <a:ext uri="{FF2B5EF4-FFF2-40B4-BE49-F238E27FC236}">
                <a16:creationId xmlns:a16="http://schemas.microsoft.com/office/drawing/2014/main" id="{AC7002B7-3A31-F89B-1B9A-B4AC5A568CCA}"/>
              </a:ext>
            </a:extLst>
          </p:cNvPr>
          <p:cNvSpPr>
            <a:spLocks noEditPoints="1"/>
          </p:cNvSpPr>
          <p:nvPr/>
        </p:nvSpPr>
        <p:spPr bwMode="auto">
          <a:xfrm>
            <a:off x="9085058" y="1627923"/>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123" name="矩形 40">
            <a:extLst>
              <a:ext uri="{FF2B5EF4-FFF2-40B4-BE49-F238E27FC236}">
                <a16:creationId xmlns:a16="http://schemas.microsoft.com/office/drawing/2014/main" id="{B20A6079-C7D7-5991-9D33-B06C36A4E994}"/>
              </a:ext>
            </a:extLst>
          </p:cNvPr>
          <p:cNvSpPr/>
          <p:nvPr/>
        </p:nvSpPr>
        <p:spPr bwMode="auto">
          <a:xfrm>
            <a:off x="776353" y="2698254"/>
            <a:ext cx="785621" cy="478464"/>
          </a:xfrm>
          <a:prstGeom prst="rect">
            <a:avLst/>
          </a:prstGeom>
          <a:noFill/>
          <a:ln w="9525">
            <a:noFill/>
          </a:ln>
        </p:spPr>
        <p:txBody>
          <a:bodyPr wrap="square" anchor="ctr" anchorCtr="1">
            <a:spAutoFit/>
          </a:bodyPr>
          <a:lstStyle/>
          <a:p>
            <a:pPr algn="ctr" eaLnBrk="1" hangingPunct="1">
              <a:lnSpc>
                <a:spcPct val="140000"/>
              </a:lnSpc>
              <a:buFont typeface="Arial" panose="020B0604020202020204" pitchFamily="34" charset="0"/>
              <a:buNone/>
              <a:defRPr/>
            </a:pPr>
            <a:r>
              <a:rPr lang="zh-CN" altLang="en-US" sz="2010" b="1" noProof="1">
                <a:latin typeface="方正兰亭中黑_GBK" pitchFamily="2" charset="-122"/>
                <a:ea typeface="方正兰亭中黑_GBK" pitchFamily="2" charset="-122"/>
                <a:cs typeface="+mn-ea"/>
                <a:sym typeface="宋体" panose="02010600030101010101" pitchFamily="2" charset="-122"/>
              </a:rPr>
              <a:t>住户</a:t>
            </a:r>
          </a:p>
        </p:txBody>
      </p:sp>
      <p:grpSp>
        <p:nvGrpSpPr>
          <p:cNvPr id="124" name="组合 23">
            <a:extLst>
              <a:ext uri="{FF2B5EF4-FFF2-40B4-BE49-F238E27FC236}">
                <a16:creationId xmlns:a16="http://schemas.microsoft.com/office/drawing/2014/main" id="{5872D1C4-F354-BE5E-26E6-5FC96816F236}"/>
              </a:ext>
            </a:extLst>
          </p:cNvPr>
          <p:cNvGrpSpPr/>
          <p:nvPr/>
        </p:nvGrpSpPr>
        <p:grpSpPr bwMode="auto">
          <a:xfrm>
            <a:off x="978473" y="1994654"/>
            <a:ext cx="314248" cy="724520"/>
            <a:chOff x="4578350" y="442913"/>
            <a:chExt cx="1047750" cy="2409825"/>
          </a:xfrm>
          <a:effectLst>
            <a:outerShdw blurRad="50800" dist="38100" dir="2700000" algn="tl" rotWithShape="0">
              <a:prstClr val="black">
                <a:alpha val="40000"/>
              </a:prstClr>
            </a:outerShdw>
          </a:effectLst>
        </p:grpSpPr>
        <p:sp>
          <p:nvSpPr>
            <p:cNvPr id="125" name="Freeform 136">
              <a:extLst>
                <a:ext uri="{FF2B5EF4-FFF2-40B4-BE49-F238E27FC236}">
                  <a16:creationId xmlns:a16="http://schemas.microsoft.com/office/drawing/2014/main" id="{B8EE5173-AB88-13B0-EF28-E4B59DAE5589}"/>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126" name="Freeform 137">
              <a:extLst>
                <a:ext uri="{FF2B5EF4-FFF2-40B4-BE49-F238E27FC236}">
                  <a16:creationId xmlns:a16="http://schemas.microsoft.com/office/drawing/2014/main" id="{A4B19C47-3F85-1618-FBD9-AE8905E36086}"/>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127" name="Freeform 138">
              <a:extLst>
                <a:ext uri="{FF2B5EF4-FFF2-40B4-BE49-F238E27FC236}">
                  <a16:creationId xmlns:a16="http://schemas.microsoft.com/office/drawing/2014/main" id="{13F2ADD3-D614-F1C2-8D5B-0BA2779784A3}"/>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28" name="Freeform 139">
              <a:extLst>
                <a:ext uri="{FF2B5EF4-FFF2-40B4-BE49-F238E27FC236}">
                  <a16:creationId xmlns:a16="http://schemas.microsoft.com/office/drawing/2014/main" id="{EC24D883-E2FD-1320-1C9E-7F6FB9F784AA}"/>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29" name="Rectangle 140">
              <a:extLst>
                <a:ext uri="{FF2B5EF4-FFF2-40B4-BE49-F238E27FC236}">
                  <a16:creationId xmlns:a16="http://schemas.microsoft.com/office/drawing/2014/main" id="{45567527-B948-AE4D-66E5-07EA08370C8F}"/>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30" name="Oval 141">
              <a:extLst>
                <a:ext uri="{FF2B5EF4-FFF2-40B4-BE49-F238E27FC236}">
                  <a16:creationId xmlns:a16="http://schemas.microsoft.com/office/drawing/2014/main" id="{893CF04A-DD19-916E-202B-F5E6785100B1}"/>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31" name="Oval 142">
              <a:extLst>
                <a:ext uri="{FF2B5EF4-FFF2-40B4-BE49-F238E27FC236}">
                  <a16:creationId xmlns:a16="http://schemas.microsoft.com/office/drawing/2014/main" id="{85E55A1C-719C-FF37-81A6-3F01069C6556}"/>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32" name="Oval 143">
              <a:extLst>
                <a:ext uri="{FF2B5EF4-FFF2-40B4-BE49-F238E27FC236}">
                  <a16:creationId xmlns:a16="http://schemas.microsoft.com/office/drawing/2014/main" id="{B4C73292-4CC4-13FB-DCCB-0816E0F258E3}"/>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33" name="Freeform 144">
              <a:extLst>
                <a:ext uri="{FF2B5EF4-FFF2-40B4-BE49-F238E27FC236}">
                  <a16:creationId xmlns:a16="http://schemas.microsoft.com/office/drawing/2014/main" id="{3B0D47BA-CC25-E349-4040-8C68CC49FE7E}"/>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34" name="Freeform 145">
              <a:extLst>
                <a:ext uri="{FF2B5EF4-FFF2-40B4-BE49-F238E27FC236}">
                  <a16:creationId xmlns:a16="http://schemas.microsoft.com/office/drawing/2014/main" id="{BE975F4A-9659-3A58-B370-926EC41B442B}"/>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35" name="Freeform 146">
              <a:extLst>
                <a:ext uri="{FF2B5EF4-FFF2-40B4-BE49-F238E27FC236}">
                  <a16:creationId xmlns:a16="http://schemas.microsoft.com/office/drawing/2014/main" id="{A1B58F3D-B2BE-778E-B809-1D9880EF75C9}"/>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36" name="Freeform 147">
              <a:extLst>
                <a:ext uri="{FF2B5EF4-FFF2-40B4-BE49-F238E27FC236}">
                  <a16:creationId xmlns:a16="http://schemas.microsoft.com/office/drawing/2014/main" id="{4289B1F7-03C9-9967-F183-ACB49FF7DC6B}"/>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37" name="Freeform 148">
              <a:extLst>
                <a:ext uri="{FF2B5EF4-FFF2-40B4-BE49-F238E27FC236}">
                  <a16:creationId xmlns:a16="http://schemas.microsoft.com/office/drawing/2014/main" id="{4B3516FF-E987-99B8-1451-CA54E9E53EA2}"/>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138" name="Freeform 149">
              <a:extLst>
                <a:ext uri="{FF2B5EF4-FFF2-40B4-BE49-F238E27FC236}">
                  <a16:creationId xmlns:a16="http://schemas.microsoft.com/office/drawing/2014/main" id="{110F7740-E89E-39D6-66BD-8877336FB6BD}"/>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39" name="Freeform 150">
              <a:extLst>
                <a:ext uri="{FF2B5EF4-FFF2-40B4-BE49-F238E27FC236}">
                  <a16:creationId xmlns:a16="http://schemas.microsoft.com/office/drawing/2014/main" id="{03ECCEF1-5FA9-7FFD-C283-DB662C33591E}"/>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40" name="Freeform 151">
              <a:extLst>
                <a:ext uri="{FF2B5EF4-FFF2-40B4-BE49-F238E27FC236}">
                  <a16:creationId xmlns:a16="http://schemas.microsoft.com/office/drawing/2014/main" id="{3E2016AB-15F9-6A67-F52B-B8DF4163BBE4}"/>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41" name="Freeform 152">
              <a:extLst>
                <a:ext uri="{FF2B5EF4-FFF2-40B4-BE49-F238E27FC236}">
                  <a16:creationId xmlns:a16="http://schemas.microsoft.com/office/drawing/2014/main" id="{A18232ED-720F-10A1-C1B7-0BB222BA7EF9}"/>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42" name="Freeform 153">
              <a:extLst>
                <a:ext uri="{FF2B5EF4-FFF2-40B4-BE49-F238E27FC236}">
                  <a16:creationId xmlns:a16="http://schemas.microsoft.com/office/drawing/2014/main" id="{D8D276D4-C576-D3E1-CBB2-FCFF55E153DF}"/>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43" name="Freeform 154">
              <a:extLst>
                <a:ext uri="{FF2B5EF4-FFF2-40B4-BE49-F238E27FC236}">
                  <a16:creationId xmlns:a16="http://schemas.microsoft.com/office/drawing/2014/main" id="{9694A4B9-3AF5-8E61-E263-BE1FD9DB4ADA}"/>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144" name="Freeform 155">
              <a:extLst>
                <a:ext uri="{FF2B5EF4-FFF2-40B4-BE49-F238E27FC236}">
                  <a16:creationId xmlns:a16="http://schemas.microsoft.com/office/drawing/2014/main" id="{2D58C47E-3657-9270-08E9-7272B504A423}"/>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45" name="Freeform 156">
              <a:extLst>
                <a:ext uri="{FF2B5EF4-FFF2-40B4-BE49-F238E27FC236}">
                  <a16:creationId xmlns:a16="http://schemas.microsoft.com/office/drawing/2014/main" id="{45AC4212-4860-0B2C-612A-C3909358A09E}"/>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146" name="Freeform 157">
              <a:extLst>
                <a:ext uri="{FF2B5EF4-FFF2-40B4-BE49-F238E27FC236}">
                  <a16:creationId xmlns:a16="http://schemas.microsoft.com/office/drawing/2014/main" id="{2C5E3144-107E-32A8-E82A-31764B086EBD}"/>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47" name="Freeform 158">
              <a:extLst>
                <a:ext uri="{FF2B5EF4-FFF2-40B4-BE49-F238E27FC236}">
                  <a16:creationId xmlns:a16="http://schemas.microsoft.com/office/drawing/2014/main" id="{82E18274-E173-37A0-649B-18596827B16C}"/>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148" name="Freeform 159">
              <a:extLst>
                <a:ext uri="{FF2B5EF4-FFF2-40B4-BE49-F238E27FC236}">
                  <a16:creationId xmlns:a16="http://schemas.microsoft.com/office/drawing/2014/main" id="{380A8F02-8655-341E-A0D9-7B21A1505EE0}"/>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149" name="Freeform 160">
              <a:extLst>
                <a:ext uri="{FF2B5EF4-FFF2-40B4-BE49-F238E27FC236}">
                  <a16:creationId xmlns:a16="http://schemas.microsoft.com/office/drawing/2014/main" id="{CE6C6FFD-960C-4007-DB57-A3E2389C5DC6}"/>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50" name="Freeform 161">
              <a:extLst>
                <a:ext uri="{FF2B5EF4-FFF2-40B4-BE49-F238E27FC236}">
                  <a16:creationId xmlns:a16="http://schemas.microsoft.com/office/drawing/2014/main" id="{FC6131E6-ABBE-FBBF-8879-6332F730649E}"/>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51" name="Freeform 162">
              <a:extLst>
                <a:ext uri="{FF2B5EF4-FFF2-40B4-BE49-F238E27FC236}">
                  <a16:creationId xmlns:a16="http://schemas.microsoft.com/office/drawing/2014/main" id="{15E12583-AEA3-92D4-F756-71EE27FF3DF1}"/>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152" name="Freeform 163">
              <a:extLst>
                <a:ext uri="{FF2B5EF4-FFF2-40B4-BE49-F238E27FC236}">
                  <a16:creationId xmlns:a16="http://schemas.microsoft.com/office/drawing/2014/main" id="{6FECE9AB-2FC6-EA1C-E8CB-7898397CD35A}"/>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53" name="Freeform 164">
              <a:extLst>
                <a:ext uri="{FF2B5EF4-FFF2-40B4-BE49-F238E27FC236}">
                  <a16:creationId xmlns:a16="http://schemas.microsoft.com/office/drawing/2014/main" id="{36A6F88A-F01B-53A3-0D8F-55BF63A70714}"/>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154" name="Freeform 165">
              <a:extLst>
                <a:ext uri="{FF2B5EF4-FFF2-40B4-BE49-F238E27FC236}">
                  <a16:creationId xmlns:a16="http://schemas.microsoft.com/office/drawing/2014/main" id="{67082493-33A4-AC06-38B1-184EB2FB3CE3}"/>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155" name="Freeform 166">
              <a:extLst>
                <a:ext uri="{FF2B5EF4-FFF2-40B4-BE49-F238E27FC236}">
                  <a16:creationId xmlns:a16="http://schemas.microsoft.com/office/drawing/2014/main" id="{0B935FAB-C9EB-EF9B-2528-29C5ABB00A22}"/>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157" name="Oval 8">
            <a:extLst>
              <a:ext uri="{FF2B5EF4-FFF2-40B4-BE49-F238E27FC236}">
                <a16:creationId xmlns:a16="http://schemas.microsoft.com/office/drawing/2014/main" id="{667C68CF-23E5-DC7A-EE47-B288BC32AEF5}"/>
              </a:ext>
            </a:extLst>
          </p:cNvPr>
          <p:cNvSpPr/>
          <p:nvPr/>
        </p:nvSpPr>
        <p:spPr bwMode="auto">
          <a:xfrm>
            <a:off x="1335663" y="2383314"/>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58" name="文本框 2">
            <a:extLst>
              <a:ext uri="{FF2B5EF4-FFF2-40B4-BE49-F238E27FC236}">
                <a16:creationId xmlns:a16="http://schemas.microsoft.com/office/drawing/2014/main" id="{9B64F1E8-9C34-1468-09F0-2DAF4395BC0F}"/>
              </a:ext>
            </a:extLst>
          </p:cNvPr>
          <p:cNvSpPr txBox="1"/>
          <p:nvPr/>
        </p:nvSpPr>
        <p:spPr bwMode="auto">
          <a:xfrm>
            <a:off x="2486593" y="1728773"/>
            <a:ext cx="1622289" cy="325589"/>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线上申请</a:t>
            </a:r>
          </a:p>
        </p:txBody>
      </p:sp>
      <p:sp>
        <p:nvSpPr>
          <p:cNvPr id="159" name="Oval 8">
            <a:extLst>
              <a:ext uri="{FF2B5EF4-FFF2-40B4-BE49-F238E27FC236}">
                <a16:creationId xmlns:a16="http://schemas.microsoft.com/office/drawing/2014/main" id="{D1E29EDA-64D1-168A-B061-DD7AFDA46351}"/>
              </a:ext>
            </a:extLst>
          </p:cNvPr>
          <p:cNvSpPr/>
          <p:nvPr/>
        </p:nvSpPr>
        <p:spPr bwMode="auto">
          <a:xfrm>
            <a:off x="7254938" y="1628637"/>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62" name="Oval 8">
            <a:extLst>
              <a:ext uri="{FF2B5EF4-FFF2-40B4-BE49-F238E27FC236}">
                <a16:creationId xmlns:a16="http://schemas.microsoft.com/office/drawing/2014/main" id="{FD5CA119-9AE7-3AB7-BB8E-A84D72D62507}"/>
              </a:ext>
            </a:extLst>
          </p:cNvPr>
          <p:cNvSpPr/>
          <p:nvPr/>
        </p:nvSpPr>
        <p:spPr bwMode="auto">
          <a:xfrm>
            <a:off x="3198377" y="1631420"/>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64" name="Oval 8">
            <a:extLst>
              <a:ext uri="{FF2B5EF4-FFF2-40B4-BE49-F238E27FC236}">
                <a16:creationId xmlns:a16="http://schemas.microsoft.com/office/drawing/2014/main" id="{9D19FEDA-54F7-868B-A5D3-D84E597A2DB6}"/>
              </a:ext>
            </a:extLst>
          </p:cNvPr>
          <p:cNvSpPr/>
          <p:nvPr/>
        </p:nvSpPr>
        <p:spPr bwMode="auto">
          <a:xfrm>
            <a:off x="5859570" y="1637351"/>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cxnSp>
        <p:nvCxnSpPr>
          <p:cNvPr id="167" name="直接箭头连接符 166">
            <a:extLst>
              <a:ext uri="{FF2B5EF4-FFF2-40B4-BE49-F238E27FC236}">
                <a16:creationId xmlns:a16="http://schemas.microsoft.com/office/drawing/2014/main" id="{CC9247D5-1128-00DC-342C-5FEDFBF97C45}"/>
              </a:ext>
            </a:extLst>
          </p:cNvPr>
          <p:cNvCxnSpPr>
            <a:cxnSpLocks/>
          </p:cNvCxnSpPr>
          <p:nvPr/>
        </p:nvCxnSpPr>
        <p:spPr>
          <a:xfrm>
            <a:off x="3780766" y="4380460"/>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8" name="圆角矩形 58">
            <a:extLst>
              <a:ext uri="{FF2B5EF4-FFF2-40B4-BE49-F238E27FC236}">
                <a16:creationId xmlns:a16="http://schemas.microsoft.com/office/drawing/2014/main" id="{82D92249-C496-7283-48E0-6B8D3AC3F517}"/>
              </a:ext>
            </a:extLst>
          </p:cNvPr>
          <p:cNvSpPr/>
          <p:nvPr/>
        </p:nvSpPr>
        <p:spPr>
          <a:xfrm>
            <a:off x="4212008" y="4164436"/>
            <a:ext cx="1472076"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进入</a:t>
            </a:r>
            <a:r>
              <a:rPr lang="en-US" altLang="zh-CN" sz="1200" dirty="0">
                <a:solidFill>
                  <a:schemeClr val="tx1"/>
                </a:solidFill>
                <a:latin typeface="微软雅黑" panose="020B0503020204020204" charset="-122"/>
                <a:ea typeface="微软雅黑" panose="020B0503020204020204" charset="-122"/>
              </a:rPr>
              <a:t>APP</a:t>
            </a:r>
            <a:r>
              <a:rPr lang="zh-CN" altLang="en-US" sz="1200" dirty="0">
                <a:solidFill>
                  <a:schemeClr val="tx1"/>
                </a:solidFill>
                <a:latin typeface="微软雅黑" panose="020B0503020204020204" charset="-122"/>
                <a:ea typeface="微软雅黑" panose="020B0503020204020204" charset="-122"/>
              </a:rPr>
              <a:t>或小程序申请</a:t>
            </a:r>
          </a:p>
        </p:txBody>
      </p:sp>
      <p:cxnSp>
        <p:nvCxnSpPr>
          <p:cNvPr id="169" name="直接箭头连接符 168">
            <a:extLst>
              <a:ext uri="{FF2B5EF4-FFF2-40B4-BE49-F238E27FC236}">
                <a16:creationId xmlns:a16="http://schemas.microsoft.com/office/drawing/2014/main" id="{DBA6F144-7B23-B8FE-37E1-47FA9617EA04}"/>
              </a:ext>
            </a:extLst>
          </p:cNvPr>
          <p:cNvCxnSpPr>
            <a:cxnSpLocks/>
          </p:cNvCxnSpPr>
          <p:nvPr/>
        </p:nvCxnSpPr>
        <p:spPr>
          <a:xfrm>
            <a:off x="3761178" y="5770604"/>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0" name="圆角矩形 58">
            <a:extLst>
              <a:ext uri="{FF2B5EF4-FFF2-40B4-BE49-F238E27FC236}">
                <a16:creationId xmlns:a16="http://schemas.microsoft.com/office/drawing/2014/main" id="{9E227025-40B7-7FE2-D0DF-B2C9BDC99F7A}"/>
              </a:ext>
            </a:extLst>
          </p:cNvPr>
          <p:cNvSpPr/>
          <p:nvPr/>
        </p:nvSpPr>
        <p:spPr>
          <a:xfrm>
            <a:off x="4192419" y="5554580"/>
            <a:ext cx="149166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到社区登记申请</a:t>
            </a:r>
          </a:p>
        </p:txBody>
      </p:sp>
      <p:sp>
        <p:nvSpPr>
          <p:cNvPr id="174" name="PA-矩形 5">
            <a:extLst>
              <a:ext uri="{FF2B5EF4-FFF2-40B4-BE49-F238E27FC236}">
                <a16:creationId xmlns:a16="http://schemas.microsoft.com/office/drawing/2014/main" id="{51B9D06F-6168-2504-0E71-FA33968DF34B}"/>
              </a:ext>
            </a:extLst>
          </p:cNvPr>
          <p:cNvSpPr/>
          <p:nvPr>
            <p:custDataLst>
              <p:tags r:id="rId1"/>
            </p:custDataLst>
          </p:nvPr>
        </p:nvSpPr>
        <p:spPr>
          <a:xfrm rot="1881533">
            <a:off x="2360564" y="1648826"/>
            <a:ext cx="93394" cy="90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75" name="PA-矩形 5">
            <a:extLst>
              <a:ext uri="{FF2B5EF4-FFF2-40B4-BE49-F238E27FC236}">
                <a16:creationId xmlns:a16="http://schemas.microsoft.com/office/drawing/2014/main" id="{5C8D3679-B49D-A16B-17AA-06BC8B1D0A31}"/>
              </a:ext>
            </a:extLst>
          </p:cNvPr>
          <p:cNvSpPr/>
          <p:nvPr>
            <p:custDataLst>
              <p:tags r:id="rId2"/>
            </p:custDataLst>
          </p:nvPr>
        </p:nvSpPr>
        <p:spPr>
          <a:xfrm rot="8973267">
            <a:off x="2372794" y="2395023"/>
            <a:ext cx="93394" cy="9000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76" name="Rectangle 7">
            <a:extLst>
              <a:ext uri="{FF2B5EF4-FFF2-40B4-BE49-F238E27FC236}">
                <a16:creationId xmlns:a16="http://schemas.microsoft.com/office/drawing/2014/main" id="{4AE25E9D-DE7E-F09E-1671-8FDDA42AA41E}"/>
              </a:ext>
            </a:extLst>
          </p:cNvPr>
          <p:cNvSpPr/>
          <p:nvPr/>
        </p:nvSpPr>
        <p:spPr bwMode="auto">
          <a:xfrm flipV="1">
            <a:off x="2607242" y="1684742"/>
            <a:ext cx="648000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77" name="Rectangle 7">
            <a:extLst>
              <a:ext uri="{FF2B5EF4-FFF2-40B4-BE49-F238E27FC236}">
                <a16:creationId xmlns:a16="http://schemas.microsoft.com/office/drawing/2014/main" id="{50D568A5-7D56-93B1-A328-38560DB6B974}"/>
              </a:ext>
            </a:extLst>
          </p:cNvPr>
          <p:cNvSpPr/>
          <p:nvPr/>
        </p:nvSpPr>
        <p:spPr bwMode="auto">
          <a:xfrm flipV="1">
            <a:off x="1478342" y="2423302"/>
            <a:ext cx="720000" cy="76200"/>
          </a:xfrm>
          <a:prstGeom prst="rect">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pic>
        <p:nvPicPr>
          <p:cNvPr id="178" name="图片 177">
            <a:extLst>
              <a:ext uri="{FF2B5EF4-FFF2-40B4-BE49-F238E27FC236}">
                <a16:creationId xmlns:a16="http://schemas.microsoft.com/office/drawing/2014/main" id="{73AD66CE-C600-D41C-E8C0-004FCF7BEC10}"/>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134793" y="2392453"/>
            <a:ext cx="133200" cy="133200"/>
          </a:xfrm>
          <a:prstGeom prst="rect">
            <a:avLst/>
          </a:prstGeom>
        </p:spPr>
      </p:pic>
      <p:sp>
        <p:nvSpPr>
          <p:cNvPr id="180" name="Oval 8">
            <a:extLst>
              <a:ext uri="{FF2B5EF4-FFF2-40B4-BE49-F238E27FC236}">
                <a16:creationId xmlns:a16="http://schemas.microsoft.com/office/drawing/2014/main" id="{FA1B189E-4E06-4E8D-35B5-AE835F68E3BE}"/>
              </a:ext>
            </a:extLst>
          </p:cNvPr>
          <p:cNvSpPr/>
          <p:nvPr/>
        </p:nvSpPr>
        <p:spPr bwMode="auto">
          <a:xfrm>
            <a:off x="3231637" y="3106638"/>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81" name="文本框 2">
            <a:extLst>
              <a:ext uri="{FF2B5EF4-FFF2-40B4-BE49-F238E27FC236}">
                <a16:creationId xmlns:a16="http://schemas.microsoft.com/office/drawing/2014/main" id="{6CECFB64-11AD-C4C3-51E8-E0C52A2C62C2}"/>
              </a:ext>
            </a:extLst>
          </p:cNvPr>
          <p:cNvSpPr txBox="1"/>
          <p:nvPr/>
        </p:nvSpPr>
        <p:spPr bwMode="auto">
          <a:xfrm>
            <a:off x="2552713" y="3288288"/>
            <a:ext cx="1622289" cy="325589"/>
          </a:xfrm>
          <a:prstGeom prst="rect">
            <a:avLst/>
          </a:prstGeom>
          <a:noFill/>
          <a:ln w="9525">
            <a:noFill/>
          </a:ln>
        </p:spPr>
        <p:txBody>
          <a:bodyPr lIns="89289" tIns="44644" rIns="89289" bIns="44644"/>
          <a:lstStyle/>
          <a:p>
            <a:pPr algn="ctr" eaLnBrk="1" hangingPunct="1">
              <a:lnSpc>
                <a:spcPct val="150000"/>
              </a:lnSpc>
              <a:spcBef>
                <a:spcPct val="20000"/>
              </a:spcBef>
              <a:buFont typeface="Arial" panose="020B0604020202020204" pitchFamily="34" charset="0"/>
              <a:buNone/>
              <a:defRPr/>
            </a:pPr>
            <a:r>
              <a:rPr lang="zh-CN" altLang="en-US" sz="1205" noProof="1">
                <a:solidFill>
                  <a:srgbClr val="C00000"/>
                </a:solidFill>
                <a:latin typeface="方正中倩简体" panose="03000509000000000000" charset="-122"/>
                <a:ea typeface="方正中倩简体" panose="03000509000000000000" charset="-122"/>
                <a:cs typeface="+mn-ea"/>
              </a:rPr>
              <a:t>线下申请</a:t>
            </a:r>
          </a:p>
        </p:txBody>
      </p:sp>
      <p:sp>
        <p:nvSpPr>
          <p:cNvPr id="182" name="Freeform 12">
            <a:extLst>
              <a:ext uri="{FF2B5EF4-FFF2-40B4-BE49-F238E27FC236}">
                <a16:creationId xmlns:a16="http://schemas.microsoft.com/office/drawing/2014/main" id="{14DF1407-2347-67D2-03CD-266DACC4C9A1}"/>
              </a:ext>
            </a:extLst>
          </p:cNvPr>
          <p:cNvSpPr>
            <a:spLocks noEditPoints="1"/>
          </p:cNvSpPr>
          <p:nvPr/>
        </p:nvSpPr>
        <p:spPr bwMode="auto">
          <a:xfrm>
            <a:off x="9074530" y="3097589"/>
            <a:ext cx="199976" cy="201700"/>
          </a:xfrm>
          <a:custGeom>
            <a:avLst/>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CAD7DC">
              <a:alpha val="100000"/>
            </a:srgbClr>
          </a:solidFill>
          <a:ln w="9525">
            <a:noFill/>
          </a:ln>
        </p:spPr>
        <p:txBody>
          <a:bodyPr/>
          <a:lstStyle/>
          <a:p>
            <a:pPr eaLnBrk="1" hangingPunct="1">
              <a:buFont typeface="Arial" panose="020B0604020202020204" pitchFamily="34" charset="0"/>
              <a:buNone/>
              <a:defRPr/>
            </a:pPr>
            <a:endParaRPr lang="zh-CN" altLang="en-US" sz="2310" noProof="1"/>
          </a:p>
        </p:txBody>
      </p:sp>
      <p:sp>
        <p:nvSpPr>
          <p:cNvPr id="183" name="Oval 8">
            <a:extLst>
              <a:ext uri="{FF2B5EF4-FFF2-40B4-BE49-F238E27FC236}">
                <a16:creationId xmlns:a16="http://schemas.microsoft.com/office/drawing/2014/main" id="{5A05EF5F-0BCC-E048-1077-B30CC15E20B2}"/>
              </a:ext>
            </a:extLst>
          </p:cNvPr>
          <p:cNvSpPr/>
          <p:nvPr/>
        </p:nvSpPr>
        <p:spPr bwMode="auto">
          <a:xfrm>
            <a:off x="4620102" y="3111095"/>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sp>
        <p:nvSpPr>
          <p:cNvPr id="187" name="Oval 8">
            <a:extLst>
              <a:ext uri="{FF2B5EF4-FFF2-40B4-BE49-F238E27FC236}">
                <a16:creationId xmlns:a16="http://schemas.microsoft.com/office/drawing/2014/main" id="{60FDE72A-2CE0-108C-E01E-F51C4D73DD23}"/>
              </a:ext>
            </a:extLst>
          </p:cNvPr>
          <p:cNvSpPr/>
          <p:nvPr/>
        </p:nvSpPr>
        <p:spPr bwMode="auto">
          <a:xfrm>
            <a:off x="6565309" y="3121410"/>
            <a:ext cx="181121" cy="182844"/>
          </a:xfrm>
          <a:prstGeom prst="ellipse">
            <a:avLst/>
          </a:prstGeom>
          <a:solidFill>
            <a:srgbClr val="CAD7DC"/>
          </a:solidFill>
          <a:ln w="9525">
            <a:noFill/>
          </a:ln>
        </p:spPr>
        <p:txBody>
          <a:bodyPr lIns="89289" tIns="44644" rIns="89289" bIns="44644"/>
          <a:lstStyle/>
          <a:p>
            <a:pPr eaLnBrk="1" hangingPunct="1">
              <a:buFont typeface="Arial" panose="020B0604020202020204" pitchFamily="34" charset="0"/>
              <a:buNone/>
              <a:defRPr/>
            </a:pPr>
            <a:endParaRPr lang="en-US" altLang="en-US" sz="2210" noProof="1">
              <a:latin typeface="Century Gothic" panose="020B0502020202020204" pitchFamily="34" charset="0"/>
            </a:endParaRPr>
          </a:p>
        </p:txBody>
      </p:sp>
      <p:cxnSp>
        <p:nvCxnSpPr>
          <p:cNvPr id="193" name="直接箭头连接符 192">
            <a:extLst>
              <a:ext uri="{FF2B5EF4-FFF2-40B4-BE49-F238E27FC236}">
                <a16:creationId xmlns:a16="http://schemas.microsoft.com/office/drawing/2014/main" id="{70864595-103A-8BC5-BB51-B52FCB23E7BC}"/>
              </a:ext>
            </a:extLst>
          </p:cNvPr>
          <p:cNvCxnSpPr>
            <a:cxnSpLocks/>
          </p:cNvCxnSpPr>
          <p:nvPr/>
        </p:nvCxnSpPr>
        <p:spPr>
          <a:xfrm>
            <a:off x="5684084" y="5770604"/>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4" name="圆角矩形 52">
            <a:extLst>
              <a:ext uri="{FF2B5EF4-FFF2-40B4-BE49-F238E27FC236}">
                <a16:creationId xmlns:a16="http://schemas.microsoft.com/office/drawing/2014/main" id="{14B077E7-1B48-A1B3-C714-CD8F5E08CE36}"/>
              </a:ext>
            </a:extLst>
          </p:cNvPr>
          <p:cNvSpPr/>
          <p:nvPr/>
        </p:nvSpPr>
        <p:spPr>
          <a:xfrm>
            <a:off x="6096078" y="4164436"/>
            <a:ext cx="1355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自主录入人脸提交审核</a:t>
            </a:r>
          </a:p>
        </p:txBody>
      </p:sp>
      <p:cxnSp>
        <p:nvCxnSpPr>
          <p:cNvPr id="195" name="直接箭头连接符 194">
            <a:extLst>
              <a:ext uri="{FF2B5EF4-FFF2-40B4-BE49-F238E27FC236}">
                <a16:creationId xmlns:a16="http://schemas.microsoft.com/office/drawing/2014/main" id="{B7C7BB4C-694D-1906-897A-F5AAE397CB56}"/>
              </a:ext>
            </a:extLst>
          </p:cNvPr>
          <p:cNvCxnSpPr>
            <a:cxnSpLocks/>
          </p:cNvCxnSpPr>
          <p:nvPr/>
        </p:nvCxnSpPr>
        <p:spPr>
          <a:xfrm>
            <a:off x="7474616" y="438002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6" name="圆角矩形 52">
            <a:extLst>
              <a:ext uri="{FF2B5EF4-FFF2-40B4-BE49-F238E27FC236}">
                <a16:creationId xmlns:a16="http://schemas.microsoft.com/office/drawing/2014/main" id="{C8A9E83C-A0D4-A714-6658-F1EC09A95D18}"/>
              </a:ext>
            </a:extLst>
          </p:cNvPr>
          <p:cNvSpPr/>
          <p:nvPr/>
        </p:nvSpPr>
        <p:spPr>
          <a:xfrm>
            <a:off x="7886610" y="4163997"/>
            <a:ext cx="1355128"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社区核验审核通过</a:t>
            </a:r>
          </a:p>
        </p:txBody>
      </p:sp>
      <p:sp>
        <p:nvSpPr>
          <p:cNvPr id="197" name="圆角矩形 52">
            <a:extLst>
              <a:ext uri="{FF2B5EF4-FFF2-40B4-BE49-F238E27FC236}">
                <a16:creationId xmlns:a16="http://schemas.microsoft.com/office/drawing/2014/main" id="{3D470615-95D1-8511-6537-2BDAA9972B6F}"/>
              </a:ext>
            </a:extLst>
          </p:cNvPr>
          <p:cNvSpPr/>
          <p:nvPr/>
        </p:nvSpPr>
        <p:spPr>
          <a:xfrm>
            <a:off x="6113800" y="5554580"/>
            <a:ext cx="154083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平台录入设置通行权限</a:t>
            </a:r>
          </a:p>
        </p:txBody>
      </p:sp>
      <p:sp>
        <p:nvSpPr>
          <p:cNvPr id="200" name="PA-文本框 2">
            <a:extLst>
              <a:ext uri="{FF2B5EF4-FFF2-40B4-BE49-F238E27FC236}">
                <a16:creationId xmlns:a16="http://schemas.microsoft.com/office/drawing/2014/main" id="{6982A705-A38A-AED2-A477-7BA7B260BF96}"/>
              </a:ext>
            </a:extLst>
          </p:cNvPr>
          <p:cNvSpPr txBox="1"/>
          <p:nvPr>
            <p:custDataLst>
              <p:tags r:id="rId3"/>
            </p:custDataLst>
          </p:nvPr>
        </p:nvSpPr>
        <p:spPr>
          <a:xfrm>
            <a:off x="4275421" y="1827356"/>
            <a:ext cx="839031" cy="501055"/>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进入</a:t>
            </a:r>
            <a:r>
              <a:rPr lang="en-US" altLang="zh-CN" sz="1000" b="1" dirty="0">
                <a:solidFill>
                  <a:schemeClr val="tx1"/>
                </a:solidFill>
                <a:latin typeface="微软雅黑" panose="020B0503020204020204" charset="-122"/>
                <a:ea typeface="微软雅黑" panose="020B0503020204020204" charset="-122"/>
              </a:rPr>
              <a:t>APP</a:t>
            </a:r>
            <a:r>
              <a:rPr lang="zh-CN" altLang="en-US" sz="1000" b="1" dirty="0">
                <a:solidFill>
                  <a:schemeClr val="tx1"/>
                </a:solidFill>
                <a:latin typeface="微软雅黑" panose="020B0503020204020204" charset="-122"/>
                <a:ea typeface="微软雅黑" panose="020B0503020204020204" charset="-122"/>
              </a:rPr>
              <a:t>或小程序申请</a:t>
            </a:r>
          </a:p>
        </p:txBody>
      </p:sp>
      <p:sp>
        <p:nvSpPr>
          <p:cNvPr id="203" name="PA-文本框 2">
            <a:extLst>
              <a:ext uri="{FF2B5EF4-FFF2-40B4-BE49-F238E27FC236}">
                <a16:creationId xmlns:a16="http://schemas.microsoft.com/office/drawing/2014/main" id="{71001DFC-F25D-1E06-1051-187D93BC3059}"/>
              </a:ext>
            </a:extLst>
          </p:cNvPr>
          <p:cNvSpPr txBox="1"/>
          <p:nvPr>
            <p:custDataLst>
              <p:tags r:id="rId4"/>
            </p:custDataLst>
          </p:nvPr>
        </p:nvSpPr>
        <p:spPr>
          <a:xfrm>
            <a:off x="5698427" y="1822189"/>
            <a:ext cx="709517" cy="501055"/>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录入人脸</a:t>
            </a:r>
            <a:r>
              <a:rPr lang="zh-CN" altLang="en-US" sz="1000" b="1" dirty="0">
                <a:latin typeface="微软雅黑" panose="020B0503020204020204" charset="-122"/>
                <a:ea typeface="微软雅黑" panose="020B0503020204020204" charset="-122"/>
              </a:rPr>
              <a:t>提交审核</a:t>
            </a:r>
            <a:endParaRPr lang="zh-CN" altLang="en-US" sz="1000" b="1" dirty="0">
              <a:solidFill>
                <a:schemeClr val="tx1"/>
              </a:solidFill>
              <a:latin typeface="微软雅黑" panose="020B0503020204020204" charset="-122"/>
              <a:ea typeface="微软雅黑" panose="020B0503020204020204" charset="-122"/>
            </a:endParaRPr>
          </a:p>
        </p:txBody>
      </p:sp>
      <p:pic>
        <p:nvPicPr>
          <p:cNvPr id="207" name="图片 206">
            <a:extLst>
              <a:ext uri="{FF2B5EF4-FFF2-40B4-BE49-F238E27FC236}">
                <a16:creationId xmlns:a16="http://schemas.microsoft.com/office/drawing/2014/main" id="{B6C9CD8D-1432-72FA-0289-A033D2CCE19C}"/>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455143" y="723762"/>
            <a:ext cx="481921" cy="913934"/>
          </a:xfrm>
          <a:prstGeom prst="rect">
            <a:avLst/>
          </a:prstGeom>
        </p:spPr>
      </p:pic>
      <p:pic>
        <p:nvPicPr>
          <p:cNvPr id="209" name="图片 208">
            <a:extLst>
              <a:ext uri="{FF2B5EF4-FFF2-40B4-BE49-F238E27FC236}">
                <a16:creationId xmlns:a16="http://schemas.microsoft.com/office/drawing/2014/main" id="{18D7C79A-B990-C389-42EC-954F13D8D7B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759062" y="661246"/>
            <a:ext cx="420282" cy="956360"/>
          </a:xfrm>
          <a:prstGeom prst="rect">
            <a:avLst/>
          </a:prstGeom>
        </p:spPr>
      </p:pic>
      <p:pic>
        <p:nvPicPr>
          <p:cNvPr id="213" name="图片 212">
            <a:extLst>
              <a:ext uri="{FF2B5EF4-FFF2-40B4-BE49-F238E27FC236}">
                <a16:creationId xmlns:a16="http://schemas.microsoft.com/office/drawing/2014/main" id="{8C62AB98-0EA9-F51C-12B2-7B20FE94A86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104537" y="642126"/>
            <a:ext cx="481921" cy="967662"/>
          </a:xfrm>
          <a:prstGeom prst="rect">
            <a:avLst/>
          </a:prstGeom>
        </p:spPr>
      </p:pic>
      <p:sp>
        <p:nvSpPr>
          <p:cNvPr id="214" name="PA-文本框 2">
            <a:extLst>
              <a:ext uri="{FF2B5EF4-FFF2-40B4-BE49-F238E27FC236}">
                <a16:creationId xmlns:a16="http://schemas.microsoft.com/office/drawing/2014/main" id="{5C0896E1-729E-7DF4-824E-9B9E728C65D7}"/>
              </a:ext>
            </a:extLst>
          </p:cNvPr>
          <p:cNvSpPr txBox="1"/>
          <p:nvPr>
            <p:custDataLst>
              <p:tags r:id="rId5"/>
            </p:custDataLst>
          </p:nvPr>
        </p:nvSpPr>
        <p:spPr>
          <a:xfrm>
            <a:off x="6993911" y="1912263"/>
            <a:ext cx="709517" cy="345549"/>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社区核验审核通过</a:t>
            </a:r>
          </a:p>
        </p:txBody>
      </p:sp>
      <p:pic>
        <p:nvPicPr>
          <p:cNvPr id="217" name="图片 216">
            <a:extLst>
              <a:ext uri="{FF2B5EF4-FFF2-40B4-BE49-F238E27FC236}">
                <a16:creationId xmlns:a16="http://schemas.microsoft.com/office/drawing/2014/main" id="{86433375-D831-E87A-6F0A-1EB1BA55CBC8}"/>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277634" y="2459053"/>
            <a:ext cx="897500" cy="639536"/>
          </a:xfrm>
          <a:prstGeom prst="rect">
            <a:avLst/>
          </a:prstGeom>
        </p:spPr>
      </p:pic>
      <p:sp>
        <p:nvSpPr>
          <p:cNvPr id="218" name="PA-文本框 2">
            <a:extLst>
              <a:ext uri="{FF2B5EF4-FFF2-40B4-BE49-F238E27FC236}">
                <a16:creationId xmlns:a16="http://schemas.microsoft.com/office/drawing/2014/main" id="{43CB0A9B-3846-71C0-F9D6-6068F35D31BC}"/>
              </a:ext>
            </a:extLst>
          </p:cNvPr>
          <p:cNvSpPr txBox="1"/>
          <p:nvPr>
            <p:custDataLst>
              <p:tags r:id="rId6"/>
            </p:custDataLst>
          </p:nvPr>
        </p:nvSpPr>
        <p:spPr>
          <a:xfrm>
            <a:off x="4360904" y="3238347"/>
            <a:ext cx="722809" cy="501055"/>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社区登记申请权限</a:t>
            </a:r>
          </a:p>
        </p:txBody>
      </p:sp>
      <p:pic>
        <p:nvPicPr>
          <p:cNvPr id="220" name="图片 219">
            <a:extLst>
              <a:ext uri="{FF2B5EF4-FFF2-40B4-BE49-F238E27FC236}">
                <a16:creationId xmlns:a16="http://schemas.microsoft.com/office/drawing/2014/main" id="{8C6F7BBE-FCFC-C1AB-1CAC-C7A7EF60B403}"/>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279626" y="2465801"/>
            <a:ext cx="760218" cy="635533"/>
          </a:xfrm>
          <a:prstGeom prst="rect">
            <a:avLst/>
          </a:prstGeom>
        </p:spPr>
      </p:pic>
      <p:sp>
        <p:nvSpPr>
          <p:cNvPr id="221" name="PA-文本框 2">
            <a:extLst>
              <a:ext uri="{FF2B5EF4-FFF2-40B4-BE49-F238E27FC236}">
                <a16:creationId xmlns:a16="http://schemas.microsoft.com/office/drawing/2014/main" id="{FE149029-CF30-EA69-96FD-0B93F050E69C}"/>
              </a:ext>
            </a:extLst>
          </p:cNvPr>
          <p:cNvSpPr txBox="1"/>
          <p:nvPr>
            <p:custDataLst>
              <p:tags r:id="rId7"/>
            </p:custDataLst>
          </p:nvPr>
        </p:nvSpPr>
        <p:spPr>
          <a:xfrm>
            <a:off x="6291057" y="3262717"/>
            <a:ext cx="722809" cy="501055"/>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平台审核通行权限</a:t>
            </a:r>
          </a:p>
        </p:txBody>
      </p:sp>
      <p:sp>
        <p:nvSpPr>
          <p:cNvPr id="222" name="PA-文本框 2">
            <a:extLst>
              <a:ext uri="{FF2B5EF4-FFF2-40B4-BE49-F238E27FC236}">
                <a16:creationId xmlns:a16="http://schemas.microsoft.com/office/drawing/2014/main" id="{5F1B5328-2151-6C48-BE12-0DD5C375DF77}"/>
              </a:ext>
            </a:extLst>
          </p:cNvPr>
          <p:cNvSpPr txBox="1"/>
          <p:nvPr>
            <p:custDataLst>
              <p:tags r:id="rId8"/>
            </p:custDataLst>
          </p:nvPr>
        </p:nvSpPr>
        <p:spPr>
          <a:xfrm>
            <a:off x="9285034" y="3340469"/>
            <a:ext cx="1217643" cy="345549"/>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数据上报网格平台</a:t>
            </a:r>
            <a:endParaRPr lang="zh-CN" altLang="en-US" sz="1000" b="1" dirty="0">
              <a:solidFill>
                <a:schemeClr val="tx1"/>
              </a:solidFill>
              <a:latin typeface="微软雅黑" panose="020B0503020204020204" charset="-122"/>
              <a:ea typeface="微软雅黑" panose="020B0503020204020204" charset="-122"/>
            </a:endParaRPr>
          </a:p>
        </p:txBody>
      </p:sp>
      <p:pic>
        <p:nvPicPr>
          <p:cNvPr id="223" name="图片 222">
            <a:extLst>
              <a:ext uri="{FF2B5EF4-FFF2-40B4-BE49-F238E27FC236}">
                <a16:creationId xmlns:a16="http://schemas.microsoft.com/office/drawing/2014/main" id="{C431C8FF-2DA4-9DC4-652B-7FD5A235558B}"/>
              </a:ext>
            </a:extLst>
          </p:cNvPr>
          <p:cNvPicPr>
            <a:picLocks noChangeAspect="1"/>
          </p:cNvPicPr>
          <p:nvPr>
            <p:custDataLst>
              <p:tags r:id="rId9"/>
            </p:custDataLst>
          </p:nvPr>
        </p:nvPicPr>
        <p:blipFill>
          <a:blip r:embed="rId18" cstate="email">
            <a:extLst>
              <a:ext uri="{28A0092B-C50C-407E-A947-70E740481C1C}">
                <a14:useLocalDpi xmlns:a14="http://schemas.microsoft.com/office/drawing/2010/main"/>
              </a:ext>
            </a:extLst>
          </a:blip>
          <a:srcRect/>
          <a:stretch>
            <a:fillRect/>
          </a:stretch>
        </p:blipFill>
        <p:spPr>
          <a:xfrm>
            <a:off x="9519413" y="1783401"/>
            <a:ext cx="709517" cy="1279801"/>
          </a:xfrm>
          <a:prstGeom prst="rect">
            <a:avLst/>
          </a:prstGeom>
        </p:spPr>
      </p:pic>
      <p:sp>
        <p:nvSpPr>
          <p:cNvPr id="224" name="圆角矩形 70">
            <a:extLst>
              <a:ext uri="{FF2B5EF4-FFF2-40B4-BE49-F238E27FC236}">
                <a16:creationId xmlns:a16="http://schemas.microsoft.com/office/drawing/2014/main" id="{752FEA9D-6C15-70C9-9E01-025D9B049AEC}"/>
              </a:ext>
            </a:extLst>
          </p:cNvPr>
          <p:cNvSpPr/>
          <p:nvPr/>
        </p:nvSpPr>
        <p:spPr>
          <a:xfrm>
            <a:off x="9712441" y="4844544"/>
            <a:ext cx="147577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数据上报网格平台</a:t>
            </a:r>
          </a:p>
        </p:txBody>
      </p:sp>
      <p:sp>
        <p:nvSpPr>
          <p:cNvPr id="225" name="左大括号 224">
            <a:extLst>
              <a:ext uri="{FF2B5EF4-FFF2-40B4-BE49-F238E27FC236}">
                <a16:creationId xmlns:a16="http://schemas.microsoft.com/office/drawing/2014/main" id="{207A2803-AD34-C7CA-BC36-6433BD355B0A}"/>
              </a:ext>
            </a:extLst>
          </p:cNvPr>
          <p:cNvSpPr/>
          <p:nvPr/>
        </p:nvSpPr>
        <p:spPr>
          <a:xfrm rot="10800000">
            <a:off x="9241738" y="4355774"/>
            <a:ext cx="359377" cy="1420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26" name="直接箭头连接符 225">
            <a:extLst>
              <a:ext uri="{FF2B5EF4-FFF2-40B4-BE49-F238E27FC236}">
                <a16:creationId xmlns:a16="http://schemas.microsoft.com/office/drawing/2014/main" id="{63A849E0-C90D-6D18-7B5A-D4CEA61C799E}"/>
              </a:ext>
            </a:extLst>
          </p:cNvPr>
          <p:cNvCxnSpPr>
            <a:cxnSpLocks/>
          </p:cNvCxnSpPr>
          <p:nvPr/>
        </p:nvCxnSpPr>
        <p:spPr>
          <a:xfrm>
            <a:off x="7679698" y="5775846"/>
            <a:ext cx="15053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2789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3" y="283210"/>
            <a:ext cx="4348423"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出租屋视频门禁解决方案</a:t>
            </a:r>
          </a:p>
        </p:txBody>
      </p:sp>
      <p:sp>
        <p:nvSpPr>
          <p:cNvPr id="23" name="PA-矩形 7"/>
          <p:cNvSpPr/>
          <p:nvPr>
            <p:custDataLst>
              <p:tags r:id="rId1"/>
            </p:custDataLst>
          </p:nvPr>
        </p:nvSpPr>
        <p:spPr>
          <a:xfrm>
            <a:off x="1074993" y="2324107"/>
            <a:ext cx="8280000" cy="76200"/>
          </a:xfrm>
          <a:prstGeom prst="rect">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32" name="PA-椭圆 14"/>
          <p:cNvSpPr/>
          <p:nvPr>
            <p:custDataLst>
              <p:tags r:id="rId2"/>
            </p:custDataLst>
          </p:nvPr>
        </p:nvSpPr>
        <p:spPr>
          <a:xfrm>
            <a:off x="1060792" y="2288369"/>
            <a:ext cx="133054"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40" name="PA-椭圆 273"/>
          <p:cNvSpPr/>
          <p:nvPr>
            <p:custDataLst>
              <p:tags r:id="rId3"/>
            </p:custDataLst>
          </p:nvPr>
        </p:nvSpPr>
        <p:spPr>
          <a:xfrm>
            <a:off x="9312449" y="2301776"/>
            <a:ext cx="133898" cy="133437"/>
          </a:xfrm>
          <a:prstGeom prst="ellipse">
            <a:avLst/>
          </a:prstGeom>
          <a:solidFill>
            <a:srgbClr val="CAD7DC"/>
          </a:solidFill>
          <a:ln w="9525">
            <a:noFill/>
          </a:ln>
        </p:spPr>
        <p:txBody>
          <a:bodyPr lIns="88820" tIns="44410" rIns="88820" bIns="44410"/>
          <a:lstStyle/>
          <a:p>
            <a:pPr eaLnBrk="1" hangingPunct="1">
              <a:buFont typeface="Arial" panose="020B0604020202020204" pitchFamily="34" charset="0"/>
              <a:buNone/>
            </a:pPr>
            <a:endParaRPr lang="en-US" altLang="en-US" sz="2000" dirty="0">
              <a:latin typeface="Century Gothic" panose="020B0502020202020204" pitchFamily="34" charset="0"/>
            </a:endParaRPr>
          </a:p>
        </p:txBody>
      </p:sp>
      <p:sp>
        <p:nvSpPr>
          <p:cNvPr id="122" name="PA-文本框 2"/>
          <p:cNvSpPr txBox="1"/>
          <p:nvPr>
            <p:custDataLst>
              <p:tags r:id="rId4"/>
            </p:custDataLst>
          </p:nvPr>
        </p:nvSpPr>
        <p:spPr>
          <a:xfrm>
            <a:off x="580268" y="2629237"/>
            <a:ext cx="532381" cy="313965"/>
          </a:xfrm>
          <a:prstGeom prst="rect">
            <a:avLst/>
          </a:prstGeom>
          <a:noFill/>
          <a:ln w="9525">
            <a:noFill/>
          </a:ln>
        </p:spPr>
        <p:txBody>
          <a:bodyPr lIns="89289" tIns="44644" rIns="89289" bIns="44644"/>
          <a:lstStyle/>
          <a:p>
            <a:pPr eaLnBrk="1" hangingPunct="1">
              <a:lnSpc>
                <a:spcPct val="150000"/>
              </a:lnSpc>
              <a:spcBef>
                <a:spcPct val="20000"/>
              </a:spcBef>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住户</a:t>
            </a:r>
            <a:endParaRPr lang="zh-CN" sz="1200" b="1" dirty="0">
              <a:solidFill>
                <a:schemeClr val="tx1"/>
              </a:solidFill>
              <a:latin typeface="微软雅黑" panose="020B0503020204020204" charset="-122"/>
              <a:ea typeface="微软雅黑" panose="020B0503020204020204" charset="-122"/>
            </a:endParaRPr>
          </a:p>
        </p:txBody>
      </p:sp>
      <p:pic>
        <p:nvPicPr>
          <p:cNvPr id="12" name="图片 11">
            <a:extLst>
              <a:ext uri="{FF2B5EF4-FFF2-40B4-BE49-F238E27FC236}">
                <a16:creationId xmlns:a16="http://schemas.microsoft.com/office/drawing/2014/main" id="{48D5C608-21DD-B09A-92B9-C204FDB7F56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502367" y="2307983"/>
            <a:ext cx="133200" cy="133200"/>
          </a:xfrm>
          <a:prstGeom prst="rect">
            <a:avLst/>
          </a:prstGeom>
        </p:spPr>
      </p:pic>
      <p:sp>
        <p:nvSpPr>
          <p:cNvPr id="187" name="PA-文本框 2">
            <a:extLst>
              <a:ext uri="{FF2B5EF4-FFF2-40B4-BE49-F238E27FC236}">
                <a16:creationId xmlns:a16="http://schemas.microsoft.com/office/drawing/2014/main" id="{41B4052E-B70A-0214-3154-7E00CD7A4718}"/>
              </a:ext>
            </a:extLst>
          </p:cNvPr>
          <p:cNvSpPr txBox="1"/>
          <p:nvPr>
            <p:custDataLst>
              <p:tags r:id="rId5"/>
            </p:custDataLst>
          </p:nvPr>
        </p:nvSpPr>
        <p:spPr>
          <a:xfrm>
            <a:off x="3565902" y="3598608"/>
            <a:ext cx="1412177" cy="230780"/>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验证通过开门、开闸</a:t>
            </a:r>
          </a:p>
        </p:txBody>
      </p:sp>
      <p:sp>
        <p:nvSpPr>
          <p:cNvPr id="204" name="PA-文本框 2">
            <a:extLst>
              <a:ext uri="{FF2B5EF4-FFF2-40B4-BE49-F238E27FC236}">
                <a16:creationId xmlns:a16="http://schemas.microsoft.com/office/drawing/2014/main" id="{E0BC1AFE-774C-3B55-EE12-344E52FC110B}"/>
              </a:ext>
            </a:extLst>
          </p:cNvPr>
          <p:cNvSpPr txBox="1"/>
          <p:nvPr>
            <p:custDataLst>
              <p:tags r:id="rId6"/>
            </p:custDataLst>
          </p:nvPr>
        </p:nvSpPr>
        <p:spPr>
          <a:xfrm>
            <a:off x="6287379" y="2570610"/>
            <a:ext cx="1493576" cy="454434"/>
          </a:xfrm>
          <a:prstGeom prst="rect">
            <a:avLst/>
          </a:prstGeom>
          <a:noFill/>
          <a:ln w="9525">
            <a:noFill/>
          </a:ln>
        </p:spPr>
        <p:txBody>
          <a:bodyPr lIns="88820" tIns="44410" rIns="88820" bIns="44410"/>
          <a:lstStyle/>
          <a:p>
            <a:pPr algn="ct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抓拍记录上报云平台</a:t>
            </a:r>
          </a:p>
        </p:txBody>
      </p:sp>
      <p:grpSp>
        <p:nvGrpSpPr>
          <p:cNvPr id="2" name="组合 23">
            <a:extLst>
              <a:ext uri="{FF2B5EF4-FFF2-40B4-BE49-F238E27FC236}">
                <a16:creationId xmlns:a16="http://schemas.microsoft.com/office/drawing/2014/main" id="{DA8D3A35-9E9B-A3DF-4E25-9137ADD62363}"/>
              </a:ext>
            </a:extLst>
          </p:cNvPr>
          <p:cNvGrpSpPr/>
          <p:nvPr/>
        </p:nvGrpSpPr>
        <p:grpSpPr bwMode="auto">
          <a:xfrm>
            <a:off x="686002" y="1867944"/>
            <a:ext cx="314248" cy="724520"/>
            <a:chOff x="4578350" y="442913"/>
            <a:chExt cx="1047750" cy="2409825"/>
          </a:xfrm>
          <a:effectLst>
            <a:outerShdw blurRad="50800" dist="38100" dir="2700000" algn="tl" rotWithShape="0">
              <a:prstClr val="black">
                <a:alpha val="40000"/>
              </a:prstClr>
            </a:outerShdw>
          </a:effectLst>
        </p:grpSpPr>
        <p:sp>
          <p:nvSpPr>
            <p:cNvPr id="4" name="Freeform 136">
              <a:extLst>
                <a:ext uri="{FF2B5EF4-FFF2-40B4-BE49-F238E27FC236}">
                  <a16:creationId xmlns:a16="http://schemas.microsoft.com/office/drawing/2014/main" id="{62A5F9A3-4AEB-7FB5-8FE0-0B8FD827AA97}"/>
                </a:ext>
              </a:extLst>
            </p:cNvPr>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7" name="Freeform 137">
              <a:extLst>
                <a:ext uri="{FF2B5EF4-FFF2-40B4-BE49-F238E27FC236}">
                  <a16:creationId xmlns:a16="http://schemas.microsoft.com/office/drawing/2014/main" id="{6B477632-832F-5A57-9B01-428DC80A287A}"/>
                </a:ext>
              </a:extLst>
            </p:cNvPr>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8" name="Freeform 138">
              <a:extLst>
                <a:ext uri="{FF2B5EF4-FFF2-40B4-BE49-F238E27FC236}">
                  <a16:creationId xmlns:a16="http://schemas.microsoft.com/office/drawing/2014/main" id="{FCBCC330-C7DB-7FCD-0666-7F194FBC36F7}"/>
                </a:ext>
              </a:extLst>
            </p:cNvPr>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9" name="Freeform 139">
              <a:extLst>
                <a:ext uri="{FF2B5EF4-FFF2-40B4-BE49-F238E27FC236}">
                  <a16:creationId xmlns:a16="http://schemas.microsoft.com/office/drawing/2014/main" id="{F2F781E4-5EB4-F92A-A677-C790D8F9DB03}"/>
                </a:ext>
              </a:extLst>
            </p:cNvPr>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10" name="Rectangle 140">
              <a:extLst>
                <a:ext uri="{FF2B5EF4-FFF2-40B4-BE49-F238E27FC236}">
                  <a16:creationId xmlns:a16="http://schemas.microsoft.com/office/drawing/2014/main" id="{A3769DD1-AE21-7786-1E3B-E2D2A6221E2E}"/>
                </a:ext>
              </a:extLst>
            </p:cNvPr>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1" name="Oval 141">
              <a:extLst>
                <a:ext uri="{FF2B5EF4-FFF2-40B4-BE49-F238E27FC236}">
                  <a16:creationId xmlns:a16="http://schemas.microsoft.com/office/drawing/2014/main" id="{3C3465E7-E757-AE16-74E0-A2B9718DDB18}"/>
                </a:ext>
              </a:extLst>
            </p:cNvPr>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3" name="Oval 142">
              <a:extLst>
                <a:ext uri="{FF2B5EF4-FFF2-40B4-BE49-F238E27FC236}">
                  <a16:creationId xmlns:a16="http://schemas.microsoft.com/office/drawing/2014/main" id="{2CC2DC62-0456-4714-B220-8AD2D6464F6F}"/>
                </a:ext>
              </a:extLst>
            </p:cNvPr>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5" name="Oval 143">
              <a:extLst>
                <a:ext uri="{FF2B5EF4-FFF2-40B4-BE49-F238E27FC236}">
                  <a16:creationId xmlns:a16="http://schemas.microsoft.com/office/drawing/2014/main" id="{32B42FBD-5965-D88F-CF13-6F4A2ED8F6CB}"/>
                </a:ext>
              </a:extLst>
            </p:cNvPr>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17" name="Freeform 144">
              <a:extLst>
                <a:ext uri="{FF2B5EF4-FFF2-40B4-BE49-F238E27FC236}">
                  <a16:creationId xmlns:a16="http://schemas.microsoft.com/office/drawing/2014/main" id="{F69E532C-15DB-5EBA-D796-AE71D246847F}"/>
                </a:ext>
              </a:extLst>
            </p:cNvPr>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19" name="Freeform 145">
              <a:extLst>
                <a:ext uri="{FF2B5EF4-FFF2-40B4-BE49-F238E27FC236}">
                  <a16:creationId xmlns:a16="http://schemas.microsoft.com/office/drawing/2014/main" id="{D77E1B23-B34C-EC45-B7BC-3CBA621535A6}"/>
                </a:ext>
              </a:extLst>
            </p:cNvPr>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21" name="Freeform 146">
              <a:extLst>
                <a:ext uri="{FF2B5EF4-FFF2-40B4-BE49-F238E27FC236}">
                  <a16:creationId xmlns:a16="http://schemas.microsoft.com/office/drawing/2014/main" id="{909D904B-021A-2A82-3025-23690AE7635B}"/>
                </a:ext>
              </a:extLst>
            </p:cNvPr>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 name="Freeform 147">
              <a:extLst>
                <a:ext uri="{FF2B5EF4-FFF2-40B4-BE49-F238E27FC236}">
                  <a16:creationId xmlns:a16="http://schemas.microsoft.com/office/drawing/2014/main" id="{25684491-9DCA-7FBF-FB49-062F19663B7A}"/>
                </a:ext>
              </a:extLst>
            </p:cNvPr>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4" name="Freeform 148">
              <a:extLst>
                <a:ext uri="{FF2B5EF4-FFF2-40B4-BE49-F238E27FC236}">
                  <a16:creationId xmlns:a16="http://schemas.microsoft.com/office/drawing/2014/main" id="{BB339B14-0DF7-F01C-E8B8-E4A0B7927330}"/>
                </a:ext>
              </a:extLst>
            </p:cNvPr>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26" name="Freeform 149">
              <a:extLst>
                <a:ext uri="{FF2B5EF4-FFF2-40B4-BE49-F238E27FC236}">
                  <a16:creationId xmlns:a16="http://schemas.microsoft.com/office/drawing/2014/main" id="{1719A638-1905-46F3-8E8F-9A10CB48344D}"/>
                </a:ext>
              </a:extLst>
            </p:cNvPr>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7" name="Freeform 150">
              <a:extLst>
                <a:ext uri="{FF2B5EF4-FFF2-40B4-BE49-F238E27FC236}">
                  <a16:creationId xmlns:a16="http://schemas.microsoft.com/office/drawing/2014/main" id="{087406C8-38DB-C7B4-CBED-7DDF6C9B877C}"/>
                </a:ext>
              </a:extLst>
            </p:cNvPr>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8" name="Freeform 151">
              <a:extLst>
                <a:ext uri="{FF2B5EF4-FFF2-40B4-BE49-F238E27FC236}">
                  <a16:creationId xmlns:a16="http://schemas.microsoft.com/office/drawing/2014/main" id="{3F299CED-7750-4AEF-61F9-0908533C1F72}"/>
                </a:ext>
              </a:extLst>
            </p:cNvPr>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24" name="Freeform 152">
              <a:extLst>
                <a:ext uri="{FF2B5EF4-FFF2-40B4-BE49-F238E27FC236}">
                  <a16:creationId xmlns:a16="http://schemas.microsoft.com/office/drawing/2014/main" id="{A4ED10FE-6A80-22B1-3CCC-D36E8F0D69B3}"/>
                </a:ext>
              </a:extLst>
            </p:cNvPr>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25" name="Freeform 153">
              <a:extLst>
                <a:ext uri="{FF2B5EF4-FFF2-40B4-BE49-F238E27FC236}">
                  <a16:creationId xmlns:a16="http://schemas.microsoft.com/office/drawing/2014/main" id="{E46D0C6F-D36F-56A3-E7C5-1B75C08F2CEF}"/>
                </a:ext>
              </a:extLst>
            </p:cNvPr>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6" name="Freeform 154">
              <a:extLst>
                <a:ext uri="{FF2B5EF4-FFF2-40B4-BE49-F238E27FC236}">
                  <a16:creationId xmlns:a16="http://schemas.microsoft.com/office/drawing/2014/main" id="{CF70CA43-4BA4-BA25-0C7C-8F21BA30BBD3}"/>
                </a:ext>
              </a:extLst>
            </p:cNvPr>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227" name="Freeform 155">
              <a:extLst>
                <a:ext uri="{FF2B5EF4-FFF2-40B4-BE49-F238E27FC236}">
                  <a16:creationId xmlns:a16="http://schemas.microsoft.com/office/drawing/2014/main" id="{10F345C6-D482-9B41-F0BA-2A2AC8056982}"/>
                </a:ext>
              </a:extLst>
            </p:cNvPr>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29" name="Freeform 156">
              <a:extLst>
                <a:ext uri="{FF2B5EF4-FFF2-40B4-BE49-F238E27FC236}">
                  <a16:creationId xmlns:a16="http://schemas.microsoft.com/office/drawing/2014/main" id="{A2CEB42D-A1BB-4A00-745A-B0C38815EEDE}"/>
                </a:ext>
              </a:extLst>
            </p:cNvPr>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230" name="Freeform 157">
              <a:extLst>
                <a:ext uri="{FF2B5EF4-FFF2-40B4-BE49-F238E27FC236}">
                  <a16:creationId xmlns:a16="http://schemas.microsoft.com/office/drawing/2014/main" id="{41BA18C0-8E10-0CC1-A4ED-0C19C6B84C6C}"/>
                </a:ext>
              </a:extLst>
            </p:cNvPr>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232" name="Freeform 158">
              <a:extLst>
                <a:ext uri="{FF2B5EF4-FFF2-40B4-BE49-F238E27FC236}">
                  <a16:creationId xmlns:a16="http://schemas.microsoft.com/office/drawing/2014/main" id="{C1B6D966-9C72-F1C5-D80B-B5CEEF8FAD26}"/>
                </a:ext>
              </a:extLst>
            </p:cNvPr>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233" name="Freeform 159">
              <a:extLst>
                <a:ext uri="{FF2B5EF4-FFF2-40B4-BE49-F238E27FC236}">
                  <a16:creationId xmlns:a16="http://schemas.microsoft.com/office/drawing/2014/main" id="{24B031BE-E44A-F57F-CBCB-26F30284B062}"/>
                </a:ext>
              </a:extLst>
            </p:cNvPr>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234" name="Freeform 160">
              <a:extLst>
                <a:ext uri="{FF2B5EF4-FFF2-40B4-BE49-F238E27FC236}">
                  <a16:creationId xmlns:a16="http://schemas.microsoft.com/office/drawing/2014/main" id="{0F38CF2C-2D06-7DDB-9143-BA0EB5325360}"/>
                </a:ext>
              </a:extLst>
            </p:cNvPr>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235" name="Freeform 161">
              <a:extLst>
                <a:ext uri="{FF2B5EF4-FFF2-40B4-BE49-F238E27FC236}">
                  <a16:creationId xmlns:a16="http://schemas.microsoft.com/office/drawing/2014/main" id="{81B596B8-B38F-DE93-D9BA-1AFCF29C1775}"/>
                </a:ext>
              </a:extLst>
            </p:cNvPr>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236" name="Freeform 162">
              <a:extLst>
                <a:ext uri="{FF2B5EF4-FFF2-40B4-BE49-F238E27FC236}">
                  <a16:creationId xmlns:a16="http://schemas.microsoft.com/office/drawing/2014/main" id="{F41E18E2-C393-2ACF-4BBC-DDBDD0E3A01E}"/>
                </a:ext>
              </a:extLst>
            </p:cNvPr>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237" name="Freeform 163">
              <a:extLst>
                <a:ext uri="{FF2B5EF4-FFF2-40B4-BE49-F238E27FC236}">
                  <a16:creationId xmlns:a16="http://schemas.microsoft.com/office/drawing/2014/main" id="{EC584B52-BB62-E63C-0DEA-7061011F71A2}"/>
                </a:ext>
              </a:extLst>
            </p:cNvPr>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38" name="Freeform 164">
              <a:extLst>
                <a:ext uri="{FF2B5EF4-FFF2-40B4-BE49-F238E27FC236}">
                  <a16:creationId xmlns:a16="http://schemas.microsoft.com/office/drawing/2014/main" id="{04769E90-8CB0-2278-525C-4D4DC35FD19A}"/>
                </a:ext>
              </a:extLst>
            </p:cNvPr>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239" name="Freeform 165">
              <a:extLst>
                <a:ext uri="{FF2B5EF4-FFF2-40B4-BE49-F238E27FC236}">
                  <a16:creationId xmlns:a16="http://schemas.microsoft.com/office/drawing/2014/main" id="{77E6CC15-92ED-43B0-950E-0EB46A268554}"/>
                </a:ext>
              </a:extLst>
            </p:cNvPr>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240" name="Freeform 166">
              <a:extLst>
                <a:ext uri="{FF2B5EF4-FFF2-40B4-BE49-F238E27FC236}">
                  <a16:creationId xmlns:a16="http://schemas.microsoft.com/office/drawing/2014/main" id="{2CDE8F75-2F2A-CA8C-1091-A657B7E1D4B4}"/>
                </a:ext>
              </a:extLst>
            </p:cNvPr>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pic>
        <p:nvPicPr>
          <p:cNvPr id="256" name="图片 255">
            <a:extLst>
              <a:ext uri="{FF2B5EF4-FFF2-40B4-BE49-F238E27FC236}">
                <a16:creationId xmlns:a16="http://schemas.microsoft.com/office/drawing/2014/main" id="{7F0279AC-6937-A0DE-EC43-76C6CC552823}"/>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079432" y="2286743"/>
            <a:ext cx="133200" cy="133200"/>
          </a:xfrm>
          <a:prstGeom prst="rect">
            <a:avLst/>
          </a:prstGeom>
        </p:spPr>
      </p:pic>
      <p:sp>
        <p:nvSpPr>
          <p:cNvPr id="257" name="矩形 256">
            <a:extLst>
              <a:ext uri="{FF2B5EF4-FFF2-40B4-BE49-F238E27FC236}">
                <a16:creationId xmlns:a16="http://schemas.microsoft.com/office/drawing/2014/main" id="{826EF790-E306-DB37-5EBD-0ECB68C0CFB7}"/>
              </a:ext>
            </a:extLst>
          </p:cNvPr>
          <p:cNvSpPr/>
          <p:nvPr/>
        </p:nvSpPr>
        <p:spPr>
          <a:xfrm>
            <a:off x="6773" y="6123013"/>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sp>
        <p:nvSpPr>
          <p:cNvPr id="255" name="PA-文本框 2">
            <a:extLst>
              <a:ext uri="{FF2B5EF4-FFF2-40B4-BE49-F238E27FC236}">
                <a16:creationId xmlns:a16="http://schemas.microsoft.com/office/drawing/2014/main" id="{B946938F-26ED-EB2D-D85D-07F009CA14B5}"/>
              </a:ext>
            </a:extLst>
          </p:cNvPr>
          <p:cNvSpPr txBox="1"/>
          <p:nvPr>
            <p:custDataLst>
              <p:tags r:id="rId7"/>
            </p:custDataLst>
          </p:nvPr>
        </p:nvSpPr>
        <p:spPr>
          <a:xfrm>
            <a:off x="1601161" y="3080003"/>
            <a:ext cx="1027397" cy="447830"/>
          </a:xfrm>
          <a:prstGeom prst="rect">
            <a:avLst/>
          </a:prstGeom>
          <a:noFill/>
          <a:ln w="9525">
            <a:noFill/>
          </a:ln>
        </p:spPr>
        <p:txBody>
          <a:bodyPr lIns="88820" tIns="44410" rIns="88820" bIns="44410"/>
          <a:lstStyle/>
          <a:p>
            <a:pPr eaLnBrk="1" hangingPunct="1">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云对讲刷脸、刷码或者刷卡</a:t>
            </a:r>
            <a:endParaRPr lang="zh-CN" altLang="en-US" sz="1000" b="1" dirty="0">
              <a:solidFill>
                <a:schemeClr val="tx1"/>
              </a:solidFill>
              <a:latin typeface="微软雅黑" panose="020B0503020204020204" charset="-122"/>
              <a:ea typeface="微软雅黑" panose="020B0503020204020204" charset="-122"/>
            </a:endParaRPr>
          </a:p>
        </p:txBody>
      </p:sp>
      <p:pic>
        <p:nvPicPr>
          <p:cNvPr id="39" name="图片 38">
            <a:extLst>
              <a:ext uri="{FF2B5EF4-FFF2-40B4-BE49-F238E27FC236}">
                <a16:creationId xmlns:a16="http://schemas.microsoft.com/office/drawing/2014/main" id="{246BAB69-71FC-CFF2-A199-C446016C538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565902" y="2302013"/>
            <a:ext cx="133200" cy="133200"/>
          </a:xfrm>
          <a:prstGeom prst="rect">
            <a:avLst/>
          </a:prstGeom>
        </p:spPr>
      </p:pic>
      <p:sp>
        <p:nvSpPr>
          <p:cNvPr id="48" name="圆角矩形 49">
            <a:extLst>
              <a:ext uri="{FF2B5EF4-FFF2-40B4-BE49-F238E27FC236}">
                <a16:creationId xmlns:a16="http://schemas.microsoft.com/office/drawing/2014/main" id="{C3D36A45-681D-72F6-09DF-D41E78C8260C}"/>
              </a:ext>
            </a:extLst>
          </p:cNvPr>
          <p:cNvSpPr/>
          <p:nvPr/>
        </p:nvSpPr>
        <p:spPr>
          <a:xfrm>
            <a:off x="593049" y="4573607"/>
            <a:ext cx="100811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住户</a:t>
            </a:r>
          </a:p>
        </p:txBody>
      </p:sp>
      <p:sp>
        <p:nvSpPr>
          <p:cNvPr id="50" name="圆角矩形 51">
            <a:extLst>
              <a:ext uri="{FF2B5EF4-FFF2-40B4-BE49-F238E27FC236}">
                <a16:creationId xmlns:a16="http://schemas.microsoft.com/office/drawing/2014/main" id="{ACF2D444-CBC5-2243-D1EC-985B2AC06789}"/>
              </a:ext>
            </a:extLst>
          </p:cNvPr>
          <p:cNvSpPr/>
          <p:nvPr/>
        </p:nvSpPr>
        <p:spPr>
          <a:xfrm>
            <a:off x="2013510" y="4580666"/>
            <a:ext cx="1719310"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刷脸、刷码或者刷卡</a:t>
            </a:r>
          </a:p>
        </p:txBody>
      </p:sp>
      <p:sp>
        <p:nvSpPr>
          <p:cNvPr id="56" name="圆角矩形 58">
            <a:extLst>
              <a:ext uri="{FF2B5EF4-FFF2-40B4-BE49-F238E27FC236}">
                <a16:creationId xmlns:a16="http://schemas.microsoft.com/office/drawing/2014/main" id="{CF3C361F-5071-8163-9E5D-A0FE27C23459}"/>
              </a:ext>
            </a:extLst>
          </p:cNvPr>
          <p:cNvSpPr/>
          <p:nvPr/>
        </p:nvSpPr>
        <p:spPr>
          <a:xfrm>
            <a:off x="4164867" y="4561491"/>
            <a:ext cx="1806442"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验证通过开门、开闸</a:t>
            </a:r>
          </a:p>
        </p:txBody>
      </p:sp>
      <p:sp>
        <p:nvSpPr>
          <p:cNvPr id="59" name="圆角矩形 65">
            <a:extLst>
              <a:ext uri="{FF2B5EF4-FFF2-40B4-BE49-F238E27FC236}">
                <a16:creationId xmlns:a16="http://schemas.microsoft.com/office/drawing/2014/main" id="{5A565479-CDD0-71D6-0986-30D4D6C95502}"/>
              </a:ext>
            </a:extLst>
          </p:cNvPr>
          <p:cNvSpPr/>
          <p:nvPr/>
        </p:nvSpPr>
        <p:spPr>
          <a:xfrm>
            <a:off x="6462637" y="4590202"/>
            <a:ext cx="2445835"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抓拍记录上报云平台</a:t>
            </a:r>
          </a:p>
        </p:txBody>
      </p:sp>
      <p:sp>
        <p:nvSpPr>
          <p:cNvPr id="267" name="圆角矩形 70">
            <a:extLst>
              <a:ext uri="{FF2B5EF4-FFF2-40B4-BE49-F238E27FC236}">
                <a16:creationId xmlns:a16="http://schemas.microsoft.com/office/drawing/2014/main" id="{AB147AA3-8747-8431-6EF9-46A8F6651392}"/>
              </a:ext>
            </a:extLst>
          </p:cNvPr>
          <p:cNvSpPr/>
          <p:nvPr/>
        </p:nvSpPr>
        <p:spPr>
          <a:xfrm>
            <a:off x="9351544" y="4580666"/>
            <a:ext cx="1475777" cy="432048"/>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charset="-122"/>
                <a:ea typeface="微软雅黑" panose="020B0503020204020204" charset="-122"/>
              </a:rPr>
              <a:t>数据上报网格平台</a:t>
            </a:r>
          </a:p>
        </p:txBody>
      </p:sp>
      <p:cxnSp>
        <p:nvCxnSpPr>
          <p:cNvPr id="269" name="直接箭头连接符 268">
            <a:extLst>
              <a:ext uri="{FF2B5EF4-FFF2-40B4-BE49-F238E27FC236}">
                <a16:creationId xmlns:a16="http://schemas.microsoft.com/office/drawing/2014/main" id="{C17C0A7F-752E-46B5-54FC-EB63AF276285}"/>
              </a:ext>
            </a:extLst>
          </p:cNvPr>
          <p:cNvCxnSpPr>
            <a:cxnSpLocks/>
          </p:cNvCxnSpPr>
          <p:nvPr/>
        </p:nvCxnSpPr>
        <p:spPr>
          <a:xfrm>
            <a:off x="1601161" y="4806226"/>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0" name="直接箭头连接符 269">
            <a:extLst>
              <a:ext uri="{FF2B5EF4-FFF2-40B4-BE49-F238E27FC236}">
                <a16:creationId xmlns:a16="http://schemas.microsoft.com/office/drawing/2014/main" id="{DBD7CC23-D367-2A89-0D3B-D348F4CB3792}"/>
              </a:ext>
            </a:extLst>
          </p:cNvPr>
          <p:cNvCxnSpPr>
            <a:cxnSpLocks/>
          </p:cNvCxnSpPr>
          <p:nvPr/>
        </p:nvCxnSpPr>
        <p:spPr>
          <a:xfrm>
            <a:off x="3751786" y="4796690"/>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1" name="直接箭头连接符 270">
            <a:extLst>
              <a:ext uri="{FF2B5EF4-FFF2-40B4-BE49-F238E27FC236}">
                <a16:creationId xmlns:a16="http://schemas.microsoft.com/office/drawing/2014/main" id="{ED858CF4-EA76-A520-2E7E-473432AD8B68}"/>
              </a:ext>
            </a:extLst>
          </p:cNvPr>
          <p:cNvCxnSpPr>
            <a:cxnSpLocks/>
          </p:cNvCxnSpPr>
          <p:nvPr/>
        </p:nvCxnSpPr>
        <p:spPr>
          <a:xfrm>
            <a:off x="6010061" y="478572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7" name="直接箭头连接符 276">
            <a:extLst>
              <a:ext uri="{FF2B5EF4-FFF2-40B4-BE49-F238E27FC236}">
                <a16:creationId xmlns:a16="http://schemas.microsoft.com/office/drawing/2014/main" id="{92CFEC89-516F-2944-0DAE-AA286F87EE1D}"/>
              </a:ext>
            </a:extLst>
          </p:cNvPr>
          <p:cNvCxnSpPr>
            <a:cxnSpLocks/>
          </p:cNvCxnSpPr>
          <p:nvPr/>
        </p:nvCxnSpPr>
        <p:spPr>
          <a:xfrm>
            <a:off x="8923432" y="4785721"/>
            <a:ext cx="413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5" name="图片 4">
            <a:extLst>
              <a:ext uri="{FF2B5EF4-FFF2-40B4-BE49-F238E27FC236}">
                <a16:creationId xmlns:a16="http://schemas.microsoft.com/office/drawing/2014/main" id="{311EFC83-02A9-3C46-05B1-0B15F83BE943}"/>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3709310" y="1221582"/>
            <a:ext cx="932626" cy="1028058"/>
          </a:xfrm>
          <a:prstGeom prst="rect">
            <a:avLst/>
          </a:prstGeom>
        </p:spPr>
      </p:pic>
      <p:pic>
        <p:nvPicPr>
          <p:cNvPr id="3" name="图片 2">
            <a:extLst>
              <a:ext uri="{FF2B5EF4-FFF2-40B4-BE49-F238E27FC236}">
                <a16:creationId xmlns:a16="http://schemas.microsoft.com/office/drawing/2014/main" id="{C14D1291-1C9A-C543-7EE7-3C2364893204}"/>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657256" y="2421806"/>
            <a:ext cx="1087381" cy="1143637"/>
          </a:xfrm>
          <a:prstGeom prst="rect">
            <a:avLst/>
          </a:prstGeom>
        </p:spPr>
      </p:pic>
      <p:sp>
        <p:nvSpPr>
          <p:cNvPr id="16" name="PA-文本框 2">
            <a:extLst>
              <a:ext uri="{FF2B5EF4-FFF2-40B4-BE49-F238E27FC236}">
                <a16:creationId xmlns:a16="http://schemas.microsoft.com/office/drawing/2014/main" id="{D2697154-76ED-871B-1903-ADBBF0886F73}"/>
              </a:ext>
            </a:extLst>
          </p:cNvPr>
          <p:cNvSpPr txBox="1"/>
          <p:nvPr>
            <p:custDataLst>
              <p:tags r:id="rId8"/>
            </p:custDataLst>
          </p:nvPr>
        </p:nvSpPr>
        <p:spPr>
          <a:xfrm>
            <a:off x="1694599" y="951130"/>
            <a:ext cx="898065" cy="256202"/>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住宅单元门</a:t>
            </a:r>
          </a:p>
        </p:txBody>
      </p:sp>
      <p:pic>
        <p:nvPicPr>
          <p:cNvPr id="25" name="图片 24">
            <a:extLst>
              <a:ext uri="{FF2B5EF4-FFF2-40B4-BE49-F238E27FC236}">
                <a16:creationId xmlns:a16="http://schemas.microsoft.com/office/drawing/2014/main" id="{B81C13AF-1F13-4B64-BD60-1AA10E407394}"/>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656770" y="1695757"/>
            <a:ext cx="732810" cy="1330980"/>
          </a:xfrm>
          <a:prstGeom prst="rect">
            <a:avLst/>
          </a:prstGeom>
        </p:spPr>
      </p:pic>
      <p:pic>
        <p:nvPicPr>
          <p:cNvPr id="30" name="图片 29">
            <a:extLst>
              <a:ext uri="{FF2B5EF4-FFF2-40B4-BE49-F238E27FC236}">
                <a16:creationId xmlns:a16="http://schemas.microsoft.com/office/drawing/2014/main" id="{6AE3C142-D821-BEA0-8C21-3B9773958C5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090129" y="1354190"/>
            <a:ext cx="1888076" cy="895319"/>
          </a:xfrm>
          <a:prstGeom prst="rect">
            <a:avLst/>
          </a:prstGeom>
        </p:spPr>
      </p:pic>
      <p:sp>
        <p:nvSpPr>
          <p:cNvPr id="31" name="PA-文本框 2">
            <a:extLst>
              <a:ext uri="{FF2B5EF4-FFF2-40B4-BE49-F238E27FC236}">
                <a16:creationId xmlns:a16="http://schemas.microsoft.com/office/drawing/2014/main" id="{B8756C0C-5267-70B6-AF85-1139EDF28A98}"/>
              </a:ext>
            </a:extLst>
          </p:cNvPr>
          <p:cNvSpPr txBox="1"/>
          <p:nvPr>
            <p:custDataLst>
              <p:tags r:id="rId9"/>
            </p:custDataLst>
          </p:nvPr>
        </p:nvSpPr>
        <p:spPr>
          <a:xfrm>
            <a:off x="9309976" y="3259870"/>
            <a:ext cx="1217643" cy="345549"/>
          </a:xfrm>
          <a:prstGeom prst="rect">
            <a:avLst/>
          </a:prstGeom>
          <a:noFill/>
          <a:ln w="9525">
            <a:noFill/>
          </a:ln>
        </p:spPr>
        <p:txBody>
          <a:bodyPr lIns="88820" tIns="44410" rIns="88820" bIns="44410"/>
          <a:lstStyle/>
          <a:p>
            <a:pPr eaLnBrk="1" hangingPunct="1">
              <a:lnSpc>
                <a:spcPct val="150000"/>
              </a:lnSpc>
              <a:spcBef>
                <a:spcPct val="20000"/>
              </a:spcBef>
              <a:buFont typeface="Arial" panose="020B0604020202020204" pitchFamily="34" charset="0"/>
              <a:buNone/>
            </a:pPr>
            <a:r>
              <a:rPr lang="zh-CN" altLang="en-US" sz="1000" b="1" dirty="0">
                <a:latin typeface="微软雅黑" panose="020B0503020204020204" charset="-122"/>
                <a:ea typeface="微软雅黑" panose="020B0503020204020204" charset="-122"/>
              </a:rPr>
              <a:t>数据上报网格平台</a:t>
            </a:r>
            <a:endParaRPr lang="zh-CN" altLang="en-US" sz="1000" b="1" dirty="0">
              <a:solidFill>
                <a:schemeClr val="tx1"/>
              </a:solidFill>
              <a:latin typeface="微软雅黑" panose="020B0503020204020204" charset="-122"/>
              <a:ea typeface="微软雅黑" panose="020B0503020204020204" charset="-122"/>
            </a:endParaRPr>
          </a:p>
        </p:txBody>
      </p:sp>
      <p:pic>
        <p:nvPicPr>
          <p:cNvPr id="228" name="图片 227">
            <a:extLst>
              <a:ext uri="{FF2B5EF4-FFF2-40B4-BE49-F238E27FC236}">
                <a16:creationId xmlns:a16="http://schemas.microsoft.com/office/drawing/2014/main" id="{057AE115-0424-04CB-4D1B-B4F2EB29FCC6}"/>
              </a:ext>
            </a:extLst>
          </p:cNvPr>
          <p:cNvPicPr>
            <a:picLocks noChangeAspect="1"/>
          </p:cNvPicPr>
          <p:nvPr>
            <p:custDataLst>
              <p:tags r:id="rId10"/>
            </p:custDataLst>
          </p:nvPr>
        </p:nvPicPr>
        <p:blipFill>
          <a:blip r:embed="rId18" cstate="email">
            <a:extLst>
              <a:ext uri="{28A0092B-C50C-407E-A947-70E740481C1C}">
                <a14:useLocalDpi xmlns:a14="http://schemas.microsoft.com/office/drawing/2010/main"/>
              </a:ext>
            </a:extLst>
          </a:blip>
          <a:srcRect/>
          <a:stretch>
            <a:fillRect/>
          </a:stretch>
        </p:blipFill>
        <p:spPr>
          <a:xfrm>
            <a:off x="9544355" y="1702802"/>
            <a:ext cx="709517" cy="1279801"/>
          </a:xfrm>
          <a:prstGeom prst="rect">
            <a:avLst/>
          </a:prstGeom>
        </p:spPr>
      </p:pic>
    </p:spTree>
    <p:extLst>
      <p:ext uri="{BB962C8B-B14F-4D97-AF65-F5344CB8AC3E}">
        <p14:creationId xmlns:p14="http://schemas.microsoft.com/office/powerpoint/2010/main" val="12545683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梯联网平台电梯监测解决方案</a:t>
            </a:r>
          </a:p>
        </p:txBody>
      </p:sp>
      <p:grpSp>
        <p:nvGrpSpPr>
          <p:cNvPr id="2" name="组合 1">
            <a:extLst>
              <a:ext uri="{FF2B5EF4-FFF2-40B4-BE49-F238E27FC236}">
                <a16:creationId xmlns:a16="http://schemas.microsoft.com/office/drawing/2014/main" id="{1A5A3032-5E6C-CB4C-F208-83295E377017}"/>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580936-A87C-7964-A0B6-5B4ACD964595}"/>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1D2BCA14-590D-FEBF-22BF-99A2D6F3B20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B2F8110E-E820-3022-1153-AB1822EDDD02}"/>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5278A8AE-D9B8-6169-58AC-A1BAED62F4C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6AB8AA4-BF74-BFFA-BABF-F2E356787ACA}"/>
              </a:ext>
            </a:extLst>
          </p:cNvPr>
          <p:cNvSpPr/>
          <p:nvPr/>
        </p:nvSpPr>
        <p:spPr>
          <a:xfrm>
            <a:off x="3018746" y="2397281"/>
            <a:ext cx="6140142"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梯联网平台电梯监测解决方案</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AF63EF5F-DBAE-5D14-0B73-4E2AB95922E9}"/>
              </a:ext>
            </a:extLst>
          </p:cNvPr>
          <p:cNvSpPr/>
          <p:nvPr/>
        </p:nvSpPr>
        <p:spPr>
          <a:xfrm>
            <a:off x="3249582" y="3255784"/>
            <a:ext cx="5678479"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电梯联网、运行监测、故障报警、困人报警、电动车入梯报警</a:t>
            </a:r>
          </a:p>
        </p:txBody>
      </p:sp>
    </p:spTree>
    <p:extLst>
      <p:ext uri="{BB962C8B-B14F-4D97-AF65-F5344CB8AC3E}">
        <p14:creationId xmlns:p14="http://schemas.microsoft.com/office/powerpoint/2010/main" val="39980215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3" y="283210"/>
            <a:ext cx="4348423"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梯联网平台电梯监测解决方案</a:t>
            </a:r>
          </a:p>
        </p:txBody>
      </p:sp>
      <p:sp>
        <p:nvSpPr>
          <p:cNvPr id="257" name="矩形 256">
            <a:extLst>
              <a:ext uri="{FF2B5EF4-FFF2-40B4-BE49-F238E27FC236}">
                <a16:creationId xmlns:a16="http://schemas.microsoft.com/office/drawing/2014/main" id="{826EF790-E306-DB37-5EBD-0ECB68C0CFB7}"/>
              </a:ext>
            </a:extLst>
          </p:cNvPr>
          <p:cNvSpPr/>
          <p:nvPr/>
        </p:nvSpPr>
        <p:spPr>
          <a:xfrm>
            <a:off x="6773" y="6123013"/>
            <a:ext cx="12182475" cy="45719"/>
          </a:xfrm>
          <a:prstGeom prst="rect">
            <a:avLst/>
          </a:prstGeom>
          <a:solidFill>
            <a:srgbClr val="8A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00"/>
          </a:p>
        </p:txBody>
      </p:sp>
      <p:sp>
        <p:nvSpPr>
          <p:cNvPr id="268" name="íṩ1îḍê">
            <a:extLst>
              <a:ext uri="{FF2B5EF4-FFF2-40B4-BE49-F238E27FC236}">
                <a16:creationId xmlns:a16="http://schemas.microsoft.com/office/drawing/2014/main" id="{30F30BE4-6DED-0029-45B9-82BDE22D2257}"/>
              </a:ext>
            </a:extLst>
          </p:cNvPr>
          <p:cNvSpPr/>
          <p:nvPr/>
        </p:nvSpPr>
        <p:spPr>
          <a:xfrm rot="5400000">
            <a:off x="5247711" y="-693510"/>
            <a:ext cx="1696584" cy="12192000"/>
          </a:xfrm>
          <a:prstGeom prst="rect">
            <a:avLst/>
          </a:prstGeom>
          <a:gradFill flip="none" rotWithShape="1">
            <a:gsLst>
              <a:gs pos="0">
                <a:schemeClr val="accent1">
                  <a:lumMod val="5000"/>
                  <a:lumOff val="95000"/>
                </a:schemeClr>
              </a:gs>
              <a:gs pos="74000">
                <a:srgbClr val="0D2344">
                  <a:alpha val="22000"/>
                </a:srgbClr>
              </a:gs>
            </a:gsLst>
            <a:lin ang="2700000" scaled="1"/>
            <a:tileRect/>
          </a:gradFill>
          <a:ln w="12700" cap="flat">
            <a:noFill/>
            <a:prstDash val="solid"/>
            <a:miter/>
          </a:ln>
          <a:effectLst>
            <a:outerShdw blurRad="127000" dist="63500" dir="2700000" algn="tl" rotWithShape="0">
              <a:schemeClr val="bg2">
                <a:lumMod val="10000"/>
                <a:alpha val="15000"/>
              </a:scheme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272" name="iŝḷïde">
            <a:extLst>
              <a:ext uri="{FF2B5EF4-FFF2-40B4-BE49-F238E27FC236}">
                <a16:creationId xmlns:a16="http://schemas.microsoft.com/office/drawing/2014/main" id="{4BE7FC3A-42AE-3643-7EC5-E38789A3D2E7}"/>
              </a:ext>
            </a:extLst>
          </p:cNvPr>
          <p:cNvSpPr txBox="1"/>
          <p:nvPr/>
        </p:nvSpPr>
        <p:spPr>
          <a:xfrm>
            <a:off x="7409203" y="849974"/>
            <a:ext cx="1788479" cy="499111"/>
          </a:xfrm>
          <a:prstGeom prst="rect">
            <a:avLst/>
          </a:prstGeom>
          <a:noFill/>
          <a:ln>
            <a:gradFill flip="none" rotWithShape="1">
              <a:gsLst>
                <a:gs pos="96000">
                  <a:srgbClr val="060F21"/>
                </a:gs>
                <a:gs pos="22000">
                  <a:srgbClr val="60FFFC"/>
                </a:gs>
              </a:gsLst>
              <a:path path="shape">
                <a:fillToRect l="50000" t="50000" r="50000" b="50000"/>
              </a:path>
              <a:tileRect/>
            </a:gradFill>
          </a:ln>
        </p:spPr>
        <p:txBody>
          <a:bodyPr wrap="square">
            <a:spAutoFit/>
          </a:bodyPr>
          <a:lstStyle/>
          <a:p>
            <a:pPr marR="0" lvl="0" indent="0" algn="ctr" fontAlgn="auto">
              <a:lnSpc>
                <a:spcPct val="150000"/>
              </a:lnSpc>
              <a:spcBef>
                <a:spcPts val="0"/>
              </a:spcBef>
              <a:spcAft>
                <a:spcPts val="0"/>
              </a:spcAft>
              <a:buClrTx/>
              <a:buSzPct val="25000"/>
              <a:buFontTx/>
              <a:buNone/>
              <a:tabLst/>
              <a:defRPr/>
            </a:pPr>
            <a:r>
              <a:rPr lang="zh-CN" altLang="en-US" sz="2000" b="1" dirty="0">
                <a:solidFill>
                  <a:srgbClr val="FF9900"/>
                </a:solidFill>
                <a:ea typeface="思源黑体 CN Medium" panose="020B0600000000000000" charset="-122"/>
              </a:rPr>
              <a:t>整体需求</a:t>
            </a:r>
            <a:endParaRPr lang="en-US" altLang="zh-CN" sz="2000" b="1" dirty="0">
              <a:solidFill>
                <a:srgbClr val="FF9900"/>
              </a:solidFill>
              <a:ea typeface="思源黑体 CN Medium" panose="020B0600000000000000" charset="-122"/>
            </a:endParaRPr>
          </a:p>
        </p:txBody>
      </p:sp>
      <p:sp>
        <p:nvSpPr>
          <p:cNvPr id="273" name="isľïḋê">
            <a:extLst>
              <a:ext uri="{FF2B5EF4-FFF2-40B4-BE49-F238E27FC236}">
                <a16:creationId xmlns:a16="http://schemas.microsoft.com/office/drawing/2014/main" id="{B84EF713-16E7-438B-8109-8EF1DFD65CC7}"/>
              </a:ext>
            </a:extLst>
          </p:cNvPr>
          <p:cNvSpPr txBox="1"/>
          <p:nvPr/>
        </p:nvSpPr>
        <p:spPr>
          <a:xfrm>
            <a:off x="5025150" y="1573861"/>
            <a:ext cx="6838774" cy="2492990"/>
          </a:xfrm>
          <a:prstGeom prst="rect">
            <a:avLst/>
          </a:prstGeom>
          <a:noFill/>
        </p:spPr>
        <p:txBody>
          <a:bodyPr wrap="square" rtlCol="0">
            <a:spAutoFit/>
          </a:bodyPr>
          <a:lstStyle>
            <a:defPPr>
              <a:defRPr lang="zh-CN"/>
            </a:defPPr>
            <a:lvl1pPr lvl="0" defTabSz="913765">
              <a:lnSpc>
                <a:spcPct val="150000"/>
              </a:lnSpc>
              <a:buSzPct val="25000"/>
              <a:defRPr sz="1050">
                <a:solidFill>
                  <a:schemeClr val="tx1">
                    <a:lumMod val="95000"/>
                    <a:lumOff val="5000"/>
                  </a:schemeClr>
                </a:solidFill>
              </a:defRPr>
            </a:lvl1pPr>
          </a:lstStyle>
          <a:p>
            <a:pPr marL="171450" marR="0" lvl="0" indent="-171450" algn="l" defTabSz="913765" rtl="0" eaLnBrk="1" fontAlgn="auto" latinLnBrk="0" hangingPunct="1">
              <a:lnSpc>
                <a:spcPct val="150000"/>
              </a:lnSpc>
              <a:spcBef>
                <a:spcPts val="0"/>
              </a:spcBef>
              <a:spcAft>
                <a:spcPts val="0"/>
              </a:spcAft>
              <a:buClrTx/>
              <a:buSzPct val="25000"/>
              <a:buFont typeface="Arial" panose="020B0604020202020204" pitchFamily="34" charset="0"/>
              <a:buChar char="•"/>
              <a:tabLst/>
              <a:defRPr/>
            </a:pPr>
            <a:r>
              <a:rPr kumimoji="0" lang="zh-CN" altLang="en-US" sz="1800" b="1" i="0" u="none" strike="noStrike" kern="1200" cap="none" spc="0" normalizeH="0" baseline="0" noProof="0" dirty="0">
                <a:ln>
                  <a:noFill/>
                </a:ln>
                <a:solidFill>
                  <a:srgbClr val="EEECE1">
                    <a:lumMod val="75000"/>
                  </a:srgbClr>
                </a:solidFill>
                <a:effectLst/>
                <a:uLnTx/>
                <a:uFillTx/>
                <a:latin typeface="Calibri"/>
                <a:ea typeface="微软雅黑"/>
                <a:cs typeface="+mn-cs"/>
              </a:rPr>
              <a:t>运行监管</a:t>
            </a:r>
            <a:r>
              <a:rPr kumimoji="0" lang="zh-CN" altLang="en-US" sz="1800" b="0" i="0" u="none" strike="noStrike" kern="1200" cap="none" spc="0" normalizeH="0" baseline="0" noProof="0" dirty="0">
                <a:ln>
                  <a:noFill/>
                </a:ln>
                <a:solidFill>
                  <a:prstClr val="white"/>
                </a:solidFill>
                <a:effectLst/>
                <a:uLnTx/>
                <a:uFillTx/>
                <a:latin typeface="Calibri"/>
                <a:ea typeface="微软雅黑"/>
                <a:cs typeface="+mn-cs"/>
              </a:rPr>
              <a:t>：</a:t>
            </a:r>
            <a:r>
              <a:rPr kumimoji="0" lang="zh-CN" altLang="en-US" sz="1400" b="0" i="0" u="none" strike="noStrike" kern="1200" cap="none" spc="0" normalizeH="0" baseline="0" noProof="0" dirty="0">
                <a:ln>
                  <a:noFill/>
                </a:ln>
                <a:solidFill>
                  <a:schemeClr val="tx1"/>
                </a:solidFill>
                <a:effectLst/>
                <a:uLnTx/>
                <a:uFillTx/>
                <a:latin typeface="Calibri"/>
                <a:ea typeface="微软雅黑"/>
                <a:cs typeface="+mn-cs"/>
              </a:rPr>
              <a:t>实时掌握电梯运行数据，如速度、平层、楼层等信息；</a:t>
            </a:r>
            <a:endParaRPr kumimoji="0" lang="zh-CN" altLang="en-US" sz="1800" b="0" i="0" u="none" strike="noStrike" kern="1200" cap="none" spc="0" normalizeH="0" baseline="0" noProof="0" dirty="0">
              <a:ln>
                <a:noFill/>
              </a:ln>
              <a:solidFill>
                <a:schemeClr val="tx1"/>
              </a:solidFill>
              <a:effectLst/>
              <a:uLnTx/>
              <a:uFillTx/>
              <a:latin typeface="Calibri"/>
              <a:ea typeface="微软雅黑"/>
              <a:cs typeface="+mn-cs"/>
            </a:endParaRPr>
          </a:p>
          <a:p>
            <a:pPr marL="171450" marR="0" lvl="0" indent="-171450" algn="l" defTabSz="913765" rtl="0" eaLnBrk="1" fontAlgn="auto" latinLnBrk="0" hangingPunct="1">
              <a:lnSpc>
                <a:spcPct val="150000"/>
              </a:lnSpc>
              <a:spcBef>
                <a:spcPts val="0"/>
              </a:spcBef>
              <a:spcAft>
                <a:spcPts val="0"/>
              </a:spcAft>
              <a:buClrTx/>
              <a:buSzPct val="25000"/>
              <a:buFont typeface="Arial" panose="020B0604020202020204" pitchFamily="34" charset="0"/>
              <a:buChar char="•"/>
              <a:tabLst/>
              <a:defRPr/>
            </a:pPr>
            <a:r>
              <a:rPr kumimoji="0" lang="zh-CN" altLang="en-US" sz="1800" b="1" i="0" u="none" strike="noStrike" kern="1200" cap="none" spc="0" normalizeH="0" baseline="0" noProof="0" dirty="0">
                <a:ln>
                  <a:noFill/>
                </a:ln>
                <a:solidFill>
                  <a:srgbClr val="EEECE1">
                    <a:lumMod val="75000"/>
                  </a:srgbClr>
                </a:solidFill>
                <a:effectLst/>
                <a:uLnTx/>
                <a:uFillTx/>
                <a:latin typeface="Calibri"/>
                <a:ea typeface="微软雅黑"/>
                <a:cs typeface="+mn-cs"/>
              </a:rPr>
              <a:t>应急救援：</a:t>
            </a:r>
            <a:r>
              <a:rPr kumimoji="0" lang="zh-CN" altLang="en-US" sz="1400" b="0" i="0" u="none" strike="noStrike" kern="1200" cap="none" spc="0" normalizeH="0" baseline="0" noProof="0" dirty="0">
                <a:ln>
                  <a:noFill/>
                </a:ln>
                <a:solidFill>
                  <a:schemeClr val="tx1"/>
                </a:solidFill>
                <a:effectLst/>
                <a:uLnTx/>
                <a:uFillTx/>
                <a:latin typeface="Calibri"/>
                <a:ea typeface="微软雅黑"/>
                <a:cs typeface="+mn-cs"/>
              </a:rPr>
              <a:t>第一时间获知困人事情信息，多方拉通并统筹资源展开救援；</a:t>
            </a:r>
          </a:p>
          <a:p>
            <a:pPr marL="171450" marR="0" lvl="0" indent="-171450" algn="l" defTabSz="913765" rtl="0" eaLnBrk="1" fontAlgn="auto" latinLnBrk="0" hangingPunct="1">
              <a:lnSpc>
                <a:spcPct val="150000"/>
              </a:lnSpc>
              <a:spcBef>
                <a:spcPts val="0"/>
              </a:spcBef>
              <a:spcAft>
                <a:spcPts val="0"/>
              </a:spcAft>
              <a:buClrTx/>
              <a:buSzPct val="25000"/>
              <a:buFont typeface="Arial" panose="020B0604020202020204" pitchFamily="34" charset="0"/>
              <a:buChar char="•"/>
              <a:tabLst/>
              <a:defRPr/>
            </a:pPr>
            <a:r>
              <a:rPr kumimoji="0" lang="zh-CN" altLang="en-US" sz="1800" b="1" i="0" u="none" strike="noStrike" kern="1200" cap="none" spc="0" normalizeH="0" baseline="0" noProof="0" dirty="0">
                <a:ln>
                  <a:noFill/>
                </a:ln>
                <a:solidFill>
                  <a:srgbClr val="EEECE1">
                    <a:lumMod val="75000"/>
                  </a:srgbClr>
                </a:solidFill>
                <a:effectLst/>
                <a:uLnTx/>
                <a:uFillTx/>
                <a:latin typeface="Calibri"/>
                <a:ea typeface="微软雅黑"/>
                <a:cs typeface="+mn-cs"/>
              </a:rPr>
              <a:t>维保管理：</a:t>
            </a:r>
            <a:r>
              <a:rPr kumimoji="0" lang="zh-CN" altLang="en-US" sz="1400" b="0" i="0" u="none" strike="noStrike" kern="1200" cap="none" spc="0" normalizeH="0" baseline="0" noProof="0" dirty="0">
                <a:ln>
                  <a:noFill/>
                </a:ln>
                <a:solidFill>
                  <a:schemeClr val="tx1"/>
                </a:solidFill>
                <a:effectLst/>
                <a:uLnTx/>
                <a:uFillTx/>
                <a:latin typeface="Calibri"/>
                <a:ea typeface="微软雅黑"/>
                <a:cs typeface="+mn-cs"/>
              </a:rPr>
              <a:t>按照维保计划展开维保工作，反馈现场维保相关信息，避免走广场</a:t>
            </a:r>
            <a:r>
              <a:rPr kumimoji="0" lang="zh-CN" altLang="en-US" sz="1400" b="0" i="0" u="none" strike="noStrike" kern="1200" cap="none" spc="0" normalizeH="0" baseline="0" noProof="0" dirty="0">
                <a:ln>
                  <a:noFill/>
                </a:ln>
                <a:solidFill>
                  <a:prstClr val="white"/>
                </a:solidFill>
                <a:effectLst/>
                <a:uLnTx/>
                <a:uFillTx/>
                <a:latin typeface="Calibri"/>
                <a:ea typeface="微软雅黑"/>
                <a:cs typeface="+mn-cs"/>
              </a:rPr>
              <a:t>；</a:t>
            </a:r>
          </a:p>
          <a:p>
            <a:pPr marL="171450" marR="0" lvl="0" indent="-171450" algn="l" defTabSz="913765" rtl="0" eaLnBrk="1" fontAlgn="auto" latinLnBrk="0" hangingPunct="1">
              <a:lnSpc>
                <a:spcPct val="150000"/>
              </a:lnSpc>
              <a:spcBef>
                <a:spcPts val="0"/>
              </a:spcBef>
              <a:spcAft>
                <a:spcPts val="0"/>
              </a:spcAft>
              <a:buClrTx/>
              <a:buSzPct val="25000"/>
              <a:buFont typeface="Arial" panose="020B0604020202020204" pitchFamily="34" charset="0"/>
              <a:buChar char="•"/>
              <a:tabLst/>
              <a:defRPr/>
            </a:pPr>
            <a:r>
              <a:rPr kumimoji="0" lang="zh-CN" altLang="en-US" sz="1800" b="1" i="0" u="none" strike="noStrike" kern="1200" cap="none" spc="0" normalizeH="0" baseline="0" noProof="0" dirty="0">
                <a:ln>
                  <a:noFill/>
                </a:ln>
                <a:solidFill>
                  <a:srgbClr val="EEECE1">
                    <a:lumMod val="75000"/>
                  </a:srgbClr>
                </a:solidFill>
                <a:effectLst/>
                <a:uLnTx/>
                <a:uFillTx/>
                <a:latin typeface="Calibri"/>
                <a:ea typeface="微软雅黑"/>
                <a:cs typeface="+mn-cs"/>
              </a:rPr>
              <a:t>数据分析：</a:t>
            </a:r>
            <a:r>
              <a:rPr kumimoji="0" lang="zh-CN" altLang="en-US" sz="1400" b="0" i="0" u="none" strike="noStrike" kern="1200" cap="none" spc="0" normalizeH="0" baseline="0" noProof="0" dirty="0">
                <a:ln>
                  <a:noFill/>
                </a:ln>
                <a:solidFill>
                  <a:schemeClr val="tx1"/>
                </a:solidFill>
                <a:effectLst/>
                <a:uLnTx/>
                <a:uFillTx/>
                <a:latin typeface="Calibri"/>
                <a:ea typeface="微软雅黑"/>
                <a:cs typeface="+mn-cs"/>
              </a:rPr>
              <a:t>按月</a:t>
            </a:r>
            <a:r>
              <a:rPr kumimoji="0" lang="en-US" altLang="zh-CN" sz="1400" b="0" i="0" u="none" strike="noStrike" kern="1200" cap="none" spc="0" normalizeH="0" baseline="0" noProof="0" dirty="0">
                <a:ln>
                  <a:noFill/>
                </a:ln>
                <a:solidFill>
                  <a:schemeClr val="tx1"/>
                </a:solidFill>
                <a:effectLst/>
                <a:uLnTx/>
                <a:uFillTx/>
                <a:latin typeface="Calibri"/>
                <a:ea typeface="微软雅黑"/>
                <a:cs typeface="+mn-cs"/>
              </a:rPr>
              <a:t>/</a:t>
            </a:r>
            <a:r>
              <a:rPr kumimoji="0" lang="zh-CN" altLang="en-US" sz="1400" b="0" i="0" u="none" strike="noStrike" kern="1200" cap="none" spc="0" normalizeH="0" baseline="0" noProof="0" dirty="0">
                <a:ln>
                  <a:noFill/>
                </a:ln>
                <a:solidFill>
                  <a:schemeClr val="tx1"/>
                </a:solidFill>
                <a:effectLst/>
                <a:uLnTx/>
                <a:uFillTx/>
                <a:latin typeface="Calibri"/>
                <a:ea typeface="微软雅黑"/>
                <a:cs typeface="+mn-cs"/>
              </a:rPr>
              <a:t>季</a:t>
            </a:r>
            <a:r>
              <a:rPr kumimoji="0" lang="en-US" altLang="zh-CN" sz="1400" b="0" i="0" u="none" strike="noStrike" kern="1200" cap="none" spc="0" normalizeH="0" baseline="0" noProof="0" dirty="0">
                <a:ln>
                  <a:noFill/>
                </a:ln>
                <a:solidFill>
                  <a:schemeClr val="tx1"/>
                </a:solidFill>
                <a:effectLst/>
                <a:uLnTx/>
                <a:uFillTx/>
                <a:latin typeface="Calibri"/>
                <a:ea typeface="微软雅黑"/>
                <a:cs typeface="+mn-cs"/>
              </a:rPr>
              <a:t>/</a:t>
            </a:r>
            <a:r>
              <a:rPr kumimoji="0" lang="zh-CN" altLang="en-US" sz="1400" b="0" i="0" u="none" strike="noStrike" kern="1200" cap="none" spc="0" normalizeH="0" baseline="0" noProof="0" dirty="0">
                <a:ln>
                  <a:noFill/>
                </a:ln>
                <a:solidFill>
                  <a:schemeClr val="tx1"/>
                </a:solidFill>
                <a:effectLst/>
                <a:uLnTx/>
                <a:uFillTx/>
                <a:latin typeface="Calibri"/>
                <a:ea typeface="微软雅黑"/>
                <a:cs typeface="+mn-cs"/>
              </a:rPr>
              <a:t>年等维度展开电梯故障、维保等事件数据；</a:t>
            </a:r>
          </a:p>
          <a:p>
            <a:pPr marL="171450" marR="0" lvl="0" indent="-171450" algn="l" defTabSz="913765" rtl="0" eaLnBrk="1" fontAlgn="auto" latinLnBrk="0" hangingPunct="1">
              <a:lnSpc>
                <a:spcPct val="150000"/>
              </a:lnSpc>
              <a:spcBef>
                <a:spcPts val="0"/>
              </a:spcBef>
              <a:spcAft>
                <a:spcPts val="0"/>
              </a:spcAft>
              <a:buClrTx/>
              <a:buSzPct val="25000"/>
              <a:buFont typeface="Arial" panose="020B0604020202020204" pitchFamily="34" charset="0"/>
              <a:buChar char="•"/>
              <a:tabLst/>
              <a:defRPr/>
            </a:pPr>
            <a:r>
              <a:rPr kumimoji="0" lang="zh-CN" altLang="en-US" sz="1800" b="1" i="0" u="none" strike="noStrike" kern="1200" cap="none" spc="0" normalizeH="0" baseline="0" noProof="0" dirty="0">
                <a:ln>
                  <a:noFill/>
                </a:ln>
                <a:solidFill>
                  <a:srgbClr val="EEECE1">
                    <a:lumMod val="75000"/>
                  </a:srgbClr>
                </a:solidFill>
                <a:effectLst/>
                <a:uLnTx/>
                <a:uFillTx/>
                <a:latin typeface="Calibri"/>
                <a:ea typeface="微软雅黑"/>
                <a:cs typeface="+mn-cs"/>
              </a:rPr>
              <a:t>资料管理：</a:t>
            </a:r>
            <a:r>
              <a:rPr kumimoji="0" lang="zh-CN" altLang="en-US" sz="1400" b="0" i="0" u="none" strike="noStrike" kern="1200" cap="none" spc="0" normalizeH="0" baseline="0" noProof="0" dirty="0">
                <a:ln>
                  <a:noFill/>
                </a:ln>
                <a:solidFill>
                  <a:schemeClr val="tx1"/>
                </a:solidFill>
                <a:effectLst/>
                <a:uLnTx/>
                <a:uFillTx/>
                <a:latin typeface="Calibri"/>
                <a:ea typeface="微软雅黑"/>
                <a:cs typeface="+mn-cs"/>
              </a:rPr>
              <a:t>救援单位、电梯厂家、维修维保记录、电梯使用年限等信息管理</a:t>
            </a:r>
            <a:r>
              <a:rPr kumimoji="0" lang="zh-CN" altLang="en-US" sz="1400" b="0" i="0" u="none" strike="noStrike" kern="1200" cap="none" spc="0" normalizeH="0" baseline="0" noProof="0" dirty="0">
                <a:ln>
                  <a:noFill/>
                </a:ln>
                <a:solidFill>
                  <a:prstClr val="white"/>
                </a:solidFill>
                <a:effectLst/>
                <a:uLnTx/>
                <a:uFillTx/>
                <a:latin typeface="Calibri"/>
                <a:ea typeface="微软雅黑"/>
                <a:cs typeface="+mn-cs"/>
              </a:rPr>
              <a:t>，便于查询追溯；</a:t>
            </a:r>
          </a:p>
        </p:txBody>
      </p:sp>
      <p:grpSp>
        <p:nvGrpSpPr>
          <p:cNvPr id="274" name="íšlîḑê">
            <a:extLst>
              <a:ext uri="{FF2B5EF4-FFF2-40B4-BE49-F238E27FC236}">
                <a16:creationId xmlns:a16="http://schemas.microsoft.com/office/drawing/2014/main" id="{490561A2-AEA5-313E-EE7F-A2AFE6A3E4E8}"/>
              </a:ext>
            </a:extLst>
          </p:cNvPr>
          <p:cNvGrpSpPr/>
          <p:nvPr/>
        </p:nvGrpSpPr>
        <p:grpSpPr>
          <a:xfrm>
            <a:off x="468228" y="4771451"/>
            <a:ext cx="2312789" cy="1171007"/>
            <a:chOff x="708703" y="4922406"/>
            <a:chExt cx="2312789" cy="1171007"/>
          </a:xfrm>
        </p:grpSpPr>
        <p:sp>
          <p:nvSpPr>
            <p:cNvPr id="275" name="iṥlïde">
              <a:extLst>
                <a:ext uri="{FF2B5EF4-FFF2-40B4-BE49-F238E27FC236}">
                  <a16:creationId xmlns:a16="http://schemas.microsoft.com/office/drawing/2014/main" id="{81EDE538-C6E6-0D61-CC78-0A1246E2BA31}"/>
                </a:ext>
              </a:extLst>
            </p:cNvPr>
            <p:cNvSpPr txBox="1"/>
            <p:nvPr/>
          </p:nvSpPr>
          <p:spPr>
            <a:xfrm>
              <a:off x="981816" y="5392837"/>
              <a:ext cx="1865299" cy="700576"/>
            </a:xfrm>
            <a:prstGeom prst="rect">
              <a:avLst/>
            </a:prstGeom>
            <a:noFill/>
            <a:ln>
              <a:gradFill flip="none" rotWithShape="1">
                <a:gsLst>
                  <a:gs pos="100000">
                    <a:srgbClr val="15355D"/>
                  </a:gs>
                  <a:gs pos="38000">
                    <a:srgbClr val="60FFFC"/>
                  </a:gs>
                </a:gsLst>
                <a:path path="rect">
                  <a:fillToRect l="100000" t="100000"/>
                </a:path>
                <a:tileRect r="-100000" b="-100000"/>
              </a:gradFill>
            </a:ln>
          </p:spPr>
          <p:txBody>
            <a:bodyPr wrap="square" rtlCol="0">
              <a:spAutoFit/>
            </a:bodyPr>
            <a:lstStyle>
              <a:defPPr>
                <a:defRPr lang="zh-CN"/>
              </a:defPPr>
              <a:lvl1pPr>
                <a:lnSpc>
                  <a:spcPct val="150000"/>
                </a:lnSpc>
                <a:defRPr kumimoji="0" sz="1050" i="0" u="none" strike="noStrike" cap="none" spc="0" normalizeH="0" baseline="0">
                  <a:ln>
                    <a:noFill/>
                  </a:ln>
                  <a:effectLst/>
                  <a:uLnTx/>
                  <a:uFillTx/>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a:cs typeface="+mn-cs"/>
                </a:rPr>
                <a:t>电梯运行信息掌握不及时，不对称；</a:t>
              </a:r>
              <a:endParaRPr kumimoji="0" lang="en-US" altLang="zh-CN" sz="1400" b="0" i="0" u="none" strike="noStrike" kern="1200" cap="none" spc="0" normalizeH="0" baseline="0" noProof="0" dirty="0">
                <a:ln>
                  <a:noFill/>
                </a:ln>
                <a:effectLst/>
                <a:uLnTx/>
                <a:uFillTx/>
                <a:latin typeface="微软雅黑" panose="020B0503020204020204" pitchFamily="34" charset="-122"/>
                <a:ea typeface="微软雅黑"/>
                <a:cs typeface="+mn-cs"/>
              </a:endParaRPr>
            </a:p>
          </p:txBody>
        </p:sp>
        <p:sp>
          <p:nvSpPr>
            <p:cNvPr id="276" name="îśḷïďé">
              <a:extLst>
                <a:ext uri="{FF2B5EF4-FFF2-40B4-BE49-F238E27FC236}">
                  <a16:creationId xmlns:a16="http://schemas.microsoft.com/office/drawing/2014/main" id="{061FC983-5FE9-EC68-613F-39FFEAF2CD85}"/>
                </a:ext>
              </a:extLst>
            </p:cNvPr>
            <p:cNvSpPr txBox="1"/>
            <p:nvPr/>
          </p:nvSpPr>
          <p:spPr>
            <a:xfrm>
              <a:off x="1221205" y="4949088"/>
              <a:ext cx="1800287" cy="422295"/>
            </a:xfrm>
            <a:prstGeom prst="rect">
              <a:avLst/>
            </a:prstGeom>
            <a:noFill/>
          </p:spPr>
          <p:txBody>
            <a:bodyPr wrap="square" rtlCol="0">
              <a:spAutoFit/>
            </a:bodyPr>
            <a:lstStyle>
              <a:defPPr>
                <a:defRPr lang="zh-CN"/>
              </a:defPPr>
              <a:lvl1pPr>
                <a:lnSpc>
                  <a:spcPct val="150000"/>
                </a:lnSpc>
                <a:defRPr kumimoji="0" sz="1200" b="1" i="0" u="none" strike="noStrike" cap="none" spc="0" normalizeH="0" baseline="0">
                  <a:ln>
                    <a:noFill/>
                  </a:ln>
                  <a:effectLst/>
                  <a:uLnTx/>
                  <a:uFillTx/>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C000"/>
                  </a:solidFill>
                  <a:effectLst/>
                  <a:uLnTx/>
                  <a:uFillTx/>
                  <a:latin typeface="Calibri"/>
                  <a:ea typeface="微软雅黑"/>
                  <a:cs typeface="+mn-cs"/>
                </a:rPr>
                <a:t>信息缺失</a:t>
              </a:r>
              <a:endParaRPr kumimoji="0" lang="en-US" altLang="zh-CN" sz="1600" b="1" i="0" u="none" strike="noStrike" kern="1200" cap="none" spc="0" normalizeH="0" baseline="0" noProof="0" dirty="0">
                <a:ln>
                  <a:noFill/>
                </a:ln>
                <a:solidFill>
                  <a:srgbClr val="FFC000"/>
                </a:solidFill>
                <a:effectLst/>
                <a:uLnTx/>
                <a:uFillTx/>
                <a:latin typeface="Calibri"/>
                <a:ea typeface="微软雅黑"/>
                <a:cs typeface="+mn-cs"/>
              </a:endParaRPr>
            </a:p>
          </p:txBody>
        </p:sp>
        <p:sp>
          <p:nvSpPr>
            <p:cNvPr id="278" name="ïŝ1îḓé">
              <a:extLst>
                <a:ext uri="{FF2B5EF4-FFF2-40B4-BE49-F238E27FC236}">
                  <a16:creationId xmlns:a16="http://schemas.microsoft.com/office/drawing/2014/main" id="{214196A4-0CBB-3FA5-E4D1-981EA4B2CF53}"/>
                </a:ext>
              </a:extLst>
            </p:cNvPr>
            <p:cNvSpPr txBox="1"/>
            <p:nvPr/>
          </p:nvSpPr>
          <p:spPr>
            <a:xfrm>
              <a:off x="708703" y="4922406"/>
              <a:ext cx="633140" cy="523220"/>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2800" b="1" i="0" u="none" strike="noStrike" cap="none" spc="0" normalizeH="0" baseline="0">
                  <a:ln>
                    <a:noFill/>
                  </a:ln>
                  <a:solidFill>
                    <a:schemeClr val="accent1"/>
                  </a:solidFill>
                  <a:effectLst/>
                  <a:uLnTx/>
                  <a:uFillTx/>
                </a:defRPr>
              </a:lvl1pPr>
            </a:lstStyle>
            <a:p>
              <a:pPr marL="0" marR="0" lvl="0" indent="0" algn="l" defTabSz="913765" rtl="0" eaLnBrk="1" fontAlgn="auto" latinLnBrk="0" hangingPunct="1">
                <a:lnSpc>
                  <a:spcPct val="100000"/>
                </a:lnSpc>
                <a:spcBef>
                  <a:spcPts val="0"/>
                </a:spcBef>
                <a:spcAft>
                  <a:spcPts val="0"/>
                </a:spcAft>
                <a:buClrTx/>
                <a:buSzPct val="25000"/>
                <a:buFontTx/>
                <a:buNone/>
                <a:tabLst/>
                <a:defRPr/>
              </a:pPr>
              <a:r>
                <a:rPr kumimoji="0" lang="en-US" altLang="zh-CN" sz="2800" b="1" i="0" u="none" strike="noStrike" kern="1200" cap="none" spc="0" normalizeH="0" baseline="0" noProof="0">
                  <a:ln>
                    <a:noFill/>
                  </a:ln>
                  <a:solidFill>
                    <a:prstClr val="white"/>
                  </a:solidFill>
                  <a:effectLst/>
                  <a:uLnTx/>
                  <a:uFillTx/>
                  <a:latin typeface="Calibri"/>
                  <a:ea typeface="微软雅黑"/>
                  <a:cs typeface="+mn-cs"/>
                </a:rPr>
                <a:t>01</a:t>
              </a:r>
              <a:endParaRPr kumimoji="0" lang="en-US" altLang="zh-CN" sz="2800" b="1" i="0" u="none" strike="noStrike" kern="1200" cap="none" spc="0" normalizeH="0" baseline="0" noProof="0" dirty="0">
                <a:ln>
                  <a:noFill/>
                </a:ln>
                <a:solidFill>
                  <a:prstClr val="white"/>
                </a:solidFill>
                <a:effectLst/>
                <a:uLnTx/>
                <a:uFillTx/>
                <a:latin typeface="Calibri"/>
                <a:ea typeface="微软雅黑"/>
                <a:cs typeface="+mn-cs"/>
              </a:endParaRPr>
            </a:p>
          </p:txBody>
        </p:sp>
      </p:grpSp>
      <p:grpSp>
        <p:nvGrpSpPr>
          <p:cNvPr id="279" name="i$ļiḑé">
            <a:extLst>
              <a:ext uri="{FF2B5EF4-FFF2-40B4-BE49-F238E27FC236}">
                <a16:creationId xmlns:a16="http://schemas.microsoft.com/office/drawing/2014/main" id="{D8CB6142-0916-EF42-2CA1-3FFDE10841E6}"/>
              </a:ext>
            </a:extLst>
          </p:cNvPr>
          <p:cNvGrpSpPr/>
          <p:nvPr/>
        </p:nvGrpSpPr>
        <p:grpSpPr>
          <a:xfrm>
            <a:off x="2645799" y="4771451"/>
            <a:ext cx="2400111" cy="1199797"/>
            <a:chOff x="2819599" y="4922406"/>
            <a:chExt cx="2400111" cy="1199797"/>
          </a:xfrm>
        </p:grpSpPr>
        <p:sp>
          <p:nvSpPr>
            <p:cNvPr id="280" name="îŝḻíḍê">
              <a:extLst>
                <a:ext uri="{FF2B5EF4-FFF2-40B4-BE49-F238E27FC236}">
                  <a16:creationId xmlns:a16="http://schemas.microsoft.com/office/drawing/2014/main" id="{23568D27-5441-C44F-7943-4F4F30376D5A}"/>
                </a:ext>
              </a:extLst>
            </p:cNvPr>
            <p:cNvSpPr txBox="1"/>
            <p:nvPr/>
          </p:nvSpPr>
          <p:spPr>
            <a:xfrm>
              <a:off x="3077883" y="5421627"/>
              <a:ext cx="1865299" cy="700576"/>
            </a:xfrm>
            <a:prstGeom prst="rect">
              <a:avLst/>
            </a:prstGeom>
            <a:noFill/>
            <a:ln>
              <a:gradFill flip="none" rotWithShape="1">
                <a:gsLst>
                  <a:gs pos="100000">
                    <a:srgbClr val="15355D"/>
                  </a:gs>
                  <a:gs pos="38000">
                    <a:srgbClr val="60FFFC"/>
                  </a:gs>
                </a:gsLst>
                <a:path path="rect">
                  <a:fillToRect l="100000" t="100000"/>
                </a:path>
                <a:tileRect r="-100000" b="-100000"/>
              </a:gradFill>
            </a:ln>
          </p:spPr>
          <p:txBody>
            <a:bodyPr wrap="square" rtlCol="0">
              <a:spAutoFit/>
            </a:bodyPr>
            <a:lstStyle>
              <a:defPPr>
                <a:defRPr lang="zh-CN"/>
              </a:defPPr>
              <a:lvl1pPr lvl="0">
                <a:lnSpc>
                  <a:spcPct val="150000"/>
                </a:lnSpc>
                <a:defRPr kumimoji="0" sz="1400" i="0" u="none" strike="noStrike" cap="none" spc="0" normalizeH="0" baseline="0">
                  <a:ln>
                    <a:noFill/>
                  </a:ln>
                  <a:solidFill>
                    <a:prstClr val="white"/>
                  </a:solidFill>
                  <a:effectLst/>
                  <a:uLnTx/>
                  <a:uFillTx/>
                  <a:latin typeface="微软雅黑" panose="020B0503020204020204" pitchFamily="34" charset="-122"/>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电梯救援滞后，造成乘客恐慌；</a:t>
              </a:r>
              <a:endParaRPr kumimoji="0" lang="en-US" altLang="zh-CN"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endParaRPr>
            </a:p>
          </p:txBody>
        </p:sp>
        <p:sp>
          <p:nvSpPr>
            <p:cNvPr id="281" name="í$ļîḍê">
              <a:extLst>
                <a:ext uri="{FF2B5EF4-FFF2-40B4-BE49-F238E27FC236}">
                  <a16:creationId xmlns:a16="http://schemas.microsoft.com/office/drawing/2014/main" id="{2D2AC46A-504F-3370-08F5-4F74295AC781}"/>
                </a:ext>
              </a:extLst>
            </p:cNvPr>
            <p:cNvSpPr txBox="1"/>
            <p:nvPr/>
          </p:nvSpPr>
          <p:spPr>
            <a:xfrm>
              <a:off x="3419423" y="4958278"/>
              <a:ext cx="1800287" cy="423449"/>
            </a:xfrm>
            <a:prstGeom prst="rect">
              <a:avLst/>
            </a:prstGeom>
            <a:noFill/>
          </p:spPr>
          <p:txBody>
            <a:bodyPr wrap="square" rtlCol="0">
              <a:spAutoFit/>
            </a:bodyPr>
            <a:lstStyle>
              <a:defPPr>
                <a:defRPr lang="zh-CN"/>
              </a:defPPr>
              <a:lvl1pPr>
                <a:lnSpc>
                  <a:spcPct val="150000"/>
                </a:lnSpc>
                <a:defRPr kumimoji="0" sz="1200" b="1" i="0" u="none" strike="noStrike" cap="none" spc="0" normalizeH="0" baseline="0">
                  <a:ln>
                    <a:noFill/>
                  </a:ln>
                  <a:effectLst/>
                  <a:uLnTx/>
                  <a:uFillTx/>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C000"/>
                  </a:solidFill>
                  <a:effectLst/>
                  <a:uLnTx/>
                  <a:uFillTx/>
                  <a:latin typeface="Calibri"/>
                  <a:ea typeface="微软雅黑"/>
                  <a:cs typeface="+mn-cs"/>
                </a:rPr>
                <a:t>救援滞后</a:t>
              </a:r>
              <a:endParaRPr kumimoji="0" lang="en-US" altLang="zh-CN" sz="1600" b="1" i="0" u="none" strike="noStrike" kern="1200" cap="none" spc="0" normalizeH="0" baseline="0" noProof="0" dirty="0">
                <a:ln>
                  <a:noFill/>
                </a:ln>
                <a:solidFill>
                  <a:srgbClr val="FFC000"/>
                </a:solidFill>
                <a:effectLst/>
                <a:uLnTx/>
                <a:uFillTx/>
                <a:latin typeface="Calibri"/>
                <a:ea typeface="微软雅黑"/>
                <a:cs typeface="+mn-cs"/>
              </a:endParaRPr>
            </a:p>
          </p:txBody>
        </p:sp>
        <p:sp>
          <p:nvSpPr>
            <p:cNvPr id="282" name="î$lîďé">
              <a:extLst>
                <a:ext uri="{FF2B5EF4-FFF2-40B4-BE49-F238E27FC236}">
                  <a16:creationId xmlns:a16="http://schemas.microsoft.com/office/drawing/2014/main" id="{19C297D1-05FB-CEFD-C561-24B9459DC228}"/>
                </a:ext>
              </a:extLst>
            </p:cNvPr>
            <p:cNvSpPr txBox="1"/>
            <p:nvPr/>
          </p:nvSpPr>
          <p:spPr>
            <a:xfrm>
              <a:off x="2819599" y="4922406"/>
              <a:ext cx="633140" cy="584775"/>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2800" b="1" i="0" u="none" strike="noStrike" cap="none" spc="0" normalizeH="0" baseline="0">
                  <a:ln>
                    <a:noFill/>
                  </a:ln>
                  <a:solidFill>
                    <a:schemeClr val="accent1"/>
                  </a:solidFill>
                  <a:effectLst/>
                  <a:uLnTx/>
                  <a:uFillTx/>
                </a:defRPr>
              </a:lvl1pPr>
            </a:lstStyle>
            <a:p>
              <a:pPr marL="0" marR="0" lvl="0" indent="0" algn="l" defTabSz="913765" rtl="0" eaLnBrk="1" fontAlgn="auto" latinLnBrk="0" hangingPunct="1">
                <a:lnSpc>
                  <a:spcPct val="100000"/>
                </a:lnSpc>
                <a:spcBef>
                  <a:spcPts val="0"/>
                </a:spcBef>
                <a:spcAft>
                  <a:spcPts val="0"/>
                </a:spcAft>
                <a:buClrTx/>
                <a:buSzPct val="25000"/>
                <a:buFontTx/>
                <a:buNone/>
                <a:tabLst/>
                <a:defRPr/>
              </a:pPr>
              <a:r>
                <a:rPr kumimoji="0" lang="en-US" altLang="zh-CN" sz="3200" b="1" i="0" u="none" strike="noStrike" kern="1200" cap="none" spc="0" normalizeH="0" baseline="0" noProof="0" dirty="0">
                  <a:ln>
                    <a:noFill/>
                  </a:ln>
                  <a:solidFill>
                    <a:prstClr val="white"/>
                  </a:solidFill>
                  <a:effectLst/>
                  <a:uLnTx/>
                  <a:uFillTx/>
                  <a:latin typeface="Calibri"/>
                  <a:ea typeface="微软雅黑"/>
                  <a:cs typeface="+mn-cs"/>
                </a:rPr>
                <a:t>02</a:t>
              </a:r>
            </a:p>
          </p:txBody>
        </p:sp>
      </p:grpSp>
      <p:grpSp>
        <p:nvGrpSpPr>
          <p:cNvPr id="283" name="îŝ1îḓé">
            <a:extLst>
              <a:ext uri="{FF2B5EF4-FFF2-40B4-BE49-F238E27FC236}">
                <a16:creationId xmlns:a16="http://schemas.microsoft.com/office/drawing/2014/main" id="{104E9BA8-5336-57D4-5F05-C91D295F5CEE}"/>
              </a:ext>
            </a:extLst>
          </p:cNvPr>
          <p:cNvGrpSpPr/>
          <p:nvPr/>
        </p:nvGrpSpPr>
        <p:grpSpPr>
          <a:xfrm>
            <a:off x="4897125" y="4771451"/>
            <a:ext cx="2299613" cy="1199797"/>
            <a:chOff x="4930495" y="4922406"/>
            <a:chExt cx="2299613" cy="1199797"/>
          </a:xfrm>
        </p:grpSpPr>
        <p:sp>
          <p:nvSpPr>
            <p:cNvPr id="284" name="ïS1íďê">
              <a:extLst>
                <a:ext uri="{FF2B5EF4-FFF2-40B4-BE49-F238E27FC236}">
                  <a16:creationId xmlns:a16="http://schemas.microsoft.com/office/drawing/2014/main" id="{3EBED684-933B-20F9-C11F-E9A99BBDD217}"/>
                </a:ext>
              </a:extLst>
            </p:cNvPr>
            <p:cNvSpPr txBox="1"/>
            <p:nvPr/>
          </p:nvSpPr>
          <p:spPr>
            <a:xfrm>
              <a:off x="5173950" y="5421627"/>
              <a:ext cx="1865299" cy="700576"/>
            </a:xfrm>
            <a:prstGeom prst="rect">
              <a:avLst/>
            </a:prstGeom>
            <a:noFill/>
            <a:ln>
              <a:gradFill flip="none" rotWithShape="1">
                <a:gsLst>
                  <a:gs pos="100000">
                    <a:srgbClr val="3B4D67"/>
                  </a:gs>
                  <a:gs pos="38000">
                    <a:srgbClr val="60FFFC"/>
                  </a:gs>
                </a:gsLst>
                <a:path path="rect">
                  <a:fillToRect l="100000" t="100000"/>
                </a:path>
                <a:tileRect r="-100000" b="-100000"/>
              </a:gradFill>
            </a:ln>
          </p:spPr>
          <p:txBody>
            <a:bodyPr wrap="square" rtlCol="0">
              <a:spAutoFit/>
            </a:bodyPr>
            <a:lstStyle>
              <a:defPPr>
                <a:defRPr lang="zh-CN"/>
              </a:defPPr>
              <a:lvl1pPr lvl="0">
                <a:lnSpc>
                  <a:spcPct val="150000"/>
                </a:lnSpc>
                <a:defRPr kumimoji="0" sz="1400" i="0" u="none" strike="noStrike" cap="none" spc="0" normalizeH="0" baseline="0">
                  <a:ln>
                    <a:noFill/>
                  </a:ln>
                  <a:solidFill>
                    <a:prstClr val="white"/>
                  </a:solidFill>
                  <a:effectLst/>
                  <a:uLnTx/>
                  <a:uFillTx/>
                  <a:latin typeface="微软雅黑" panose="020B0503020204020204" pitchFamily="34" charset="-122"/>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电梯维保走过场，运维缺少闭环；</a:t>
              </a:r>
              <a:endParaRPr kumimoji="0" lang="en-US" altLang="zh-CN"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endParaRPr>
            </a:p>
          </p:txBody>
        </p:sp>
        <p:sp>
          <p:nvSpPr>
            <p:cNvPr id="285" name="îṩļiḋe">
              <a:extLst>
                <a:ext uri="{FF2B5EF4-FFF2-40B4-BE49-F238E27FC236}">
                  <a16:creationId xmlns:a16="http://schemas.microsoft.com/office/drawing/2014/main" id="{1639D169-EB0A-D10C-88FD-8ECDD788CB72}"/>
                </a:ext>
              </a:extLst>
            </p:cNvPr>
            <p:cNvSpPr txBox="1"/>
            <p:nvPr/>
          </p:nvSpPr>
          <p:spPr>
            <a:xfrm>
              <a:off x="5429821" y="4958278"/>
              <a:ext cx="1800287" cy="423449"/>
            </a:xfrm>
            <a:prstGeom prst="rect">
              <a:avLst/>
            </a:prstGeom>
            <a:noFill/>
          </p:spPr>
          <p:txBody>
            <a:bodyPr wrap="square" rtlCol="0">
              <a:spAutoFit/>
            </a:bodyPr>
            <a:lstStyle>
              <a:defPPr>
                <a:defRPr lang="zh-CN"/>
              </a:defPPr>
              <a:lvl1pPr>
                <a:lnSpc>
                  <a:spcPct val="150000"/>
                </a:lnSpc>
                <a:defRPr kumimoji="0" sz="1200" b="1" i="0" u="none" strike="noStrike" cap="none" spc="0" normalizeH="0" baseline="0">
                  <a:ln>
                    <a:noFill/>
                  </a:ln>
                  <a:effectLst/>
                  <a:uLnTx/>
                  <a:uFillTx/>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C000"/>
                  </a:solidFill>
                  <a:effectLst/>
                  <a:uLnTx/>
                  <a:uFillTx/>
                  <a:latin typeface="Calibri"/>
                  <a:ea typeface="微软雅黑"/>
                  <a:cs typeface="+mn-cs"/>
                </a:rPr>
                <a:t>维保走过场</a:t>
              </a:r>
              <a:endParaRPr kumimoji="0" lang="en-US" altLang="zh-CN" sz="1600" b="1" i="0" u="none" strike="noStrike" kern="1200" cap="none" spc="0" normalizeH="0" baseline="0" noProof="0" dirty="0">
                <a:ln>
                  <a:noFill/>
                </a:ln>
                <a:solidFill>
                  <a:srgbClr val="FFC000"/>
                </a:solidFill>
                <a:effectLst/>
                <a:uLnTx/>
                <a:uFillTx/>
                <a:latin typeface="Calibri"/>
                <a:ea typeface="微软雅黑"/>
                <a:cs typeface="+mn-cs"/>
              </a:endParaRPr>
            </a:p>
          </p:txBody>
        </p:sp>
        <p:sp>
          <p:nvSpPr>
            <p:cNvPr id="286" name="ïŝľíḋé">
              <a:extLst>
                <a:ext uri="{FF2B5EF4-FFF2-40B4-BE49-F238E27FC236}">
                  <a16:creationId xmlns:a16="http://schemas.microsoft.com/office/drawing/2014/main" id="{F7FD97FB-BB92-6038-6F3B-77ED9BB3F4AB}"/>
                </a:ext>
              </a:extLst>
            </p:cNvPr>
            <p:cNvSpPr txBox="1"/>
            <p:nvPr/>
          </p:nvSpPr>
          <p:spPr>
            <a:xfrm>
              <a:off x="4930495" y="4922406"/>
              <a:ext cx="633140" cy="584775"/>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2800" b="1" i="0" u="none" strike="noStrike" cap="none" spc="0" normalizeH="0" baseline="0">
                  <a:ln>
                    <a:noFill/>
                  </a:ln>
                  <a:solidFill>
                    <a:schemeClr val="accent1"/>
                  </a:solidFill>
                  <a:effectLst/>
                  <a:uLnTx/>
                  <a:uFillTx/>
                </a:defRPr>
              </a:lvl1pPr>
            </a:lstStyle>
            <a:p>
              <a:pPr marL="0" marR="0" lvl="0" indent="0" algn="l" defTabSz="913765" rtl="0" eaLnBrk="1" fontAlgn="auto" latinLnBrk="0" hangingPunct="1">
                <a:lnSpc>
                  <a:spcPct val="100000"/>
                </a:lnSpc>
                <a:spcBef>
                  <a:spcPts val="0"/>
                </a:spcBef>
                <a:spcAft>
                  <a:spcPts val="0"/>
                </a:spcAft>
                <a:buClrTx/>
                <a:buSzPct val="25000"/>
                <a:buFontTx/>
                <a:buNone/>
                <a:tabLst/>
                <a:defRPr/>
              </a:pPr>
              <a:r>
                <a:rPr kumimoji="0" lang="en-US" altLang="zh-CN" sz="3200" b="1" i="0" u="none" strike="noStrike" kern="1200" cap="none" spc="0" normalizeH="0" baseline="0" noProof="0" dirty="0">
                  <a:ln>
                    <a:noFill/>
                  </a:ln>
                  <a:solidFill>
                    <a:prstClr val="white"/>
                  </a:solidFill>
                  <a:effectLst/>
                  <a:uLnTx/>
                  <a:uFillTx/>
                  <a:latin typeface="Calibri"/>
                  <a:ea typeface="微软雅黑"/>
                  <a:cs typeface="+mn-cs"/>
                </a:rPr>
                <a:t>03</a:t>
              </a:r>
            </a:p>
          </p:txBody>
        </p:sp>
      </p:grpSp>
      <p:grpSp>
        <p:nvGrpSpPr>
          <p:cNvPr id="287" name="ïśḷiḑe">
            <a:extLst>
              <a:ext uri="{FF2B5EF4-FFF2-40B4-BE49-F238E27FC236}">
                <a16:creationId xmlns:a16="http://schemas.microsoft.com/office/drawing/2014/main" id="{FEF797EB-D9D8-4DE7-4C44-109652DAAA9A}"/>
              </a:ext>
            </a:extLst>
          </p:cNvPr>
          <p:cNvGrpSpPr/>
          <p:nvPr/>
        </p:nvGrpSpPr>
        <p:grpSpPr>
          <a:xfrm>
            <a:off x="7038837" y="4758570"/>
            <a:ext cx="2299613" cy="1213692"/>
            <a:chOff x="7041391" y="4922406"/>
            <a:chExt cx="2299613" cy="1213692"/>
          </a:xfrm>
        </p:grpSpPr>
        <p:sp>
          <p:nvSpPr>
            <p:cNvPr id="96" name="îśľiḑê">
              <a:extLst>
                <a:ext uri="{FF2B5EF4-FFF2-40B4-BE49-F238E27FC236}">
                  <a16:creationId xmlns:a16="http://schemas.microsoft.com/office/drawing/2014/main" id="{66EEC7BD-262F-92CE-5622-515D9A3B6116}"/>
                </a:ext>
              </a:extLst>
            </p:cNvPr>
            <p:cNvSpPr txBox="1"/>
            <p:nvPr/>
          </p:nvSpPr>
          <p:spPr>
            <a:xfrm>
              <a:off x="7420847" y="5435522"/>
              <a:ext cx="1865299" cy="700576"/>
            </a:xfrm>
            <a:prstGeom prst="rect">
              <a:avLst/>
            </a:prstGeom>
            <a:noFill/>
            <a:ln>
              <a:gradFill flip="none" rotWithShape="1">
                <a:gsLst>
                  <a:gs pos="100000">
                    <a:srgbClr val="586880"/>
                  </a:gs>
                  <a:gs pos="38000">
                    <a:srgbClr val="60FFFC"/>
                  </a:gs>
                </a:gsLst>
                <a:path path="rect">
                  <a:fillToRect l="100000" t="100000"/>
                </a:path>
                <a:tileRect r="-100000" b="-100000"/>
              </a:gradFill>
            </a:ln>
          </p:spPr>
          <p:txBody>
            <a:bodyPr wrap="square" rtlCol="0">
              <a:spAutoFit/>
            </a:bodyPr>
            <a:lstStyle>
              <a:defPPr>
                <a:defRPr lang="zh-CN"/>
              </a:defPPr>
              <a:lvl1pPr lvl="0">
                <a:lnSpc>
                  <a:spcPct val="150000"/>
                </a:lnSpc>
                <a:defRPr kumimoji="0" sz="1400" i="0" u="none" strike="noStrike" cap="none" spc="0" normalizeH="0" baseline="0">
                  <a:ln>
                    <a:noFill/>
                  </a:ln>
                  <a:solidFill>
                    <a:prstClr val="white"/>
                  </a:solidFill>
                  <a:effectLst/>
                  <a:uLnTx/>
                  <a:uFillTx/>
                  <a:latin typeface="微软雅黑" panose="020B0503020204020204" pitchFamily="34" charset="-122"/>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电梯运营管理工作不到位，职责不明确；</a:t>
              </a:r>
              <a:endParaRPr kumimoji="0" lang="en-US" altLang="zh-CN"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endParaRPr>
            </a:p>
          </p:txBody>
        </p:sp>
        <p:sp>
          <p:nvSpPr>
            <p:cNvPr id="97" name="íšḻíḑè">
              <a:extLst>
                <a:ext uri="{FF2B5EF4-FFF2-40B4-BE49-F238E27FC236}">
                  <a16:creationId xmlns:a16="http://schemas.microsoft.com/office/drawing/2014/main" id="{B25783D9-365E-5611-6FF0-3846637BAA36}"/>
                </a:ext>
              </a:extLst>
            </p:cNvPr>
            <p:cNvSpPr txBox="1"/>
            <p:nvPr/>
          </p:nvSpPr>
          <p:spPr>
            <a:xfrm>
              <a:off x="7540717" y="4958278"/>
              <a:ext cx="1800287" cy="423449"/>
            </a:xfrm>
            <a:prstGeom prst="rect">
              <a:avLst/>
            </a:prstGeom>
            <a:noFill/>
          </p:spPr>
          <p:txBody>
            <a:bodyPr wrap="square" rtlCol="0">
              <a:spAutoFit/>
            </a:bodyPr>
            <a:lstStyle>
              <a:defPPr>
                <a:defRPr lang="zh-CN"/>
              </a:defPPr>
              <a:lvl1pPr>
                <a:lnSpc>
                  <a:spcPct val="150000"/>
                </a:lnSpc>
                <a:defRPr kumimoji="0" sz="1200" b="1" i="0" u="none" strike="noStrike" cap="none" spc="0" normalizeH="0" baseline="0">
                  <a:ln>
                    <a:noFill/>
                  </a:ln>
                  <a:effectLst/>
                  <a:uLnTx/>
                  <a:uFillTx/>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C000"/>
                  </a:solidFill>
                  <a:effectLst/>
                  <a:uLnTx/>
                  <a:uFillTx/>
                  <a:latin typeface="Calibri"/>
                  <a:ea typeface="微软雅黑"/>
                  <a:cs typeface="+mn-cs"/>
                </a:rPr>
                <a:t>运维职责不明</a:t>
              </a:r>
              <a:endParaRPr kumimoji="0" lang="en-US" altLang="zh-CN" sz="1600" b="1" i="0" u="none" strike="noStrike" kern="1200" cap="none" spc="0" normalizeH="0" baseline="0" noProof="0" dirty="0">
                <a:ln>
                  <a:noFill/>
                </a:ln>
                <a:solidFill>
                  <a:srgbClr val="FFC000"/>
                </a:solidFill>
                <a:effectLst/>
                <a:uLnTx/>
                <a:uFillTx/>
                <a:latin typeface="Calibri"/>
                <a:ea typeface="微软雅黑"/>
                <a:cs typeface="+mn-cs"/>
              </a:endParaRPr>
            </a:p>
          </p:txBody>
        </p:sp>
        <p:sp>
          <p:nvSpPr>
            <p:cNvPr id="98" name="îslïdê">
              <a:extLst>
                <a:ext uri="{FF2B5EF4-FFF2-40B4-BE49-F238E27FC236}">
                  <a16:creationId xmlns:a16="http://schemas.microsoft.com/office/drawing/2014/main" id="{184C452D-2462-2828-B11E-96F67F75C655}"/>
                </a:ext>
              </a:extLst>
            </p:cNvPr>
            <p:cNvSpPr txBox="1"/>
            <p:nvPr/>
          </p:nvSpPr>
          <p:spPr>
            <a:xfrm>
              <a:off x="7041391" y="4922406"/>
              <a:ext cx="633140" cy="584775"/>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2800" b="1" i="0" u="none" strike="noStrike" cap="none" spc="0" normalizeH="0" baseline="0">
                  <a:ln>
                    <a:noFill/>
                  </a:ln>
                  <a:solidFill>
                    <a:schemeClr val="accent1"/>
                  </a:solidFill>
                  <a:effectLst/>
                  <a:uLnTx/>
                  <a:uFillTx/>
                </a:defRPr>
              </a:lvl1pPr>
            </a:lstStyle>
            <a:p>
              <a:pPr marL="0" marR="0" lvl="0" indent="0" algn="l" defTabSz="913765" rtl="0" eaLnBrk="1" fontAlgn="auto" latinLnBrk="0" hangingPunct="1">
                <a:lnSpc>
                  <a:spcPct val="100000"/>
                </a:lnSpc>
                <a:spcBef>
                  <a:spcPts val="0"/>
                </a:spcBef>
                <a:spcAft>
                  <a:spcPts val="0"/>
                </a:spcAft>
                <a:buClrTx/>
                <a:buSzPct val="25000"/>
                <a:buFontTx/>
                <a:buNone/>
                <a:tabLst/>
                <a:defRPr/>
              </a:pPr>
              <a:r>
                <a:rPr kumimoji="0" lang="en-US" altLang="zh-CN" sz="3200" b="1" i="0" u="none" strike="noStrike" kern="1200" cap="none" spc="0" normalizeH="0" baseline="0" noProof="0" dirty="0">
                  <a:ln>
                    <a:noFill/>
                  </a:ln>
                  <a:solidFill>
                    <a:prstClr val="white"/>
                  </a:solidFill>
                  <a:effectLst/>
                  <a:uLnTx/>
                  <a:uFillTx/>
                  <a:latin typeface="Calibri"/>
                  <a:ea typeface="微软雅黑"/>
                  <a:cs typeface="+mn-cs"/>
                </a:rPr>
                <a:t>04</a:t>
              </a:r>
            </a:p>
          </p:txBody>
        </p:sp>
      </p:grpSp>
      <p:grpSp>
        <p:nvGrpSpPr>
          <p:cNvPr id="99" name="iṩḻiďe">
            <a:extLst>
              <a:ext uri="{FF2B5EF4-FFF2-40B4-BE49-F238E27FC236}">
                <a16:creationId xmlns:a16="http://schemas.microsoft.com/office/drawing/2014/main" id="{94F9A67F-4169-B92C-DD72-285D7D7E90DF}"/>
              </a:ext>
            </a:extLst>
          </p:cNvPr>
          <p:cNvGrpSpPr/>
          <p:nvPr/>
        </p:nvGrpSpPr>
        <p:grpSpPr>
          <a:xfrm>
            <a:off x="9254304" y="4749380"/>
            <a:ext cx="2400020" cy="1264482"/>
            <a:chOff x="9152288" y="4922406"/>
            <a:chExt cx="2400020" cy="1264482"/>
          </a:xfrm>
        </p:grpSpPr>
        <p:sp>
          <p:nvSpPr>
            <p:cNvPr id="100" name="iṡľîḓè">
              <a:extLst>
                <a:ext uri="{FF2B5EF4-FFF2-40B4-BE49-F238E27FC236}">
                  <a16:creationId xmlns:a16="http://schemas.microsoft.com/office/drawing/2014/main" id="{A201B312-4E0B-3D34-54B8-8104119AA73B}"/>
                </a:ext>
              </a:extLst>
            </p:cNvPr>
            <p:cNvSpPr txBox="1"/>
            <p:nvPr/>
          </p:nvSpPr>
          <p:spPr>
            <a:xfrm>
              <a:off x="9624686" y="5486312"/>
              <a:ext cx="1865299" cy="700576"/>
            </a:xfrm>
            <a:prstGeom prst="rect">
              <a:avLst/>
            </a:prstGeom>
            <a:noFill/>
            <a:ln>
              <a:gradFill flip="none" rotWithShape="1">
                <a:gsLst>
                  <a:gs pos="100000">
                    <a:srgbClr val="8794A6"/>
                  </a:gs>
                  <a:gs pos="38000">
                    <a:srgbClr val="60FFFC"/>
                  </a:gs>
                </a:gsLst>
                <a:path path="rect">
                  <a:fillToRect l="100000" t="100000"/>
                </a:path>
                <a:tileRect r="-100000" b="-100000"/>
              </a:gradFill>
            </a:ln>
          </p:spPr>
          <p:txBody>
            <a:bodyPr wrap="square" rtlCol="0">
              <a:spAutoFit/>
            </a:bodyPr>
            <a:lstStyle>
              <a:defPPr>
                <a:defRPr lang="zh-CN"/>
              </a:defPPr>
              <a:lvl1pPr lvl="0">
                <a:lnSpc>
                  <a:spcPct val="150000"/>
                </a:lnSpc>
                <a:defRPr kumimoji="0" sz="1400" i="0" u="none" strike="noStrike" cap="none" spc="0" normalizeH="0" baseline="0">
                  <a:ln>
                    <a:noFill/>
                  </a:ln>
                  <a:solidFill>
                    <a:prstClr val="white"/>
                  </a:solidFill>
                  <a:effectLst/>
                  <a:uLnTx/>
                  <a:uFillTx/>
                  <a:latin typeface="微软雅黑" panose="020B0503020204020204" pitchFamily="34" charset="-122"/>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电梯相关资料管理疏漏、无法追溯；</a:t>
              </a:r>
            </a:p>
          </p:txBody>
        </p:sp>
        <p:sp>
          <p:nvSpPr>
            <p:cNvPr id="101" name="ïṣľïḑé">
              <a:extLst>
                <a:ext uri="{FF2B5EF4-FFF2-40B4-BE49-F238E27FC236}">
                  <a16:creationId xmlns:a16="http://schemas.microsoft.com/office/drawing/2014/main" id="{EE176E2A-6AB2-3198-BB93-C34F77ABFC8E}"/>
                </a:ext>
              </a:extLst>
            </p:cNvPr>
            <p:cNvSpPr txBox="1"/>
            <p:nvPr/>
          </p:nvSpPr>
          <p:spPr>
            <a:xfrm>
              <a:off x="9752021" y="4958278"/>
              <a:ext cx="1800287" cy="423449"/>
            </a:xfrm>
            <a:prstGeom prst="rect">
              <a:avLst/>
            </a:prstGeom>
            <a:noFill/>
          </p:spPr>
          <p:txBody>
            <a:bodyPr wrap="square" rtlCol="0">
              <a:spAutoFit/>
            </a:bodyPr>
            <a:lstStyle>
              <a:defPPr>
                <a:defRPr lang="zh-CN"/>
              </a:defPPr>
              <a:lvl1pPr>
                <a:lnSpc>
                  <a:spcPct val="150000"/>
                </a:lnSpc>
                <a:defRPr kumimoji="0" sz="1200" b="1" i="0" u="none" strike="noStrike" cap="none" spc="0" normalizeH="0" baseline="0">
                  <a:ln>
                    <a:noFill/>
                  </a:ln>
                  <a:effectLst/>
                  <a:uLnTx/>
                  <a:uFillTx/>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C000"/>
                  </a:solidFill>
                  <a:effectLst/>
                  <a:uLnTx/>
                  <a:uFillTx/>
                  <a:latin typeface="Calibri"/>
                  <a:ea typeface="微软雅黑"/>
                  <a:cs typeface="+mn-cs"/>
                </a:rPr>
                <a:t>事件无法追溯</a:t>
              </a:r>
              <a:endParaRPr kumimoji="0" lang="en-US" altLang="zh-CN" sz="1600" b="1" i="0" u="none" strike="noStrike" kern="1200" cap="none" spc="0" normalizeH="0" baseline="0" noProof="0" dirty="0">
                <a:ln>
                  <a:noFill/>
                </a:ln>
                <a:solidFill>
                  <a:srgbClr val="FFC000"/>
                </a:solidFill>
                <a:effectLst/>
                <a:uLnTx/>
                <a:uFillTx/>
                <a:latin typeface="Calibri"/>
                <a:ea typeface="微软雅黑"/>
                <a:cs typeface="+mn-cs"/>
              </a:endParaRPr>
            </a:p>
          </p:txBody>
        </p:sp>
        <p:sp>
          <p:nvSpPr>
            <p:cNvPr id="102" name="íṥḻîḑè">
              <a:extLst>
                <a:ext uri="{FF2B5EF4-FFF2-40B4-BE49-F238E27FC236}">
                  <a16:creationId xmlns:a16="http://schemas.microsoft.com/office/drawing/2014/main" id="{495AB71F-91B8-700A-4FF1-DAFD53AD9F12}"/>
                </a:ext>
              </a:extLst>
            </p:cNvPr>
            <p:cNvSpPr txBox="1"/>
            <p:nvPr/>
          </p:nvSpPr>
          <p:spPr>
            <a:xfrm>
              <a:off x="9152288" y="4922406"/>
              <a:ext cx="633140" cy="584775"/>
            </a:xfrm>
            <a:prstGeom prst="rect">
              <a:avLst/>
            </a:prstGeom>
            <a:noFill/>
          </p:spPr>
          <p:txBody>
            <a:bodyPr wrap="square">
              <a:spAutoFit/>
            </a:bodyPr>
            <a:lstStyle>
              <a:defPPr>
                <a:defRPr lang="zh-CN"/>
              </a:defPPr>
              <a:lvl1pPr marR="0" lvl="0" indent="0" defTabSz="913765" fontAlgn="auto">
                <a:lnSpc>
                  <a:spcPct val="100000"/>
                </a:lnSpc>
                <a:spcBef>
                  <a:spcPts val="0"/>
                </a:spcBef>
                <a:spcAft>
                  <a:spcPts val="0"/>
                </a:spcAft>
                <a:buClrTx/>
                <a:buSzPct val="25000"/>
                <a:buFontTx/>
                <a:buNone/>
                <a:defRPr kumimoji="0" sz="2800" b="1" i="0" u="none" strike="noStrike" cap="none" spc="0" normalizeH="0" baseline="0">
                  <a:ln>
                    <a:noFill/>
                  </a:ln>
                  <a:solidFill>
                    <a:schemeClr val="accent1"/>
                  </a:solidFill>
                  <a:effectLst/>
                  <a:uLnTx/>
                  <a:uFillTx/>
                </a:defRPr>
              </a:lvl1pPr>
            </a:lstStyle>
            <a:p>
              <a:pPr marL="0" marR="0" lvl="0" indent="0" algn="l" defTabSz="913765" rtl="0" eaLnBrk="1" fontAlgn="auto" latinLnBrk="0" hangingPunct="1">
                <a:lnSpc>
                  <a:spcPct val="100000"/>
                </a:lnSpc>
                <a:spcBef>
                  <a:spcPts val="0"/>
                </a:spcBef>
                <a:spcAft>
                  <a:spcPts val="0"/>
                </a:spcAft>
                <a:buClrTx/>
                <a:buSzPct val="25000"/>
                <a:buFontTx/>
                <a:buNone/>
                <a:tabLst/>
                <a:defRPr/>
              </a:pPr>
              <a:r>
                <a:rPr kumimoji="0" lang="en-US" altLang="zh-CN" sz="3200" b="1" i="0" u="none" strike="noStrike" kern="1200" cap="none" spc="0" normalizeH="0" baseline="0" noProof="0" dirty="0">
                  <a:ln>
                    <a:noFill/>
                  </a:ln>
                  <a:solidFill>
                    <a:prstClr val="white"/>
                  </a:solidFill>
                  <a:effectLst/>
                  <a:uLnTx/>
                  <a:uFillTx/>
                  <a:latin typeface="Calibri"/>
                  <a:ea typeface="微软雅黑"/>
                  <a:cs typeface="+mn-cs"/>
                </a:rPr>
                <a:t>05</a:t>
              </a:r>
            </a:p>
          </p:txBody>
        </p:sp>
      </p:grpSp>
      <p:grpSp>
        <p:nvGrpSpPr>
          <p:cNvPr id="104" name="组合 10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65B5F8B8-3859-6145-C15D-13687EDD5F07}"/>
              </a:ext>
            </a:extLst>
          </p:cNvPr>
          <p:cNvGrpSpPr>
            <a:grpSpLocks noChangeAspect="1"/>
          </p:cNvGrpSpPr>
          <p:nvPr/>
        </p:nvGrpSpPr>
        <p:grpSpPr>
          <a:xfrm>
            <a:off x="366071" y="1011607"/>
            <a:ext cx="4425474" cy="3333019"/>
            <a:chOff x="3189288" y="1168400"/>
            <a:chExt cx="5807075" cy="4373563"/>
          </a:xfrm>
        </p:grpSpPr>
        <p:sp>
          <p:nvSpPr>
            <p:cNvPr id="105" name="í$liḑé">
              <a:extLst>
                <a:ext uri="{FF2B5EF4-FFF2-40B4-BE49-F238E27FC236}">
                  <a16:creationId xmlns:a16="http://schemas.microsoft.com/office/drawing/2014/main" id="{E0967F7C-3047-3AAA-307E-BB045092FFFA}"/>
                </a:ext>
              </a:extLst>
            </p:cNvPr>
            <p:cNvSpPr/>
            <p:nvPr/>
          </p:nvSpPr>
          <p:spPr bwMode="auto">
            <a:xfrm>
              <a:off x="7223126" y="2665413"/>
              <a:ext cx="228600" cy="474663"/>
            </a:xfrm>
            <a:custGeom>
              <a:avLst/>
              <a:gdLst>
                <a:gd name="T0" fmla="*/ 1 w 40"/>
                <a:gd name="T1" fmla="*/ 79 h 83"/>
                <a:gd name="T2" fmla="*/ 2 w 40"/>
                <a:gd name="T3" fmla="*/ 83 h 83"/>
                <a:gd name="T4" fmla="*/ 5 w 40"/>
                <a:gd name="T5" fmla="*/ 83 h 83"/>
                <a:gd name="T6" fmla="*/ 38 w 40"/>
                <a:gd name="T7" fmla="*/ 82 h 83"/>
                <a:gd name="T8" fmla="*/ 40 w 40"/>
                <a:gd name="T9" fmla="*/ 1 h 83"/>
                <a:gd name="T10" fmla="*/ 12 w 40"/>
                <a:gd name="T11" fmla="*/ 1 h 83"/>
                <a:gd name="T12" fmla="*/ 2 w 40"/>
                <a:gd name="T13" fmla="*/ 4 h 83"/>
                <a:gd name="T14" fmla="*/ 1 w 40"/>
                <a:gd name="T15" fmla="*/ 20 h 83"/>
                <a:gd name="T16" fmla="*/ 1 w 40"/>
                <a:gd name="T17" fmla="*/ 7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83">
                  <a:moveTo>
                    <a:pt x="1" y="79"/>
                  </a:moveTo>
                  <a:cubicBezTo>
                    <a:pt x="1" y="80"/>
                    <a:pt x="1" y="82"/>
                    <a:pt x="2" y="83"/>
                  </a:cubicBezTo>
                  <a:cubicBezTo>
                    <a:pt x="3" y="83"/>
                    <a:pt x="4" y="83"/>
                    <a:pt x="5" y="83"/>
                  </a:cubicBezTo>
                  <a:cubicBezTo>
                    <a:pt x="16" y="83"/>
                    <a:pt x="27" y="83"/>
                    <a:pt x="38" y="82"/>
                  </a:cubicBezTo>
                  <a:cubicBezTo>
                    <a:pt x="40" y="55"/>
                    <a:pt x="40" y="29"/>
                    <a:pt x="40" y="1"/>
                  </a:cubicBezTo>
                  <a:cubicBezTo>
                    <a:pt x="40" y="1"/>
                    <a:pt x="14" y="1"/>
                    <a:pt x="12" y="1"/>
                  </a:cubicBezTo>
                  <a:cubicBezTo>
                    <a:pt x="7" y="1"/>
                    <a:pt x="4" y="0"/>
                    <a:pt x="2" y="4"/>
                  </a:cubicBezTo>
                  <a:cubicBezTo>
                    <a:pt x="1" y="8"/>
                    <a:pt x="1" y="15"/>
                    <a:pt x="1" y="20"/>
                  </a:cubicBezTo>
                  <a:cubicBezTo>
                    <a:pt x="0" y="39"/>
                    <a:pt x="1" y="59"/>
                    <a:pt x="1" y="79"/>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06" name="ï$lîde">
              <a:extLst>
                <a:ext uri="{FF2B5EF4-FFF2-40B4-BE49-F238E27FC236}">
                  <a16:creationId xmlns:a16="http://schemas.microsoft.com/office/drawing/2014/main" id="{F4F5BFF8-BD06-CBEB-4A52-6AACB7974A12}"/>
                </a:ext>
              </a:extLst>
            </p:cNvPr>
            <p:cNvSpPr/>
            <p:nvPr/>
          </p:nvSpPr>
          <p:spPr bwMode="auto">
            <a:xfrm>
              <a:off x="7280276" y="2986088"/>
              <a:ext cx="120650" cy="107950"/>
            </a:xfrm>
            <a:custGeom>
              <a:avLst/>
              <a:gdLst>
                <a:gd name="T0" fmla="*/ 21 w 21"/>
                <a:gd name="T1" fmla="*/ 0 h 19"/>
                <a:gd name="T2" fmla="*/ 10 w 21"/>
                <a:gd name="T3" fmla="*/ 0 h 19"/>
                <a:gd name="T4" fmla="*/ 1 w 21"/>
                <a:gd name="T5" fmla="*/ 1 h 19"/>
                <a:gd name="T6" fmla="*/ 2 w 21"/>
                <a:gd name="T7" fmla="*/ 19 h 19"/>
                <a:gd name="T8" fmla="*/ 18 w 21"/>
                <a:gd name="T9" fmla="*/ 19 h 19"/>
                <a:gd name="T10" fmla="*/ 20 w 21"/>
                <a:gd name="T11" fmla="*/ 18 h 19"/>
                <a:gd name="T12" fmla="*/ 21 w 21"/>
                <a:gd name="T13" fmla="*/ 17 h 19"/>
                <a:gd name="T14" fmla="*/ 21 w 21"/>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9">
                  <a:moveTo>
                    <a:pt x="21" y="0"/>
                  </a:moveTo>
                  <a:cubicBezTo>
                    <a:pt x="17" y="0"/>
                    <a:pt x="14" y="0"/>
                    <a:pt x="10" y="0"/>
                  </a:cubicBezTo>
                  <a:cubicBezTo>
                    <a:pt x="8" y="0"/>
                    <a:pt x="3" y="0"/>
                    <a:pt x="1" y="1"/>
                  </a:cubicBezTo>
                  <a:cubicBezTo>
                    <a:pt x="0" y="2"/>
                    <a:pt x="2" y="19"/>
                    <a:pt x="2" y="19"/>
                  </a:cubicBezTo>
                  <a:cubicBezTo>
                    <a:pt x="7" y="19"/>
                    <a:pt x="13" y="19"/>
                    <a:pt x="18" y="19"/>
                  </a:cubicBezTo>
                  <a:cubicBezTo>
                    <a:pt x="19" y="19"/>
                    <a:pt x="20" y="19"/>
                    <a:pt x="20" y="18"/>
                  </a:cubicBezTo>
                  <a:cubicBezTo>
                    <a:pt x="20" y="18"/>
                    <a:pt x="20" y="17"/>
                    <a:pt x="21" y="17"/>
                  </a:cubicBezTo>
                  <a:cubicBezTo>
                    <a:pt x="21" y="11"/>
                    <a:pt x="21" y="6"/>
                    <a:pt x="2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07" name="i$ľîḋê">
              <a:extLst>
                <a:ext uri="{FF2B5EF4-FFF2-40B4-BE49-F238E27FC236}">
                  <a16:creationId xmlns:a16="http://schemas.microsoft.com/office/drawing/2014/main" id="{9A0F6F20-8C05-AB47-04E8-BF5370085E22}"/>
                </a:ext>
              </a:extLst>
            </p:cNvPr>
            <p:cNvSpPr/>
            <p:nvPr/>
          </p:nvSpPr>
          <p:spPr bwMode="auto">
            <a:xfrm>
              <a:off x="7280276" y="2854325"/>
              <a:ext cx="120650" cy="114300"/>
            </a:xfrm>
            <a:custGeom>
              <a:avLst/>
              <a:gdLst>
                <a:gd name="T0" fmla="*/ 21 w 21"/>
                <a:gd name="T1" fmla="*/ 18 h 20"/>
                <a:gd name="T2" fmla="*/ 21 w 21"/>
                <a:gd name="T3" fmla="*/ 1 h 20"/>
                <a:gd name="T4" fmla="*/ 3 w 21"/>
                <a:gd name="T5" fmla="*/ 0 h 20"/>
                <a:gd name="T6" fmla="*/ 1 w 21"/>
                <a:gd name="T7" fmla="*/ 1 h 20"/>
                <a:gd name="T8" fmla="*/ 1 w 21"/>
                <a:gd name="T9" fmla="*/ 2 h 20"/>
                <a:gd name="T10" fmla="*/ 1 w 21"/>
                <a:gd name="T11" fmla="*/ 10 h 20"/>
                <a:gd name="T12" fmla="*/ 1 w 21"/>
                <a:gd name="T13" fmla="*/ 18 h 20"/>
                <a:gd name="T14" fmla="*/ 10 w 21"/>
                <a:gd name="T15" fmla="*/ 19 h 20"/>
                <a:gd name="T16" fmla="*/ 20 w 21"/>
                <a:gd name="T17" fmla="*/ 19 h 20"/>
                <a:gd name="T18" fmla="*/ 21 w 21"/>
                <a:gd name="T1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0">
                  <a:moveTo>
                    <a:pt x="21" y="18"/>
                  </a:moveTo>
                  <a:cubicBezTo>
                    <a:pt x="21" y="12"/>
                    <a:pt x="21" y="6"/>
                    <a:pt x="21" y="1"/>
                  </a:cubicBezTo>
                  <a:cubicBezTo>
                    <a:pt x="15" y="1"/>
                    <a:pt x="9" y="0"/>
                    <a:pt x="3" y="0"/>
                  </a:cubicBezTo>
                  <a:cubicBezTo>
                    <a:pt x="2" y="0"/>
                    <a:pt x="2" y="0"/>
                    <a:pt x="1" y="1"/>
                  </a:cubicBezTo>
                  <a:cubicBezTo>
                    <a:pt x="1" y="1"/>
                    <a:pt x="1" y="1"/>
                    <a:pt x="1" y="2"/>
                  </a:cubicBezTo>
                  <a:cubicBezTo>
                    <a:pt x="1" y="5"/>
                    <a:pt x="1" y="8"/>
                    <a:pt x="1" y="10"/>
                  </a:cubicBezTo>
                  <a:cubicBezTo>
                    <a:pt x="1" y="12"/>
                    <a:pt x="0" y="17"/>
                    <a:pt x="1" y="18"/>
                  </a:cubicBezTo>
                  <a:cubicBezTo>
                    <a:pt x="3" y="20"/>
                    <a:pt x="8" y="19"/>
                    <a:pt x="10" y="19"/>
                  </a:cubicBezTo>
                  <a:cubicBezTo>
                    <a:pt x="13" y="19"/>
                    <a:pt x="17" y="19"/>
                    <a:pt x="20" y="19"/>
                  </a:cubicBezTo>
                  <a:cubicBezTo>
                    <a:pt x="21" y="19"/>
                    <a:pt x="21" y="19"/>
                    <a:pt x="21"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08" name="îṩľïḑè">
              <a:extLst>
                <a:ext uri="{FF2B5EF4-FFF2-40B4-BE49-F238E27FC236}">
                  <a16:creationId xmlns:a16="http://schemas.microsoft.com/office/drawing/2014/main" id="{7391EDFE-2B96-DE7D-D64E-6178D7A55679}"/>
                </a:ext>
              </a:extLst>
            </p:cNvPr>
            <p:cNvSpPr/>
            <p:nvPr/>
          </p:nvSpPr>
          <p:spPr bwMode="auto">
            <a:xfrm>
              <a:off x="7256463" y="2751138"/>
              <a:ext cx="166688" cy="63500"/>
            </a:xfrm>
            <a:custGeom>
              <a:avLst/>
              <a:gdLst>
                <a:gd name="T0" fmla="*/ 28 w 29"/>
                <a:gd name="T1" fmla="*/ 10 h 11"/>
                <a:gd name="T2" fmla="*/ 28 w 29"/>
                <a:gd name="T3" fmla="*/ 0 h 11"/>
                <a:gd name="T4" fmla="*/ 1 w 29"/>
                <a:gd name="T5" fmla="*/ 1 h 11"/>
                <a:gd name="T6" fmla="*/ 0 w 29"/>
                <a:gd name="T7" fmla="*/ 2 h 11"/>
                <a:gd name="T8" fmla="*/ 0 w 29"/>
                <a:gd name="T9" fmla="*/ 3 h 11"/>
                <a:gd name="T10" fmla="*/ 1 w 29"/>
                <a:gd name="T11" fmla="*/ 11 h 11"/>
                <a:gd name="T12" fmla="*/ 6 w 29"/>
                <a:gd name="T13" fmla="*/ 11 h 11"/>
                <a:gd name="T14" fmla="*/ 10 w 29"/>
                <a:gd name="T15" fmla="*/ 11 h 11"/>
                <a:gd name="T16" fmla="*/ 28 w 29"/>
                <a:gd name="T1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1">
                  <a:moveTo>
                    <a:pt x="28" y="10"/>
                  </a:moveTo>
                  <a:cubicBezTo>
                    <a:pt x="29" y="7"/>
                    <a:pt x="29" y="3"/>
                    <a:pt x="28" y="0"/>
                  </a:cubicBezTo>
                  <a:cubicBezTo>
                    <a:pt x="19" y="0"/>
                    <a:pt x="10" y="1"/>
                    <a:pt x="1" y="1"/>
                  </a:cubicBezTo>
                  <a:cubicBezTo>
                    <a:pt x="0" y="2"/>
                    <a:pt x="0" y="2"/>
                    <a:pt x="0" y="2"/>
                  </a:cubicBezTo>
                  <a:cubicBezTo>
                    <a:pt x="0" y="2"/>
                    <a:pt x="0" y="2"/>
                    <a:pt x="0" y="3"/>
                  </a:cubicBezTo>
                  <a:cubicBezTo>
                    <a:pt x="0" y="4"/>
                    <a:pt x="0" y="10"/>
                    <a:pt x="1" y="11"/>
                  </a:cubicBezTo>
                  <a:cubicBezTo>
                    <a:pt x="2" y="11"/>
                    <a:pt x="5" y="11"/>
                    <a:pt x="6" y="11"/>
                  </a:cubicBezTo>
                  <a:cubicBezTo>
                    <a:pt x="7" y="11"/>
                    <a:pt x="9" y="11"/>
                    <a:pt x="10" y="11"/>
                  </a:cubicBezTo>
                  <a:cubicBezTo>
                    <a:pt x="12" y="11"/>
                    <a:pt x="28" y="10"/>
                    <a:pt x="28" y="10"/>
                  </a:cubicBezTo>
                  <a:close/>
                </a:path>
              </a:pathLst>
            </a:custGeom>
            <a:solidFill>
              <a:srgbClr val="8A8A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09" name="îSļîḓê">
              <a:extLst>
                <a:ext uri="{FF2B5EF4-FFF2-40B4-BE49-F238E27FC236}">
                  <a16:creationId xmlns:a16="http://schemas.microsoft.com/office/drawing/2014/main" id="{C3971706-7683-DBF8-47D6-71C82C69C7F2}"/>
                </a:ext>
              </a:extLst>
            </p:cNvPr>
            <p:cNvSpPr/>
            <p:nvPr/>
          </p:nvSpPr>
          <p:spPr bwMode="auto">
            <a:xfrm>
              <a:off x="7308851" y="2878138"/>
              <a:ext cx="74613" cy="68263"/>
            </a:xfrm>
            <a:custGeom>
              <a:avLst/>
              <a:gdLst>
                <a:gd name="T0" fmla="*/ 11 w 13"/>
                <a:gd name="T1" fmla="*/ 5 h 12"/>
                <a:gd name="T2" fmla="*/ 9 w 13"/>
                <a:gd name="T3" fmla="*/ 1 h 12"/>
                <a:gd name="T4" fmla="*/ 8 w 13"/>
                <a:gd name="T5" fmla="*/ 0 h 12"/>
                <a:gd name="T6" fmla="*/ 6 w 13"/>
                <a:gd name="T7" fmla="*/ 1 h 12"/>
                <a:gd name="T8" fmla="*/ 1 w 13"/>
                <a:gd name="T9" fmla="*/ 11 h 12"/>
                <a:gd name="T10" fmla="*/ 13 w 13"/>
                <a:gd name="T11" fmla="*/ 11 h 12"/>
                <a:gd name="T12" fmla="*/ 11 w 13"/>
                <a:gd name="T13" fmla="*/ 5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1" y="5"/>
                  </a:moveTo>
                  <a:cubicBezTo>
                    <a:pt x="10" y="4"/>
                    <a:pt x="9" y="3"/>
                    <a:pt x="9" y="1"/>
                  </a:cubicBezTo>
                  <a:cubicBezTo>
                    <a:pt x="9" y="1"/>
                    <a:pt x="8" y="0"/>
                    <a:pt x="8" y="0"/>
                  </a:cubicBezTo>
                  <a:cubicBezTo>
                    <a:pt x="7" y="0"/>
                    <a:pt x="7" y="1"/>
                    <a:pt x="6" y="1"/>
                  </a:cubicBezTo>
                  <a:cubicBezTo>
                    <a:pt x="5" y="3"/>
                    <a:pt x="0" y="9"/>
                    <a:pt x="1" y="11"/>
                  </a:cubicBezTo>
                  <a:cubicBezTo>
                    <a:pt x="2" y="12"/>
                    <a:pt x="13" y="10"/>
                    <a:pt x="13" y="11"/>
                  </a:cubicBezTo>
                  <a:cubicBezTo>
                    <a:pt x="13" y="9"/>
                    <a:pt x="12" y="7"/>
                    <a:pt x="11" y="5"/>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0" name="iŝļïḑê">
              <a:extLst>
                <a:ext uri="{FF2B5EF4-FFF2-40B4-BE49-F238E27FC236}">
                  <a16:creationId xmlns:a16="http://schemas.microsoft.com/office/drawing/2014/main" id="{4A3E011F-F724-92EB-3033-74C429CF5A3A}"/>
                </a:ext>
              </a:extLst>
            </p:cNvPr>
            <p:cNvSpPr/>
            <p:nvPr/>
          </p:nvSpPr>
          <p:spPr bwMode="auto">
            <a:xfrm>
              <a:off x="7302501" y="3008313"/>
              <a:ext cx="80963" cy="63500"/>
            </a:xfrm>
            <a:custGeom>
              <a:avLst/>
              <a:gdLst>
                <a:gd name="T0" fmla="*/ 14 w 14"/>
                <a:gd name="T1" fmla="*/ 1 h 11"/>
                <a:gd name="T2" fmla="*/ 12 w 14"/>
                <a:gd name="T3" fmla="*/ 0 h 11"/>
                <a:gd name="T4" fmla="*/ 5 w 14"/>
                <a:gd name="T5" fmla="*/ 0 h 11"/>
                <a:gd name="T6" fmla="*/ 2 w 14"/>
                <a:gd name="T7" fmla="*/ 3 h 11"/>
                <a:gd name="T8" fmla="*/ 4 w 14"/>
                <a:gd name="T9" fmla="*/ 8 h 11"/>
                <a:gd name="T10" fmla="*/ 6 w 14"/>
                <a:gd name="T11" fmla="*/ 11 h 11"/>
                <a:gd name="T12" fmla="*/ 7 w 14"/>
                <a:gd name="T13" fmla="*/ 11 h 11"/>
                <a:gd name="T14" fmla="*/ 8 w 14"/>
                <a:gd name="T15" fmla="*/ 11 h 11"/>
                <a:gd name="T16" fmla="*/ 14 w 14"/>
                <a:gd name="T17" fmla="*/ 2 h 11"/>
                <a:gd name="T18" fmla="*/ 14 w 14"/>
                <a:gd name="T1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1">
                  <a:moveTo>
                    <a:pt x="14" y="1"/>
                  </a:moveTo>
                  <a:cubicBezTo>
                    <a:pt x="14" y="0"/>
                    <a:pt x="13" y="0"/>
                    <a:pt x="12" y="0"/>
                  </a:cubicBezTo>
                  <a:cubicBezTo>
                    <a:pt x="10" y="0"/>
                    <a:pt x="7" y="0"/>
                    <a:pt x="5" y="0"/>
                  </a:cubicBezTo>
                  <a:cubicBezTo>
                    <a:pt x="3" y="1"/>
                    <a:pt x="0" y="0"/>
                    <a:pt x="2" y="3"/>
                  </a:cubicBezTo>
                  <a:cubicBezTo>
                    <a:pt x="2" y="5"/>
                    <a:pt x="3" y="6"/>
                    <a:pt x="4" y="8"/>
                  </a:cubicBezTo>
                  <a:cubicBezTo>
                    <a:pt x="5" y="9"/>
                    <a:pt x="5" y="10"/>
                    <a:pt x="6" y="11"/>
                  </a:cubicBezTo>
                  <a:cubicBezTo>
                    <a:pt x="7" y="11"/>
                    <a:pt x="7" y="11"/>
                    <a:pt x="7" y="11"/>
                  </a:cubicBezTo>
                  <a:cubicBezTo>
                    <a:pt x="8" y="11"/>
                    <a:pt x="8" y="11"/>
                    <a:pt x="8" y="11"/>
                  </a:cubicBezTo>
                  <a:cubicBezTo>
                    <a:pt x="10" y="8"/>
                    <a:pt x="12" y="5"/>
                    <a:pt x="14" y="2"/>
                  </a:cubicBezTo>
                  <a:cubicBezTo>
                    <a:pt x="14" y="2"/>
                    <a:pt x="14" y="1"/>
                    <a:pt x="14" y="1"/>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1" name="îşļîde">
              <a:extLst>
                <a:ext uri="{FF2B5EF4-FFF2-40B4-BE49-F238E27FC236}">
                  <a16:creationId xmlns:a16="http://schemas.microsoft.com/office/drawing/2014/main" id="{42574ED0-852C-5380-4DDC-05F0ACA61C7A}"/>
                </a:ext>
              </a:extLst>
            </p:cNvPr>
            <p:cNvSpPr/>
            <p:nvPr/>
          </p:nvSpPr>
          <p:spPr bwMode="auto">
            <a:xfrm>
              <a:off x="4237038" y="5113338"/>
              <a:ext cx="2865438" cy="233363"/>
            </a:xfrm>
            <a:custGeom>
              <a:avLst/>
              <a:gdLst>
                <a:gd name="T0" fmla="*/ 498 w 501"/>
                <a:gd name="T1" fmla="*/ 7 h 41"/>
                <a:gd name="T2" fmla="*/ 202 w 501"/>
                <a:gd name="T3" fmla="*/ 5 h 41"/>
                <a:gd name="T4" fmla="*/ 8 w 501"/>
                <a:gd name="T5" fmla="*/ 10 h 41"/>
                <a:gd name="T6" fmla="*/ 4 w 501"/>
                <a:gd name="T7" fmla="*/ 41 h 41"/>
                <a:gd name="T8" fmla="*/ 499 w 501"/>
                <a:gd name="T9" fmla="*/ 37 h 41"/>
                <a:gd name="T10" fmla="*/ 498 w 501"/>
                <a:gd name="T11" fmla="*/ 7 h 41"/>
              </a:gdLst>
              <a:ahLst/>
              <a:cxnLst>
                <a:cxn ang="0">
                  <a:pos x="T0" y="T1"/>
                </a:cxn>
                <a:cxn ang="0">
                  <a:pos x="T2" y="T3"/>
                </a:cxn>
                <a:cxn ang="0">
                  <a:pos x="T4" y="T5"/>
                </a:cxn>
                <a:cxn ang="0">
                  <a:pos x="T6" y="T7"/>
                </a:cxn>
                <a:cxn ang="0">
                  <a:pos x="T8" y="T9"/>
                </a:cxn>
                <a:cxn ang="0">
                  <a:pos x="T10" y="T11"/>
                </a:cxn>
              </a:cxnLst>
              <a:rect l="0" t="0" r="r" b="b"/>
              <a:pathLst>
                <a:path w="501" h="41">
                  <a:moveTo>
                    <a:pt x="498" y="7"/>
                  </a:moveTo>
                  <a:cubicBezTo>
                    <a:pt x="377" y="0"/>
                    <a:pt x="323" y="8"/>
                    <a:pt x="202" y="5"/>
                  </a:cubicBezTo>
                  <a:cubicBezTo>
                    <a:pt x="137" y="4"/>
                    <a:pt x="73" y="8"/>
                    <a:pt x="8" y="10"/>
                  </a:cubicBezTo>
                  <a:cubicBezTo>
                    <a:pt x="0" y="15"/>
                    <a:pt x="3" y="30"/>
                    <a:pt x="4" y="41"/>
                  </a:cubicBezTo>
                  <a:cubicBezTo>
                    <a:pt x="190" y="40"/>
                    <a:pt x="313" y="41"/>
                    <a:pt x="499" y="37"/>
                  </a:cubicBezTo>
                  <a:cubicBezTo>
                    <a:pt x="501" y="28"/>
                    <a:pt x="501" y="17"/>
                    <a:pt x="498" y="7"/>
                  </a:cubicBez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2" name="î$ḷíde">
              <a:extLst>
                <a:ext uri="{FF2B5EF4-FFF2-40B4-BE49-F238E27FC236}">
                  <a16:creationId xmlns:a16="http://schemas.microsoft.com/office/drawing/2014/main" id="{AB3F786D-D6F8-E33D-5A96-AE927E847961}"/>
                </a:ext>
              </a:extLst>
            </p:cNvPr>
            <p:cNvSpPr/>
            <p:nvPr/>
          </p:nvSpPr>
          <p:spPr bwMode="auto">
            <a:xfrm>
              <a:off x="4311651" y="1601788"/>
              <a:ext cx="2786063" cy="3579813"/>
            </a:xfrm>
            <a:custGeom>
              <a:avLst/>
              <a:gdLst>
                <a:gd name="T0" fmla="*/ 487 w 487"/>
                <a:gd name="T1" fmla="*/ 9 h 626"/>
                <a:gd name="T2" fmla="*/ 487 w 487"/>
                <a:gd name="T3" fmla="*/ 9 h 626"/>
                <a:gd name="T4" fmla="*/ 485 w 487"/>
                <a:gd name="T5" fmla="*/ 2 h 626"/>
                <a:gd name="T6" fmla="*/ 196 w 487"/>
                <a:gd name="T7" fmla="*/ 2 h 626"/>
                <a:gd name="T8" fmla="*/ 5 w 487"/>
                <a:gd name="T9" fmla="*/ 4 h 626"/>
                <a:gd name="T10" fmla="*/ 0 w 487"/>
                <a:gd name="T11" fmla="*/ 9 h 626"/>
                <a:gd name="T12" fmla="*/ 0 w 487"/>
                <a:gd name="T13" fmla="*/ 10 h 626"/>
                <a:gd name="T14" fmla="*/ 0 w 487"/>
                <a:gd name="T15" fmla="*/ 619 h 626"/>
                <a:gd name="T16" fmla="*/ 2 w 487"/>
                <a:gd name="T17" fmla="*/ 626 h 626"/>
                <a:gd name="T18" fmla="*/ 486 w 487"/>
                <a:gd name="T19" fmla="*/ 625 h 626"/>
                <a:gd name="T20" fmla="*/ 487 w 487"/>
                <a:gd name="T21" fmla="*/ 621 h 626"/>
                <a:gd name="T22" fmla="*/ 487 w 487"/>
                <a:gd name="T23" fmla="*/ 621 h 626"/>
                <a:gd name="T24" fmla="*/ 487 w 487"/>
                <a:gd name="T25" fmla="*/ 9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7" h="626">
                  <a:moveTo>
                    <a:pt x="487" y="9"/>
                  </a:moveTo>
                  <a:cubicBezTo>
                    <a:pt x="487" y="9"/>
                    <a:pt x="487" y="9"/>
                    <a:pt x="487" y="9"/>
                  </a:cubicBezTo>
                  <a:cubicBezTo>
                    <a:pt x="487" y="7"/>
                    <a:pt x="486" y="5"/>
                    <a:pt x="485" y="2"/>
                  </a:cubicBezTo>
                  <a:cubicBezTo>
                    <a:pt x="367" y="0"/>
                    <a:pt x="313" y="3"/>
                    <a:pt x="196" y="2"/>
                  </a:cubicBezTo>
                  <a:cubicBezTo>
                    <a:pt x="132" y="1"/>
                    <a:pt x="69" y="3"/>
                    <a:pt x="5" y="4"/>
                  </a:cubicBezTo>
                  <a:cubicBezTo>
                    <a:pt x="2" y="5"/>
                    <a:pt x="0" y="7"/>
                    <a:pt x="0" y="9"/>
                  </a:cubicBezTo>
                  <a:cubicBezTo>
                    <a:pt x="0" y="9"/>
                    <a:pt x="0" y="10"/>
                    <a:pt x="0" y="10"/>
                  </a:cubicBezTo>
                  <a:cubicBezTo>
                    <a:pt x="0" y="619"/>
                    <a:pt x="0" y="619"/>
                    <a:pt x="0" y="619"/>
                  </a:cubicBezTo>
                  <a:cubicBezTo>
                    <a:pt x="0" y="621"/>
                    <a:pt x="1" y="624"/>
                    <a:pt x="2" y="626"/>
                  </a:cubicBezTo>
                  <a:cubicBezTo>
                    <a:pt x="184" y="626"/>
                    <a:pt x="304" y="626"/>
                    <a:pt x="486" y="625"/>
                  </a:cubicBezTo>
                  <a:cubicBezTo>
                    <a:pt x="487" y="623"/>
                    <a:pt x="487" y="622"/>
                    <a:pt x="487" y="621"/>
                  </a:cubicBezTo>
                  <a:cubicBezTo>
                    <a:pt x="487" y="621"/>
                    <a:pt x="487" y="621"/>
                    <a:pt x="487" y="621"/>
                  </a:cubicBezTo>
                  <a:lnTo>
                    <a:pt x="487" y="9"/>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3" name="íṥḻíďe">
              <a:extLst>
                <a:ext uri="{FF2B5EF4-FFF2-40B4-BE49-F238E27FC236}">
                  <a16:creationId xmlns:a16="http://schemas.microsoft.com/office/drawing/2014/main" id="{0A06F2AA-64E1-217F-CD27-B22EB2FBC822}"/>
                </a:ext>
              </a:extLst>
            </p:cNvPr>
            <p:cNvSpPr/>
            <p:nvPr/>
          </p:nvSpPr>
          <p:spPr bwMode="auto">
            <a:xfrm>
              <a:off x="4786313" y="3654425"/>
              <a:ext cx="514350" cy="1544638"/>
            </a:xfrm>
            <a:custGeom>
              <a:avLst/>
              <a:gdLst>
                <a:gd name="T0" fmla="*/ 89 w 90"/>
                <a:gd name="T1" fmla="*/ 37 h 270"/>
                <a:gd name="T2" fmla="*/ 89 w 90"/>
                <a:gd name="T3" fmla="*/ 19 h 270"/>
                <a:gd name="T4" fmla="*/ 88 w 90"/>
                <a:gd name="T5" fmla="*/ 12 h 270"/>
                <a:gd name="T6" fmla="*/ 77 w 90"/>
                <a:gd name="T7" fmla="*/ 5 h 270"/>
                <a:gd name="T8" fmla="*/ 21 w 90"/>
                <a:gd name="T9" fmla="*/ 4 h 270"/>
                <a:gd name="T10" fmla="*/ 13 w 90"/>
                <a:gd name="T11" fmla="*/ 8 h 270"/>
                <a:gd name="T12" fmla="*/ 9 w 90"/>
                <a:gd name="T13" fmla="*/ 15 h 270"/>
                <a:gd name="T14" fmla="*/ 6 w 90"/>
                <a:gd name="T15" fmla="*/ 22 h 270"/>
                <a:gd name="T16" fmla="*/ 5 w 90"/>
                <a:gd name="T17" fmla="*/ 25 h 270"/>
                <a:gd name="T18" fmla="*/ 0 w 90"/>
                <a:gd name="T19" fmla="*/ 54 h 270"/>
                <a:gd name="T20" fmla="*/ 9 w 90"/>
                <a:gd name="T21" fmla="*/ 166 h 270"/>
                <a:gd name="T22" fmla="*/ 12 w 90"/>
                <a:gd name="T23" fmla="*/ 228 h 270"/>
                <a:gd name="T24" fmla="*/ 18 w 90"/>
                <a:gd name="T25" fmla="*/ 258 h 270"/>
                <a:gd name="T26" fmla="*/ 20 w 90"/>
                <a:gd name="T27" fmla="*/ 270 h 270"/>
                <a:gd name="T28" fmla="*/ 27 w 90"/>
                <a:gd name="T29" fmla="*/ 270 h 270"/>
                <a:gd name="T30" fmla="*/ 28 w 90"/>
                <a:gd name="T31" fmla="*/ 260 h 270"/>
                <a:gd name="T32" fmla="*/ 40 w 90"/>
                <a:gd name="T33" fmla="*/ 108 h 270"/>
                <a:gd name="T34" fmla="*/ 42 w 90"/>
                <a:gd name="T35" fmla="*/ 93 h 270"/>
                <a:gd name="T36" fmla="*/ 42 w 90"/>
                <a:gd name="T37" fmla="*/ 94 h 270"/>
                <a:gd name="T38" fmla="*/ 42 w 90"/>
                <a:gd name="T39" fmla="*/ 126 h 270"/>
                <a:gd name="T40" fmla="*/ 44 w 90"/>
                <a:gd name="T41" fmla="*/ 151 h 270"/>
                <a:gd name="T42" fmla="*/ 49 w 90"/>
                <a:gd name="T43" fmla="*/ 208 h 270"/>
                <a:gd name="T44" fmla="*/ 53 w 90"/>
                <a:gd name="T45" fmla="*/ 255 h 270"/>
                <a:gd name="T46" fmla="*/ 56 w 90"/>
                <a:gd name="T47" fmla="*/ 268 h 270"/>
                <a:gd name="T48" fmla="*/ 62 w 90"/>
                <a:gd name="T49" fmla="*/ 268 h 270"/>
                <a:gd name="T50" fmla="*/ 63 w 90"/>
                <a:gd name="T51" fmla="*/ 255 h 270"/>
                <a:gd name="T52" fmla="*/ 76 w 90"/>
                <a:gd name="T53" fmla="*/ 167 h 270"/>
                <a:gd name="T54" fmla="*/ 88 w 90"/>
                <a:gd name="T55" fmla="*/ 60 h 270"/>
                <a:gd name="T56" fmla="*/ 89 w 90"/>
                <a:gd name="T57" fmla="*/ 3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270">
                  <a:moveTo>
                    <a:pt x="89" y="37"/>
                  </a:moveTo>
                  <a:cubicBezTo>
                    <a:pt x="90" y="31"/>
                    <a:pt x="89" y="24"/>
                    <a:pt x="89" y="19"/>
                  </a:cubicBezTo>
                  <a:cubicBezTo>
                    <a:pt x="89" y="17"/>
                    <a:pt x="89" y="14"/>
                    <a:pt x="88" y="12"/>
                  </a:cubicBezTo>
                  <a:cubicBezTo>
                    <a:pt x="86" y="8"/>
                    <a:pt x="81" y="6"/>
                    <a:pt x="77" y="5"/>
                  </a:cubicBezTo>
                  <a:cubicBezTo>
                    <a:pt x="58" y="1"/>
                    <a:pt x="39" y="0"/>
                    <a:pt x="21" y="4"/>
                  </a:cubicBezTo>
                  <a:cubicBezTo>
                    <a:pt x="18" y="5"/>
                    <a:pt x="15" y="6"/>
                    <a:pt x="13" y="8"/>
                  </a:cubicBezTo>
                  <a:cubicBezTo>
                    <a:pt x="11" y="10"/>
                    <a:pt x="10" y="13"/>
                    <a:pt x="9" y="15"/>
                  </a:cubicBezTo>
                  <a:cubicBezTo>
                    <a:pt x="8" y="18"/>
                    <a:pt x="7" y="20"/>
                    <a:pt x="6" y="22"/>
                  </a:cubicBezTo>
                  <a:cubicBezTo>
                    <a:pt x="6" y="23"/>
                    <a:pt x="5" y="24"/>
                    <a:pt x="5" y="25"/>
                  </a:cubicBezTo>
                  <a:cubicBezTo>
                    <a:pt x="3" y="30"/>
                    <a:pt x="0" y="49"/>
                    <a:pt x="0" y="54"/>
                  </a:cubicBezTo>
                  <a:cubicBezTo>
                    <a:pt x="1" y="92"/>
                    <a:pt x="4" y="129"/>
                    <a:pt x="9" y="166"/>
                  </a:cubicBezTo>
                  <a:cubicBezTo>
                    <a:pt x="11" y="187"/>
                    <a:pt x="10" y="207"/>
                    <a:pt x="12" y="228"/>
                  </a:cubicBezTo>
                  <a:cubicBezTo>
                    <a:pt x="14" y="238"/>
                    <a:pt x="17" y="248"/>
                    <a:pt x="18" y="258"/>
                  </a:cubicBezTo>
                  <a:cubicBezTo>
                    <a:pt x="18" y="260"/>
                    <a:pt x="19" y="266"/>
                    <a:pt x="20" y="270"/>
                  </a:cubicBezTo>
                  <a:cubicBezTo>
                    <a:pt x="22" y="270"/>
                    <a:pt x="25" y="270"/>
                    <a:pt x="27" y="270"/>
                  </a:cubicBezTo>
                  <a:cubicBezTo>
                    <a:pt x="28" y="267"/>
                    <a:pt x="28" y="263"/>
                    <a:pt x="28" y="260"/>
                  </a:cubicBezTo>
                  <a:cubicBezTo>
                    <a:pt x="31" y="209"/>
                    <a:pt x="34" y="158"/>
                    <a:pt x="40" y="108"/>
                  </a:cubicBezTo>
                  <a:cubicBezTo>
                    <a:pt x="41" y="104"/>
                    <a:pt x="41" y="98"/>
                    <a:pt x="42" y="93"/>
                  </a:cubicBezTo>
                  <a:cubicBezTo>
                    <a:pt x="42" y="93"/>
                    <a:pt x="42" y="93"/>
                    <a:pt x="42" y="94"/>
                  </a:cubicBezTo>
                  <a:cubicBezTo>
                    <a:pt x="43" y="104"/>
                    <a:pt x="42" y="115"/>
                    <a:pt x="42" y="126"/>
                  </a:cubicBezTo>
                  <a:cubicBezTo>
                    <a:pt x="42" y="134"/>
                    <a:pt x="43" y="142"/>
                    <a:pt x="44" y="151"/>
                  </a:cubicBezTo>
                  <a:cubicBezTo>
                    <a:pt x="46" y="169"/>
                    <a:pt x="48" y="190"/>
                    <a:pt x="49" y="208"/>
                  </a:cubicBezTo>
                  <a:cubicBezTo>
                    <a:pt x="50" y="224"/>
                    <a:pt x="53" y="239"/>
                    <a:pt x="53" y="255"/>
                  </a:cubicBezTo>
                  <a:cubicBezTo>
                    <a:pt x="53" y="259"/>
                    <a:pt x="54" y="264"/>
                    <a:pt x="56" y="268"/>
                  </a:cubicBezTo>
                  <a:cubicBezTo>
                    <a:pt x="57" y="268"/>
                    <a:pt x="61" y="268"/>
                    <a:pt x="62" y="268"/>
                  </a:cubicBezTo>
                  <a:cubicBezTo>
                    <a:pt x="64" y="264"/>
                    <a:pt x="63" y="258"/>
                    <a:pt x="63" y="255"/>
                  </a:cubicBezTo>
                  <a:cubicBezTo>
                    <a:pt x="63" y="225"/>
                    <a:pt x="70" y="196"/>
                    <a:pt x="76" y="167"/>
                  </a:cubicBezTo>
                  <a:cubicBezTo>
                    <a:pt x="83" y="132"/>
                    <a:pt x="81" y="95"/>
                    <a:pt x="88" y="60"/>
                  </a:cubicBezTo>
                  <a:cubicBezTo>
                    <a:pt x="89" y="52"/>
                    <a:pt x="90" y="44"/>
                    <a:pt x="89" y="37"/>
                  </a:cubicBezTo>
                  <a:close/>
                </a:path>
              </a:pathLst>
            </a:custGeom>
            <a:solidFill>
              <a:srgbClr val="3A3A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4" name="iṩḷïḑé">
              <a:extLst>
                <a:ext uri="{FF2B5EF4-FFF2-40B4-BE49-F238E27FC236}">
                  <a16:creationId xmlns:a16="http://schemas.microsoft.com/office/drawing/2014/main" id="{2943BEE4-7095-CC38-9F27-DEB66F0CDC0B}"/>
                </a:ext>
              </a:extLst>
            </p:cNvPr>
            <p:cNvSpPr/>
            <p:nvPr/>
          </p:nvSpPr>
          <p:spPr bwMode="auto">
            <a:xfrm>
              <a:off x="4814888" y="2843213"/>
              <a:ext cx="457200" cy="881063"/>
            </a:xfrm>
            <a:custGeom>
              <a:avLst/>
              <a:gdLst>
                <a:gd name="T0" fmla="*/ 59 w 80"/>
                <a:gd name="T1" fmla="*/ 151 h 154"/>
                <a:gd name="T2" fmla="*/ 69 w 80"/>
                <a:gd name="T3" fmla="*/ 148 h 154"/>
                <a:gd name="T4" fmla="*/ 79 w 80"/>
                <a:gd name="T5" fmla="*/ 122 h 154"/>
                <a:gd name="T6" fmla="*/ 76 w 80"/>
                <a:gd name="T7" fmla="*/ 76 h 154"/>
                <a:gd name="T8" fmla="*/ 71 w 80"/>
                <a:gd name="T9" fmla="*/ 44 h 154"/>
                <a:gd name="T10" fmla="*/ 64 w 80"/>
                <a:gd name="T11" fmla="*/ 12 h 154"/>
                <a:gd name="T12" fmla="*/ 57 w 80"/>
                <a:gd name="T13" fmla="*/ 2 h 154"/>
                <a:gd name="T14" fmla="*/ 44 w 80"/>
                <a:gd name="T15" fmla="*/ 2 h 154"/>
                <a:gd name="T16" fmla="*/ 19 w 80"/>
                <a:gd name="T17" fmla="*/ 18 h 154"/>
                <a:gd name="T18" fmla="*/ 14 w 80"/>
                <a:gd name="T19" fmla="*/ 36 h 154"/>
                <a:gd name="T20" fmla="*/ 9 w 80"/>
                <a:gd name="T21" fmla="*/ 64 h 154"/>
                <a:gd name="T22" fmla="*/ 1 w 80"/>
                <a:gd name="T23" fmla="*/ 124 h 154"/>
                <a:gd name="T24" fmla="*/ 0 w 80"/>
                <a:gd name="T25" fmla="*/ 139 h 154"/>
                <a:gd name="T26" fmla="*/ 1 w 80"/>
                <a:gd name="T27" fmla="*/ 147 h 154"/>
                <a:gd name="T28" fmla="*/ 25 w 80"/>
                <a:gd name="T29" fmla="*/ 153 h 154"/>
                <a:gd name="T30" fmla="*/ 59 w 80"/>
                <a:gd name="T31" fmla="*/ 15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154">
                  <a:moveTo>
                    <a:pt x="59" y="151"/>
                  </a:moveTo>
                  <a:cubicBezTo>
                    <a:pt x="62" y="151"/>
                    <a:pt x="66" y="150"/>
                    <a:pt x="69" y="148"/>
                  </a:cubicBezTo>
                  <a:cubicBezTo>
                    <a:pt x="77" y="142"/>
                    <a:pt x="79" y="131"/>
                    <a:pt x="79" y="122"/>
                  </a:cubicBezTo>
                  <a:cubicBezTo>
                    <a:pt x="80" y="106"/>
                    <a:pt x="78" y="91"/>
                    <a:pt x="76" y="76"/>
                  </a:cubicBezTo>
                  <a:cubicBezTo>
                    <a:pt x="74" y="66"/>
                    <a:pt x="73" y="55"/>
                    <a:pt x="71" y="44"/>
                  </a:cubicBezTo>
                  <a:cubicBezTo>
                    <a:pt x="70" y="33"/>
                    <a:pt x="68" y="22"/>
                    <a:pt x="64" y="12"/>
                  </a:cubicBezTo>
                  <a:cubicBezTo>
                    <a:pt x="62" y="8"/>
                    <a:pt x="60" y="4"/>
                    <a:pt x="57" y="2"/>
                  </a:cubicBezTo>
                  <a:cubicBezTo>
                    <a:pt x="53" y="0"/>
                    <a:pt x="48" y="1"/>
                    <a:pt x="44" y="2"/>
                  </a:cubicBezTo>
                  <a:cubicBezTo>
                    <a:pt x="34" y="5"/>
                    <a:pt x="24" y="9"/>
                    <a:pt x="19" y="18"/>
                  </a:cubicBezTo>
                  <a:cubicBezTo>
                    <a:pt x="16" y="23"/>
                    <a:pt x="15" y="30"/>
                    <a:pt x="14" y="36"/>
                  </a:cubicBezTo>
                  <a:cubicBezTo>
                    <a:pt x="12" y="45"/>
                    <a:pt x="11" y="54"/>
                    <a:pt x="9" y="64"/>
                  </a:cubicBezTo>
                  <a:cubicBezTo>
                    <a:pt x="6" y="84"/>
                    <a:pt x="2" y="104"/>
                    <a:pt x="1" y="124"/>
                  </a:cubicBezTo>
                  <a:cubicBezTo>
                    <a:pt x="1" y="129"/>
                    <a:pt x="1" y="134"/>
                    <a:pt x="0" y="139"/>
                  </a:cubicBezTo>
                  <a:cubicBezTo>
                    <a:pt x="0" y="141"/>
                    <a:pt x="0" y="145"/>
                    <a:pt x="1" y="147"/>
                  </a:cubicBezTo>
                  <a:cubicBezTo>
                    <a:pt x="5" y="153"/>
                    <a:pt x="19" y="153"/>
                    <a:pt x="25" y="153"/>
                  </a:cubicBezTo>
                  <a:cubicBezTo>
                    <a:pt x="36" y="154"/>
                    <a:pt x="48" y="154"/>
                    <a:pt x="59" y="15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5" name="iṩļíḍè">
              <a:extLst>
                <a:ext uri="{FF2B5EF4-FFF2-40B4-BE49-F238E27FC236}">
                  <a16:creationId xmlns:a16="http://schemas.microsoft.com/office/drawing/2014/main" id="{BE088279-C0E2-D9E3-66BA-E1830186A8F0}"/>
                </a:ext>
              </a:extLst>
            </p:cNvPr>
            <p:cNvSpPr/>
            <p:nvPr/>
          </p:nvSpPr>
          <p:spPr bwMode="auto">
            <a:xfrm>
              <a:off x="5105401" y="2843213"/>
              <a:ext cx="331788" cy="1423988"/>
            </a:xfrm>
            <a:custGeom>
              <a:avLst/>
              <a:gdLst>
                <a:gd name="T0" fmla="*/ 58 w 58"/>
                <a:gd name="T1" fmla="*/ 242 h 249"/>
                <a:gd name="T2" fmla="*/ 49 w 58"/>
                <a:gd name="T3" fmla="*/ 153 h 249"/>
                <a:gd name="T4" fmla="*/ 42 w 58"/>
                <a:gd name="T5" fmla="*/ 76 h 249"/>
                <a:gd name="T6" fmla="*/ 11 w 58"/>
                <a:gd name="T7" fmla="*/ 6 h 249"/>
                <a:gd name="T8" fmla="*/ 5 w 58"/>
                <a:gd name="T9" fmla="*/ 1 h 249"/>
                <a:gd name="T10" fmla="*/ 0 w 58"/>
                <a:gd name="T11" fmla="*/ 1 h 249"/>
                <a:gd name="T12" fmla="*/ 0 w 58"/>
                <a:gd name="T13" fmla="*/ 4 h 249"/>
                <a:gd name="T14" fmla="*/ 0 w 58"/>
                <a:gd name="T15" fmla="*/ 5 h 249"/>
                <a:gd name="T16" fmla="*/ 0 w 58"/>
                <a:gd name="T17" fmla="*/ 9 h 249"/>
                <a:gd name="T18" fmla="*/ 6 w 58"/>
                <a:gd name="T19" fmla="*/ 66 h 249"/>
                <a:gd name="T20" fmla="*/ 9 w 58"/>
                <a:gd name="T21" fmla="*/ 136 h 249"/>
                <a:gd name="T22" fmla="*/ 10 w 58"/>
                <a:gd name="T23" fmla="*/ 200 h 249"/>
                <a:gd name="T24" fmla="*/ 10 w 58"/>
                <a:gd name="T25" fmla="*/ 243 h 249"/>
                <a:gd name="T26" fmla="*/ 9 w 58"/>
                <a:gd name="T27" fmla="*/ 249 h 249"/>
                <a:gd name="T28" fmla="*/ 53 w 58"/>
                <a:gd name="T29" fmla="*/ 246 h 249"/>
                <a:gd name="T30" fmla="*/ 58 w 58"/>
                <a:gd name="T31" fmla="*/ 245 h 249"/>
                <a:gd name="T32" fmla="*/ 58 w 58"/>
                <a:gd name="T33" fmla="*/ 2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249">
                  <a:moveTo>
                    <a:pt x="58" y="242"/>
                  </a:moveTo>
                  <a:cubicBezTo>
                    <a:pt x="54" y="212"/>
                    <a:pt x="51" y="183"/>
                    <a:pt x="49" y="153"/>
                  </a:cubicBezTo>
                  <a:cubicBezTo>
                    <a:pt x="48" y="128"/>
                    <a:pt x="47" y="102"/>
                    <a:pt x="42" y="76"/>
                  </a:cubicBezTo>
                  <a:cubicBezTo>
                    <a:pt x="37" y="51"/>
                    <a:pt x="28" y="26"/>
                    <a:pt x="11" y="6"/>
                  </a:cubicBezTo>
                  <a:cubicBezTo>
                    <a:pt x="10" y="4"/>
                    <a:pt x="8" y="2"/>
                    <a:pt x="5" y="1"/>
                  </a:cubicBezTo>
                  <a:cubicBezTo>
                    <a:pt x="4" y="0"/>
                    <a:pt x="2" y="0"/>
                    <a:pt x="0" y="1"/>
                  </a:cubicBezTo>
                  <a:cubicBezTo>
                    <a:pt x="0" y="2"/>
                    <a:pt x="0" y="3"/>
                    <a:pt x="0" y="4"/>
                  </a:cubicBezTo>
                  <a:cubicBezTo>
                    <a:pt x="0" y="5"/>
                    <a:pt x="0" y="5"/>
                    <a:pt x="0" y="5"/>
                  </a:cubicBezTo>
                  <a:cubicBezTo>
                    <a:pt x="0" y="6"/>
                    <a:pt x="1" y="7"/>
                    <a:pt x="0" y="9"/>
                  </a:cubicBezTo>
                  <a:cubicBezTo>
                    <a:pt x="1" y="28"/>
                    <a:pt x="5" y="47"/>
                    <a:pt x="6" y="66"/>
                  </a:cubicBezTo>
                  <a:cubicBezTo>
                    <a:pt x="7" y="89"/>
                    <a:pt x="8" y="112"/>
                    <a:pt x="9" y="136"/>
                  </a:cubicBezTo>
                  <a:cubicBezTo>
                    <a:pt x="9" y="157"/>
                    <a:pt x="10" y="179"/>
                    <a:pt x="10" y="200"/>
                  </a:cubicBezTo>
                  <a:cubicBezTo>
                    <a:pt x="9" y="214"/>
                    <a:pt x="11" y="229"/>
                    <a:pt x="10" y="243"/>
                  </a:cubicBezTo>
                  <a:cubicBezTo>
                    <a:pt x="10" y="245"/>
                    <a:pt x="10" y="247"/>
                    <a:pt x="9" y="249"/>
                  </a:cubicBezTo>
                  <a:cubicBezTo>
                    <a:pt x="24" y="247"/>
                    <a:pt x="38" y="245"/>
                    <a:pt x="53" y="246"/>
                  </a:cubicBezTo>
                  <a:cubicBezTo>
                    <a:pt x="55" y="246"/>
                    <a:pt x="57" y="246"/>
                    <a:pt x="58" y="245"/>
                  </a:cubicBezTo>
                  <a:cubicBezTo>
                    <a:pt x="58" y="244"/>
                    <a:pt x="58" y="243"/>
                    <a:pt x="58" y="242"/>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6" name="î$ḷíde">
              <a:extLst>
                <a:ext uri="{FF2B5EF4-FFF2-40B4-BE49-F238E27FC236}">
                  <a16:creationId xmlns:a16="http://schemas.microsoft.com/office/drawing/2014/main" id="{298B4AE8-84A5-1EB6-90B4-BF894DF32F2D}"/>
                </a:ext>
              </a:extLst>
            </p:cNvPr>
            <p:cNvSpPr/>
            <p:nvPr/>
          </p:nvSpPr>
          <p:spPr bwMode="auto">
            <a:xfrm>
              <a:off x="5214938" y="3249613"/>
              <a:ext cx="349250" cy="485775"/>
            </a:xfrm>
            <a:custGeom>
              <a:avLst/>
              <a:gdLst>
                <a:gd name="T0" fmla="*/ 61 w 61"/>
                <a:gd name="T1" fmla="*/ 69 h 85"/>
                <a:gd name="T2" fmla="*/ 43 w 61"/>
                <a:gd name="T3" fmla="*/ 3 h 85"/>
                <a:gd name="T4" fmla="*/ 42 w 61"/>
                <a:gd name="T5" fmla="*/ 2 h 85"/>
                <a:gd name="T6" fmla="*/ 40 w 61"/>
                <a:gd name="T7" fmla="*/ 1 h 85"/>
                <a:gd name="T8" fmla="*/ 31 w 61"/>
                <a:gd name="T9" fmla="*/ 0 h 85"/>
                <a:gd name="T10" fmla="*/ 20 w 61"/>
                <a:gd name="T11" fmla="*/ 2 h 85"/>
                <a:gd name="T12" fmla="*/ 5 w 61"/>
                <a:gd name="T13" fmla="*/ 6 h 85"/>
                <a:gd name="T14" fmla="*/ 1 w 61"/>
                <a:gd name="T15" fmla="*/ 9 h 85"/>
                <a:gd name="T16" fmla="*/ 0 w 61"/>
                <a:gd name="T17" fmla="*/ 9 h 85"/>
                <a:gd name="T18" fmla="*/ 7 w 61"/>
                <a:gd name="T19" fmla="*/ 32 h 85"/>
                <a:gd name="T20" fmla="*/ 9 w 61"/>
                <a:gd name="T21" fmla="*/ 45 h 85"/>
                <a:gd name="T22" fmla="*/ 13 w 61"/>
                <a:gd name="T23" fmla="*/ 54 h 85"/>
                <a:gd name="T24" fmla="*/ 21 w 61"/>
                <a:gd name="T25" fmla="*/ 80 h 85"/>
                <a:gd name="T26" fmla="*/ 21 w 61"/>
                <a:gd name="T27" fmla="*/ 82 h 85"/>
                <a:gd name="T28" fmla="*/ 23 w 61"/>
                <a:gd name="T29" fmla="*/ 82 h 85"/>
                <a:gd name="T30" fmla="*/ 29 w 61"/>
                <a:gd name="T31" fmla="*/ 82 h 85"/>
                <a:gd name="T32" fmla="*/ 60 w 61"/>
                <a:gd name="T33" fmla="*/ 71 h 85"/>
                <a:gd name="T34" fmla="*/ 61 w 61"/>
                <a:gd name="T35" fmla="*/ 70 h 85"/>
                <a:gd name="T36" fmla="*/ 61 w 61"/>
                <a:gd name="T37" fmla="*/ 6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85">
                  <a:moveTo>
                    <a:pt x="61" y="69"/>
                  </a:moveTo>
                  <a:cubicBezTo>
                    <a:pt x="57" y="47"/>
                    <a:pt x="51" y="25"/>
                    <a:pt x="43" y="3"/>
                  </a:cubicBezTo>
                  <a:cubicBezTo>
                    <a:pt x="43" y="3"/>
                    <a:pt x="43" y="2"/>
                    <a:pt x="42" y="2"/>
                  </a:cubicBezTo>
                  <a:cubicBezTo>
                    <a:pt x="42" y="1"/>
                    <a:pt x="41" y="1"/>
                    <a:pt x="40" y="1"/>
                  </a:cubicBezTo>
                  <a:cubicBezTo>
                    <a:pt x="37" y="0"/>
                    <a:pt x="34" y="0"/>
                    <a:pt x="31" y="0"/>
                  </a:cubicBezTo>
                  <a:cubicBezTo>
                    <a:pt x="27" y="0"/>
                    <a:pt x="23" y="1"/>
                    <a:pt x="20" y="2"/>
                  </a:cubicBezTo>
                  <a:cubicBezTo>
                    <a:pt x="15" y="3"/>
                    <a:pt x="10" y="4"/>
                    <a:pt x="5" y="6"/>
                  </a:cubicBezTo>
                  <a:cubicBezTo>
                    <a:pt x="4" y="7"/>
                    <a:pt x="1" y="7"/>
                    <a:pt x="1" y="9"/>
                  </a:cubicBezTo>
                  <a:cubicBezTo>
                    <a:pt x="0" y="9"/>
                    <a:pt x="0" y="9"/>
                    <a:pt x="0" y="9"/>
                  </a:cubicBezTo>
                  <a:cubicBezTo>
                    <a:pt x="3" y="16"/>
                    <a:pt x="5" y="24"/>
                    <a:pt x="7" y="32"/>
                  </a:cubicBezTo>
                  <a:cubicBezTo>
                    <a:pt x="7" y="36"/>
                    <a:pt x="8" y="41"/>
                    <a:pt x="9" y="45"/>
                  </a:cubicBezTo>
                  <a:cubicBezTo>
                    <a:pt x="10" y="48"/>
                    <a:pt x="12" y="51"/>
                    <a:pt x="13" y="54"/>
                  </a:cubicBezTo>
                  <a:cubicBezTo>
                    <a:pt x="16" y="62"/>
                    <a:pt x="18" y="71"/>
                    <a:pt x="21" y="80"/>
                  </a:cubicBezTo>
                  <a:cubicBezTo>
                    <a:pt x="21" y="81"/>
                    <a:pt x="21" y="81"/>
                    <a:pt x="21" y="82"/>
                  </a:cubicBezTo>
                  <a:cubicBezTo>
                    <a:pt x="22" y="82"/>
                    <a:pt x="22" y="82"/>
                    <a:pt x="23" y="82"/>
                  </a:cubicBezTo>
                  <a:cubicBezTo>
                    <a:pt x="25" y="82"/>
                    <a:pt x="27" y="82"/>
                    <a:pt x="29" y="82"/>
                  </a:cubicBezTo>
                  <a:cubicBezTo>
                    <a:pt x="30" y="85"/>
                    <a:pt x="58" y="72"/>
                    <a:pt x="60" y="71"/>
                  </a:cubicBezTo>
                  <a:cubicBezTo>
                    <a:pt x="61" y="71"/>
                    <a:pt x="61" y="70"/>
                    <a:pt x="61" y="70"/>
                  </a:cubicBezTo>
                  <a:lnTo>
                    <a:pt x="61" y="69"/>
                  </a:lnTo>
                  <a:close/>
                </a:path>
              </a:pathLst>
            </a:custGeom>
            <a:solidFill>
              <a:srgbClr val="3D32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7" name="išľiḋè">
              <a:extLst>
                <a:ext uri="{FF2B5EF4-FFF2-40B4-BE49-F238E27FC236}">
                  <a16:creationId xmlns:a16="http://schemas.microsoft.com/office/drawing/2014/main" id="{C62173F8-0A2B-6C97-E84E-E4327E92EA5C}"/>
                </a:ext>
              </a:extLst>
            </p:cNvPr>
            <p:cNvSpPr/>
            <p:nvPr/>
          </p:nvSpPr>
          <p:spPr bwMode="auto">
            <a:xfrm>
              <a:off x="5432426" y="3557588"/>
              <a:ext cx="68263" cy="149225"/>
            </a:xfrm>
            <a:custGeom>
              <a:avLst/>
              <a:gdLst>
                <a:gd name="T0" fmla="*/ 11 w 12"/>
                <a:gd name="T1" fmla="*/ 17 h 26"/>
                <a:gd name="T2" fmla="*/ 9 w 12"/>
                <a:gd name="T3" fmla="*/ 13 h 26"/>
                <a:gd name="T4" fmla="*/ 7 w 12"/>
                <a:gd name="T5" fmla="*/ 3 h 26"/>
                <a:gd name="T6" fmla="*/ 1 w 12"/>
                <a:gd name="T7" fmla="*/ 4 h 26"/>
                <a:gd name="T8" fmla="*/ 3 w 12"/>
                <a:gd name="T9" fmla="*/ 17 h 26"/>
                <a:gd name="T10" fmla="*/ 6 w 12"/>
                <a:gd name="T11" fmla="*/ 19 h 26"/>
                <a:gd name="T12" fmla="*/ 7 w 12"/>
                <a:gd name="T13" fmla="*/ 24 h 26"/>
                <a:gd name="T14" fmla="*/ 10 w 12"/>
                <a:gd name="T15" fmla="*/ 26 h 26"/>
                <a:gd name="T16" fmla="*/ 12 w 12"/>
                <a:gd name="T17" fmla="*/ 23 h 26"/>
                <a:gd name="T18" fmla="*/ 11 w 12"/>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26">
                  <a:moveTo>
                    <a:pt x="11" y="17"/>
                  </a:moveTo>
                  <a:cubicBezTo>
                    <a:pt x="11" y="15"/>
                    <a:pt x="10" y="14"/>
                    <a:pt x="9" y="13"/>
                  </a:cubicBezTo>
                  <a:cubicBezTo>
                    <a:pt x="8" y="10"/>
                    <a:pt x="7" y="7"/>
                    <a:pt x="7" y="3"/>
                  </a:cubicBezTo>
                  <a:cubicBezTo>
                    <a:pt x="6" y="0"/>
                    <a:pt x="0" y="0"/>
                    <a:pt x="1" y="4"/>
                  </a:cubicBezTo>
                  <a:cubicBezTo>
                    <a:pt x="2" y="8"/>
                    <a:pt x="4" y="12"/>
                    <a:pt x="3" y="17"/>
                  </a:cubicBezTo>
                  <a:cubicBezTo>
                    <a:pt x="4" y="17"/>
                    <a:pt x="5" y="18"/>
                    <a:pt x="6" y="19"/>
                  </a:cubicBezTo>
                  <a:cubicBezTo>
                    <a:pt x="6" y="21"/>
                    <a:pt x="7" y="22"/>
                    <a:pt x="7" y="24"/>
                  </a:cubicBezTo>
                  <a:cubicBezTo>
                    <a:pt x="7" y="25"/>
                    <a:pt x="9" y="26"/>
                    <a:pt x="10" y="26"/>
                  </a:cubicBezTo>
                  <a:cubicBezTo>
                    <a:pt x="11" y="26"/>
                    <a:pt x="12" y="24"/>
                    <a:pt x="12" y="23"/>
                  </a:cubicBezTo>
                  <a:cubicBezTo>
                    <a:pt x="12" y="21"/>
                    <a:pt x="12" y="19"/>
                    <a:pt x="11" y="17"/>
                  </a:cubicBezTo>
                  <a:close/>
                </a:path>
              </a:pathLst>
            </a:custGeom>
            <a:solidFill>
              <a:srgbClr val="453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8" name="î$ḻîḋe">
              <a:extLst>
                <a:ext uri="{FF2B5EF4-FFF2-40B4-BE49-F238E27FC236}">
                  <a16:creationId xmlns:a16="http://schemas.microsoft.com/office/drawing/2014/main" id="{28587778-F1A6-6C41-7B59-DF71EC03F8A0}"/>
                </a:ext>
              </a:extLst>
            </p:cNvPr>
            <p:cNvSpPr/>
            <p:nvPr/>
          </p:nvSpPr>
          <p:spPr bwMode="auto">
            <a:xfrm>
              <a:off x="4711701" y="2865438"/>
              <a:ext cx="292100" cy="1423988"/>
            </a:xfrm>
            <a:custGeom>
              <a:avLst/>
              <a:gdLst>
                <a:gd name="T0" fmla="*/ 48 w 51"/>
                <a:gd name="T1" fmla="*/ 236 h 249"/>
                <a:gd name="T2" fmla="*/ 38 w 51"/>
                <a:gd name="T3" fmla="*/ 115 h 249"/>
                <a:gd name="T4" fmla="*/ 51 w 51"/>
                <a:gd name="T5" fmla="*/ 1 h 249"/>
                <a:gd name="T6" fmla="*/ 51 w 51"/>
                <a:gd name="T7" fmla="*/ 0 h 249"/>
                <a:gd name="T8" fmla="*/ 27 w 51"/>
                <a:gd name="T9" fmla="*/ 16 h 249"/>
                <a:gd name="T10" fmla="*/ 22 w 51"/>
                <a:gd name="T11" fmla="*/ 38 h 249"/>
                <a:gd name="T12" fmla="*/ 4 w 51"/>
                <a:gd name="T13" fmla="*/ 185 h 249"/>
                <a:gd name="T14" fmla="*/ 7 w 51"/>
                <a:gd name="T15" fmla="*/ 228 h 249"/>
                <a:gd name="T16" fmla="*/ 21 w 51"/>
                <a:gd name="T17" fmla="*/ 248 h 249"/>
                <a:gd name="T18" fmla="*/ 51 w 51"/>
                <a:gd name="T19" fmla="*/ 248 h 249"/>
                <a:gd name="T20" fmla="*/ 48 w 51"/>
                <a:gd name="T21" fmla="*/ 23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49">
                  <a:moveTo>
                    <a:pt x="48" y="236"/>
                  </a:moveTo>
                  <a:cubicBezTo>
                    <a:pt x="41" y="196"/>
                    <a:pt x="40" y="155"/>
                    <a:pt x="38" y="115"/>
                  </a:cubicBezTo>
                  <a:cubicBezTo>
                    <a:pt x="36" y="77"/>
                    <a:pt x="34" y="35"/>
                    <a:pt x="51" y="1"/>
                  </a:cubicBezTo>
                  <a:cubicBezTo>
                    <a:pt x="51" y="0"/>
                    <a:pt x="51" y="0"/>
                    <a:pt x="51" y="0"/>
                  </a:cubicBezTo>
                  <a:cubicBezTo>
                    <a:pt x="41" y="3"/>
                    <a:pt x="32" y="7"/>
                    <a:pt x="27" y="16"/>
                  </a:cubicBezTo>
                  <a:cubicBezTo>
                    <a:pt x="23" y="21"/>
                    <a:pt x="23" y="32"/>
                    <a:pt x="22" y="38"/>
                  </a:cubicBezTo>
                  <a:cubicBezTo>
                    <a:pt x="9" y="86"/>
                    <a:pt x="0" y="136"/>
                    <a:pt x="4" y="185"/>
                  </a:cubicBezTo>
                  <a:cubicBezTo>
                    <a:pt x="5" y="199"/>
                    <a:pt x="7" y="214"/>
                    <a:pt x="7" y="228"/>
                  </a:cubicBezTo>
                  <a:cubicBezTo>
                    <a:pt x="8" y="241"/>
                    <a:pt x="5" y="246"/>
                    <a:pt x="21" y="248"/>
                  </a:cubicBezTo>
                  <a:cubicBezTo>
                    <a:pt x="31" y="249"/>
                    <a:pt x="41" y="249"/>
                    <a:pt x="51" y="248"/>
                  </a:cubicBezTo>
                  <a:cubicBezTo>
                    <a:pt x="49" y="244"/>
                    <a:pt x="49" y="240"/>
                    <a:pt x="48" y="236"/>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9" name="ïṧḻíḓe">
              <a:extLst>
                <a:ext uri="{FF2B5EF4-FFF2-40B4-BE49-F238E27FC236}">
                  <a16:creationId xmlns:a16="http://schemas.microsoft.com/office/drawing/2014/main" id="{BD34C95A-179F-702B-A0CD-94F468D09A33}"/>
                </a:ext>
              </a:extLst>
            </p:cNvPr>
            <p:cNvSpPr/>
            <p:nvPr/>
          </p:nvSpPr>
          <p:spPr bwMode="auto">
            <a:xfrm>
              <a:off x="4933951" y="3306763"/>
              <a:ext cx="114300" cy="68263"/>
            </a:xfrm>
            <a:custGeom>
              <a:avLst/>
              <a:gdLst>
                <a:gd name="T0" fmla="*/ 19 w 20"/>
                <a:gd name="T1" fmla="*/ 2 h 12"/>
                <a:gd name="T2" fmla="*/ 13 w 20"/>
                <a:gd name="T3" fmla="*/ 1 h 12"/>
                <a:gd name="T4" fmla="*/ 13 w 20"/>
                <a:gd name="T5" fmla="*/ 2 h 12"/>
                <a:gd name="T6" fmla="*/ 12 w 20"/>
                <a:gd name="T7" fmla="*/ 3 h 12"/>
                <a:gd name="T8" fmla="*/ 6 w 20"/>
                <a:gd name="T9" fmla="*/ 2 h 12"/>
                <a:gd name="T10" fmla="*/ 2 w 20"/>
                <a:gd name="T11" fmla="*/ 2 h 12"/>
                <a:gd name="T12" fmla="*/ 1 w 20"/>
                <a:gd name="T13" fmla="*/ 8 h 12"/>
                <a:gd name="T14" fmla="*/ 9 w 20"/>
                <a:gd name="T15" fmla="*/ 10 h 12"/>
                <a:gd name="T16" fmla="*/ 12 w 20"/>
                <a:gd name="T17" fmla="*/ 9 h 12"/>
                <a:gd name="T18" fmla="*/ 15 w 20"/>
                <a:gd name="T19" fmla="*/ 10 h 12"/>
                <a:gd name="T20" fmla="*/ 19 w 20"/>
                <a:gd name="T21" fmla="*/ 9 h 12"/>
                <a:gd name="T22" fmla="*/ 19 w 20"/>
                <a:gd name="T2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2">
                  <a:moveTo>
                    <a:pt x="19" y="2"/>
                  </a:moveTo>
                  <a:cubicBezTo>
                    <a:pt x="18" y="0"/>
                    <a:pt x="14" y="0"/>
                    <a:pt x="13" y="1"/>
                  </a:cubicBezTo>
                  <a:cubicBezTo>
                    <a:pt x="13" y="2"/>
                    <a:pt x="13" y="2"/>
                    <a:pt x="13" y="2"/>
                  </a:cubicBezTo>
                  <a:cubicBezTo>
                    <a:pt x="12" y="3"/>
                    <a:pt x="12" y="3"/>
                    <a:pt x="12" y="3"/>
                  </a:cubicBezTo>
                  <a:cubicBezTo>
                    <a:pt x="10" y="3"/>
                    <a:pt x="8" y="2"/>
                    <a:pt x="6" y="2"/>
                  </a:cubicBezTo>
                  <a:cubicBezTo>
                    <a:pt x="5" y="2"/>
                    <a:pt x="3" y="2"/>
                    <a:pt x="2" y="2"/>
                  </a:cubicBezTo>
                  <a:cubicBezTo>
                    <a:pt x="1" y="2"/>
                    <a:pt x="1" y="8"/>
                    <a:pt x="1" y="8"/>
                  </a:cubicBezTo>
                  <a:cubicBezTo>
                    <a:pt x="0" y="12"/>
                    <a:pt x="7" y="10"/>
                    <a:pt x="9" y="10"/>
                  </a:cubicBezTo>
                  <a:cubicBezTo>
                    <a:pt x="9" y="9"/>
                    <a:pt x="11" y="9"/>
                    <a:pt x="12" y="9"/>
                  </a:cubicBezTo>
                  <a:cubicBezTo>
                    <a:pt x="13" y="9"/>
                    <a:pt x="14" y="10"/>
                    <a:pt x="15" y="10"/>
                  </a:cubicBezTo>
                  <a:cubicBezTo>
                    <a:pt x="16" y="10"/>
                    <a:pt x="18" y="9"/>
                    <a:pt x="19" y="9"/>
                  </a:cubicBezTo>
                  <a:cubicBezTo>
                    <a:pt x="20" y="8"/>
                    <a:pt x="20" y="3"/>
                    <a:pt x="19" y="2"/>
                  </a:cubicBezTo>
                  <a:close/>
                </a:path>
              </a:pathLst>
            </a:custGeom>
            <a:solidFill>
              <a:srgbClr val="453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20" name="iṣľïḑé">
              <a:extLst>
                <a:ext uri="{FF2B5EF4-FFF2-40B4-BE49-F238E27FC236}">
                  <a16:creationId xmlns:a16="http://schemas.microsoft.com/office/drawing/2014/main" id="{F9F5BF7B-5865-AEC6-34C5-19534DF41C0E}"/>
                </a:ext>
              </a:extLst>
            </p:cNvPr>
            <p:cNvSpPr/>
            <p:nvPr/>
          </p:nvSpPr>
          <p:spPr bwMode="auto">
            <a:xfrm>
              <a:off x="4872038" y="2408238"/>
              <a:ext cx="349250" cy="417513"/>
            </a:xfrm>
            <a:custGeom>
              <a:avLst/>
              <a:gdLst>
                <a:gd name="T0" fmla="*/ 58 w 61"/>
                <a:gd name="T1" fmla="*/ 8 h 73"/>
                <a:gd name="T2" fmla="*/ 47 w 61"/>
                <a:gd name="T3" fmla="*/ 3 h 73"/>
                <a:gd name="T4" fmla="*/ 23 w 61"/>
                <a:gd name="T5" fmla="*/ 2 h 73"/>
                <a:gd name="T6" fmla="*/ 4 w 61"/>
                <a:gd name="T7" fmla="*/ 13 h 73"/>
                <a:gd name="T8" fmla="*/ 5 w 61"/>
                <a:gd name="T9" fmla="*/ 39 h 73"/>
                <a:gd name="T10" fmla="*/ 16 w 61"/>
                <a:gd name="T11" fmla="*/ 66 h 73"/>
                <a:gd name="T12" fmla="*/ 35 w 61"/>
                <a:gd name="T13" fmla="*/ 72 h 73"/>
                <a:gd name="T14" fmla="*/ 53 w 61"/>
                <a:gd name="T15" fmla="*/ 61 h 73"/>
                <a:gd name="T16" fmla="*/ 56 w 61"/>
                <a:gd name="T17" fmla="*/ 52 h 73"/>
                <a:gd name="T18" fmla="*/ 61 w 61"/>
                <a:gd name="T19" fmla="*/ 19 h 73"/>
                <a:gd name="T20" fmla="*/ 58 w 61"/>
                <a:gd name="T21" fmla="*/ 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3">
                  <a:moveTo>
                    <a:pt x="58" y="8"/>
                  </a:moveTo>
                  <a:cubicBezTo>
                    <a:pt x="55" y="5"/>
                    <a:pt x="51" y="4"/>
                    <a:pt x="47" y="3"/>
                  </a:cubicBezTo>
                  <a:cubicBezTo>
                    <a:pt x="39" y="2"/>
                    <a:pt x="31" y="0"/>
                    <a:pt x="23" y="2"/>
                  </a:cubicBezTo>
                  <a:cubicBezTo>
                    <a:pt x="16" y="3"/>
                    <a:pt x="7" y="6"/>
                    <a:pt x="4" y="13"/>
                  </a:cubicBezTo>
                  <a:cubicBezTo>
                    <a:pt x="0" y="20"/>
                    <a:pt x="4" y="32"/>
                    <a:pt x="5" y="39"/>
                  </a:cubicBezTo>
                  <a:cubicBezTo>
                    <a:pt x="7" y="49"/>
                    <a:pt x="9" y="59"/>
                    <a:pt x="16" y="66"/>
                  </a:cubicBezTo>
                  <a:cubicBezTo>
                    <a:pt x="21" y="71"/>
                    <a:pt x="28" y="73"/>
                    <a:pt x="35" y="72"/>
                  </a:cubicBezTo>
                  <a:cubicBezTo>
                    <a:pt x="42" y="72"/>
                    <a:pt x="49" y="67"/>
                    <a:pt x="53" y="61"/>
                  </a:cubicBezTo>
                  <a:cubicBezTo>
                    <a:pt x="54" y="58"/>
                    <a:pt x="55" y="55"/>
                    <a:pt x="56" y="52"/>
                  </a:cubicBezTo>
                  <a:cubicBezTo>
                    <a:pt x="60" y="41"/>
                    <a:pt x="61" y="30"/>
                    <a:pt x="61" y="19"/>
                  </a:cubicBezTo>
                  <a:cubicBezTo>
                    <a:pt x="61" y="15"/>
                    <a:pt x="60" y="11"/>
                    <a:pt x="58" y="8"/>
                  </a:cubicBezTo>
                  <a:close/>
                </a:path>
              </a:pathLst>
            </a:custGeom>
            <a:solidFill>
              <a:srgbClr val="453C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21" name="îśḻíďê">
              <a:extLst>
                <a:ext uri="{FF2B5EF4-FFF2-40B4-BE49-F238E27FC236}">
                  <a16:creationId xmlns:a16="http://schemas.microsoft.com/office/drawing/2014/main" id="{C6EA7F49-9FA5-6BC7-78C1-0AAF2F645A35}"/>
                </a:ext>
              </a:extLst>
            </p:cNvPr>
            <p:cNvSpPr/>
            <p:nvPr/>
          </p:nvSpPr>
          <p:spPr bwMode="auto">
            <a:xfrm>
              <a:off x="4979988" y="2779713"/>
              <a:ext cx="138113" cy="52388"/>
            </a:xfrm>
            <a:custGeom>
              <a:avLst/>
              <a:gdLst>
                <a:gd name="T0" fmla="*/ 23 w 24"/>
                <a:gd name="T1" fmla="*/ 5 h 9"/>
                <a:gd name="T2" fmla="*/ 15 w 24"/>
                <a:gd name="T3" fmla="*/ 4 h 9"/>
                <a:gd name="T4" fmla="*/ 13 w 24"/>
                <a:gd name="T5" fmla="*/ 0 h 9"/>
                <a:gd name="T6" fmla="*/ 8 w 24"/>
                <a:gd name="T7" fmla="*/ 1 h 9"/>
                <a:gd name="T8" fmla="*/ 8 w 24"/>
                <a:gd name="T9" fmla="*/ 2 h 9"/>
                <a:gd name="T10" fmla="*/ 0 w 24"/>
                <a:gd name="T11" fmla="*/ 3 h 9"/>
                <a:gd name="T12" fmla="*/ 0 w 24"/>
                <a:gd name="T13" fmla="*/ 4 h 9"/>
                <a:gd name="T14" fmla="*/ 4 w 24"/>
                <a:gd name="T15" fmla="*/ 8 h 9"/>
                <a:gd name="T16" fmla="*/ 23 w 24"/>
                <a:gd name="T17" fmla="*/ 6 h 9"/>
                <a:gd name="T18" fmla="*/ 23 w 24"/>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9">
                  <a:moveTo>
                    <a:pt x="23" y="5"/>
                  </a:moveTo>
                  <a:cubicBezTo>
                    <a:pt x="22" y="5"/>
                    <a:pt x="17" y="4"/>
                    <a:pt x="15" y="4"/>
                  </a:cubicBezTo>
                  <a:cubicBezTo>
                    <a:pt x="14" y="4"/>
                    <a:pt x="13" y="2"/>
                    <a:pt x="13" y="0"/>
                  </a:cubicBezTo>
                  <a:cubicBezTo>
                    <a:pt x="11" y="0"/>
                    <a:pt x="9" y="0"/>
                    <a:pt x="8" y="1"/>
                  </a:cubicBezTo>
                  <a:cubicBezTo>
                    <a:pt x="8" y="1"/>
                    <a:pt x="8" y="2"/>
                    <a:pt x="8" y="2"/>
                  </a:cubicBezTo>
                  <a:cubicBezTo>
                    <a:pt x="7" y="5"/>
                    <a:pt x="2" y="6"/>
                    <a:pt x="0" y="3"/>
                  </a:cubicBezTo>
                  <a:cubicBezTo>
                    <a:pt x="0" y="4"/>
                    <a:pt x="0" y="4"/>
                    <a:pt x="0" y="4"/>
                  </a:cubicBezTo>
                  <a:cubicBezTo>
                    <a:pt x="0" y="6"/>
                    <a:pt x="2" y="7"/>
                    <a:pt x="4" y="8"/>
                  </a:cubicBezTo>
                  <a:cubicBezTo>
                    <a:pt x="10" y="9"/>
                    <a:pt x="17" y="8"/>
                    <a:pt x="23" y="6"/>
                  </a:cubicBezTo>
                  <a:cubicBezTo>
                    <a:pt x="24" y="6"/>
                    <a:pt x="24" y="6"/>
                    <a:pt x="23"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23" name="íšļîḋê">
              <a:extLst>
                <a:ext uri="{FF2B5EF4-FFF2-40B4-BE49-F238E27FC236}">
                  <a16:creationId xmlns:a16="http://schemas.microsoft.com/office/drawing/2014/main" id="{9C4CC639-FE07-47CD-DBE0-FAC30AB89365}"/>
                </a:ext>
              </a:extLst>
            </p:cNvPr>
            <p:cNvSpPr/>
            <p:nvPr/>
          </p:nvSpPr>
          <p:spPr bwMode="auto">
            <a:xfrm>
              <a:off x="4751388" y="2293938"/>
              <a:ext cx="560388" cy="296863"/>
            </a:xfrm>
            <a:custGeom>
              <a:avLst/>
              <a:gdLst>
                <a:gd name="T0" fmla="*/ 98 w 98"/>
                <a:gd name="T1" fmla="*/ 42 h 52"/>
                <a:gd name="T2" fmla="*/ 92 w 98"/>
                <a:gd name="T3" fmla="*/ 35 h 52"/>
                <a:gd name="T4" fmla="*/ 84 w 98"/>
                <a:gd name="T5" fmla="*/ 29 h 52"/>
                <a:gd name="T6" fmla="*/ 82 w 98"/>
                <a:gd name="T7" fmla="*/ 17 h 52"/>
                <a:gd name="T8" fmla="*/ 71 w 98"/>
                <a:gd name="T9" fmla="*/ 6 h 52"/>
                <a:gd name="T10" fmla="*/ 38 w 98"/>
                <a:gd name="T11" fmla="*/ 3 h 52"/>
                <a:gd name="T12" fmla="*/ 20 w 98"/>
                <a:gd name="T13" fmla="*/ 17 h 52"/>
                <a:gd name="T14" fmla="*/ 19 w 98"/>
                <a:gd name="T15" fmla="*/ 26 h 52"/>
                <a:gd name="T16" fmla="*/ 20 w 98"/>
                <a:gd name="T17" fmla="*/ 34 h 52"/>
                <a:gd name="T18" fmla="*/ 12 w 98"/>
                <a:gd name="T19" fmla="*/ 36 h 52"/>
                <a:gd name="T20" fmla="*/ 5 w 98"/>
                <a:gd name="T21" fmla="*/ 39 h 52"/>
                <a:gd name="T22" fmla="*/ 0 w 98"/>
                <a:gd name="T23" fmla="*/ 43 h 52"/>
                <a:gd name="T24" fmla="*/ 4 w 98"/>
                <a:gd name="T25" fmla="*/ 48 h 52"/>
                <a:gd name="T26" fmla="*/ 11 w 98"/>
                <a:gd name="T27" fmla="*/ 51 h 52"/>
                <a:gd name="T28" fmla="*/ 20 w 98"/>
                <a:gd name="T29" fmla="*/ 52 h 52"/>
                <a:gd name="T30" fmla="*/ 34 w 98"/>
                <a:gd name="T31" fmla="*/ 51 h 52"/>
                <a:gd name="T32" fmla="*/ 74 w 98"/>
                <a:gd name="T33" fmla="*/ 51 h 52"/>
                <a:gd name="T34" fmla="*/ 94 w 98"/>
                <a:gd name="T35" fmla="*/ 48 h 52"/>
                <a:gd name="T36" fmla="*/ 98 w 98"/>
                <a:gd name="T37" fmla="*/ 45 h 52"/>
                <a:gd name="T38" fmla="*/ 98 w 98"/>
                <a:gd name="T3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52">
                  <a:moveTo>
                    <a:pt x="98" y="42"/>
                  </a:moveTo>
                  <a:cubicBezTo>
                    <a:pt x="98" y="39"/>
                    <a:pt x="95" y="36"/>
                    <a:pt x="92" y="35"/>
                  </a:cubicBezTo>
                  <a:cubicBezTo>
                    <a:pt x="88" y="33"/>
                    <a:pt x="85" y="35"/>
                    <a:pt x="84" y="29"/>
                  </a:cubicBezTo>
                  <a:cubicBezTo>
                    <a:pt x="84" y="25"/>
                    <a:pt x="84" y="21"/>
                    <a:pt x="82" y="17"/>
                  </a:cubicBezTo>
                  <a:cubicBezTo>
                    <a:pt x="80" y="12"/>
                    <a:pt x="75" y="8"/>
                    <a:pt x="71" y="6"/>
                  </a:cubicBezTo>
                  <a:cubicBezTo>
                    <a:pt x="61" y="1"/>
                    <a:pt x="49" y="0"/>
                    <a:pt x="38" y="3"/>
                  </a:cubicBezTo>
                  <a:cubicBezTo>
                    <a:pt x="31" y="5"/>
                    <a:pt x="23" y="10"/>
                    <a:pt x="20" y="17"/>
                  </a:cubicBezTo>
                  <a:cubicBezTo>
                    <a:pt x="19" y="20"/>
                    <a:pt x="19" y="23"/>
                    <a:pt x="19" y="26"/>
                  </a:cubicBezTo>
                  <a:cubicBezTo>
                    <a:pt x="19" y="28"/>
                    <a:pt x="20" y="33"/>
                    <a:pt x="20" y="34"/>
                  </a:cubicBezTo>
                  <a:cubicBezTo>
                    <a:pt x="19" y="35"/>
                    <a:pt x="13" y="36"/>
                    <a:pt x="12" y="36"/>
                  </a:cubicBezTo>
                  <a:cubicBezTo>
                    <a:pt x="9" y="37"/>
                    <a:pt x="7" y="38"/>
                    <a:pt x="5" y="39"/>
                  </a:cubicBezTo>
                  <a:cubicBezTo>
                    <a:pt x="3" y="40"/>
                    <a:pt x="1" y="41"/>
                    <a:pt x="0" y="43"/>
                  </a:cubicBezTo>
                  <a:cubicBezTo>
                    <a:pt x="0" y="45"/>
                    <a:pt x="2" y="47"/>
                    <a:pt x="4" y="48"/>
                  </a:cubicBezTo>
                  <a:cubicBezTo>
                    <a:pt x="4" y="49"/>
                    <a:pt x="10" y="51"/>
                    <a:pt x="11" y="51"/>
                  </a:cubicBezTo>
                  <a:cubicBezTo>
                    <a:pt x="14" y="52"/>
                    <a:pt x="17" y="52"/>
                    <a:pt x="20" y="52"/>
                  </a:cubicBezTo>
                  <a:cubicBezTo>
                    <a:pt x="24" y="52"/>
                    <a:pt x="29" y="52"/>
                    <a:pt x="34" y="51"/>
                  </a:cubicBezTo>
                  <a:cubicBezTo>
                    <a:pt x="48" y="51"/>
                    <a:pt x="61" y="51"/>
                    <a:pt x="74" y="51"/>
                  </a:cubicBezTo>
                  <a:cubicBezTo>
                    <a:pt x="81" y="51"/>
                    <a:pt x="88" y="51"/>
                    <a:pt x="94" y="48"/>
                  </a:cubicBezTo>
                  <a:cubicBezTo>
                    <a:pt x="96" y="47"/>
                    <a:pt x="98" y="46"/>
                    <a:pt x="98" y="45"/>
                  </a:cubicBezTo>
                  <a:cubicBezTo>
                    <a:pt x="98" y="44"/>
                    <a:pt x="98" y="43"/>
                    <a:pt x="98" y="4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24" name="îşlíḋè">
              <a:extLst>
                <a:ext uri="{FF2B5EF4-FFF2-40B4-BE49-F238E27FC236}">
                  <a16:creationId xmlns:a16="http://schemas.microsoft.com/office/drawing/2014/main" id="{D48D21D2-43A1-BAFF-FB6E-43FF390E61C4}"/>
                </a:ext>
              </a:extLst>
            </p:cNvPr>
            <p:cNvSpPr/>
            <p:nvPr/>
          </p:nvSpPr>
          <p:spPr bwMode="auto">
            <a:xfrm>
              <a:off x="4672013" y="2882900"/>
              <a:ext cx="285750" cy="468313"/>
            </a:xfrm>
            <a:custGeom>
              <a:avLst/>
              <a:gdLst>
                <a:gd name="T0" fmla="*/ 37 w 50"/>
                <a:gd name="T1" fmla="*/ 37 h 82"/>
                <a:gd name="T2" fmla="*/ 44 w 50"/>
                <a:gd name="T3" fmla="*/ 26 h 82"/>
                <a:gd name="T4" fmla="*/ 50 w 50"/>
                <a:gd name="T5" fmla="*/ 11 h 82"/>
                <a:gd name="T6" fmla="*/ 43 w 50"/>
                <a:gd name="T7" fmla="*/ 2 h 82"/>
                <a:gd name="T8" fmla="*/ 33 w 50"/>
                <a:gd name="T9" fmla="*/ 8 h 82"/>
                <a:gd name="T10" fmla="*/ 0 w 50"/>
                <a:gd name="T11" fmla="*/ 81 h 82"/>
                <a:gd name="T12" fmla="*/ 7 w 50"/>
                <a:gd name="T13" fmla="*/ 82 h 82"/>
                <a:gd name="T14" fmla="*/ 10 w 50"/>
                <a:gd name="T15" fmla="*/ 77 h 82"/>
                <a:gd name="T16" fmla="*/ 18 w 50"/>
                <a:gd name="T17" fmla="*/ 63 h 82"/>
                <a:gd name="T18" fmla="*/ 37 w 50"/>
                <a:gd name="T19" fmla="*/ 3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82">
                  <a:moveTo>
                    <a:pt x="37" y="37"/>
                  </a:moveTo>
                  <a:cubicBezTo>
                    <a:pt x="39" y="34"/>
                    <a:pt x="42" y="29"/>
                    <a:pt x="44" y="26"/>
                  </a:cubicBezTo>
                  <a:cubicBezTo>
                    <a:pt x="47" y="22"/>
                    <a:pt x="50" y="16"/>
                    <a:pt x="50" y="11"/>
                  </a:cubicBezTo>
                  <a:cubicBezTo>
                    <a:pt x="49" y="6"/>
                    <a:pt x="48" y="0"/>
                    <a:pt x="43" y="2"/>
                  </a:cubicBezTo>
                  <a:cubicBezTo>
                    <a:pt x="41" y="3"/>
                    <a:pt x="34" y="7"/>
                    <a:pt x="33" y="8"/>
                  </a:cubicBezTo>
                  <a:cubicBezTo>
                    <a:pt x="15" y="27"/>
                    <a:pt x="1" y="55"/>
                    <a:pt x="0" y="81"/>
                  </a:cubicBezTo>
                  <a:cubicBezTo>
                    <a:pt x="0" y="81"/>
                    <a:pt x="6" y="82"/>
                    <a:pt x="7" y="82"/>
                  </a:cubicBezTo>
                  <a:cubicBezTo>
                    <a:pt x="8" y="81"/>
                    <a:pt x="9" y="79"/>
                    <a:pt x="10" y="77"/>
                  </a:cubicBezTo>
                  <a:cubicBezTo>
                    <a:pt x="12" y="72"/>
                    <a:pt x="15" y="68"/>
                    <a:pt x="18" y="63"/>
                  </a:cubicBezTo>
                  <a:cubicBezTo>
                    <a:pt x="23" y="54"/>
                    <a:pt x="32" y="47"/>
                    <a:pt x="37" y="37"/>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25" name="îṩlíḑé">
              <a:extLst>
                <a:ext uri="{FF2B5EF4-FFF2-40B4-BE49-F238E27FC236}">
                  <a16:creationId xmlns:a16="http://schemas.microsoft.com/office/drawing/2014/main" id="{662D2D78-55D9-723A-1525-86273011CF91}"/>
                </a:ext>
              </a:extLst>
            </p:cNvPr>
            <p:cNvSpPr/>
            <p:nvPr/>
          </p:nvSpPr>
          <p:spPr bwMode="auto">
            <a:xfrm>
              <a:off x="4643438" y="3254375"/>
              <a:ext cx="325438" cy="125413"/>
            </a:xfrm>
            <a:custGeom>
              <a:avLst/>
              <a:gdLst>
                <a:gd name="T0" fmla="*/ 7 w 57"/>
                <a:gd name="T1" fmla="*/ 20 h 22"/>
                <a:gd name="T2" fmla="*/ 15 w 57"/>
                <a:gd name="T3" fmla="*/ 22 h 22"/>
                <a:gd name="T4" fmla="*/ 57 w 57"/>
                <a:gd name="T5" fmla="*/ 19 h 22"/>
                <a:gd name="T6" fmla="*/ 57 w 57"/>
                <a:gd name="T7" fmla="*/ 11 h 22"/>
                <a:gd name="T8" fmla="*/ 57 w 57"/>
                <a:gd name="T9" fmla="*/ 10 h 22"/>
                <a:gd name="T10" fmla="*/ 56 w 57"/>
                <a:gd name="T11" fmla="*/ 10 h 22"/>
                <a:gd name="T12" fmla="*/ 38 w 57"/>
                <a:gd name="T13" fmla="*/ 11 h 22"/>
                <a:gd name="T14" fmla="*/ 21 w 57"/>
                <a:gd name="T15" fmla="*/ 6 h 22"/>
                <a:gd name="T16" fmla="*/ 16 w 57"/>
                <a:gd name="T17" fmla="*/ 3 h 22"/>
                <a:gd name="T18" fmla="*/ 7 w 57"/>
                <a:gd name="T19"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22">
                  <a:moveTo>
                    <a:pt x="7" y="20"/>
                  </a:moveTo>
                  <a:cubicBezTo>
                    <a:pt x="9" y="22"/>
                    <a:pt x="12" y="22"/>
                    <a:pt x="15" y="22"/>
                  </a:cubicBezTo>
                  <a:cubicBezTo>
                    <a:pt x="29" y="22"/>
                    <a:pt x="43" y="22"/>
                    <a:pt x="57" y="19"/>
                  </a:cubicBezTo>
                  <a:cubicBezTo>
                    <a:pt x="57" y="17"/>
                    <a:pt x="57" y="13"/>
                    <a:pt x="57" y="11"/>
                  </a:cubicBezTo>
                  <a:cubicBezTo>
                    <a:pt x="57" y="10"/>
                    <a:pt x="57" y="10"/>
                    <a:pt x="57" y="10"/>
                  </a:cubicBezTo>
                  <a:cubicBezTo>
                    <a:pt x="57" y="10"/>
                    <a:pt x="56" y="10"/>
                    <a:pt x="56" y="10"/>
                  </a:cubicBezTo>
                  <a:cubicBezTo>
                    <a:pt x="50" y="10"/>
                    <a:pt x="44" y="11"/>
                    <a:pt x="38" y="11"/>
                  </a:cubicBezTo>
                  <a:cubicBezTo>
                    <a:pt x="32" y="11"/>
                    <a:pt x="26" y="9"/>
                    <a:pt x="21" y="6"/>
                  </a:cubicBezTo>
                  <a:cubicBezTo>
                    <a:pt x="19" y="5"/>
                    <a:pt x="18" y="4"/>
                    <a:pt x="16" y="3"/>
                  </a:cubicBezTo>
                  <a:cubicBezTo>
                    <a:pt x="9" y="0"/>
                    <a:pt x="0" y="15"/>
                    <a:pt x="7" y="20"/>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26" name="îSľîḋè">
              <a:extLst>
                <a:ext uri="{FF2B5EF4-FFF2-40B4-BE49-F238E27FC236}">
                  <a16:creationId xmlns:a16="http://schemas.microsoft.com/office/drawing/2014/main" id="{4C9D35AC-85DC-1FBF-4BDF-DC9A7DA073A7}"/>
                </a:ext>
              </a:extLst>
            </p:cNvPr>
            <p:cNvSpPr/>
            <p:nvPr/>
          </p:nvSpPr>
          <p:spPr bwMode="auto">
            <a:xfrm>
              <a:off x="4975226" y="3311525"/>
              <a:ext cx="28575" cy="11113"/>
            </a:xfrm>
            <a:custGeom>
              <a:avLst/>
              <a:gdLst>
                <a:gd name="T0" fmla="*/ 1 w 5"/>
                <a:gd name="T1" fmla="*/ 1 h 2"/>
                <a:gd name="T2" fmla="*/ 0 w 5"/>
                <a:gd name="T3" fmla="*/ 0 h 2"/>
                <a:gd name="T4" fmla="*/ 1 w 5"/>
                <a:gd name="T5" fmla="*/ 0 h 2"/>
                <a:gd name="T6" fmla="*/ 4 w 5"/>
                <a:gd name="T7" fmla="*/ 0 h 2"/>
                <a:gd name="T8" fmla="*/ 5 w 5"/>
                <a:gd name="T9" fmla="*/ 1 h 2"/>
                <a:gd name="T10" fmla="*/ 4 w 5"/>
                <a:gd name="T11" fmla="*/ 2 h 2"/>
                <a:gd name="T12" fmla="*/ 2 w 5"/>
                <a:gd name="T13" fmla="*/ 2 h 2"/>
                <a:gd name="T14" fmla="*/ 1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1" y="1"/>
                  </a:moveTo>
                  <a:cubicBezTo>
                    <a:pt x="0" y="0"/>
                    <a:pt x="0" y="0"/>
                    <a:pt x="0" y="0"/>
                  </a:cubicBezTo>
                  <a:cubicBezTo>
                    <a:pt x="1" y="0"/>
                    <a:pt x="1" y="0"/>
                    <a:pt x="1" y="0"/>
                  </a:cubicBezTo>
                  <a:cubicBezTo>
                    <a:pt x="2" y="0"/>
                    <a:pt x="3" y="0"/>
                    <a:pt x="4" y="0"/>
                  </a:cubicBezTo>
                  <a:cubicBezTo>
                    <a:pt x="5" y="0"/>
                    <a:pt x="5" y="1"/>
                    <a:pt x="5" y="1"/>
                  </a:cubicBezTo>
                  <a:cubicBezTo>
                    <a:pt x="5" y="2"/>
                    <a:pt x="4" y="2"/>
                    <a:pt x="4" y="2"/>
                  </a:cubicBezTo>
                  <a:cubicBezTo>
                    <a:pt x="3" y="2"/>
                    <a:pt x="3" y="2"/>
                    <a:pt x="2" y="2"/>
                  </a:cubicBezTo>
                  <a:cubicBezTo>
                    <a:pt x="2" y="2"/>
                    <a:pt x="1" y="1"/>
                    <a:pt x="1" y="1"/>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27" name="ï$ľïḍê">
              <a:extLst>
                <a:ext uri="{FF2B5EF4-FFF2-40B4-BE49-F238E27FC236}">
                  <a16:creationId xmlns:a16="http://schemas.microsoft.com/office/drawing/2014/main" id="{269B7B30-1AB1-66BD-1E89-BF9AA350AA6E}"/>
                </a:ext>
              </a:extLst>
            </p:cNvPr>
            <p:cNvSpPr/>
            <p:nvPr/>
          </p:nvSpPr>
          <p:spPr bwMode="auto">
            <a:xfrm>
              <a:off x="4979988" y="3311525"/>
              <a:ext cx="17463" cy="6350"/>
            </a:xfrm>
            <a:custGeom>
              <a:avLst/>
              <a:gdLst>
                <a:gd name="T0" fmla="*/ 0 w 3"/>
                <a:gd name="T1" fmla="*/ 1 h 1"/>
                <a:gd name="T2" fmla="*/ 0 w 3"/>
                <a:gd name="T3" fmla="*/ 1 h 1"/>
                <a:gd name="T4" fmla="*/ 0 w 3"/>
                <a:gd name="T5" fmla="*/ 0 h 1"/>
                <a:gd name="T6" fmla="*/ 0 w 3"/>
                <a:gd name="T7" fmla="*/ 0 h 1"/>
                <a:gd name="T8" fmla="*/ 2 w 3"/>
                <a:gd name="T9" fmla="*/ 0 h 1"/>
                <a:gd name="T10" fmla="*/ 3 w 3"/>
                <a:gd name="T11" fmla="*/ 0 h 1"/>
                <a:gd name="T12" fmla="*/ 3 w 3"/>
                <a:gd name="T13" fmla="*/ 0 h 1"/>
                <a:gd name="T14" fmla="*/ 3 w 3"/>
                <a:gd name="T15" fmla="*/ 1 h 1"/>
                <a:gd name="T16" fmla="*/ 3 w 3"/>
                <a:gd name="T17" fmla="*/ 1 h 1"/>
                <a:gd name="T18" fmla="*/ 2 w 3"/>
                <a:gd name="T19" fmla="*/ 1 h 1"/>
                <a:gd name="T20" fmla="*/ 2 w 3"/>
                <a:gd name="T21" fmla="*/ 1 h 1"/>
                <a:gd name="T22" fmla="*/ 0 w 3"/>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0" y="1"/>
                  </a:moveTo>
                  <a:cubicBezTo>
                    <a:pt x="0" y="1"/>
                    <a:pt x="0" y="1"/>
                    <a:pt x="0" y="1"/>
                  </a:cubicBezTo>
                  <a:cubicBezTo>
                    <a:pt x="0" y="0"/>
                    <a:pt x="0" y="0"/>
                    <a:pt x="0" y="0"/>
                  </a:cubicBezTo>
                  <a:cubicBezTo>
                    <a:pt x="0" y="0"/>
                    <a:pt x="0" y="0"/>
                    <a:pt x="0" y="0"/>
                  </a:cubicBezTo>
                  <a:cubicBezTo>
                    <a:pt x="1" y="0"/>
                    <a:pt x="1" y="0"/>
                    <a:pt x="2" y="0"/>
                  </a:cubicBezTo>
                  <a:cubicBezTo>
                    <a:pt x="3" y="0"/>
                    <a:pt x="3" y="0"/>
                    <a:pt x="3" y="0"/>
                  </a:cubicBezTo>
                  <a:cubicBezTo>
                    <a:pt x="3" y="0"/>
                    <a:pt x="3" y="0"/>
                    <a:pt x="3" y="0"/>
                  </a:cubicBezTo>
                  <a:cubicBezTo>
                    <a:pt x="3" y="1"/>
                    <a:pt x="3" y="1"/>
                    <a:pt x="3" y="1"/>
                  </a:cubicBezTo>
                  <a:cubicBezTo>
                    <a:pt x="3" y="1"/>
                    <a:pt x="3" y="1"/>
                    <a:pt x="3" y="1"/>
                  </a:cubicBezTo>
                  <a:cubicBezTo>
                    <a:pt x="2" y="1"/>
                    <a:pt x="2" y="1"/>
                    <a:pt x="2" y="1"/>
                  </a:cubicBezTo>
                  <a:cubicBezTo>
                    <a:pt x="2" y="1"/>
                    <a:pt x="2" y="1"/>
                    <a:pt x="2" y="1"/>
                  </a:cubicBezTo>
                  <a:cubicBezTo>
                    <a:pt x="1" y="1"/>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0" name="íṡlïḋè">
              <a:extLst>
                <a:ext uri="{FF2B5EF4-FFF2-40B4-BE49-F238E27FC236}">
                  <a16:creationId xmlns:a16="http://schemas.microsoft.com/office/drawing/2014/main" id="{07388A52-F83B-F317-F3E1-EA7129913618}"/>
                </a:ext>
              </a:extLst>
            </p:cNvPr>
            <p:cNvSpPr/>
            <p:nvPr/>
          </p:nvSpPr>
          <p:spPr bwMode="auto">
            <a:xfrm>
              <a:off x="4986338" y="3322638"/>
              <a:ext cx="11113" cy="41275"/>
            </a:xfrm>
            <a:custGeom>
              <a:avLst/>
              <a:gdLst>
                <a:gd name="T0" fmla="*/ 1 w 2"/>
                <a:gd name="T1" fmla="*/ 6 h 7"/>
                <a:gd name="T2" fmla="*/ 1 w 2"/>
                <a:gd name="T3" fmla="*/ 7 h 7"/>
                <a:gd name="T4" fmla="*/ 1 w 2"/>
                <a:gd name="T5" fmla="*/ 7 h 7"/>
                <a:gd name="T6" fmla="*/ 1 w 2"/>
                <a:gd name="T7" fmla="*/ 7 h 7"/>
                <a:gd name="T8" fmla="*/ 1 w 2"/>
                <a:gd name="T9" fmla="*/ 7 h 7"/>
                <a:gd name="T10" fmla="*/ 2 w 2"/>
                <a:gd name="T11" fmla="*/ 6 h 7"/>
                <a:gd name="T12" fmla="*/ 1 w 2"/>
                <a:gd name="T13" fmla="*/ 0 h 7"/>
                <a:gd name="T14" fmla="*/ 1 w 2"/>
                <a:gd name="T15" fmla="*/ 0 h 7"/>
                <a:gd name="T16" fmla="*/ 1 w 2"/>
                <a:gd name="T17" fmla="*/ 0 h 7"/>
                <a:gd name="T18" fmla="*/ 0 w 2"/>
                <a:gd name="T19" fmla="*/ 0 h 7"/>
                <a:gd name="T20" fmla="*/ 0 w 2"/>
                <a:gd name="T21" fmla="*/ 1 h 7"/>
                <a:gd name="T22" fmla="*/ 1 w 2"/>
                <a:gd name="T2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1" y="6"/>
                  </a:moveTo>
                  <a:cubicBezTo>
                    <a:pt x="1" y="7"/>
                    <a:pt x="1" y="7"/>
                    <a:pt x="1" y="7"/>
                  </a:cubicBezTo>
                  <a:cubicBezTo>
                    <a:pt x="1" y="7"/>
                    <a:pt x="1" y="7"/>
                    <a:pt x="1" y="7"/>
                  </a:cubicBezTo>
                  <a:cubicBezTo>
                    <a:pt x="1" y="7"/>
                    <a:pt x="1" y="7"/>
                    <a:pt x="1" y="7"/>
                  </a:cubicBezTo>
                  <a:cubicBezTo>
                    <a:pt x="1" y="7"/>
                    <a:pt x="1" y="7"/>
                    <a:pt x="1" y="7"/>
                  </a:cubicBezTo>
                  <a:cubicBezTo>
                    <a:pt x="2" y="6"/>
                    <a:pt x="2" y="6"/>
                    <a:pt x="2" y="6"/>
                  </a:cubicBezTo>
                  <a:cubicBezTo>
                    <a:pt x="2" y="5"/>
                    <a:pt x="1" y="1"/>
                    <a:pt x="1" y="0"/>
                  </a:cubicBezTo>
                  <a:cubicBezTo>
                    <a:pt x="1" y="0"/>
                    <a:pt x="1" y="0"/>
                    <a:pt x="1" y="0"/>
                  </a:cubicBezTo>
                  <a:cubicBezTo>
                    <a:pt x="1" y="0"/>
                    <a:pt x="1" y="0"/>
                    <a:pt x="1" y="0"/>
                  </a:cubicBezTo>
                  <a:cubicBezTo>
                    <a:pt x="0" y="0"/>
                    <a:pt x="0" y="0"/>
                    <a:pt x="0" y="0"/>
                  </a:cubicBezTo>
                  <a:cubicBezTo>
                    <a:pt x="0" y="1"/>
                    <a:pt x="0" y="1"/>
                    <a:pt x="0" y="1"/>
                  </a:cubicBezTo>
                  <a:cubicBezTo>
                    <a:pt x="1" y="1"/>
                    <a:pt x="1" y="5"/>
                    <a:pt x="1" y="6"/>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1" name="îsļïḓê">
              <a:extLst>
                <a:ext uri="{FF2B5EF4-FFF2-40B4-BE49-F238E27FC236}">
                  <a16:creationId xmlns:a16="http://schemas.microsoft.com/office/drawing/2014/main" id="{5D265F3F-E6CC-DF93-FA21-19E824CF4A3F}"/>
                </a:ext>
              </a:extLst>
            </p:cNvPr>
            <p:cNvSpPr/>
            <p:nvPr/>
          </p:nvSpPr>
          <p:spPr bwMode="auto">
            <a:xfrm>
              <a:off x="5122863" y="2878138"/>
              <a:ext cx="360363" cy="736600"/>
            </a:xfrm>
            <a:custGeom>
              <a:avLst/>
              <a:gdLst>
                <a:gd name="T0" fmla="*/ 56 w 63"/>
                <a:gd name="T1" fmla="*/ 129 h 129"/>
                <a:gd name="T2" fmla="*/ 59 w 63"/>
                <a:gd name="T3" fmla="*/ 129 h 129"/>
                <a:gd name="T4" fmla="*/ 63 w 63"/>
                <a:gd name="T5" fmla="*/ 128 h 129"/>
                <a:gd name="T6" fmla="*/ 56 w 63"/>
                <a:gd name="T7" fmla="*/ 101 h 129"/>
                <a:gd name="T8" fmla="*/ 43 w 63"/>
                <a:gd name="T9" fmla="*/ 44 h 129"/>
                <a:gd name="T10" fmla="*/ 26 w 63"/>
                <a:gd name="T11" fmla="*/ 13 h 129"/>
                <a:gd name="T12" fmla="*/ 17 w 63"/>
                <a:gd name="T13" fmla="*/ 3 h 129"/>
                <a:gd name="T14" fmla="*/ 5 w 63"/>
                <a:gd name="T15" fmla="*/ 2 h 129"/>
                <a:gd name="T16" fmla="*/ 1 w 63"/>
                <a:gd name="T17" fmla="*/ 14 h 129"/>
                <a:gd name="T18" fmla="*/ 6 w 63"/>
                <a:gd name="T19" fmla="*/ 26 h 129"/>
                <a:gd name="T20" fmla="*/ 36 w 63"/>
                <a:gd name="T21" fmla="*/ 83 h 129"/>
                <a:gd name="T22" fmla="*/ 49 w 63"/>
                <a:gd name="T23" fmla="*/ 111 h 129"/>
                <a:gd name="T24" fmla="*/ 56 w 63"/>
                <a:gd name="T2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9">
                  <a:moveTo>
                    <a:pt x="56" y="129"/>
                  </a:moveTo>
                  <a:cubicBezTo>
                    <a:pt x="56" y="129"/>
                    <a:pt x="59" y="129"/>
                    <a:pt x="59" y="129"/>
                  </a:cubicBezTo>
                  <a:cubicBezTo>
                    <a:pt x="63" y="128"/>
                    <a:pt x="63" y="128"/>
                    <a:pt x="63" y="128"/>
                  </a:cubicBezTo>
                  <a:cubicBezTo>
                    <a:pt x="62" y="119"/>
                    <a:pt x="58" y="110"/>
                    <a:pt x="56" y="101"/>
                  </a:cubicBezTo>
                  <a:cubicBezTo>
                    <a:pt x="53" y="82"/>
                    <a:pt x="50" y="62"/>
                    <a:pt x="43" y="44"/>
                  </a:cubicBezTo>
                  <a:cubicBezTo>
                    <a:pt x="38" y="33"/>
                    <a:pt x="32" y="23"/>
                    <a:pt x="26" y="13"/>
                  </a:cubicBezTo>
                  <a:cubicBezTo>
                    <a:pt x="24" y="9"/>
                    <a:pt x="21" y="5"/>
                    <a:pt x="17" y="3"/>
                  </a:cubicBezTo>
                  <a:cubicBezTo>
                    <a:pt x="14" y="0"/>
                    <a:pt x="8" y="0"/>
                    <a:pt x="5" y="2"/>
                  </a:cubicBezTo>
                  <a:cubicBezTo>
                    <a:pt x="1" y="5"/>
                    <a:pt x="0" y="10"/>
                    <a:pt x="1" y="14"/>
                  </a:cubicBezTo>
                  <a:cubicBezTo>
                    <a:pt x="2" y="18"/>
                    <a:pt x="4" y="22"/>
                    <a:pt x="6" y="26"/>
                  </a:cubicBezTo>
                  <a:cubicBezTo>
                    <a:pt x="17" y="44"/>
                    <a:pt x="27" y="64"/>
                    <a:pt x="36" y="83"/>
                  </a:cubicBezTo>
                  <a:cubicBezTo>
                    <a:pt x="41" y="92"/>
                    <a:pt x="45" y="101"/>
                    <a:pt x="49" y="111"/>
                  </a:cubicBezTo>
                  <a:cubicBezTo>
                    <a:pt x="51" y="115"/>
                    <a:pt x="53" y="124"/>
                    <a:pt x="56" y="129"/>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2" name="ïṧliḋe">
              <a:extLst>
                <a:ext uri="{FF2B5EF4-FFF2-40B4-BE49-F238E27FC236}">
                  <a16:creationId xmlns:a16="http://schemas.microsoft.com/office/drawing/2014/main" id="{2215637E-C08A-C8C6-E442-D07AFDA986DA}"/>
                </a:ext>
              </a:extLst>
            </p:cNvPr>
            <p:cNvSpPr/>
            <p:nvPr/>
          </p:nvSpPr>
          <p:spPr bwMode="auto">
            <a:xfrm>
              <a:off x="4876801" y="2894013"/>
              <a:ext cx="103188" cy="349250"/>
            </a:xfrm>
            <a:custGeom>
              <a:avLst/>
              <a:gdLst>
                <a:gd name="T0" fmla="*/ 3 w 18"/>
                <a:gd name="T1" fmla="*/ 9 h 61"/>
                <a:gd name="T2" fmla="*/ 6 w 18"/>
                <a:gd name="T3" fmla="*/ 13 h 61"/>
                <a:gd name="T4" fmla="*/ 7 w 18"/>
                <a:gd name="T5" fmla="*/ 14 h 61"/>
                <a:gd name="T6" fmla="*/ 6 w 18"/>
                <a:gd name="T7" fmla="*/ 15 h 61"/>
                <a:gd name="T8" fmla="*/ 1 w 18"/>
                <a:gd name="T9" fmla="*/ 21 h 61"/>
                <a:gd name="T10" fmla="*/ 0 w 18"/>
                <a:gd name="T11" fmla="*/ 22 h 61"/>
                <a:gd name="T12" fmla="*/ 0 w 18"/>
                <a:gd name="T13" fmla="*/ 24 h 61"/>
                <a:gd name="T14" fmla="*/ 2 w 18"/>
                <a:gd name="T15" fmla="*/ 30 h 61"/>
                <a:gd name="T16" fmla="*/ 7 w 18"/>
                <a:gd name="T17" fmla="*/ 61 h 61"/>
                <a:gd name="T18" fmla="*/ 7 w 18"/>
                <a:gd name="T19" fmla="*/ 37 h 61"/>
                <a:gd name="T20" fmla="*/ 11 w 18"/>
                <a:gd name="T21" fmla="*/ 19 h 61"/>
                <a:gd name="T22" fmla="*/ 15 w 18"/>
                <a:gd name="T23" fmla="*/ 10 h 61"/>
                <a:gd name="T24" fmla="*/ 16 w 18"/>
                <a:gd name="T25" fmla="*/ 5 h 61"/>
                <a:gd name="T26" fmla="*/ 17 w 18"/>
                <a:gd name="T27" fmla="*/ 1 h 61"/>
                <a:gd name="T28" fmla="*/ 11 w 18"/>
                <a:gd name="T29" fmla="*/ 4 h 61"/>
                <a:gd name="T30" fmla="*/ 3 w 18"/>
                <a:gd name="T31" fmla="*/ 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61">
                  <a:moveTo>
                    <a:pt x="3" y="9"/>
                  </a:moveTo>
                  <a:cubicBezTo>
                    <a:pt x="4" y="10"/>
                    <a:pt x="5" y="12"/>
                    <a:pt x="6" y="13"/>
                  </a:cubicBezTo>
                  <a:cubicBezTo>
                    <a:pt x="7" y="14"/>
                    <a:pt x="7" y="14"/>
                    <a:pt x="7" y="14"/>
                  </a:cubicBezTo>
                  <a:cubicBezTo>
                    <a:pt x="7" y="14"/>
                    <a:pt x="7" y="15"/>
                    <a:pt x="6" y="15"/>
                  </a:cubicBezTo>
                  <a:cubicBezTo>
                    <a:pt x="5" y="17"/>
                    <a:pt x="3" y="19"/>
                    <a:pt x="1" y="21"/>
                  </a:cubicBezTo>
                  <a:cubicBezTo>
                    <a:pt x="0" y="21"/>
                    <a:pt x="0" y="21"/>
                    <a:pt x="0" y="22"/>
                  </a:cubicBezTo>
                  <a:cubicBezTo>
                    <a:pt x="0" y="22"/>
                    <a:pt x="0" y="23"/>
                    <a:pt x="0" y="24"/>
                  </a:cubicBezTo>
                  <a:cubicBezTo>
                    <a:pt x="1" y="25"/>
                    <a:pt x="1" y="27"/>
                    <a:pt x="2" y="30"/>
                  </a:cubicBezTo>
                  <a:cubicBezTo>
                    <a:pt x="2" y="40"/>
                    <a:pt x="4" y="51"/>
                    <a:pt x="7" y="61"/>
                  </a:cubicBezTo>
                  <a:cubicBezTo>
                    <a:pt x="7" y="53"/>
                    <a:pt x="6" y="45"/>
                    <a:pt x="7" y="37"/>
                  </a:cubicBezTo>
                  <a:cubicBezTo>
                    <a:pt x="8" y="30"/>
                    <a:pt x="10" y="25"/>
                    <a:pt x="11" y="19"/>
                  </a:cubicBezTo>
                  <a:cubicBezTo>
                    <a:pt x="12" y="16"/>
                    <a:pt x="14" y="13"/>
                    <a:pt x="15" y="10"/>
                  </a:cubicBezTo>
                  <a:cubicBezTo>
                    <a:pt x="15" y="8"/>
                    <a:pt x="16" y="6"/>
                    <a:pt x="16" y="5"/>
                  </a:cubicBezTo>
                  <a:cubicBezTo>
                    <a:pt x="16" y="4"/>
                    <a:pt x="18" y="2"/>
                    <a:pt x="17" y="1"/>
                  </a:cubicBezTo>
                  <a:cubicBezTo>
                    <a:pt x="17" y="0"/>
                    <a:pt x="12" y="4"/>
                    <a:pt x="11" y="4"/>
                  </a:cubicBezTo>
                  <a:cubicBezTo>
                    <a:pt x="8" y="6"/>
                    <a:pt x="5" y="7"/>
                    <a:pt x="3" y="9"/>
                  </a:cubicBez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3" name="íśḷíḑê">
              <a:extLst>
                <a:ext uri="{FF2B5EF4-FFF2-40B4-BE49-F238E27FC236}">
                  <a16:creationId xmlns:a16="http://schemas.microsoft.com/office/drawing/2014/main" id="{AF329C23-761D-40A1-35CF-07043E5F47C1}"/>
                </a:ext>
              </a:extLst>
            </p:cNvPr>
            <p:cNvSpPr/>
            <p:nvPr/>
          </p:nvSpPr>
          <p:spPr bwMode="auto">
            <a:xfrm>
              <a:off x="5111751" y="2871788"/>
              <a:ext cx="74613" cy="371475"/>
            </a:xfrm>
            <a:custGeom>
              <a:avLst/>
              <a:gdLst>
                <a:gd name="T0" fmla="*/ 6 w 13"/>
                <a:gd name="T1" fmla="*/ 65 h 65"/>
                <a:gd name="T2" fmla="*/ 10 w 13"/>
                <a:gd name="T3" fmla="*/ 35 h 65"/>
                <a:gd name="T4" fmla="*/ 13 w 13"/>
                <a:gd name="T5" fmla="*/ 23 h 65"/>
                <a:gd name="T6" fmla="*/ 13 w 13"/>
                <a:gd name="T7" fmla="*/ 21 h 65"/>
                <a:gd name="T8" fmla="*/ 12 w 13"/>
                <a:gd name="T9" fmla="*/ 21 h 65"/>
                <a:gd name="T10" fmla="*/ 4 w 13"/>
                <a:gd name="T11" fmla="*/ 17 h 65"/>
                <a:gd name="T12" fmla="*/ 5 w 13"/>
                <a:gd name="T13" fmla="*/ 14 h 65"/>
                <a:gd name="T14" fmla="*/ 12 w 13"/>
                <a:gd name="T15" fmla="*/ 9 h 65"/>
                <a:gd name="T16" fmla="*/ 6 w 13"/>
                <a:gd name="T17" fmla="*/ 4 h 65"/>
                <a:gd name="T18" fmla="*/ 1 w 13"/>
                <a:gd name="T19" fmla="*/ 2 h 65"/>
                <a:gd name="T20" fmla="*/ 1 w 13"/>
                <a:gd name="T21" fmla="*/ 9 h 65"/>
                <a:gd name="T22" fmla="*/ 2 w 13"/>
                <a:gd name="T23" fmla="*/ 17 h 65"/>
                <a:gd name="T24" fmla="*/ 5 w 13"/>
                <a:gd name="T25" fmla="*/ 48 h 65"/>
                <a:gd name="T26" fmla="*/ 6 w 13"/>
                <a:gd name="T2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65">
                  <a:moveTo>
                    <a:pt x="6" y="65"/>
                  </a:moveTo>
                  <a:cubicBezTo>
                    <a:pt x="10" y="56"/>
                    <a:pt x="9" y="45"/>
                    <a:pt x="10" y="35"/>
                  </a:cubicBezTo>
                  <a:cubicBezTo>
                    <a:pt x="11" y="31"/>
                    <a:pt x="12" y="27"/>
                    <a:pt x="13" y="23"/>
                  </a:cubicBezTo>
                  <a:cubicBezTo>
                    <a:pt x="13" y="23"/>
                    <a:pt x="13" y="22"/>
                    <a:pt x="13" y="21"/>
                  </a:cubicBezTo>
                  <a:cubicBezTo>
                    <a:pt x="12" y="21"/>
                    <a:pt x="12" y="21"/>
                    <a:pt x="12" y="21"/>
                  </a:cubicBezTo>
                  <a:cubicBezTo>
                    <a:pt x="9" y="20"/>
                    <a:pt x="6" y="18"/>
                    <a:pt x="4" y="17"/>
                  </a:cubicBezTo>
                  <a:cubicBezTo>
                    <a:pt x="3" y="16"/>
                    <a:pt x="4" y="15"/>
                    <a:pt x="5" y="14"/>
                  </a:cubicBezTo>
                  <a:cubicBezTo>
                    <a:pt x="7" y="12"/>
                    <a:pt x="10" y="10"/>
                    <a:pt x="12" y="9"/>
                  </a:cubicBezTo>
                  <a:cubicBezTo>
                    <a:pt x="12" y="8"/>
                    <a:pt x="7" y="5"/>
                    <a:pt x="6" y="4"/>
                  </a:cubicBezTo>
                  <a:cubicBezTo>
                    <a:pt x="5" y="3"/>
                    <a:pt x="2" y="0"/>
                    <a:pt x="1" y="2"/>
                  </a:cubicBezTo>
                  <a:cubicBezTo>
                    <a:pt x="0" y="3"/>
                    <a:pt x="1" y="8"/>
                    <a:pt x="1" y="9"/>
                  </a:cubicBezTo>
                  <a:cubicBezTo>
                    <a:pt x="2" y="12"/>
                    <a:pt x="2" y="14"/>
                    <a:pt x="2" y="17"/>
                  </a:cubicBezTo>
                  <a:cubicBezTo>
                    <a:pt x="3" y="27"/>
                    <a:pt x="4" y="37"/>
                    <a:pt x="5" y="48"/>
                  </a:cubicBezTo>
                  <a:cubicBezTo>
                    <a:pt x="5" y="53"/>
                    <a:pt x="6" y="59"/>
                    <a:pt x="6" y="65"/>
                  </a:cubicBez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4" name="íŝḷiďe">
              <a:extLst>
                <a:ext uri="{FF2B5EF4-FFF2-40B4-BE49-F238E27FC236}">
                  <a16:creationId xmlns:a16="http://schemas.microsoft.com/office/drawing/2014/main" id="{1CC1AC74-A7D6-476A-892D-F7BE93855391}"/>
                </a:ext>
              </a:extLst>
            </p:cNvPr>
            <p:cNvSpPr/>
            <p:nvPr/>
          </p:nvSpPr>
          <p:spPr bwMode="auto">
            <a:xfrm>
              <a:off x="4791076" y="5170488"/>
              <a:ext cx="177800" cy="125413"/>
            </a:xfrm>
            <a:custGeom>
              <a:avLst/>
              <a:gdLst>
                <a:gd name="T0" fmla="*/ 17 w 31"/>
                <a:gd name="T1" fmla="*/ 1 h 22"/>
                <a:gd name="T2" fmla="*/ 16 w 31"/>
                <a:gd name="T3" fmla="*/ 2 h 22"/>
                <a:gd name="T4" fmla="*/ 15 w 31"/>
                <a:gd name="T5" fmla="*/ 3 h 22"/>
                <a:gd name="T6" fmla="*/ 15 w 31"/>
                <a:gd name="T7" fmla="*/ 7 h 22"/>
                <a:gd name="T8" fmla="*/ 14 w 31"/>
                <a:gd name="T9" fmla="*/ 10 h 22"/>
                <a:gd name="T10" fmla="*/ 13 w 31"/>
                <a:gd name="T11" fmla="*/ 11 h 22"/>
                <a:gd name="T12" fmla="*/ 3 w 31"/>
                <a:gd name="T13" fmla="*/ 14 h 22"/>
                <a:gd name="T14" fmla="*/ 0 w 31"/>
                <a:gd name="T15" fmla="*/ 16 h 22"/>
                <a:gd name="T16" fmla="*/ 0 w 31"/>
                <a:gd name="T17" fmla="*/ 19 h 22"/>
                <a:gd name="T18" fmla="*/ 0 w 31"/>
                <a:gd name="T19" fmla="*/ 21 h 22"/>
                <a:gd name="T20" fmla="*/ 4 w 31"/>
                <a:gd name="T21" fmla="*/ 22 h 22"/>
                <a:gd name="T22" fmla="*/ 25 w 31"/>
                <a:gd name="T23" fmla="*/ 20 h 22"/>
                <a:gd name="T24" fmla="*/ 29 w 31"/>
                <a:gd name="T25" fmla="*/ 19 h 22"/>
                <a:gd name="T26" fmla="*/ 30 w 31"/>
                <a:gd name="T27" fmla="*/ 19 h 22"/>
                <a:gd name="T28" fmla="*/ 30 w 31"/>
                <a:gd name="T29" fmla="*/ 17 h 22"/>
                <a:gd name="T30" fmla="*/ 29 w 31"/>
                <a:gd name="T31" fmla="*/ 3 h 22"/>
                <a:gd name="T32" fmla="*/ 17 w 31"/>
                <a:gd name="T3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2">
                  <a:moveTo>
                    <a:pt x="17" y="1"/>
                  </a:moveTo>
                  <a:cubicBezTo>
                    <a:pt x="17" y="1"/>
                    <a:pt x="16" y="1"/>
                    <a:pt x="16" y="2"/>
                  </a:cubicBezTo>
                  <a:cubicBezTo>
                    <a:pt x="15" y="2"/>
                    <a:pt x="15" y="3"/>
                    <a:pt x="15" y="3"/>
                  </a:cubicBezTo>
                  <a:cubicBezTo>
                    <a:pt x="15" y="4"/>
                    <a:pt x="15" y="6"/>
                    <a:pt x="15" y="7"/>
                  </a:cubicBezTo>
                  <a:cubicBezTo>
                    <a:pt x="15" y="8"/>
                    <a:pt x="15" y="9"/>
                    <a:pt x="14" y="10"/>
                  </a:cubicBezTo>
                  <a:cubicBezTo>
                    <a:pt x="14" y="10"/>
                    <a:pt x="13" y="10"/>
                    <a:pt x="13" y="11"/>
                  </a:cubicBezTo>
                  <a:cubicBezTo>
                    <a:pt x="10" y="12"/>
                    <a:pt x="7" y="14"/>
                    <a:pt x="3" y="14"/>
                  </a:cubicBezTo>
                  <a:cubicBezTo>
                    <a:pt x="2" y="15"/>
                    <a:pt x="1" y="15"/>
                    <a:pt x="0" y="16"/>
                  </a:cubicBezTo>
                  <a:cubicBezTo>
                    <a:pt x="0" y="17"/>
                    <a:pt x="0" y="18"/>
                    <a:pt x="0" y="19"/>
                  </a:cubicBezTo>
                  <a:cubicBezTo>
                    <a:pt x="0" y="20"/>
                    <a:pt x="0" y="20"/>
                    <a:pt x="0" y="21"/>
                  </a:cubicBezTo>
                  <a:cubicBezTo>
                    <a:pt x="1" y="22"/>
                    <a:pt x="3" y="22"/>
                    <a:pt x="4" y="22"/>
                  </a:cubicBezTo>
                  <a:cubicBezTo>
                    <a:pt x="11" y="21"/>
                    <a:pt x="18" y="21"/>
                    <a:pt x="25" y="20"/>
                  </a:cubicBezTo>
                  <a:cubicBezTo>
                    <a:pt x="27" y="20"/>
                    <a:pt x="28" y="20"/>
                    <a:pt x="29" y="19"/>
                  </a:cubicBezTo>
                  <a:cubicBezTo>
                    <a:pt x="30" y="19"/>
                    <a:pt x="30" y="19"/>
                    <a:pt x="30" y="19"/>
                  </a:cubicBezTo>
                  <a:cubicBezTo>
                    <a:pt x="30" y="18"/>
                    <a:pt x="30" y="18"/>
                    <a:pt x="30" y="17"/>
                  </a:cubicBezTo>
                  <a:cubicBezTo>
                    <a:pt x="30" y="13"/>
                    <a:pt x="31" y="7"/>
                    <a:pt x="29" y="3"/>
                  </a:cubicBezTo>
                  <a:cubicBezTo>
                    <a:pt x="27" y="0"/>
                    <a:pt x="20" y="1"/>
                    <a:pt x="17" y="1"/>
                  </a:cubicBezTo>
                  <a:close/>
                </a:path>
              </a:pathLst>
            </a:custGeom>
            <a:solidFill>
              <a:srgbClr val="3D32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5" name="îşľíďê">
              <a:extLst>
                <a:ext uri="{FF2B5EF4-FFF2-40B4-BE49-F238E27FC236}">
                  <a16:creationId xmlns:a16="http://schemas.microsoft.com/office/drawing/2014/main" id="{5FFF0506-7079-2E2A-F2BC-7F31BB95801C}"/>
                </a:ext>
              </a:extLst>
            </p:cNvPr>
            <p:cNvSpPr/>
            <p:nvPr/>
          </p:nvSpPr>
          <p:spPr bwMode="auto">
            <a:xfrm>
              <a:off x="5076826" y="5153025"/>
              <a:ext cx="115888" cy="153988"/>
            </a:xfrm>
            <a:custGeom>
              <a:avLst/>
              <a:gdLst>
                <a:gd name="T0" fmla="*/ 14 w 20"/>
                <a:gd name="T1" fmla="*/ 1 h 27"/>
                <a:gd name="T2" fmla="*/ 15 w 20"/>
                <a:gd name="T3" fmla="*/ 1 h 27"/>
                <a:gd name="T4" fmla="*/ 16 w 20"/>
                <a:gd name="T5" fmla="*/ 4 h 27"/>
                <a:gd name="T6" fmla="*/ 20 w 20"/>
                <a:gd name="T7" fmla="*/ 20 h 27"/>
                <a:gd name="T8" fmla="*/ 20 w 20"/>
                <a:gd name="T9" fmla="*/ 22 h 27"/>
                <a:gd name="T10" fmla="*/ 18 w 20"/>
                <a:gd name="T11" fmla="*/ 24 h 27"/>
                <a:gd name="T12" fmla="*/ 10 w 20"/>
                <a:gd name="T13" fmla="*/ 27 h 27"/>
                <a:gd name="T14" fmla="*/ 3 w 20"/>
                <a:gd name="T15" fmla="*/ 22 h 27"/>
                <a:gd name="T16" fmla="*/ 2 w 20"/>
                <a:gd name="T17" fmla="*/ 16 h 27"/>
                <a:gd name="T18" fmla="*/ 2 w 20"/>
                <a:gd name="T19" fmla="*/ 3 h 27"/>
                <a:gd name="T20" fmla="*/ 14 w 20"/>
                <a:gd name="T21"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7">
                  <a:moveTo>
                    <a:pt x="14" y="1"/>
                  </a:moveTo>
                  <a:cubicBezTo>
                    <a:pt x="14" y="1"/>
                    <a:pt x="15" y="1"/>
                    <a:pt x="15" y="1"/>
                  </a:cubicBezTo>
                  <a:cubicBezTo>
                    <a:pt x="16" y="2"/>
                    <a:pt x="16" y="3"/>
                    <a:pt x="16" y="4"/>
                  </a:cubicBezTo>
                  <a:cubicBezTo>
                    <a:pt x="16" y="9"/>
                    <a:pt x="19" y="14"/>
                    <a:pt x="20" y="20"/>
                  </a:cubicBezTo>
                  <a:cubicBezTo>
                    <a:pt x="20" y="21"/>
                    <a:pt x="20" y="21"/>
                    <a:pt x="20" y="22"/>
                  </a:cubicBezTo>
                  <a:cubicBezTo>
                    <a:pt x="19" y="23"/>
                    <a:pt x="19" y="23"/>
                    <a:pt x="18" y="24"/>
                  </a:cubicBezTo>
                  <a:cubicBezTo>
                    <a:pt x="16" y="26"/>
                    <a:pt x="13" y="27"/>
                    <a:pt x="10" y="27"/>
                  </a:cubicBezTo>
                  <a:cubicBezTo>
                    <a:pt x="7" y="27"/>
                    <a:pt x="4" y="25"/>
                    <a:pt x="3" y="22"/>
                  </a:cubicBezTo>
                  <a:cubicBezTo>
                    <a:pt x="2" y="20"/>
                    <a:pt x="2" y="18"/>
                    <a:pt x="2" y="16"/>
                  </a:cubicBezTo>
                  <a:cubicBezTo>
                    <a:pt x="1" y="13"/>
                    <a:pt x="0" y="6"/>
                    <a:pt x="2" y="3"/>
                  </a:cubicBezTo>
                  <a:cubicBezTo>
                    <a:pt x="4" y="0"/>
                    <a:pt x="11" y="1"/>
                    <a:pt x="14" y="1"/>
                  </a:cubicBezTo>
                  <a:close/>
                </a:path>
              </a:pathLst>
            </a:custGeom>
            <a:solidFill>
              <a:srgbClr val="3D32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6" name="iŝlïḓè">
              <a:extLst>
                <a:ext uri="{FF2B5EF4-FFF2-40B4-BE49-F238E27FC236}">
                  <a16:creationId xmlns:a16="http://schemas.microsoft.com/office/drawing/2014/main" id="{EE2A7732-E66F-A24E-7947-19175A71A42E}"/>
                </a:ext>
              </a:extLst>
            </p:cNvPr>
            <p:cNvSpPr/>
            <p:nvPr/>
          </p:nvSpPr>
          <p:spPr bwMode="auto">
            <a:xfrm>
              <a:off x="6067426" y="4335463"/>
              <a:ext cx="206375" cy="868363"/>
            </a:xfrm>
            <a:custGeom>
              <a:avLst/>
              <a:gdLst>
                <a:gd name="T0" fmla="*/ 35 w 36"/>
                <a:gd name="T1" fmla="*/ 14 h 152"/>
                <a:gd name="T2" fmla="*/ 31 w 36"/>
                <a:gd name="T3" fmla="*/ 3 h 152"/>
                <a:gd name="T4" fmla="*/ 17 w 36"/>
                <a:gd name="T5" fmla="*/ 0 h 152"/>
                <a:gd name="T6" fmla="*/ 4 w 36"/>
                <a:gd name="T7" fmla="*/ 6 h 152"/>
                <a:gd name="T8" fmla="*/ 0 w 36"/>
                <a:gd name="T9" fmla="*/ 24 h 152"/>
                <a:gd name="T10" fmla="*/ 7 w 36"/>
                <a:gd name="T11" fmla="*/ 90 h 152"/>
                <a:gd name="T12" fmla="*/ 13 w 36"/>
                <a:gd name="T13" fmla="*/ 126 h 152"/>
                <a:gd name="T14" fmla="*/ 15 w 36"/>
                <a:gd name="T15" fmla="*/ 144 h 152"/>
                <a:gd name="T16" fmla="*/ 17 w 36"/>
                <a:gd name="T17" fmla="*/ 152 h 152"/>
                <a:gd name="T18" fmla="*/ 20 w 36"/>
                <a:gd name="T19" fmla="*/ 151 h 152"/>
                <a:gd name="T20" fmla="*/ 22 w 36"/>
                <a:gd name="T21" fmla="*/ 146 h 152"/>
                <a:gd name="T22" fmla="*/ 30 w 36"/>
                <a:gd name="T23" fmla="*/ 56 h 152"/>
                <a:gd name="T24" fmla="*/ 35 w 36"/>
                <a:gd name="T25" fmla="*/ 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52">
                  <a:moveTo>
                    <a:pt x="35" y="14"/>
                  </a:moveTo>
                  <a:cubicBezTo>
                    <a:pt x="35" y="10"/>
                    <a:pt x="34" y="6"/>
                    <a:pt x="31" y="3"/>
                  </a:cubicBezTo>
                  <a:cubicBezTo>
                    <a:pt x="28" y="0"/>
                    <a:pt x="22" y="0"/>
                    <a:pt x="17" y="0"/>
                  </a:cubicBezTo>
                  <a:cubicBezTo>
                    <a:pt x="12" y="1"/>
                    <a:pt x="6" y="2"/>
                    <a:pt x="4" y="6"/>
                  </a:cubicBezTo>
                  <a:cubicBezTo>
                    <a:pt x="2" y="9"/>
                    <a:pt x="0" y="20"/>
                    <a:pt x="0" y="24"/>
                  </a:cubicBezTo>
                  <a:cubicBezTo>
                    <a:pt x="1" y="46"/>
                    <a:pt x="3" y="68"/>
                    <a:pt x="7" y="90"/>
                  </a:cubicBezTo>
                  <a:cubicBezTo>
                    <a:pt x="9" y="102"/>
                    <a:pt x="11" y="114"/>
                    <a:pt x="13" y="126"/>
                  </a:cubicBezTo>
                  <a:cubicBezTo>
                    <a:pt x="14" y="132"/>
                    <a:pt x="15" y="138"/>
                    <a:pt x="15" y="144"/>
                  </a:cubicBezTo>
                  <a:cubicBezTo>
                    <a:pt x="15" y="146"/>
                    <a:pt x="16" y="149"/>
                    <a:pt x="17" y="152"/>
                  </a:cubicBezTo>
                  <a:cubicBezTo>
                    <a:pt x="18" y="151"/>
                    <a:pt x="19" y="151"/>
                    <a:pt x="20" y="151"/>
                  </a:cubicBezTo>
                  <a:cubicBezTo>
                    <a:pt x="21" y="150"/>
                    <a:pt x="21" y="148"/>
                    <a:pt x="22" y="146"/>
                  </a:cubicBezTo>
                  <a:cubicBezTo>
                    <a:pt x="23" y="115"/>
                    <a:pt x="26" y="85"/>
                    <a:pt x="30" y="56"/>
                  </a:cubicBezTo>
                  <a:cubicBezTo>
                    <a:pt x="32" y="45"/>
                    <a:pt x="36" y="25"/>
                    <a:pt x="35" y="14"/>
                  </a:cubicBezTo>
                  <a:close/>
                </a:path>
              </a:pathLst>
            </a:custGeom>
            <a:solidFill>
              <a:srgbClr val="3A3A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7" name="iŝľîďè">
              <a:extLst>
                <a:ext uri="{FF2B5EF4-FFF2-40B4-BE49-F238E27FC236}">
                  <a16:creationId xmlns:a16="http://schemas.microsoft.com/office/drawing/2014/main" id="{C11E5E99-6E49-CD03-8DEF-6B56EDDE203A}"/>
                </a:ext>
              </a:extLst>
            </p:cNvPr>
            <p:cNvSpPr/>
            <p:nvPr/>
          </p:nvSpPr>
          <p:spPr bwMode="auto">
            <a:xfrm>
              <a:off x="6324601" y="4340225"/>
              <a:ext cx="234950" cy="863600"/>
            </a:xfrm>
            <a:custGeom>
              <a:avLst/>
              <a:gdLst>
                <a:gd name="T0" fmla="*/ 36 w 41"/>
                <a:gd name="T1" fmla="*/ 7 h 151"/>
                <a:gd name="T2" fmla="*/ 26 w 41"/>
                <a:gd name="T3" fmla="*/ 2 h 151"/>
                <a:gd name="T4" fmla="*/ 15 w 41"/>
                <a:gd name="T5" fmla="*/ 1 h 151"/>
                <a:gd name="T6" fmla="*/ 2 w 41"/>
                <a:gd name="T7" fmla="*/ 5 h 151"/>
                <a:gd name="T8" fmla="*/ 0 w 41"/>
                <a:gd name="T9" fmla="*/ 14 h 151"/>
                <a:gd name="T10" fmla="*/ 1 w 41"/>
                <a:gd name="T11" fmla="*/ 34 h 151"/>
                <a:gd name="T12" fmla="*/ 4 w 41"/>
                <a:gd name="T13" fmla="*/ 47 h 151"/>
                <a:gd name="T14" fmla="*/ 4 w 41"/>
                <a:gd name="T15" fmla="*/ 65 h 151"/>
                <a:gd name="T16" fmla="*/ 5 w 41"/>
                <a:gd name="T17" fmla="*/ 80 h 151"/>
                <a:gd name="T18" fmla="*/ 6 w 41"/>
                <a:gd name="T19" fmla="*/ 113 h 151"/>
                <a:gd name="T20" fmla="*/ 7 w 41"/>
                <a:gd name="T21" fmla="*/ 141 h 151"/>
                <a:gd name="T22" fmla="*/ 9 w 41"/>
                <a:gd name="T23" fmla="*/ 151 h 151"/>
                <a:gd name="T24" fmla="*/ 12 w 41"/>
                <a:gd name="T25" fmla="*/ 151 h 151"/>
                <a:gd name="T26" fmla="*/ 15 w 41"/>
                <a:gd name="T27" fmla="*/ 141 h 151"/>
                <a:gd name="T28" fmla="*/ 25 w 41"/>
                <a:gd name="T29" fmla="*/ 88 h 151"/>
                <a:gd name="T30" fmla="*/ 38 w 41"/>
                <a:gd name="T31" fmla="*/ 26 h 151"/>
                <a:gd name="T32" fmla="*/ 36 w 41"/>
                <a:gd name="T33" fmla="*/ 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51">
                  <a:moveTo>
                    <a:pt x="36" y="7"/>
                  </a:moveTo>
                  <a:cubicBezTo>
                    <a:pt x="34" y="4"/>
                    <a:pt x="30" y="3"/>
                    <a:pt x="26" y="2"/>
                  </a:cubicBezTo>
                  <a:cubicBezTo>
                    <a:pt x="22" y="1"/>
                    <a:pt x="19" y="1"/>
                    <a:pt x="15" y="1"/>
                  </a:cubicBezTo>
                  <a:cubicBezTo>
                    <a:pt x="10" y="0"/>
                    <a:pt x="5" y="1"/>
                    <a:pt x="2" y="5"/>
                  </a:cubicBezTo>
                  <a:cubicBezTo>
                    <a:pt x="0" y="7"/>
                    <a:pt x="0" y="11"/>
                    <a:pt x="0" y="14"/>
                  </a:cubicBezTo>
                  <a:cubicBezTo>
                    <a:pt x="0" y="20"/>
                    <a:pt x="0" y="27"/>
                    <a:pt x="1" y="34"/>
                  </a:cubicBezTo>
                  <a:cubicBezTo>
                    <a:pt x="2" y="38"/>
                    <a:pt x="3" y="42"/>
                    <a:pt x="4" y="47"/>
                  </a:cubicBezTo>
                  <a:cubicBezTo>
                    <a:pt x="4" y="53"/>
                    <a:pt x="4" y="59"/>
                    <a:pt x="4" y="65"/>
                  </a:cubicBezTo>
                  <a:cubicBezTo>
                    <a:pt x="4" y="70"/>
                    <a:pt x="4" y="75"/>
                    <a:pt x="5" y="80"/>
                  </a:cubicBezTo>
                  <a:cubicBezTo>
                    <a:pt x="6" y="91"/>
                    <a:pt x="5" y="102"/>
                    <a:pt x="6" y="113"/>
                  </a:cubicBezTo>
                  <a:cubicBezTo>
                    <a:pt x="7" y="122"/>
                    <a:pt x="7" y="131"/>
                    <a:pt x="7" y="141"/>
                  </a:cubicBezTo>
                  <a:cubicBezTo>
                    <a:pt x="7" y="143"/>
                    <a:pt x="8" y="149"/>
                    <a:pt x="9" y="151"/>
                  </a:cubicBezTo>
                  <a:cubicBezTo>
                    <a:pt x="10" y="151"/>
                    <a:pt x="11" y="151"/>
                    <a:pt x="12" y="151"/>
                  </a:cubicBezTo>
                  <a:cubicBezTo>
                    <a:pt x="14" y="149"/>
                    <a:pt x="15" y="143"/>
                    <a:pt x="15" y="141"/>
                  </a:cubicBezTo>
                  <a:cubicBezTo>
                    <a:pt x="15" y="123"/>
                    <a:pt x="20" y="106"/>
                    <a:pt x="25" y="88"/>
                  </a:cubicBezTo>
                  <a:cubicBezTo>
                    <a:pt x="30" y="68"/>
                    <a:pt x="33" y="47"/>
                    <a:pt x="38" y="26"/>
                  </a:cubicBezTo>
                  <a:cubicBezTo>
                    <a:pt x="40" y="20"/>
                    <a:pt x="41" y="12"/>
                    <a:pt x="36" y="7"/>
                  </a:cubicBezTo>
                  <a:close/>
                </a:path>
              </a:pathLst>
            </a:custGeom>
            <a:solidFill>
              <a:srgbClr val="3A3A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8" name="iṧḻiḍe">
              <a:extLst>
                <a:ext uri="{FF2B5EF4-FFF2-40B4-BE49-F238E27FC236}">
                  <a16:creationId xmlns:a16="http://schemas.microsoft.com/office/drawing/2014/main" id="{A8F90179-AADF-78D5-280C-AF13C55C3F51}"/>
                </a:ext>
              </a:extLst>
            </p:cNvPr>
            <p:cNvSpPr/>
            <p:nvPr/>
          </p:nvSpPr>
          <p:spPr bwMode="auto">
            <a:xfrm>
              <a:off x="6113463" y="5170488"/>
              <a:ext cx="90488" cy="103188"/>
            </a:xfrm>
            <a:custGeom>
              <a:avLst/>
              <a:gdLst>
                <a:gd name="T0" fmla="*/ 2 w 16"/>
                <a:gd name="T1" fmla="*/ 8 h 18"/>
                <a:gd name="T2" fmla="*/ 0 w 16"/>
                <a:gd name="T3" fmla="*/ 14 h 18"/>
                <a:gd name="T4" fmla="*/ 0 w 16"/>
                <a:gd name="T5" fmla="*/ 15 h 18"/>
                <a:gd name="T6" fmla="*/ 2 w 16"/>
                <a:gd name="T7" fmla="*/ 16 h 18"/>
                <a:gd name="T8" fmla="*/ 12 w 16"/>
                <a:gd name="T9" fmla="*/ 16 h 18"/>
                <a:gd name="T10" fmla="*/ 14 w 16"/>
                <a:gd name="T11" fmla="*/ 15 h 18"/>
                <a:gd name="T12" fmla="*/ 15 w 16"/>
                <a:gd name="T13" fmla="*/ 11 h 18"/>
                <a:gd name="T14" fmla="*/ 14 w 16"/>
                <a:gd name="T15" fmla="*/ 2 h 18"/>
                <a:gd name="T16" fmla="*/ 14 w 16"/>
                <a:gd name="T17" fmla="*/ 1 h 18"/>
                <a:gd name="T18" fmla="*/ 12 w 16"/>
                <a:gd name="T19" fmla="*/ 0 h 18"/>
                <a:gd name="T20" fmla="*/ 9 w 16"/>
                <a:gd name="T21" fmla="*/ 0 h 18"/>
                <a:gd name="T22" fmla="*/ 2 w 16"/>
                <a:gd name="T23"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8">
                  <a:moveTo>
                    <a:pt x="2" y="8"/>
                  </a:moveTo>
                  <a:cubicBezTo>
                    <a:pt x="1" y="10"/>
                    <a:pt x="0" y="12"/>
                    <a:pt x="0" y="14"/>
                  </a:cubicBezTo>
                  <a:cubicBezTo>
                    <a:pt x="0" y="14"/>
                    <a:pt x="0" y="15"/>
                    <a:pt x="0" y="15"/>
                  </a:cubicBezTo>
                  <a:cubicBezTo>
                    <a:pt x="0" y="16"/>
                    <a:pt x="1" y="16"/>
                    <a:pt x="2" y="16"/>
                  </a:cubicBezTo>
                  <a:cubicBezTo>
                    <a:pt x="5" y="18"/>
                    <a:pt x="9" y="18"/>
                    <a:pt x="12" y="16"/>
                  </a:cubicBezTo>
                  <a:cubicBezTo>
                    <a:pt x="13" y="16"/>
                    <a:pt x="13" y="15"/>
                    <a:pt x="14" y="15"/>
                  </a:cubicBezTo>
                  <a:cubicBezTo>
                    <a:pt x="15" y="14"/>
                    <a:pt x="15" y="13"/>
                    <a:pt x="15" y="11"/>
                  </a:cubicBezTo>
                  <a:cubicBezTo>
                    <a:pt x="16" y="8"/>
                    <a:pt x="15" y="5"/>
                    <a:pt x="14" y="2"/>
                  </a:cubicBezTo>
                  <a:cubicBezTo>
                    <a:pt x="14" y="2"/>
                    <a:pt x="14" y="1"/>
                    <a:pt x="14" y="1"/>
                  </a:cubicBezTo>
                  <a:cubicBezTo>
                    <a:pt x="13" y="0"/>
                    <a:pt x="13" y="0"/>
                    <a:pt x="12" y="0"/>
                  </a:cubicBezTo>
                  <a:cubicBezTo>
                    <a:pt x="11" y="0"/>
                    <a:pt x="10" y="0"/>
                    <a:pt x="9" y="0"/>
                  </a:cubicBezTo>
                  <a:cubicBezTo>
                    <a:pt x="5" y="0"/>
                    <a:pt x="3" y="6"/>
                    <a:pt x="2" y="8"/>
                  </a:cubicBezTo>
                  <a:close/>
                </a:path>
              </a:pathLst>
            </a:custGeom>
            <a:solidFill>
              <a:srgbClr val="3D32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9" name="isḷíḑè">
              <a:extLst>
                <a:ext uri="{FF2B5EF4-FFF2-40B4-BE49-F238E27FC236}">
                  <a16:creationId xmlns:a16="http://schemas.microsoft.com/office/drawing/2014/main" id="{60AA539B-DC23-07E5-F19E-1DA4444305C9}"/>
                </a:ext>
              </a:extLst>
            </p:cNvPr>
            <p:cNvSpPr/>
            <p:nvPr/>
          </p:nvSpPr>
          <p:spPr bwMode="auto">
            <a:xfrm>
              <a:off x="6346826" y="5175250"/>
              <a:ext cx="87313" cy="85725"/>
            </a:xfrm>
            <a:custGeom>
              <a:avLst/>
              <a:gdLst>
                <a:gd name="T0" fmla="*/ 12 w 15"/>
                <a:gd name="T1" fmla="*/ 2 h 15"/>
                <a:gd name="T2" fmla="*/ 14 w 15"/>
                <a:gd name="T3" fmla="*/ 5 h 15"/>
                <a:gd name="T4" fmla="*/ 14 w 15"/>
                <a:gd name="T5" fmla="*/ 9 h 15"/>
                <a:gd name="T6" fmla="*/ 14 w 15"/>
                <a:gd name="T7" fmla="*/ 13 h 15"/>
                <a:gd name="T8" fmla="*/ 12 w 15"/>
                <a:gd name="T9" fmla="*/ 14 h 15"/>
                <a:gd name="T10" fmla="*/ 9 w 15"/>
                <a:gd name="T11" fmla="*/ 15 h 15"/>
                <a:gd name="T12" fmla="*/ 5 w 15"/>
                <a:gd name="T13" fmla="*/ 14 h 15"/>
                <a:gd name="T14" fmla="*/ 3 w 15"/>
                <a:gd name="T15" fmla="*/ 12 h 15"/>
                <a:gd name="T16" fmla="*/ 3 w 15"/>
                <a:gd name="T17" fmla="*/ 2 h 15"/>
                <a:gd name="T18" fmla="*/ 12 w 15"/>
                <a:gd name="T19"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12" y="2"/>
                  </a:moveTo>
                  <a:cubicBezTo>
                    <a:pt x="13" y="2"/>
                    <a:pt x="13" y="4"/>
                    <a:pt x="14" y="5"/>
                  </a:cubicBezTo>
                  <a:cubicBezTo>
                    <a:pt x="14" y="7"/>
                    <a:pt x="14" y="8"/>
                    <a:pt x="14" y="9"/>
                  </a:cubicBezTo>
                  <a:cubicBezTo>
                    <a:pt x="15" y="11"/>
                    <a:pt x="15" y="12"/>
                    <a:pt x="14" y="13"/>
                  </a:cubicBezTo>
                  <a:cubicBezTo>
                    <a:pt x="13" y="14"/>
                    <a:pt x="12" y="14"/>
                    <a:pt x="12" y="14"/>
                  </a:cubicBezTo>
                  <a:cubicBezTo>
                    <a:pt x="11" y="14"/>
                    <a:pt x="10" y="14"/>
                    <a:pt x="9" y="15"/>
                  </a:cubicBezTo>
                  <a:cubicBezTo>
                    <a:pt x="8" y="15"/>
                    <a:pt x="6" y="15"/>
                    <a:pt x="5" y="14"/>
                  </a:cubicBezTo>
                  <a:cubicBezTo>
                    <a:pt x="4" y="14"/>
                    <a:pt x="4" y="13"/>
                    <a:pt x="3" y="12"/>
                  </a:cubicBezTo>
                  <a:cubicBezTo>
                    <a:pt x="2" y="9"/>
                    <a:pt x="0" y="4"/>
                    <a:pt x="3" y="2"/>
                  </a:cubicBezTo>
                  <a:cubicBezTo>
                    <a:pt x="4" y="0"/>
                    <a:pt x="10" y="0"/>
                    <a:pt x="12" y="2"/>
                  </a:cubicBezTo>
                  <a:close/>
                </a:path>
              </a:pathLst>
            </a:custGeom>
            <a:solidFill>
              <a:srgbClr val="3D32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0" name="îṥlíḋé">
              <a:extLst>
                <a:ext uri="{FF2B5EF4-FFF2-40B4-BE49-F238E27FC236}">
                  <a16:creationId xmlns:a16="http://schemas.microsoft.com/office/drawing/2014/main" id="{C5F07ACE-90D1-E03D-1ED0-A8DEF6B848FA}"/>
                </a:ext>
              </a:extLst>
            </p:cNvPr>
            <p:cNvSpPr/>
            <p:nvPr/>
          </p:nvSpPr>
          <p:spPr bwMode="auto">
            <a:xfrm>
              <a:off x="5764213" y="2871788"/>
              <a:ext cx="989013" cy="1949450"/>
            </a:xfrm>
            <a:custGeom>
              <a:avLst/>
              <a:gdLst>
                <a:gd name="T0" fmla="*/ 5 w 173"/>
                <a:gd name="T1" fmla="*/ 166 h 341"/>
                <a:gd name="T2" fmla="*/ 44 w 173"/>
                <a:gd name="T3" fmla="*/ 323 h 341"/>
                <a:gd name="T4" fmla="*/ 70 w 173"/>
                <a:gd name="T5" fmla="*/ 336 h 341"/>
                <a:gd name="T6" fmla="*/ 113 w 173"/>
                <a:gd name="T7" fmla="*/ 336 h 341"/>
                <a:gd name="T8" fmla="*/ 130 w 173"/>
                <a:gd name="T9" fmla="*/ 335 h 341"/>
                <a:gd name="T10" fmla="*/ 167 w 173"/>
                <a:gd name="T11" fmla="*/ 179 h 341"/>
                <a:gd name="T12" fmla="*/ 154 w 173"/>
                <a:gd name="T13" fmla="*/ 70 h 341"/>
                <a:gd name="T14" fmla="*/ 122 w 173"/>
                <a:gd name="T15" fmla="*/ 16 h 341"/>
                <a:gd name="T16" fmla="*/ 46 w 173"/>
                <a:gd name="T17" fmla="*/ 11 h 341"/>
                <a:gd name="T18" fmla="*/ 18 w 173"/>
                <a:gd name="T19" fmla="*/ 70 h 341"/>
                <a:gd name="T20" fmla="*/ 5 w 173"/>
                <a:gd name="T21" fmla="*/ 166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341">
                  <a:moveTo>
                    <a:pt x="5" y="166"/>
                  </a:moveTo>
                  <a:cubicBezTo>
                    <a:pt x="4" y="185"/>
                    <a:pt x="34" y="310"/>
                    <a:pt x="44" y="323"/>
                  </a:cubicBezTo>
                  <a:cubicBezTo>
                    <a:pt x="51" y="332"/>
                    <a:pt x="61" y="334"/>
                    <a:pt x="70" y="336"/>
                  </a:cubicBezTo>
                  <a:cubicBezTo>
                    <a:pt x="98" y="341"/>
                    <a:pt x="86" y="333"/>
                    <a:pt x="113" y="336"/>
                  </a:cubicBezTo>
                  <a:cubicBezTo>
                    <a:pt x="119" y="337"/>
                    <a:pt x="124" y="337"/>
                    <a:pt x="130" y="335"/>
                  </a:cubicBezTo>
                  <a:cubicBezTo>
                    <a:pt x="147" y="328"/>
                    <a:pt x="165" y="206"/>
                    <a:pt x="167" y="179"/>
                  </a:cubicBezTo>
                  <a:cubicBezTo>
                    <a:pt x="173" y="113"/>
                    <a:pt x="170" y="133"/>
                    <a:pt x="154" y="70"/>
                  </a:cubicBezTo>
                  <a:cubicBezTo>
                    <a:pt x="148" y="47"/>
                    <a:pt x="136" y="30"/>
                    <a:pt x="122" y="16"/>
                  </a:cubicBezTo>
                  <a:cubicBezTo>
                    <a:pt x="107" y="0"/>
                    <a:pt x="64" y="3"/>
                    <a:pt x="46" y="11"/>
                  </a:cubicBezTo>
                  <a:cubicBezTo>
                    <a:pt x="29" y="18"/>
                    <a:pt x="25" y="47"/>
                    <a:pt x="18" y="70"/>
                  </a:cubicBezTo>
                  <a:cubicBezTo>
                    <a:pt x="0" y="128"/>
                    <a:pt x="5" y="102"/>
                    <a:pt x="5" y="166"/>
                  </a:cubicBezTo>
                  <a:close/>
                </a:path>
              </a:pathLst>
            </a:custGeom>
            <a:solidFill>
              <a:srgbClr val="666B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1" name="íṡḻíďé">
              <a:extLst>
                <a:ext uri="{FF2B5EF4-FFF2-40B4-BE49-F238E27FC236}">
                  <a16:creationId xmlns:a16="http://schemas.microsoft.com/office/drawing/2014/main" id="{E22F97B6-7C87-CA48-48F0-DCFDD424BECE}"/>
                </a:ext>
              </a:extLst>
            </p:cNvPr>
            <p:cNvSpPr/>
            <p:nvPr/>
          </p:nvSpPr>
          <p:spPr bwMode="auto">
            <a:xfrm>
              <a:off x="5729288" y="2894013"/>
              <a:ext cx="492125" cy="566738"/>
            </a:xfrm>
            <a:custGeom>
              <a:avLst/>
              <a:gdLst>
                <a:gd name="T0" fmla="*/ 40 w 86"/>
                <a:gd name="T1" fmla="*/ 16 h 99"/>
                <a:gd name="T2" fmla="*/ 7 w 86"/>
                <a:gd name="T3" fmla="*/ 65 h 99"/>
                <a:gd name="T4" fmla="*/ 1 w 86"/>
                <a:gd name="T5" fmla="*/ 80 h 99"/>
                <a:gd name="T6" fmla="*/ 6 w 86"/>
                <a:gd name="T7" fmla="*/ 95 h 99"/>
                <a:gd name="T8" fmla="*/ 19 w 86"/>
                <a:gd name="T9" fmla="*/ 97 h 99"/>
                <a:gd name="T10" fmla="*/ 24 w 86"/>
                <a:gd name="T11" fmla="*/ 94 h 99"/>
                <a:gd name="T12" fmla="*/ 62 w 86"/>
                <a:gd name="T13" fmla="*/ 68 h 99"/>
                <a:gd name="T14" fmla="*/ 78 w 86"/>
                <a:gd name="T15" fmla="*/ 55 h 99"/>
                <a:gd name="T16" fmla="*/ 85 w 86"/>
                <a:gd name="T17" fmla="*/ 36 h 99"/>
                <a:gd name="T18" fmla="*/ 77 w 86"/>
                <a:gd name="T19" fmla="*/ 17 h 99"/>
                <a:gd name="T20" fmla="*/ 40 w 86"/>
                <a:gd name="T21" fmla="*/ 1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99">
                  <a:moveTo>
                    <a:pt x="40" y="16"/>
                  </a:moveTo>
                  <a:cubicBezTo>
                    <a:pt x="28" y="32"/>
                    <a:pt x="16" y="48"/>
                    <a:pt x="7" y="65"/>
                  </a:cubicBezTo>
                  <a:cubicBezTo>
                    <a:pt x="4" y="70"/>
                    <a:pt x="2" y="75"/>
                    <a:pt x="1" y="80"/>
                  </a:cubicBezTo>
                  <a:cubicBezTo>
                    <a:pt x="0" y="86"/>
                    <a:pt x="2" y="92"/>
                    <a:pt x="6" y="95"/>
                  </a:cubicBezTo>
                  <a:cubicBezTo>
                    <a:pt x="9" y="98"/>
                    <a:pt x="15" y="99"/>
                    <a:pt x="19" y="97"/>
                  </a:cubicBezTo>
                  <a:cubicBezTo>
                    <a:pt x="21" y="97"/>
                    <a:pt x="23" y="95"/>
                    <a:pt x="24" y="94"/>
                  </a:cubicBezTo>
                  <a:cubicBezTo>
                    <a:pt x="37" y="86"/>
                    <a:pt x="49" y="77"/>
                    <a:pt x="62" y="68"/>
                  </a:cubicBezTo>
                  <a:cubicBezTo>
                    <a:pt x="67" y="64"/>
                    <a:pt x="73" y="60"/>
                    <a:pt x="78" y="55"/>
                  </a:cubicBezTo>
                  <a:cubicBezTo>
                    <a:pt x="82" y="50"/>
                    <a:pt x="86" y="43"/>
                    <a:pt x="85" y="36"/>
                  </a:cubicBezTo>
                  <a:cubicBezTo>
                    <a:pt x="85" y="29"/>
                    <a:pt x="81" y="22"/>
                    <a:pt x="77" y="17"/>
                  </a:cubicBezTo>
                  <a:cubicBezTo>
                    <a:pt x="65" y="0"/>
                    <a:pt x="52" y="1"/>
                    <a:pt x="40" y="16"/>
                  </a:cubicBezTo>
                  <a:close/>
                </a:path>
              </a:pathLst>
            </a:custGeom>
            <a:solidFill>
              <a:srgbClr val="666B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2" name="ïṥļíḋê">
              <a:extLst>
                <a:ext uri="{FF2B5EF4-FFF2-40B4-BE49-F238E27FC236}">
                  <a16:creationId xmlns:a16="http://schemas.microsoft.com/office/drawing/2014/main" id="{812FE2AA-5E29-F34F-1ED6-93D2F3B0E487}"/>
                </a:ext>
              </a:extLst>
            </p:cNvPr>
            <p:cNvSpPr/>
            <p:nvPr/>
          </p:nvSpPr>
          <p:spPr bwMode="auto">
            <a:xfrm>
              <a:off x="6273801" y="3471863"/>
              <a:ext cx="15875" cy="22225"/>
            </a:xfrm>
            <a:custGeom>
              <a:avLst/>
              <a:gdLst>
                <a:gd name="T0" fmla="*/ 2 w 3"/>
                <a:gd name="T1" fmla="*/ 0 h 4"/>
                <a:gd name="T2" fmla="*/ 1 w 3"/>
                <a:gd name="T3" fmla="*/ 0 h 4"/>
                <a:gd name="T4" fmla="*/ 0 w 3"/>
                <a:gd name="T5" fmla="*/ 1 h 4"/>
                <a:gd name="T6" fmla="*/ 0 w 3"/>
                <a:gd name="T7" fmla="*/ 3 h 4"/>
                <a:gd name="T8" fmla="*/ 3 w 3"/>
                <a:gd name="T9" fmla="*/ 3 h 4"/>
                <a:gd name="T10" fmla="*/ 2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2" y="0"/>
                  </a:moveTo>
                  <a:cubicBezTo>
                    <a:pt x="2" y="0"/>
                    <a:pt x="1" y="0"/>
                    <a:pt x="1" y="0"/>
                  </a:cubicBezTo>
                  <a:cubicBezTo>
                    <a:pt x="0" y="0"/>
                    <a:pt x="0" y="1"/>
                    <a:pt x="0" y="1"/>
                  </a:cubicBezTo>
                  <a:cubicBezTo>
                    <a:pt x="0" y="2"/>
                    <a:pt x="0" y="2"/>
                    <a:pt x="0" y="3"/>
                  </a:cubicBezTo>
                  <a:cubicBezTo>
                    <a:pt x="1" y="4"/>
                    <a:pt x="2" y="4"/>
                    <a:pt x="3" y="3"/>
                  </a:cubicBezTo>
                  <a:cubicBezTo>
                    <a:pt x="3" y="2"/>
                    <a:pt x="3"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3" name="îŝḷíḓe">
              <a:extLst>
                <a:ext uri="{FF2B5EF4-FFF2-40B4-BE49-F238E27FC236}">
                  <a16:creationId xmlns:a16="http://schemas.microsoft.com/office/drawing/2014/main" id="{733A652F-F507-AF40-532D-EDF7A22938FE}"/>
                </a:ext>
              </a:extLst>
            </p:cNvPr>
            <p:cNvSpPr/>
            <p:nvPr/>
          </p:nvSpPr>
          <p:spPr bwMode="auto">
            <a:xfrm>
              <a:off x="6748463" y="3781425"/>
              <a:ext cx="142875" cy="90488"/>
            </a:xfrm>
            <a:custGeom>
              <a:avLst/>
              <a:gdLst>
                <a:gd name="T0" fmla="*/ 2 w 25"/>
                <a:gd name="T1" fmla="*/ 3 h 16"/>
                <a:gd name="T2" fmla="*/ 1 w 25"/>
                <a:gd name="T3" fmla="*/ 4 h 16"/>
                <a:gd name="T4" fmla="*/ 1 w 25"/>
                <a:gd name="T5" fmla="*/ 5 h 16"/>
                <a:gd name="T6" fmla="*/ 2 w 25"/>
                <a:gd name="T7" fmla="*/ 15 h 16"/>
                <a:gd name="T8" fmla="*/ 3 w 25"/>
                <a:gd name="T9" fmla="*/ 16 h 16"/>
                <a:gd name="T10" fmla="*/ 4 w 25"/>
                <a:gd name="T11" fmla="*/ 16 h 16"/>
                <a:gd name="T12" fmla="*/ 22 w 25"/>
                <a:gd name="T13" fmla="*/ 13 h 16"/>
                <a:gd name="T14" fmla="*/ 23 w 25"/>
                <a:gd name="T15" fmla="*/ 12 h 16"/>
                <a:gd name="T16" fmla="*/ 24 w 25"/>
                <a:gd name="T17" fmla="*/ 10 h 16"/>
                <a:gd name="T18" fmla="*/ 24 w 25"/>
                <a:gd name="T19" fmla="*/ 2 h 16"/>
                <a:gd name="T20" fmla="*/ 23 w 25"/>
                <a:gd name="T21" fmla="*/ 0 h 16"/>
                <a:gd name="T22" fmla="*/ 21 w 25"/>
                <a:gd name="T23" fmla="*/ 0 h 16"/>
                <a:gd name="T24" fmla="*/ 2 w 25"/>
                <a:gd name="T25"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16">
                  <a:moveTo>
                    <a:pt x="2" y="3"/>
                  </a:moveTo>
                  <a:cubicBezTo>
                    <a:pt x="2" y="4"/>
                    <a:pt x="1" y="4"/>
                    <a:pt x="1" y="4"/>
                  </a:cubicBezTo>
                  <a:cubicBezTo>
                    <a:pt x="1" y="4"/>
                    <a:pt x="1" y="5"/>
                    <a:pt x="1" y="5"/>
                  </a:cubicBezTo>
                  <a:cubicBezTo>
                    <a:pt x="0" y="8"/>
                    <a:pt x="1" y="12"/>
                    <a:pt x="2" y="15"/>
                  </a:cubicBezTo>
                  <a:cubicBezTo>
                    <a:pt x="2" y="15"/>
                    <a:pt x="2" y="16"/>
                    <a:pt x="3" y="16"/>
                  </a:cubicBezTo>
                  <a:cubicBezTo>
                    <a:pt x="3" y="16"/>
                    <a:pt x="4" y="16"/>
                    <a:pt x="4" y="16"/>
                  </a:cubicBezTo>
                  <a:cubicBezTo>
                    <a:pt x="10" y="16"/>
                    <a:pt x="16" y="15"/>
                    <a:pt x="22" y="13"/>
                  </a:cubicBezTo>
                  <a:cubicBezTo>
                    <a:pt x="22" y="13"/>
                    <a:pt x="23" y="13"/>
                    <a:pt x="23" y="12"/>
                  </a:cubicBezTo>
                  <a:cubicBezTo>
                    <a:pt x="24" y="12"/>
                    <a:pt x="24" y="11"/>
                    <a:pt x="24" y="10"/>
                  </a:cubicBezTo>
                  <a:cubicBezTo>
                    <a:pt x="25" y="7"/>
                    <a:pt x="24" y="4"/>
                    <a:pt x="24" y="2"/>
                  </a:cubicBezTo>
                  <a:cubicBezTo>
                    <a:pt x="24" y="1"/>
                    <a:pt x="23" y="1"/>
                    <a:pt x="23" y="0"/>
                  </a:cubicBezTo>
                  <a:cubicBezTo>
                    <a:pt x="22" y="0"/>
                    <a:pt x="22" y="0"/>
                    <a:pt x="21" y="0"/>
                  </a:cubicBezTo>
                  <a:cubicBezTo>
                    <a:pt x="15" y="1"/>
                    <a:pt x="8" y="1"/>
                    <a:pt x="2" y="3"/>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4" name="iṡļíḋê">
              <a:extLst>
                <a:ext uri="{FF2B5EF4-FFF2-40B4-BE49-F238E27FC236}">
                  <a16:creationId xmlns:a16="http://schemas.microsoft.com/office/drawing/2014/main" id="{7F4ABB07-F48D-87EA-F86F-0426C3279BD7}"/>
                </a:ext>
              </a:extLst>
            </p:cNvPr>
            <p:cNvSpPr/>
            <p:nvPr/>
          </p:nvSpPr>
          <p:spPr bwMode="auto">
            <a:xfrm>
              <a:off x="6794501" y="3786188"/>
              <a:ext cx="57150" cy="96838"/>
            </a:xfrm>
            <a:custGeom>
              <a:avLst/>
              <a:gdLst>
                <a:gd name="T0" fmla="*/ 8 w 10"/>
                <a:gd name="T1" fmla="*/ 4 h 17"/>
                <a:gd name="T2" fmla="*/ 1 w 10"/>
                <a:gd name="T3" fmla="*/ 1 h 17"/>
                <a:gd name="T4" fmla="*/ 0 w 10"/>
                <a:gd name="T5" fmla="*/ 3 h 17"/>
                <a:gd name="T6" fmla="*/ 0 w 10"/>
                <a:gd name="T7" fmla="*/ 4 h 17"/>
                <a:gd name="T8" fmla="*/ 2 w 10"/>
                <a:gd name="T9" fmla="*/ 10 h 17"/>
                <a:gd name="T10" fmla="*/ 4 w 10"/>
                <a:gd name="T11" fmla="*/ 15 h 17"/>
                <a:gd name="T12" fmla="*/ 8 w 10"/>
                <a:gd name="T13" fmla="*/ 17 h 17"/>
                <a:gd name="T14" fmla="*/ 9 w 10"/>
                <a:gd name="T15" fmla="*/ 13 h 17"/>
                <a:gd name="T16" fmla="*/ 8 w 10"/>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7">
                  <a:moveTo>
                    <a:pt x="8" y="4"/>
                  </a:moveTo>
                  <a:cubicBezTo>
                    <a:pt x="7" y="2"/>
                    <a:pt x="4" y="0"/>
                    <a:pt x="1" y="1"/>
                  </a:cubicBezTo>
                  <a:cubicBezTo>
                    <a:pt x="1" y="1"/>
                    <a:pt x="0" y="2"/>
                    <a:pt x="0" y="3"/>
                  </a:cubicBezTo>
                  <a:cubicBezTo>
                    <a:pt x="0" y="3"/>
                    <a:pt x="0" y="4"/>
                    <a:pt x="0" y="4"/>
                  </a:cubicBezTo>
                  <a:cubicBezTo>
                    <a:pt x="2" y="10"/>
                    <a:pt x="2" y="10"/>
                    <a:pt x="2" y="10"/>
                  </a:cubicBezTo>
                  <a:cubicBezTo>
                    <a:pt x="2" y="12"/>
                    <a:pt x="3" y="13"/>
                    <a:pt x="4" y="15"/>
                  </a:cubicBezTo>
                  <a:cubicBezTo>
                    <a:pt x="5" y="16"/>
                    <a:pt x="6" y="17"/>
                    <a:pt x="8" y="17"/>
                  </a:cubicBezTo>
                  <a:cubicBezTo>
                    <a:pt x="9" y="16"/>
                    <a:pt x="9" y="14"/>
                    <a:pt x="9" y="13"/>
                  </a:cubicBezTo>
                  <a:cubicBezTo>
                    <a:pt x="10" y="10"/>
                    <a:pt x="10" y="7"/>
                    <a:pt x="8" y="4"/>
                  </a:cubicBezTo>
                  <a:close/>
                </a:path>
              </a:pathLst>
            </a:custGeom>
            <a:solidFill>
              <a:srgbClr val="F9E9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5" name="íŝlïḋe">
              <a:extLst>
                <a:ext uri="{FF2B5EF4-FFF2-40B4-BE49-F238E27FC236}">
                  <a16:creationId xmlns:a16="http://schemas.microsoft.com/office/drawing/2014/main" id="{BB48759D-36AA-0BD6-A459-926FAAFEE98E}"/>
                </a:ext>
              </a:extLst>
            </p:cNvPr>
            <p:cNvSpPr/>
            <p:nvPr/>
          </p:nvSpPr>
          <p:spPr bwMode="auto">
            <a:xfrm>
              <a:off x="6696076" y="3506788"/>
              <a:ext cx="127000" cy="296863"/>
            </a:xfrm>
            <a:custGeom>
              <a:avLst/>
              <a:gdLst>
                <a:gd name="T0" fmla="*/ 20 w 22"/>
                <a:gd name="T1" fmla="*/ 10 h 52"/>
                <a:gd name="T2" fmla="*/ 18 w 22"/>
                <a:gd name="T3" fmla="*/ 4 h 52"/>
                <a:gd name="T4" fmla="*/ 16 w 22"/>
                <a:gd name="T5" fmla="*/ 1 h 52"/>
                <a:gd name="T6" fmla="*/ 10 w 22"/>
                <a:gd name="T7" fmla="*/ 0 h 52"/>
                <a:gd name="T8" fmla="*/ 3 w 22"/>
                <a:gd name="T9" fmla="*/ 2 h 52"/>
                <a:gd name="T10" fmla="*/ 0 w 22"/>
                <a:gd name="T11" fmla="*/ 7 h 52"/>
                <a:gd name="T12" fmla="*/ 2 w 22"/>
                <a:gd name="T13" fmla="*/ 19 h 52"/>
                <a:gd name="T14" fmla="*/ 7 w 22"/>
                <a:gd name="T15" fmla="*/ 28 h 52"/>
                <a:gd name="T16" fmla="*/ 12 w 22"/>
                <a:gd name="T17" fmla="*/ 37 h 52"/>
                <a:gd name="T18" fmla="*/ 16 w 22"/>
                <a:gd name="T19" fmla="*/ 46 h 52"/>
                <a:gd name="T20" fmla="*/ 17 w 22"/>
                <a:gd name="T21" fmla="*/ 50 h 52"/>
                <a:gd name="T22" fmla="*/ 21 w 22"/>
                <a:gd name="T23" fmla="*/ 51 h 52"/>
                <a:gd name="T24" fmla="*/ 20 w 22"/>
                <a:gd name="T25" fmla="*/ 1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52">
                  <a:moveTo>
                    <a:pt x="20" y="10"/>
                  </a:moveTo>
                  <a:cubicBezTo>
                    <a:pt x="19" y="8"/>
                    <a:pt x="19" y="6"/>
                    <a:pt x="18" y="4"/>
                  </a:cubicBezTo>
                  <a:cubicBezTo>
                    <a:pt x="18" y="3"/>
                    <a:pt x="17" y="2"/>
                    <a:pt x="16" y="1"/>
                  </a:cubicBezTo>
                  <a:cubicBezTo>
                    <a:pt x="15" y="0"/>
                    <a:pt x="12" y="0"/>
                    <a:pt x="10" y="0"/>
                  </a:cubicBezTo>
                  <a:cubicBezTo>
                    <a:pt x="8" y="0"/>
                    <a:pt x="5" y="1"/>
                    <a:pt x="3" y="2"/>
                  </a:cubicBezTo>
                  <a:cubicBezTo>
                    <a:pt x="0" y="7"/>
                    <a:pt x="0" y="7"/>
                    <a:pt x="0" y="7"/>
                  </a:cubicBezTo>
                  <a:cubicBezTo>
                    <a:pt x="1" y="11"/>
                    <a:pt x="0" y="12"/>
                    <a:pt x="2" y="19"/>
                  </a:cubicBezTo>
                  <a:cubicBezTo>
                    <a:pt x="3" y="22"/>
                    <a:pt x="6" y="25"/>
                    <a:pt x="7" y="28"/>
                  </a:cubicBezTo>
                  <a:cubicBezTo>
                    <a:pt x="9" y="31"/>
                    <a:pt x="10" y="34"/>
                    <a:pt x="12" y="37"/>
                  </a:cubicBezTo>
                  <a:cubicBezTo>
                    <a:pt x="13" y="40"/>
                    <a:pt x="15" y="43"/>
                    <a:pt x="16" y="46"/>
                  </a:cubicBezTo>
                  <a:cubicBezTo>
                    <a:pt x="16" y="47"/>
                    <a:pt x="16" y="49"/>
                    <a:pt x="17" y="50"/>
                  </a:cubicBezTo>
                  <a:cubicBezTo>
                    <a:pt x="18" y="51"/>
                    <a:pt x="20" y="52"/>
                    <a:pt x="21" y="51"/>
                  </a:cubicBezTo>
                  <a:cubicBezTo>
                    <a:pt x="22" y="38"/>
                    <a:pt x="22" y="24"/>
                    <a:pt x="20" y="10"/>
                  </a:cubicBezTo>
                  <a:close/>
                </a:path>
              </a:pathLst>
            </a:custGeom>
            <a:solidFill>
              <a:srgbClr val="F9E9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6" name="iṣľîḍé">
              <a:extLst>
                <a:ext uri="{FF2B5EF4-FFF2-40B4-BE49-F238E27FC236}">
                  <a16:creationId xmlns:a16="http://schemas.microsoft.com/office/drawing/2014/main" id="{EAE9C6D9-71F7-3193-BC56-7592850D0AFF}"/>
                </a:ext>
              </a:extLst>
            </p:cNvPr>
            <p:cNvSpPr/>
            <p:nvPr/>
          </p:nvSpPr>
          <p:spPr bwMode="auto">
            <a:xfrm>
              <a:off x="6399213" y="2922588"/>
              <a:ext cx="411163" cy="641350"/>
            </a:xfrm>
            <a:custGeom>
              <a:avLst/>
              <a:gdLst>
                <a:gd name="T0" fmla="*/ 70 w 72"/>
                <a:gd name="T1" fmla="*/ 99 h 112"/>
                <a:gd name="T2" fmla="*/ 68 w 72"/>
                <a:gd name="T3" fmla="*/ 99 h 112"/>
                <a:gd name="T4" fmla="*/ 50 w 72"/>
                <a:gd name="T5" fmla="*/ 40 h 112"/>
                <a:gd name="T6" fmla="*/ 33 w 72"/>
                <a:gd name="T7" fmla="*/ 14 h 112"/>
                <a:gd name="T8" fmla="*/ 8 w 72"/>
                <a:gd name="T9" fmla="*/ 3 h 112"/>
                <a:gd name="T10" fmla="*/ 5 w 72"/>
                <a:gd name="T11" fmla="*/ 29 h 112"/>
                <a:gd name="T12" fmla="*/ 36 w 72"/>
                <a:gd name="T13" fmla="*/ 75 h 112"/>
                <a:gd name="T14" fmla="*/ 52 w 72"/>
                <a:gd name="T15" fmla="*/ 104 h 112"/>
                <a:gd name="T16" fmla="*/ 50 w 72"/>
                <a:gd name="T17" fmla="*/ 106 h 112"/>
                <a:gd name="T18" fmla="*/ 50 w 72"/>
                <a:gd name="T19" fmla="*/ 108 h 112"/>
                <a:gd name="T20" fmla="*/ 51 w 72"/>
                <a:gd name="T21" fmla="*/ 111 h 112"/>
                <a:gd name="T22" fmla="*/ 54 w 72"/>
                <a:gd name="T23" fmla="*/ 111 h 112"/>
                <a:gd name="T24" fmla="*/ 64 w 72"/>
                <a:gd name="T25" fmla="*/ 107 h 112"/>
                <a:gd name="T26" fmla="*/ 69 w 72"/>
                <a:gd name="T27" fmla="*/ 105 h 112"/>
                <a:gd name="T28" fmla="*/ 72 w 72"/>
                <a:gd name="T29" fmla="*/ 102 h 112"/>
                <a:gd name="T30" fmla="*/ 70 w 72"/>
                <a:gd name="T31" fmla="*/ 9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112">
                  <a:moveTo>
                    <a:pt x="70" y="99"/>
                  </a:moveTo>
                  <a:cubicBezTo>
                    <a:pt x="70" y="99"/>
                    <a:pt x="69" y="99"/>
                    <a:pt x="68" y="99"/>
                  </a:cubicBezTo>
                  <a:cubicBezTo>
                    <a:pt x="65" y="78"/>
                    <a:pt x="59" y="59"/>
                    <a:pt x="50" y="40"/>
                  </a:cubicBezTo>
                  <a:cubicBezTo>
                    <a:pt x="46" y="30"/>
                    <a:pt x="41" y="21"/>
                    <a:pt x="33" y="14"/>
                  </a:cubicBezTo>
                  <a:cubicBezTo>
                    <a:pt x="28" y="9"/>
                    <a:pt x="15" y="0"/>
                    <a:pt x="8" y="3"/>
                  </a:cubicBezTo>
                  <a:cubicBezTo>
                    <a:pt x="0" y="7"/>
                    <a:pt x="2" y="22"/>
                    <a:pt x="5" y="29"/>
                  </a:cubicBezTo>
                  <a:cubicBezTo>
                    <a:pt x="11" y="46"/>
                    <a:pt x="25" y="60"/>
                    <a:pt x="36" y="75"/>
                  </a:cubicBezTo>
                  <a:cubicBezTo>
                    <a:pt x="42" y="84"/>
                    <a:pt x="48" y="94"/>
                    <a:pt x="52" y="104"/>
                  </a:cubicBezTo>
                  <a:cubicBezTo>
                    <a:pt x="51" y="104"/>
                    <a:pt x="51" y="105"/>
                    <a:pt x="50" y="106"/>
                  </a:cubicBezTo>
                  <a:cubicBezTo>
                    <a:pt x="50" y="106"/>
                    <a:pt x="50" y="107"/>
                    <a:pt x="50" y="108"/>
                  </a:cubicBezTo>
                  <a:cubicBezTo>
                    <a:pt x="50" y="109"/>
                    <a:pt x="50" y="110"/>
                    <a:pt x="51" y="111"/>
                  </a:cubicBezTo>
                  <a:cubicBezTo>
                    <a:pt x="52" y="112"/>
                    <a:pt x="53" y="111"/>
                    <a:pt x="54" y="111"/>
                  </a:cubicBezTo>
                  <a:cubicBezTo>
                    <a:pt x="58" y="110"/>
                    <a:pt x="61" y="109"/>
                    <a:pt x="64" y="107"/>
                  </a:cubicBezTo>
                  <a:cubicBezTo>
                    <a:pt x="66" y="107"/>
                    <a:pt x="67" y="106"/>
                    <a:pt x="69" y="105"/>
                  </a:cubicBezTo>
                  <a:cubicBezTo>
                    <a:pt x="70" y="105"/>
                    <a:pt x="72" y="104"/>
                    <a:pt x="72" y="102"/>
                  </a:cubicBezTo>
                  <a:cubicBezTo>
                    <a:pt x="72" y="101"/>
                    <a:pt x="71" y="100"/>
                    <a:pt x="70" y="99"/>
                  </a:cubicBezTo>
                  <a:close/>
                </a:path>
              </a:pathLst>
            </a:custGeom>
            <a:solidFill>
              <a:srgbClr val="666B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7" name="îşḻíḍê">
              <a:extLst>
                <a:ext uri="{FF2B5EF4-FFF2-40B4-BE49-F238E27FC236}">
                  <a16:creationId xmlns:a16="http://schemas.microsoft.com/office/drawing/2014/main" id="{B01F8159-F419-3731-5DCC-65AC59A8C03C}"/>
                </a:ext>
              </a:extLst>
            </p:cNvPr>
            <p:cNvSpPr/>
            <p:nvPr/>
          </p:nvSpPr>
          <p:spPr bwMode="auto">
            <a:xfrm>
              <a:off x="6153151" y="2906713"/>
              <a:ext cx="165100" cy="261938"/>
            </a:xfrm>
            <a:custGeom>
              <a:avLst/>
              <a:gdLst>
                <a:gd name="T0" fmla="*/ 22 w 29"/>
                <a:gd name="T1" fmla="*/ 25 h 46"/>
                <a:gd name="T2" fmla="*/ 25 w 29"/>
                <a:gd name="T3" fmla="*/ 17 h 46"/>
                <a:gd name="T4" fmla="*/ 29 w 29"/>
                <a:gd name="T5" fmla="*/ 3 h 46"/>
                <a:gd name="T6" fmla="*/ 28 w 29"/>
                <a:gd name="T7" fmla="*/ 2 h 46"/>
                <a:gd name="T8" fmla="*/ 27 w 29"/>
                <a:gd name="T9" fmla="*/ 1 h 46"/>
                <a:gd name="T10" fmla="*/ 19 w 29"/>
                <a:gd name="T11" fmla="*/ 0 h 46"/>
                <a:gd name="T12" fmla="*/ 4 w 29"/>
                <a:gd name="T13" fmla="*/ 0 h 46"/>
                <a:gd name="T14" fmla="*/ 0 w 29"/>
                <a:gd name="T15" fmla="*/ 2 h 46"/>
                <a:gd name="T16" fmla="*/ 0 w 29"/>
                <a:gd name="T17" fmla="*/ 4 h 46"/>
                <a:gd name="T18" fmla="*/ 4 w 29"/>
                <a:gd name="T19" fmla="*/ 19 h 46"/>
                <a:gd name="T20" fmla="*/ 7 w 29"/>
                <a:gd name="T21" fmla="*/ 31 h 46"/>
                <a:gd name="T22" fmla="*/ 10 w 29"/>
                <a:gd name="T23" fmla="*/ 36 h 46"/>
                <a:gd name="T24" fmla="*/ 14 w 29"/>
                <a:gd name="T25" fmla="*/ 43 h 46"/>
                <a:gd name="T26" fmla="*/ 17 w 29"/>
                <a:gd name="T27" fmla="*/ 44 h 46"/>
                <a:gd name="T28" fmla="*/ 20 w 29"/>
                <a:gd name="T29" fmla="*/ 34 h 46"/>
                <a:gd name="T30" fmla="*/ 22 w 29"/>
                <a:gd name="T31"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22" y="25"/>
                  </a:moveTo>
                  <a:cubicBezTo>
                    <a:pt x="23" y="22"/>
                    <a:pt x="24" y="20"/>
                    <a:pt x="25" y="17"/>
                  </a:cubicBezTo>
                  <a:cubicBezTo>
                    <a:pt x="26" y="12"/>
                    <a:pt x="29" y="8"/>
                    <a:pt x="29" y="3"/>
                  </a:cubicBezTo>
                  <a:cubicBezTo>
                    <a:pt x="29" y="2"/>
                    <a:pt x="28" y="2"/>
                    <a:pt x="28" y="2"/>
                  </a:cubicBezTo>
                  <a:cubicBezTo>
                    <a:pt x="28" y="1"/>
                    <a:pt x="27" y="1"/>
                    <a:pt x="27" y="1"/>
                  </a:cubicBezTo>
                  <a:cubicBezTo>
                    <a:pt x="24" y="0"/>
                    <a:pt x="21" y="0"/>
                    <a:pt x="19" y="0"/>
                  </a:cubicBezTo>
                  <a:cubicBezTo>
                    <a:pt x="14" y="0"/>
                    <a:pt x="9" y="0"/>
                    <a:pt x="4" y="0"/>
                  </a:cubicBezTo>
                  <a:cubicBezTo>
                    <a:pt x="3" y="0"/>
                    <a:pt x="0" y="1"/>
                    <a:pt x="0" y="2"/>
                  </a:cubicBezTo>
                  <a:cubicBezTo>
                    <a:pt x="0" y="3"/>
                    <a:pt x="0" y="4"/>
                    <a:pt x="0" y="4"/>
                  </a:cubicBezTo>
                  <a:cubicBezTo>
                    <a:pt x="1" y="9"/>
                    <a:pt x="3" y="14"/>
                    <a:pt x="4" y="19"/>
                  </a:cubicBezTo>
                  <a:cubicBezTo>
                    <a:pt x="5" y="23"/>
                    <a:pt x="6" y="27"/>
                    <a:pt x="7" y="31"/>
                  </a:cubicBezTo>
                  <a:cubicBezTo>
                    <a:pt x="8" y="33"/>
                    <a:pt x="8" y="34"/>
                    <a:pt x="10" y="36"/>
                  </a:cubicBezTo>
                  <a:cubicBezTo>
                    <a:pt x="11" y="38"/>
                    <a:pt x="12" y="40"/>
                    <a:pt x="14" y="43"/>
                  </a:cubicBezTo>
                  <a:cubicBezTo>
                    <a:pt x="15" y="45"/>
                    <a:pt x="16" y="46"/>
                    <a:pt x="17" y="44"/>
                  </a:cubicBezTo>
                  <a:cubicBezTo>
                    <a:pt x="19" y="41"/>
                    <a:pt x="19" y="37"/>
                    <a:pt x="20" y="34"/>
                  </a:cubicBezTo>
                  <a:cubicBezTo>
                    <a:pt x="21" y="31"/>
                    <a:pt x="22" y="28"/>
                    <a:pt x="22" y="25"/>
                  </a:cubicBezTo>
                  <a:close/>
                </a:path>
              </a:pathLst>
            </a:custGeom>
            <a:solidFill>
              <a:srgbClr val="EDDD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8" name="îṧḻîďê">
              <a:extLst>
                <a:ext uri="{FF2B5EF4-FFF2-40B4-BE49-F238E27FC236}">
                  <a16:creationId xmlns:a16="http://schemas.microsoft.com/office/drawing/2014/main" id="{80F88F0A-816E-A7A4-3636-4B20F09D14D1}"/>
                </a:ext>
              </a:extLst>
            </p:cNvPr>
            <p:cNvSpPr/>
            <p:nvPr/>
          </p:nvSpPr>
          <p:spPr bwMode="auto">
            <a:xfrm>
              <a:off x="6227763" y="3175000"/>
              <a:ext cx="50800" cy="1606550"/>
            </a:xfrm>
            <a:custGeom>
              <a:avLst/>
              <a:gdLst>
                <a:gd name="T0" fmla="*/ 5 w 9"/>
                <a:gd name="T1" fmla="*/ 1 h 281"/>
                <a:gd name="T2" fmla="*/ 3 w 9"/>
                <a:gd name="T3" fmla="*/ 1 h 281"/>
                <a:gd name="T4" fmla="*/ 1 w 9"/>
                <a:gd name="T5" fmla="*/ 81 h 281"/>
                <a:gd name="T6" fmla="*/ 1 w 9"/>
                <a:gd name="T7" fmla="*/ 280 h 281"/>
                <a:gd name="T8" fmla="*/ 3 w 9"/>
                <a:gd name="T9" fmla="*/ 280 h 281"/>
                <a:gd name="T10" fmla="*/ 3 w 9"/>
                <a:gd name="T11" fmla="*/ 83 h 281"/>
                <a:gd name="T12" fmla="*/ 5 w 9"/>
                <a:gd name="T13" fmla="*/ 1 h 281"/>
              </a:gdLst>
              <a:ahLst/>
              <a:cxnLst>
                <a:cxn ang="0">
                  <a:pos x="T0" y="T1"/>
                </a:cxn>
                <a:cxn ang="0">
                  <a:pos x="T2" y="T3"/>
                </a:cxn>
                <a:cxn ang="0">
                  <a:pos x="T4" y="T5"/>
                </a:cxn>
                <a:cxn ang="0">
                  <a:pos x="T6" y="T7"/>
                </a:cxn>
                <a:cxn ang="0">
                  <a:pos x="T8" y="T9"/>
                </a:cxn>
                <a:cxn ang="0">
                  <a:pos x="T10" y="T11"/>
                </a:cxn>
                <a:cxn ang="0">
                  <a:pos x="T12" y="T13"/>
                </a:cxn>
              </a:cxnLst>
              <a:rect l="0" t="0" r="r" b="b"/>
              <a:pathLst>
                <a:path w="9" h="281">
                  <a:moveTo>
                    <a:pt x="5" y="1"/>
                  </a:moveTo>
                  <a:cubicBezTo>
                    <a:pt x="4" y="0"/>
                    <a:pt x="3" y="0"/>
                    <a:pt x="3" y="1"/>
                  </a:cubicBezTo>
                  <a:cubicBezTo>
                    <a:pt x="1" y="27"/>
                    <a:pt x="1" y="54"/>
                    <a:pt x="1" y="81"/>
                  </a:cubicBezTo>
                  <a:cubicBezTo>
                    <a:pt x="0" y="107"/>
                    <a:pt x="7" y="254"/>
                    <a:pt x="1" y="280"/>
                  </a:cubicBezTo>
                  <a:cubicBezTo>
                    <a:pt x="1" y="281"/>
                    <a:pt x="3" y="281"/>
                    <a:pt x="3" y="280"/>
                  </a:cubicBezTo>
                  <a:cubicBezTo>
                    <a:pt x="9" y="255"/>
                    <a:pt x="2" y="109"/>
                    <a:pt x="3" y="83"/>
                  </a:cubicBezTo>
                  <a:cubicBezTo>
                    <a:pt x="4" y="56"/>
                    <a:pt x="6" y="28"/>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79" name="îṡḷiḋê">
              <a:extLst>
                <a:ext uri="{FF2B5EF4-FFF2-40B4-BE49-F238E27FC236}">
                  <a16:creationId xmlns:a16="http://schemas.microsoft.com/office/drawing/2014/main" id="{690A5EE3-D2E5-F503-704B-BA6A563D63D7}"/>
                </a:ext>
              </a:extLst>
            </p:cNvPr>
            <p:cNvSpPr/>
            <p:nvPr/>
          </p:nvSpPr>
          <p:spPr bwMode="auto">
            <a:xfrm>
              <a:off x="6273801" y="3711575"/>
              <a:ext cx="33338" cy="34925"/>
            </a:xfrm>
            <a:custGeom>
              <a:avLst/>
              <a:gdLst>
                <a:gd name="T0" fmla="*/ 5 w 6"/>
                <a:gd name="T1" fmla="*/ 1 h 6"/>
                <a:gd name="T2" fmla="*/ 3 w 6"/>
                <a:gd name="T3" fmla="*/ 1 h 6"/>
                <a:gd name="T4" fmla="*/ 2 w 6"/>
                <a:gd name="T5" fmla="*/ 5 h 6"/>
                <a:gd name="T6" fmla="*/ 5 w 6"/>
                <a:gd name="T7" fmla="*/ 1 h 6"/>
              </a:gdLst>
              <a:ahLst/>
              <a:cxnLst>
                <a:cxn ang="0">
                  <a:pos x="T0" y="T1"/>
                </a:cxn>
                <a:cxn ang="0">
                  <a:pos x="T2" y="T3"/>
                </a:cxn>
                <a:cxn ang="0">
                  <a:pos x="T4" y="T5"/>
                </a:cxn>
                <a:cxn ang="0">
                  <a:pos x="T6" y="T7"/>
                </a:cxn>
              </a:cxnLst>
              <a:rect l="0" t="0" r="r" b="b"/>
              <a:pathLst>
                <a:path w="6" h="6">
                  <a:moveTo>
                    <a:pt x="5" y="1"/>
                  </a:moveTo>
                  <a:cubicBezTo>
                    <a:pt x="4" y="0"/>
                    <a:pt x="3" y="1"/>
                    <a:pt x="3" y="1"/>
                  </a:cubicBezTo>
                  <a:cubicBezTo>
                    <a:pt x="1" y="1"/>
                    <a:pt x="0" y="3"/>
                    <a:pt x="2" y="5"/>
                  </a:cubicBezTo>
                  <a:cubicBezTo>
                    <a:pt x="4" y="6"/>
                    <a:pt x="6" y="3"/>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0" name="iş1iďe">
              <a:extLst>
                <a:ext uri="{FF2B5EF4-FFF2-40B4-BE49-F238E27FC236}">
                  <a16:creationId xmlns:a16="http://schemas.microsoft.com/office/drawing/2014/main" id="{54BCAC99-713B-6C0B-F682-039842AF4E06}"/>
                </a:ext>
              </a:extLst>
            </p:cNvPr>
            <p:cNvSpPr/>
            <p:nvPr/>
          </p:nvSpPr>
          <p:spPr bwMode="auto">
            <a:xfrm>
              <a:off x="6284913" y="3867150"/>
              <a:ext cx="22225" cy="28575"/>
            </a:xfrm>
            <a:custGeom>
              <a:avLst/>
              <a:gdLst>
                <a:gd name="T0" fmla="*/ 3 w 4"/>
                <a:gd name="T1" fmla="*/ 1 h 5"/>
                <a:gd name="T2" fmla="*/ 1 w 4"/>
                <a:gd name="T3" fmla="*/ 2 h 5"/>
                <a:gd name="T4" fmla="*/ 2 w 4"/>
                <a:gd name="T5" fmla="*/ 5 h 5"/>
                <a:gd name="T6" fmla="*/ 4 w 4"/>
                <a:gd name="T7" fmla="*/ 4 h 5"/>
                <a:gd name="T8" fmla="*/ 3 w 4"/>
                <a:gd name="T9" fmla="*/ 1 h 5"/>
              </a:gdLst>
              <a:ahLst/>
              <a:cxnLst>
                <a:cxn ang="0">
                  <a:pos x="T0" y="T1"/>
                </a:cxn>
                <a:cxn ang="0">
                  <a:pos x="T2" y="T3"/>
                </a:cxn>
                <a:cxn ang="0">
                  <a:pos x="T4" y="T5"/>
                </a:cxn>
                <a:cxn ang="0">
                  <a:pos x="T6" y="T7"/>
                </a:cxn>
                <a:cxn ang="0">
                  <a:pos x="T8" y="T9"/>
                </a:cxn>
              </a:cxnLst>
              <a:rect l="0" t="0" r="r" b="b"/>
              <a:pathLst>
                <a:path w="4" h="5">
                  <a:moveTo>
                    <a:pt x="3" y="1"/>
                  </a:moveTo>
                  <a:cubicBezTo>
                    <a:pt x="2" y="0"/>
                    <a:pt x="1" y="1"/>
                    <a:pt x="1" y="2"/>
                  </a:cubicBezTo>
                  <a:cubicBezTo>
                    <a:pt x="0" y="2"/>
                    <a:pt x="0" y="4"/>
                    <a:pt x="2" y="5"/>
                  </a:cubicBezTo>
                  <a:cubicBezTo>
                    <a:pt x="3" y="5"/>
                    <a:pt x="3" y="4"/>
                    <a:pt x="4" y="4"/>
                  </a:cubicBezTo>
                  <a:cubicBezTo>
                    <a:pt x="4" y="3"/>
                    <a:pt x="4" y="2"/>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1" name="íSlídé">
              <a:extLst>
                <a:ext uri="{FF2B5EF4-FFF2-40B4-BE49-F238E27FC236}">
                  <a16:creationId xmlns:a16="http://schemas.microsoft.com/office/drawing/2014/main" id="{18103BA2-61F9-0511-15B2-EEC94E14376B}"/>
                </a:ext>
              </a:extLst>
            </p:cNvPr>
            <p:cNvSpPr/>
            <p:nvPr/>
          </p:nvSpPr>
          <p:spPr bwMode="auto">
            <a:xfrm>
              <a:off x="6284913" y="3597275"/>
              <a:ext cx="11113" cy="23813"/>
            </a:xfrm>
            <a:custGeom>
              <a:avLst/>
              <a:gdLst>
                <a:gd name="T0" fmla="*/ 0 w 2"/>
                <a:gd name="T1" fmla="*/ 2 h 4"/>
                <a:gd name="T2" fmla="*/ 0 w 2"/>
                <a:gd name="T3" fmla="*/ 3 h 4"/>
                <a:gd name="T4" fmla="*/ 0 w 2"/>
                <a:gd name="T5" fmla="*/ 4 h 4"/>
                <a:gd name="T6" fmla="*/ 2 w 2"/>
                <a:gd name="T7" fmla="*/ 2 h 4"/>
                <a:gd name="T8" fmla="*/ 0 w 2"/>
                <a:gd name="T9" fmla="*/ 2 h 4"/>
              </a:gdLst>
              <a:ahLst/>
              <a:cxnLst>
                <a:cxn ang="0">
                  <a:pos x="T0" y="T1"/>
                </a:cxn>
                <a:cxn ang="0">
                  <a:pos x="T2" y="T3"/>
                </a:cxn>
                <a:cxn ang="0">
                  <a:pos x="T4" y="T5"/>
                </a:cxn>
                <a:cxn ang="0">
                  <a:pos x="T6" y="T7"/>
                </a:cxn>
                <a:cxn ang="0">
                  <a:pos x="T8" y="T9"/>
                </a:cxn>
              </a:cxnLst>
              <a:rect l="0" t="0" r="r" b="b"/>
              <a:pathLst>
                <a:path w="2" h="4">
                  <a:moveTo>
                    <a:pt x="0" y="2"/>
                  </a:moveTo>
                  <a:cubicBezTo>
                    <a:pt x="0" y="3"/>
                    <a:pt x="0" y="3"/>
                    <a:pt x="0" y="3"/>
                  </a:cubicBezTo>
                  <a:cubicBezTo>
                    <a:pt x="0" y="4"/>
                    <a:pt x="0" y="4"/>
                    <a:pt x="0" y="4"/>
                  </a:cubicBezTo>
                  <a:cubicBezTo>
                    <a:pt x="2" y="4"/>
                    <a:pt x="2" y="3"/>
                    <a:pt x="2" y="2"/>
                  </a:cubicBezTo>
                  <a:cubicBezTo>
                    <a:pt x="2" y="0"/>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2" name="íšlíḓê">
              <a:extLst>
                <a:ext uri="{FF2B5EF4-FFF2-40B4-BE49-F238E27FC236}">
                  <a16:creationId xmlns:a16="http://schemas.microsoft.com/office/drawing/2014/main" id="{86CAA92F-3520-E871-B8BE-887170A5533A}"/>
                </a:ext>
              </a:extLst>
            </p:cNvPr>
            <p:cNvSpPr/>
            <p:nvPr/>
          </p:nvSpPr>
          <p:spPr bwMode="auto">
            <a:xfrm>
              <a:off x="6089651" y="2906713"/>
              <a:ext cx="160338" cy="268288"/>
            </a:xfrm>
            <a:custGeom>
              <a:avLst/>
              <a:gdLst>
                <a:gd name="T0" fmla="*/ 28 w 28"/>
                <a:gd name="T1" fmla="*/ 47 h 47"/>
                <a:gd name="T2" fmla="*/ 3 w 28"/>
                <a:gd name="T3" fmla="*/ 22 h 47"/>
                <a:gd name="T4" fmla="*/ 8 w 28"/>
                <a:gd name="T5" fmla="*/ 17 h 47"/>
                <a:gd name="T6" fmla="*/ 10 w 28"/>
                <a:gd name="T7" fmla="*/ 15 h 47"/>
                <a:gd name="T8" fmla="*/ 8 w 28"/>
                <a:gd name="T9" fmla="*/ 13 h 47"/>
                <a:gd name="T10" fmla="*/ 0 w 28"/>
                <a:gd name="T11" fmla="*/ 5 h 47"/>
                <a:gd name="T12" fmla="*/ 15 w 28"/>
                <a:gd name="T13" fmla="*/ 1 h 47"/>
                <a:gd name="T14" fmla="*/ 18 w 28"/>
                <a:gd name="T15" fmla="*/ 15 h 47"/>
                <a:gd name="T16" fmla="*/ 22 w 28"/>
                <a:gd name="T17" fmla="*/ 31 h 47"/>
                <a:gd name="T18" fmla="*/ 28 w 28"/>
                <a:gd name="T1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7">
                  <a:moveTo>
                    <a:pt x="28" y="47"/>
                  </a:moveTo>
                  <a:cubicBezTo>
                    <a:pt x="21" y="37"/>
                    <a:pt x="12" y="29"/>
                    <a:pt x="3" y="22"/>
                  </a:cubicBezTo>
                  <a:cubicBezTo>
                    <a:pt x="5" y="20"/>
                    <a:pt x="7" y="19"/>
                    <a:pt x="8" y="17"/>
                  </a:cubicBezTo>
                  <a:cubicBezTo>
                    <a:pt x="9" y="17"/>
                    <a:pt x="10" y="16"/>
                    <a:pt x="10" y="15"/>
                  </a:cubicBezTo>
                  <a:cubicBezTo>
                    <a:pt x="10" y="14"/>
                    <a:pt x="9" y="14"/>
                    <a:pt x="8" y="13"/>
                  </a:cubicBezTo>
                  <a:cubicBezTo>
                    <a:pt x="5" y="11"/>
                    <a:pt x="2" y="9"/>
                    <a:pt x="0" y="5"/>
                  </a:cubicBezTo>
                  <a:cubicBezTo>
                    <a:pt x="3" y="4"/>
                    <a:pt x="12" y="0"/>
                    <a:pt x="15" y="1"/>
                  </a:cubicBezTo>
                  <a:cubicBezTo>
                    <a:pt x="17" y="3"/>
                    <a:pt x="18" y="13"/>
                    <a:pt x="18" y="15"/>
                  </a:cubicBezTo>
                  <a:cubicBezTo>
                    <a:pt x="20" y="21"/>
                    <a:pt x="21" y="26"/>
                    <a:pt x="22" y="31"/>
                  </a:cubicBezTo>
                  <a:cubicBezTo>
                    <a:pt x="24" y="36"/>
                    <a:pt x="25" y="43"/>
                    <a:pt x="2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3" name="íṧḻîḓè">
              <a:extLst>
                <a:ext uri="{FF2B5EF4-FFF2-40B4-BE49-F238E27FC236}">
                  <a16:creationId xmlns:a16="http://schemas.microsoft.com/office/drawing/2014/main" id="{6DD1CFC0-2F28-DF20-B238-FC77DC8BE63D}"/>
                </a:ext>
              </a:extLst>
            </p:cNvPr>
            <p:cNvSpPr/>
            <p:nvPr/>
          </p:nvSpPr>
          <p:spPr bwMode="auto">
            <a:xfrm>
              <a:off x="6256338" y="2917825"/>
              <a:ext cx="153988" cy="239713"/>
            </a:xfrm>
            <a:custGeom>
              <a:avLst/>
              <a:gdLst>
                <a:gd name="T0" fmla="*/ 9 w 27"/>
                <a:gd name="T1" fmla="*/ 0 h 42"/>
                <a:gd name="T2" fmla="*/ 27 w 27"/>
                <a:gd name="T3" fmla="*/ 8 h 42"/>
                <a:gd name="T4" fmla="*/ 11 w 27"/>
                <a:gd name="T5" fmla="*/ 13 h 42"/>
                <a:gd name="T6" fmla="*/ 17 w 27"/>
                <a:gd name="T7" fmla="*/ 21 h 42"/>
                <a:gd name="T8" fmla="*/ 17 w 27"/>
                <a:gd name="T9" fmla="*/ 23 h 42"/>
                <a:gd name="T10" fmla="*/ 17 w 27"/>
                <a:gd name="T11" fmla="*/ 23 h 42"/>
                <a:gd name="T12" fmla="*/ 0 w 27"/>
                <a:gd name="T13" fmla="*/ 42 h 42"/>
                <a:gd name="T14" fmla="*/ 9 w 27"/>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2">
                  <a:moveTo>
                    <a:pt x="9" y="0"/>
                  </a:moveTo>
                  <a:cubicBezTo>
                    <a:pt x="15" y="2"/>
                    <a:pt x="21" y="5"/>
                    <a:pt x="27" y="8"/>
                  </a:cubicBezTo>
                  <a:cubicBezTo>
                    <a:pt x="22" y="10"/>
                    <a:pt x="16" y="11"/>
                    <a:pt x="11" y="13"/>
                  </a:cubicBezTo>
                  <a:cubicBezTo>
                    <a:pt x="13" y="15"/>
                    <a:pt x="15" y="18"/>
                    <a:pt x="17" y="21"/>
                  </a:cubicBezTo>
                  <a:cubicBezTo>
                    <a:pt x="17" y="22"/>
                    <a:pt x="17" y="22"/>
                    <a:pt x="17" y="23"/>
                  </a:cubicBezTo>
                  <a:cubicBezTo>
                    <a:pt x="17" y="23"/>
                    <a:pt x="17" y="23"/>
                    <a:pt x="17" y="23"/>
                  </a:cubicBezTo>
                  <a:cubicBezTo>
                    <a:pt x="10" y="29"/>
                    <a:pt x="6" y="36"/>
                    <a:pt x="0" y="42"/>
                  </a:cubicBezTo>
                  <a:cubicBezTo>
                    <a:pt x="0" y="38"/>
                    <a:pt x="10"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4" name="ïṥḻídê">
              <a:extLst>
                <a:ext uri="{FF2B5EF4-FFF2-40B4-BE49-F238E27FC236}">
                  <a16:creationId xmlns:a16="http://schemas.microsoft.com/office/drawing/2014/main" id="{EB292135-9203-C7E2-6E79-40F03986BD12}"/>
                </a:ext>
              </a:extLst>
            </p:cNvPr>
            <p:cNvSpPr/>
            <p:nvPr/>
          </p:nvSpPr>
          <p:spPr bwMode="auto">
            <a:xfrm>
              <a:off x="5867401" y="3065463"/>
              <a:ext cx="492125" cy="600075"/>
            </a:xfrm>
            <a:custGeom>
              <a:avLst/>
              <a:gdLst>
                <a:gd name="T0" fmla="*/ 1 w 86"/>
                <a:gd name="T1" fmla="*/ 17 h 105"/>
                <a:gd name="T2" fmla="*/ 1 w 86"/>
                <a:gd name="T3" fmla="*/ 14 h 105"/>
                <a:gd name="T4" fmla="*/ 3 w 86"/>
                <a:gd name="T5" fmla="*/ 13 h 105"/>
                <a:gd name="T6" fmla="*/ 66 w 86"/>
                <a:gd name="T7" fmla="*/ 1 h 105"/>
                <a:gd name="T8" fmla="*/ 72 w 86"/>
                <a:gd name="T9" fmla="*/ 1 h 105"/>
                <a:gd name="T10" fmla="*/ 75 w 86"/>
                <a:gd name="T11" fmla="*/ 5 h 105"/>
                <a:gd name="T12" fmla="*/ 77 w 86"/>
                <a:gd name="T13" fmla="*/ 25 h 105"/>
                <a:gd name="T14" fmla="*/ 84 w 86"/>
                <a:gd name="T15" fmla="*/ 70 h 105"/>
                <a:gd name="T16" fmla="*/ 86 w 86"/>
                <a:gd name="T17" fmla="*/ 86 h 105"/>
                <a:gd name="T18" fmla="*/ 57 w 86"/>
                <a:gd name="T19" fmla="*/ 97 h 105"/>
                <a:gd name="T20" fmla="*/ 25 w 86"/>
                <a:gd name="T21" fmla="*/ 104 h 105"/>
                <a:gd name="T22" fmla="*/ 19 w 86"/>
                <a:gd name="T23" fmla="*/ 98 h 105"/>
                <a:gd name="T24" fmla="*/ 16 w 86"/>
                <a:gd name="T25" fmla="*/ 82 h 105"/>
                <a:gd name="T26" fmla="*/ 8 w 86"/>
                <a:gd name="T27" fmla="*/ 51 h 105"/>
                <a:gd name="T28" fmla="*/ 1 w 86"/>
                <a:gd name="T29" fmla="*/ 1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05">
                  <a:moveTo>
                    <a:pt x="1" y="17"/>
                  </a:moveTo>
                  <a:cubicBezTo>
                    <a:pt x="0" y="16"/>
                    <a:pt x="0" y="14"/>
                    <a:pt x="1" y="14"/>
                  </a:cubicBezTo>
                  <a:cubicBezTo>
                    <a:pt x="2" y="13"/>
                    <a:pt x="2" y="13"/>
                    <a:pt x="3" y="13"/>
                  </a:cubicBezTo>
                  <a:cubicBezTo>
                    <a:pt x="24" y="9"/>
                    <a:pt x="45" y="5"/>
                    <a:pt x="66" y="1"/>
                  </a:cubicBezTo>
                  <a:cubicBezTo>
                    <a:pt x="68" y="0"/>
                    <a:pt x="70" y="0"/>
                    <a:pt x="72" y="1"/>
                  </a:cubicBezTo>
                  <a:cubicBezTo>
                    <a:pt x="73" y="2"/>
                    <a:pt x="74" y="4"/>
                    <a:pt x="75" y="5"/>
                  </a:cubicBezTo>
                  <a:cubicBezTo>
                    <a:pt x="77" y="12"/>
                    <a:pt x="76" y="18"/>
                    <a:pt x="77" y="25"/>
                  </a:cubicBezTo>
                  <a:cubicBezTo>
                    <a:pt x="78" y="40"/>
                    <a:pt x="83" y="54"/>
                    <a:pt x="84" y="70"/>
                  </a:cubicBezTo>
                  <a:cubicBezTo>
                    <a:pt x="84" y="75"/>
                    <a:pt x="83" y="81"/>
                    <a:pt x="86" y="86"/>
                  </a:cubicBezTo>
                  <a:cubicBezTo>
                    <a:pt x="86" y="86"/>
                    <a:pt x="59" y="96"/>
                    <a:pt x="57" y="97"/>
                  </a:cubicBezTo>
                  <a:cubicBezTo>
                    <a:pt x="46" y="100"/>
                    <a:pt x="36" y="102"/>
                    <a:pt x="25" y="104"/>
                  </a:cubicBezTo>
                  <a:cubicBezTo>
                    <a:pt x="19" y="105"/>
                    <a:pt x="19" y="104"/>
                    <a:pt x="19" y="98"/>
                  </a:cubicBezTo>
                  <a:cubicBezTo>
                    <a:pt x="18" y="92"/>
                    <a:pt x="17" y="87"/>
                    <a:pt x="16" y="82"/>
                  </a:cubicBezTo>
                  <a:cubicBezTo>
                    <a:pt x="14" y="72"/>
                    <a:pt x="11" y="62"/>
                    <a:pt x="8" y="51"/>
                  </a:cubicBezTo>
                  <a:cubicBezTo>
                    <a:pt x="5" y="40"/>
                    <a:pt x="2" y="28"/>
                    <a:pt x="1"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5" name="íSľîḍè">
              <a:extLst>
                <a:ext uri="{FF2B5EF4-FFF2-40B4-BE49-F238E27FC236}">
                  <a16:creationId xmlns:a16="http://schemas.microsoft.com/office/drawing/2014/main" id="{CBE71F87-E891-B2B6-1374-E0D1E4906B5B}"/>
                </a:ext>
              </a:extLst>
            </p:cNvPr>
            <p:cNvSpPr/>
            <p:nvPr/>
          </p:nvSpPr>
          <p:spPr bwMode="auto">
            <a:xfrm>
              <a:off x="5815013" y="3300413"/>
              <a:ext cx="430213" cy="193675"/>
            </a:xfrm>
            <a:custGeom>
              <a:avLst/>
              <a:gdLst>
                <a:gd name="T0" fmla="*/ 72 w 75"/>
                <a:gd name="T1" fmla="*/ 6 h 34"/>
                <a:gd name="T2" fmla="*/ 75 w 75"/>
                <a:gd name="T3" fmla="*/ 3 h 34"/>
                <a:gd name="T4" fmla="*/ 73 w 75"/>
                <a:gd name="T5" fmla="*/ 1 h 34"/>
                <a:gd name="T6" fmla="*/ 69 w 75"/>
                <a:gd name="T7" fmla="*/ 1 h 34"/>
                <a:gd name="T8" fmla="*/ 20 w 75"/>
                <a:gd name="T9" fmla="*/ 9 h 34"/>
                <a:gd name="T10" fmla="*/ 9 w 75"/>
                <a:gd name="T11" fmla="*/ 10 h 34"/>
                <a:gd name="T12" fmla="*/ 1 w 75"/>
                <a:gd name="T13" fmla="*/ 17 h 34"/>
                <a:gd name="T14" fmla="*/ 1 w 75"/>
                <a:gd name="T15" fmla="*/ 24 h 34"/>
                <a:gd name="T16" fmla="*/ 3 w 75"/>
                <a:gd name="T17" fmla="*/ 27 h 34"/>
                <a:gd name="T18" fmla="*/ 11 w 75"/>
                <a:gd name="T19" fmla="*/ 33 h 34"/>
                <a:gd name="T20" fmla="*/ 20 w 75"/>
                <a:gd name="T21" fmla="*/ 31 h 34"/>
                <a:gd name="T22" fmla="*/ 48 w 75"/>
                <a:gd name="T23" fmla="*/ 21 h 34"/>
                <a:gd name="T24" fmla="*/ 72 w 75"/>
                <a:gd name="T25"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34">
                  <a:moveTo>
                    <a:pt x="72" y="6"/>
                  </a:moveTo>
                  <a:cubicBezTo>
                    <a:pt x="74" y="5"/>
                    <a:pt x="75" y="4"/>
                    <a:pt x="75" y="3"/>
                  </a:cubicBezTo>
                  <a:cubicBezTo>
                    <a:pt x="75" y="2"/>
                    <a:pt x="74" y="1"/>
                    <a:pt x="73" y="1"/>
                  </a:cubicBezTo>
                  <a:cubicBezTo>
                    <a:pt x="72" y="0"/>
                    <a:pt x="70" y="1"/>
                    <a:pt x="69" y="1"/>
                  </a:cubicBezTo>
                  <a:cubicBezTo>
                    <a:pt x="53" y="5"/>
                    <a:pt x="37" y="9"/>
                    <a:pt x="20" y="9"/>
                  </a:cubicBezTo>
                  <a:cubicBezTo>
                    <a:pt x="17" y="9"/>
                    <a:pt x="13" y="9"/>
                    <a:pt x="9" y="10"/>
                  </a:cubicBezTo>
                  <a:cubicBezTo>
                    <a:pt x="5" y="11"/>
                    <a:pt x="2" y="13"/>
                    <a:pt x="1" y="17"/>
                  </a:cubicBezTo>
                  <a:cubicBezTo>
                    <a:pt x="0" y="19"/>
                    <a:pt x="0" y="21"/>
                    <a:pt x="1" y="24"/>
                  </a:cubicBezTo>
                  <a:cubicBezTo>
                    <a:pt x="1" y="25"/>
                    <a:pt x="2" y="26"/>
                    <a:pt x="3" y="27"/>
                  </a:cubicBezTo>
                  <a:cubicBezTo>
                    <a:pt x="5" y="29"/>
                    <a:pt x="8" y="34"/>
                    <a:pt x="11" y="33"/>
                  </a:cubicBezTo>
                  <a:cubicBezTo>
                    <a:pt x="14" y="33"/>
                    <a:pt x="17" y="32"/>
                    <a:pt x="20" y="31"/>
                  </a:cubicBezTo>
                  <a:cubicBezTo>
                    <a:pt x="28" y="29"/>
                    <a:pt x="40" y="24"/>
                    <a:pt x="48" y="21"/>
                  </a:cubicBezTo>
                  <a:cubicBezTo>
                    <a:pt x="57" y="16"/>
                    <a:pt x="63" y="10"/>
                    <a:pt x="72" y="6"/>
                  </a:cubicBezTo>
                  <a:close/>
                </a:path>
              </a:pathLst>
            </a:custGeom>
            <a:solidFill>
              <a:srgbClr val="F9E9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6" name="íṥḻîďè">
              <a:extLst>
                <a:ext uri="{FF2B5EF4-FFF2-40B4-BE49-F238E27FC236}">
                  <a16:creationId xmlns:a16="http://schemas.microsoft.com/office/drawing/2014/main" id="{5DC64DB8-8C38-6BD4-F39F-6CCC88AB1CEB}"/>
                </a:ext>
              </a:extLst>
            </p:cNvPr>
            <p:cNvSpPr/>
            <p:nvPr/>
          </p:nvSpPr>
          <p:spPr bwMode="auto">
            <a:xfrm>
              <a:off x="5764213" y="3306763"/>
              <a:ext cx="171450" cy="193675"/>
            </a:xfrm>
            <a:custGeom>
              <a:avLst/>
              <a:gdLst>
                <a:gd name="T0" fmla="*/ 1 w 30"/>
                <a:gd name="T1" fmla="*/ 25 h 34"/>
                <a:gd name="T2" fmla="*/ 1 w 30"/>
                <a:gd name="T3" fmla="*/ 29 h 34"/>
                <a:gd name="T4" fmla="*/ 7 w 30"/>
                <a:gd name="T5" fmla="*/ 33 h 34"/>
                <a:gd name="T6" fmla="*/ 13 w 30"/>
                <a:gd name="T7" fmla="*/ 33 h 34"/>
                <a:gd name="T8" fmla="*/ 17 w 30"/>
                <a:gd name="T9" fmla="*/ 25 h 34"/>
                <a:gd name="T10" fmla="*/ 22 w 30"/>
                <a:gd name="T11" fmla="*/ 18 h 34"/>
                <a:gd name="T12" fmla="*/ 27 w 30"/>
                <a:gd name="T13" fmla="*/ 13 h 34"/>
                <a:gd name="T14" fmla="*/ 29 w 30"/>
                <a:gd name="T15" fmla="*/ 6 h 34"/>
                <a:gd name="T16" fmla="*/ 11 w 30"/>
                <a:gd name="T17" fmla="*/ 8 h 34"/>
                <a:gd name="T18" fmla="*/ 1 w 30"/>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4">
                  <a:moveTo>
                    <a:pt x="1" y="25"/>
                  </a:moveTo>
                  <a:cubicBezTo>
                    <a:pt x="0" y="26"/>
                    <a:pt x="0" y="28"/>
                    <a:pt x="1" y="29"/>
                  </a:cubicBezTo>
                  <a:cubicBezTo>
                    <a:pt x="2" y="31"/>
                    <a:pt x="5" y="32"/>
                    <a:pt x="7" y="33"/>
                  </a:cubicBezTo>
                  <a:cubicBezTo>
                    <a:pt x="9" y="33"/>
                    <a:pt x="11" y="34"/>
                    <a:pt x="13" y="33"/>
                  </a:cubicBezTo>
                  <a:cubicBezTo>
                    <a:pt x="16" y="31"/>
                    <a:pt x="16" y="28"/>
                    <a:pt x="17" y="25"/>
                  </a:cubicBezTo>
                  <a:cubicBezTo>
                    <a:pt x="18" y="22"/>
                    <a:pt x="20" y="20"/>
                    <a:pt x="22" y="18"/>
                  </a:cubicBezTo>
                  <a:cubicBezTo>
                    <a:pt x="23" y="16"/>
                    <a:pt x="26" y="15"/>
                    <a:pt x="27" y="13"/>
                  </a:cubicBezTo>
                  <a:cubicBezTo>
                    <a:pt x="29" y="11"/>
                    <a:pt x="30" y="8"/>
                    <a:pt x="29" y="6"/>
                  </a:cubicBezTo>
                  <a:cubicBezTo>
                    <a:pt x="25" y="0"/>
                    <a:pt x="15" y="5"/>
                    <a:pt x="11" y="8"/>
                  </a:cubicBezTo>
                  <a:cubicBezTo>
                    <a:pt x="5" y="12"/>
                    <a:pt x="1" y="18"/>
                    <a:pt x="1" y="25"/>
                  </a:cubicBezTo>
                  <a:close/>
                </a:path>
              </a:pathLst>
            </a:custGeom>
            <a:solidFill>
              <a:srgbClr val="666B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8" name="îśļíḋê">
              <a:extLst>
                <a:ext uri="{FF2B5EF4-FFF2-40B4-BE49-F238E27FC236}">
                  <a16:creationId xmlns:a16="http://schemas.microsoft.com/office/drawing/2014/main" id="{6D747D2A-C7BE-69F2-C4DD-453BC8E541B4}"/>
                </a:ext>
              </a:extLst>
            </p:cNvPr>
            <p:cNvSpPr/>
            <p:nvPr/>
          </p:nvSpPr>
          <p:spPr bwMode="auto">
            <a:xfrm>
              <a:off x="6249988" y="3232150"/>
              <a:ext cx="125413" cy="160338"/>
            </a:xfrm>
            <a:custGeom>
              <a:avLst/>
              <a:gdLst>
                <a:gd name="T0" fmla="*/ 6 w 22"/>
                <a:gd name="T1" fmla="*/ 26 h 28"/>
                <a:gd name="T2" fmla="*/ 6 w 22"/>
                <a:gd name="T3" fmla="*/ 27 h 28"/>
                <a:gd name="T4" fmla="*/ 7 w 22"/>
                <a:gd name="T5" fmla="*/ 27 h 28"/>
                <a:gd name="T6" fmla="*/ 16 w 22"/>
                <a:gd name="T7" fmla="*/ 28 h 28"/>
                <a:gd name="T8" fmla="*/ 18 w 22"/>
                <a:gd name="T9" fmla="*/ 27 h 28"/>
                <a:gd name="T10" fmla="*/ 19 w 22"/>
                <a:gd name="T11" fmla="*/ 25 h 28"/>
                <a:gd name="T12" fmla="*/ 22 w 22"/>
                <a:gd name="T13" fmla="*/ 1 h 28"/>
                <a:gd name="T14" fmla="*/ 0 w 22"/>
                <a:gd name="T15" fmla="*/ 2 h 28"/>
                <a:gd name="T16" fmla="*/ 6 w 22"/>
                <a:gd name="T1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8">
                  <a:moveTo>
                    <a:pt x="6" y="26"/>
                  </a:moveTo>
                  <a:cubicBezTo>
                    <a:pt x="6" y="26"/>
                    <a:pt x="6" y="27"/>
                    <a:pt x="6" y="27"/>
                  </a:cubicBezTo>
                  <a:cubicBezTo>
                    <a:pt x="7" y="27"/>
                    <a:pt x="7" y="27"/>
                    <a:pt x="7" y="27"/>
                  </a:cubicBezTo>
                  <a:cubicBezTo>
                    <a:pt x="10" y="28"/>
                    <a:pt x="13" y="28"/>
                    <a:pt x="16" y="28"/>
                  </a:cubicBezTo>
                  <a:cubicBezTo>
                    <a:pt x="17" y="28"/>
                    <a:pt x="18" y="28"/>
                    <a:pt x="18" y="27"/>
                  </a:cubicBezTo>
                  <a:cubicBezTo>
                    <a:pt x="19" y="27"/>
                    <a:pt x="19" y="26"/>
                    <a:pt x="19" y="25"/>
                  </a:cubicBezTo>
                  <a:cubicBezTo>
                    <a:pt x="21" y="17"/>
                    <a:pt x="22" y="9"/>
                    <a:pt x="22" y="1"/>
                  </a:cubicBezTo>
                  <a:cubicBezTo>
                    <a:pt x="15" y="0"/>
                    <a:pt x="6" y="0"/>
                    <a:pt x="0" y="2"/>
                  </a:cubicBezTo>
                  <a:cubicBezTo>
                    <a:pt x="1" y="10"/>
                    <a:pt x="4" y="18"/>
                    <a:pt x="6" y="26"/>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9" name="îṡļïďè">
              <a:extLst>
                <a:ext uri="{FF2B5EF4-FFF2-40B4-BE49-F238E27FC236}">
                  <a16:creationId xmlns:a16="http://schemas.microsoft.com/office/drawing/2014/main" id="{506CD7D4-36DD-A400-AE0C-CB745352CE3D}"/>
                </a:ext>
              </a:extLst>
            </p:cNvPr>
            <p:cNvSpPr/>
            <p:nvPr/>
          </p:nvSpPr>
          <p:spPr bwMode="auto">
            <a:xfrm>
              <a:off x="6227763" y="3214688"/>
              <a:ext cx="160338" cy="34925"/>
            </a:xfrm>
            <a:custGeom>
              <a:avLst/>
              <a:gdLst>
                <a:gd name="T0" fmla="*/ 3 w 28"/>
                <a:gd name="T1" fmla="*/ 3 h 6"/>
                <a:gd name="T2" fmla="*/ 6 w 28"/>
                <a:gd name="T3" fmla="*/ 2 h 6"/>
                <a:gd name="T4" fmla="*/ 10 w 28"/>
                <a:gd name="T5" fmla="*/ 1 h 6"/>
                <a:gd name="T6" fmla="*/ 22 w 28"/>
                <a:gd name="T7" fmla="*/ 0 h 6"/>
                <a:gd name="T8" fmla="*/ 26 w 28"/>
                <a:gd name="T9" fmla="*/ 1 h 6"/>
                <a:gd name="T10" fmla="*/ 28 w 28"/>
                <a:gd name="T11" fmla="*/ 4 h 6"/>
                <a:gd name="T12" fmla="*/ 28 w 28"/>
                <a:gd name="T13" fmla="*/ 4 h 6"/>
                <a:gd name="T14" fmla="*/ 27 w 28"/>
                <a:gd name="T15" fmla="*/ 4 h 6"/>
                <a:gd name="T16" fmla="*/ 11 w 28"/>
                <a:gd name="T17" fmla="*/ 4 h 6"/>
                <a:gd name="T18" fmla="*/ 4 w 28"/>
                <a:gd name="T19" fmla="*/ 6 h 6"/>
                <a:gd name="T20" fmla="*/ 3 w 28"/>
                <a:gd name="T2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6">
                  <a:moveTo>
                    <a:pt x="3" y="3"/>
                  </a:moveTo>
                  <a:cubicBezTo>
                    <a:pt x="4" y="2"/>
                    <a:pt x="5" y="2"/>
                    <a:pt x="6" y="2"/>
                  </a:cubicBezTo>
                  <a:cubicBezTo>
                    <a:pt x="7" y="2"/>
                    <a:pt x="9" y="1"/>
                    <a:pt x="10" y="1"/>
                  </a:cubicBezTo>
                  <a:cubicBezTo>
                    <a:pt x="14" y="1"/>
                    <a:pt x="18" y="1"/>
                    <a:pt x="22" y="0"/>
                  </a:cubicBezTo>
                  <a:cubicBezTo>
                    <a:pt x="23" y="0"/>
                    <a:pt x="25" y="0"/>
                    <a:pt x="26" y="1"/>
                  </a:cubicBezTo>
                  <a:cubicBezTo>
                    <a:pt x="27" y="1"/>
                    <a:pt x="28" y="2"/>
                    <a:pt x="28" y="4"/>
                  </a:cubicBezTo>
                  <a:cubicBezTo>
                    <a:pt x="28" y="4"/>
                    <a:pt x="28" y="4"/>
                    <a:pt x="28" y="4"/>
                  </a:cubicBezTo>
                  <a:cubicBezTo>
                    <a:pt x="27" y="4"/>
                    <a:pt x="27" y="4"/>
                    <a:pt x="27" y="4"/>
                  </a:cubicBezTo>
                  <a:cubicBezTo>
                    <a:pt x="22" y="4"/>
                    <a:pt x="16" y="4"/>
                    <a:pt x="11" y="4"/>
                  </a:cubicBezTo>
                  <a:cubicBezTo>
                    <a:pt x="9" y="5"/>
                    <a:pt x="6" y="6"/>
                    <a:pt x="4" y="6"/>
                  </a:cubicBezTo>
                  <a:cubicBezTo>
                    <a:pt x="2" y="5"/>
                    <a:pt x="0" y="4"/>
                    <a:pt x="3"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0" name="ïṩlîdè">
              <a:extLst>
                <a:ext uri="{FF2B5EF4-FFF2-40B4-BE49-F238E27FC236}">
                  <a16:creationId xmlns:a16="http://schemas.microsoft.com/office/drawing/2014/main" id="{A51B98EA-4F22-ABFE-9B43-DD09D6CA37E3}"/>
                </a:ext>
              </a:extLst>
            </p:cNvPr>
            <p:cNvSpPr/>
            <p:nvPr/>
          </p:nvSpPr>
          <p:spPr bwMode="auto">
            <a:xfrm>
              <a:off x="6221413" y="3271838"/>
              <a:ext cx="80963" cy="63500"/>
            </a:xfrm>
            <a:custGeom>
              <a:avLst/>
              <a:gdLst>
                <a:gd name="T0" fmla="*/ 8 w 14"/>
                <a:gd name="T1" fmla="*/ 0 h 11"/>
                <a:gd name="T2" fmla="*/ 0 w 14"/>
                <a:gd name="T3" fmla="*/ 6 h 11"/>
                <a:gd name="T4" fmla="*/ 3 w 14"/>
                <a:gd name="T5" fmla="*/ 11 h 11"/>
                <a:gd name="T6" fmla="*/ 14 w 14"/>
                <a:gd name="T7" fmla="*/ 7 h 11"/>
                <a:gd name="T8" fmla="*/ 8 w 14"/>
                <a:gd name="T9" fmla="*/ 0 h 11"/>
              </a:gdLst>
              <a:ahLst/>
              <a:cxnLst>
                <a:cxn ang="0">
                  <a:pos x="T0" y="T1"/>
                </a:cxn>
                <a:cxn ang="0">
                  <a:pos x="T2" y="T3"/>
                </a:cxn>
                <a:cxn ang="0">
                  <a:pos x="T4" y="T5"/>
                </a:cxn>
                <a:cxn ang="0">
                  <a:pos x="T6" y="T7"/>
                </a:cxn>
                <a:cxn ang="0">
                  <a:pos x="T8" y="T9"/>
                </a:cxn>
              </a:cxnLst>
              <a:rect l="0" t="0" r="r" b="b"/>
              <a:pathLst>
                <a:path w="14" h="11">
                  <a:moveTo>
                    <a:pt x="8" y="0"/>
                  </a:moveTo>
                  <a:cubicBezTo>
                    <a:pt x="4" y="0"/>
                    <a:pt x="1" y="3"/>
                    <a:pt x="0" y="6"/>
                  </a:cubicBezTo>
                  <a:cubicBezTo>
                    <a:pt x="3" y="11"/>
                    <a:pt x="3" y="11"/>
                    <a:pt x="3" y="11"/>
                  </a:cubicBezTo>
                  <a:cubicBezTo>
                    <a:pt x="7" y="11"/>
                    <a:pt x="11" y="9"/>
                    <a:pt x="14" y="7"/>
                  </a:cubicBezTo>
                  <a:cubicBezTo>
                    <a:pt x="14" y="4"/>
                    <a:pt x="11" y="1"/>
                    <a:pt x="8" y="0"/>
                  </a:cubicBezTo>
                  <a:close/>
                </a:path>
              </a:pathLst>
            </a:custGeom>
            <a:solidFill>
              <a:srgbClr val="F9E9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1" name="íSḻíďe">
              <a:extLst>
                <a:ext uri="{FF2B5EF4-FFF2-40B4-BE49-F238E27FC236}">
                  <a16:creationId xmlns:a16="http://schemas.microsoft.com/office/drawing/2014/main" id="{97799211-9AEA-1CA7-F3FC-BF031350B872}"/>
                </a:ext>
              </a:extLst>
            </p:cNvPr>
            <p:cNvSpPr/>
            <p:nvPr/>
          </p:nvSpPr>
          <p:spPr bwMode="auto">
            <a:xfrm>
              <a:off x="5975351" y="2546350"/>
              <a:ext cx="487363" cy="393700"/>
            </a:xfrm>
            <a:custGeom>
              <a:avLst/>
              <a:gdLst>
                <a:gd name="T0" fmla="*/ 30 w 85"/>
                <a:gd name="T1" fmla="*/ 67 h 69"/>
                <a:gd name="T2" fmla="*/ 43 w 85"/>
                <a:gd name="T3" fmla="*/ 68 h 69"/>
                <a:gd name="T4" fmla="*/ 76 w 85"/>
                <a:gd name="T5" fmla="*/ 58 h 69"/>
                <a:gd name="T6" fmla="*/ 85 w 85"/>
                <a:gd name="T7" fmla="*/ 26 h 69"/>
                <a:gd name="T8" fmla="*/ 83 w 85"/>
                <a:gd name="T9" fmla="*/ 15 h 69"/>
                <a:gd name="T10" fmla="*/ 66 w 85"/>
                <a:gd name="T11" fmla="*/ 4 h 69"/>
                <a:gd name="T12" fmla="*/ 28 w 85"/>
                <a:gd name="T13" fmla="*/ 4 h 69"/>
                <a:gd name="T14" fmla="*/ 30 w 85"/>
                <a:gd name="T15" fmla="*/ 67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69">
                  <a:moveTo>
                    <a:pt x="30" y="67"/>
                  </a:moveTo>
                  <a:cubicBezTo>
                    <a:pt x="34" y="68"/>
                    <a:pt x="38" y="68"/>
                    <a:pt x="43" y="68"/>
                  </a:cubicBezTo>
                  <a:cubicBezTo>
                    <a:pt x="55" y="69"/>
                    <a:pt x="68" y="67"/>
                    <a:pt x="76" y="58"/>
                  </a:cubicBezTo>
                  <a:cubicBezTo>
                    <a:pt x="84" y="49"/>
                    <a:pt x="85" y="37"/>
                    <a:pt x="85" y="26"/>
                  </a:cubicBezTo>
                  <a:cubicBezTo>
                    <a:pt x="85" y="23"/>
                    <a:pt x="85" y="19"/>
                    <a:pt x="83" y="15"/>
                  </a:cubicBezTo>
                  <a:cubicBezTo>
                    <a:pt x="81" y="9"/>
                    <a:pt x="73" y="6"/>
                    <a:pt x="66" y="4"/>
                  </a:cubicBezTo>
                  <a:cubicBezTo>
                    <a:pt x="53" y="2"/>
                    <a:pt x="40" y="0"/>
                    <a:pt x="28" y="4"/>
                  </a:cubicBezTo>
                  <a:cubicBezTo>
                    <a:pt x="0" y="14"/>
                    <a:pt x="0" y="58"/>
                    <a:pt x="30" y="67"/>
                  </a:cubicBezTo>
                  <a:close/>
                </a:path>
              </a:pathLst>
            </a:custGeom>
            <a:solidFill>
              <a:srgbClr val="F9E9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2" name="iṧľïḓe">
              <a:extLst>
                <a:ext uri="{FF2B5EF4-FFF2-40B4-BE49-F238E27FC236}">
                  <a16:creationId xmlns:a16="http://schemas.microsoft.com/office/drawing/2014/main" id="{E6116A01-3596-F55B-1B19-021B4BB75F78}"/>
                </a:ext>
              </a:extLst>
            </p:cNvPr>
            <p:cNvSpPr/>
            <p:nvPr/>
          </p:nvSpPr>
          <p:spPr bwMode="auto">
            <a:xfrm>
              <a:off x="5667376" y="2397125"/>
              <a:ext cx="1114425" cy="806450"/>
            </a:xfrm>
            <a:custGeom>
              <a:avLst/>
              <a:gdLst>
                <a:gd name="T0" fmla="*/ 67 w 195"/>
                <a:gd name="T1" fmla="*/ 68 h 141"/>
                <a:gd name="T2" fmla="*/ 74 w 195"/>
                <a:gd name="T3" fmla="*/ 98 h 141"/>
                <a:gd name="T4" fmla="*/ 77 w 195"/>
                <a:gd name="T5" fmla="*/ 102 h 141"/>
                <a:gd name="T6" fmla="*/ 78 w 195"/>
                <a:gd name="T7" fmla="*/ 110 h 141"/>
                <a:gd name="T8" fmla="*/ 71 w 195"/>
                <a:gd name="T9" fmla="*/ 126 h 141"/>
                <a:gd name="T10" fmla="*/ 63 w 195"/>
                <a:gd name="T11" fmla="*/ 135 h 141"/>
                <a:gd name="T12" fmla="*/ 36 w 195"/>
                <a:gd name="T13" fmla="*/ 141 h 141"/>
                <a:gd name="T14" fmla="*/ 28 w 195"/>
                <a:gd name="T15" fmla="*/ 141 h 141"/>
                <a:gd name="T16" fmla="*/ 11 w 195"/>
                <a:gd name="T17" fmla="*/ 141 h 141"/>
                <a:gd name="T18" fmla="*/ 8 w 195"/>
                <a:gd name="T19" fmla="*/ 134 h 141"/>
                <a:gd name="T20" fmla="*/ 2 w 195"/>
                <a:gd name="T21" fmla="*/ 128 h 141"/>
                <a:gd name="T22" fmla="*/ 0 w 195"/>
                <a:gd name="T23" fmla="*/ 116 h 141"/>
                <a:gd name="T24" fmla="*/ 2 w 195"/>
                <a:gd name="T25" fmla="*/ 107 h 141"/>
                <a:gd name="T26" fmla="*/ 8 w 195"/>
                <a:gd name="T27" fmla="*/ 86 h 141"/>
                <a:gd name="T28" fmla="*/ 8 w 195"/>
                <a:gd name="T29" fmla="*/ 85 h 141"/>
                <a:gd name="T30" fmla="*/ 19 w 195"/>
                <a:gd name="T31" fmla="*/ 67 h 141"/>
                <a:gd name="T32" fmla="*/ 32 w 195"/>
                <a:gd name="T33" fmla="*/ 54 h 141"/>
                <a:gd name="T34" fmla="*/ 34 w 195"/>
                <a:gd name="T35" fmla="*/ 47 h 141"/>
                <a:gd name="T36" fmla="*/ 37 w 195"/>
                <a:gd name="T37" fmla="*/ 45 h 141"/>
                <a:gd name="T38" fmla="*/ 40 w 195"/>
                <a:gd name="T39" fmla="*/ 41 h 141"/>
                <a:gd name="T40" fmla="*/ 49 w 195"/>
                <a:gd name="T41" fmla="*/ 31 h 141"/>
                <a:gd name="T42" fmla="*/ 52 w 195"/>
                <a:gd name="T43" fmla="*/ 30 h 141"/>
                <a:gd name="T44" fmla="*/ 55 w 195"/>
                <a:gd name="T45" fmla="*/ 30 h 141"/>
                <a:gd name="T46" fmla="*/ 64 w 195"/>
                <a:gd name="T47" fmla="*/ 17 h 141"/>
                <a:gd name="T48" fmla="*/ 79 w 195"/>
                <a:gd name="T49" fmla="*/ 8 h 141"/>
                <a:gd name="T50" fmla="*/ 86 w 195"/>
                <a:gd name="T51" fmla="*/ 5 h 141"/>
                <a:gd name="T52" fmla="*/ 92 w 195"/>
                <a:gd name="T53" fmla="*/ 3 h 141"/>
                <a:gd name="T54" fmla="*/ 117 w 195"/>
                <a:gd name="T55" fmla="*/ 2 h 141"/>
                <a:gd name="T56" fmla="*/ 134 w 195"/>
                <a:gd name="T57" fmla="*/ 9 h 141"/>
                <a:gd name="T58" fmla="*/ 144 w 195"/>
                <a:gd name="T59" fmla="*/ 17 h 141"/>
                <a:gd name="T60" fmla="*/ 148 w 195"/>
                <a:gd name="T61" fmla="*/ 28 h 141"/>
                <a:gd name="T62" fmla="*/ 160 w 195"/>
                <a:gd name="T63" fmla="*/ 55 h 141"/>
                <a:gd name="T64" fmla="*/ 165 w 195"/>
                <a:gd name="T65" fmla="*/ 65 h 141"/>
                <a:gd name="T66" fmla="*/ 166 w 195"/>
                <a:gd name="T67" fmla="*/ 70 h 141"/>
                <a:gd name="T68" fmla="*/ 171 w 195"/>
                <a:gd name="T69" fmla="*/ 74 h 141"/>
                <a:gd name="T70" fmla="*/ 184 w 195"/>
                <a:gd name="T71" fmla="*/ 91 h 141"/>
                <a:gd name="T72" fmla="*/ 187 w 195"/>
                <a:gd name="T73" fmla="*/ 102 h 141"/>
                <a:gd name="T74" fmla="*/ 194 w 195"/>
                <a:gd name="T75" fmla="*/ 118 h 141"/>
                <a:gd name="T76" fmla="*/ 185 w 195"/>
                <a:gd name="T77" fmla="*/ 130 h 141"/>
                <a:gd name="T78" fmla="*/ 177 w 195"/>
                <a:gd name="T79" fmla="*/ 135 h 141"/>
                <a:gd name="T80" fmla="*/ 170 w 195"/>
                <a:gd name="T81" fmla="*/ 135 h 141"/>
                <a:gd name="T82" fmla="*/ 151 w 195"/>
                <a:gd name="T83" fmla="*/ 136 h 141"/>
                <a:gd name="T84" fmla="*/ 135 w 195"/>
                <a:gd name="T85" fmla="*/ 132 h 141"/>
                <a:gd name="T86" fmla="*/ 131 w 195"/>
                <a:gd name="T87" fmla="*/ 117 h 141"/>
                <a:gd name="T88" fmla="*/ 130 w 195"/>
                <a:gd name="T89" fmla="*/ 104 h 141"/>
                <a:gd name="T90" fmla="*/ 130 w 195"/>
                <a:gd name="T91" fmla="*/ 89 h 141"/>
                <a:gd name="T92" fmla="*/ 133 w 195"/>
                <a:gd name="T93" fmla="*/ 73 h 141"/>
                <a:gd name="T94" fmla="*/ 132 w 195"/>
                <a:gd name="T95" fmla="*/ 50 h 141"/>
                <a:gd name="T96" fmla="*/ 129 w 195"/>
                <a:gd name="T97" fmla="*/ 46 h 141"/>
                <a:gd name="T98" fmla="*/ 124 w 195"/>
                <a:gd name="T99" fmla="*/ 45 h 141"/>
                <a:gd name="T100" fmla="*/ 94 w 195"/>
                <a:gd name="T101" fmla="*/ 44 h 141"/>
                <a:gd name="T102" fmla="*/ 84 w 195"/>
                <a:gd name="T103" fmla="*/ 44 h 141"/>
                <a:gd name="T104" fmla="*/ 67 w 195"/>
                <a:gd name="T105" fmla="*/ 51 h 141"/>
                <a:gd name="T106" fmla="*/ 66 w 195"/>
                <a:gd name="T107" fmla="*/ 58 h 141"/>
                <a:gd name="T108" fmla="*/ 67 w 195"/>
                <a:gd name="T109" fmla="*/ 6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5" h="141">
                  <a:moveTo>
                    <a:pt x="67" y="68"/>
                  </a:moveTo>
                  <a:cubicBezTo>
                    <a:pt x="69" y="78"/>
                    <a:pt x="71" y="88"/>
                    <a:pt x="74" y="98"/>
                  </a:cubicBezTo>
                  <a:cubicBezTo>
                    <a:pt x="75" y="99"/>
                    <a:pt x="76" y="102"/>
                    <a:pt x="77" y="102"/>
                  </a:cubicBezTo>
                  <a:cubicBezTo>
                    <a:pt x="76" y="104"/>
                    <a:pt x="76" y="108"/>
                    <a:pt x="78" y="110"/>
                  </a:cubicBezTo>
                  <a:cubicBezTo>
                    <a:pt x="77" y="116"/>
                    <a:pt x="74" y="121"/>
                    <a:pt x="71" y="126"/>
                  </a:cubicBezTo>
                  <a:cubicBezTo>
                    <a:pt x="69" y="129"/>
                    <a:pt x="67" y="133"/>
                    <a:pt x="63" y="135"/>
                  </a:cubicBezTo>
                  <a:cubicBezTo>
                    <a:pt x="56" y="141"/>
                    <a:pt x="46" y="141"/>
                    <a:pt x="36" y="141"/>
                  </a:cubicBezTo>
                  <a:cubicBezTo>
                    <a:pt x="33" y="141"/>
                    <a:pt x="31" y="141"/>
                    <a:pt x="28" y="141"/>
                  </a:cubicBezTo>
                  <a:cubicBezTo>
                    <a:pt x="22" y="141"/>
                    <a:pt x="16" y="141"/>
                    <a:pt x="11" y="141"/>
                  </a:cubicBezTo>
                  <a:cubicBezTo>
                    <a:pt x="12" y="139"/>
                    <a:pt x="11" y="135"/>
                    <a:pt x="8" y="134"/>
                  </a:cubicBezTo>
                  <a:cubicBezTo>
                    <a:pt x="6" y="132"/>
                    <a:pt x="3" y="131"/>
                    <a:pt x="2" y="128"/>
                  </a:cubicBezTo>
                  <a:cubicBezTo>
                    <a:pt x="1" y="124"/>
                    <a:pt x="4" y="118"/>
                    <a:pt x="0" y="116"/>
                  </a:cubicBezTo>
                  <a:cubicBezTo>
                    <a:pt x="2" y="114"/>
                    <a:pt x="2" y="110"/>
                    <a:pt x="2" y="107"/>
                  </a:cubicBezTo>
                  <a:cubicBezTo>
                    <a:pt x="2" y="100"/>
                    <a:pt x="5" y="93"/>
                    <a:pt x="8" y="86"/>
                  </a:cubicBezTo>
                  <a:cubicBezTo>
                    <a:pt x="8" y="86"/>
                    <a:pt x="8" y="85"/>
                    <a:pt x="8" y="85"/>
                  </a:cubicBezTo>
                  <a:cubicBezTo>
                    <a:pt x="11" y="78"/>
                    <a:pt x="14" y="71"/>
                    <a:pt x="19" y="67"/>
                  </a:cubicBezTo>
                  <a:cubicBezTo>
                    <a:pt x="24" y="63"/>
                    <a:pt x="31" y="60"/>
                    <a:pt x="32" y="54"/>
                  </a:cubicBezTo>
                  <a:cubicBezTo>
                    <a:pt x="32" y="52"/>
                    <a:pt x="32" y="49"/>
                    <a:pt x="34" y="47"/>
                  </a:cubicBezTo>
                  <a:cubicBezTo>
                    <a:pt x="34" y="46"/>
                    <a:pt x="36" y="46"/>
                    <a:pt x="37" y="45"/>
                  </a:cubicBezTo>
                  <a:cubicBezTo>
                    <a:pt x="38" y="44"/>
                    <a:pt x="39" y="43"/>
                    <a:pt x="40" y="41"/>
                  </a:cubicBezTo>
                  <a:cubicBezTo>
                    <a:pt x="43" y="38"/>
                    <a:pt x="46" y="34"/>
                    <a:pt x="49" y="31"/>
                  </a:cubicBezTo>
                  <a:cubicBezTo>
                    <a:pt x="50" y="31"/>
                    <a:pt x="51" y="30"/>
                    <a:pt x="52" y="30"/>
                  </a:cubicBezTo>
                  <a:cubicBezTo>
                    <a:pt x="53" y="30"/>
                    <a:pt x="54" y="30"/>
                    <a:pt x="55" y="30"/>
                  </a:cubicBezTo>
                  <a:cubicBezTo>
                    <a:pt x="60" y="29"/>
                    <a:pt x="61" y="22"/>
                    <a:pt x="64" y="17"/>
                  </a:cubicBezTo>
                  <a:cubicBezTo>
                    <a:pt x="67" y="12"/>
                    <a:pt x="73" y="10"/>
                    <a:pt x="79" y="8"/>
                  </a:cubicBezTo>
                  <a:cubicBezTo>
                    <a:pt x="81" y="7"/>
                    <a:pt x="83" y="6"/>
                    <a:pt x="86" y="5"/>
                  </a:cubicBezTo>
                  <a:cubicBezTo>
                    <a:pt x="88" y="4"/>
                    <a:pt x="90" y="4"/>
                    <a:pt x="92" y="3"/>
                  </a:cubicBezTo>
                  <a:cubicBezTo>
                    <a:pt x="100" y="1"/>
                    <a:pt x="109" y="0"/>
                    <a:pt x="117" y="2"/>
                  </a:cubicBezTo>
                  <a:cubicBezTo>
                    <a:pt x="123" y="4"/>
                    <a:pt x="128" y="6"/>
                    <a:pt x="134" y="9"/>
                  </a:cubicBezTo>
                  <a:cubicBezTo>
                    <a:pt x="137" y="11"/>
                    <a:pt x="141" y="13"/>
                    <a:pt x="144" y="17"/>
                  </a:cubicBezTo>
                  <a:cubicBezTo>
                    <a:pt x="146" y="20"/>
                    <a:pt x="147" y="24"/>
                    <a:pt x="148" y="28"/>
                  </a:cubicBezTo>
                  <a:cubicBezTo>
                    <a:pt x="150" y="38"/>
                    <a:pt x="154" y="47"/>
                    <a:pt x="160" y="55"/>
                  </a:cubicBezTo>
                  <a:cubicBezTo>
                    <a:pt x="162" y="58"/>
                    <a:pt x="164" y="62"/>
                    <a:pt x="165" y="65"/>
                  </a:cubicBezTo>
                  <a:cubicBezTo>
                    <a:pt x="165" y="67"/>
                    <a:pt x="166" y="69"/>
                    <a:pt x="166" y="70"/>
                  </a:cubicBezTo>
                  <a:cubicBezTo>
                    <a:pt x="167" y="72"/>
                    <a:pt x="169" y="73"/>
                    <a:pt x="171" y="74"/>
                  </a:cubicBezTo>
                  <a:cubicBezTo>
                    <a:pt x="177" y="78"/>
                    <a:pt x="181" y="84"/>
                    <a:pt x="184" y="91"/>
                  </a:cubicBezTo>
                  <a:cubicBezTo>
                    <a:pt x="185" y="95"/>
                    <a:pt x="185" y="98"/>
                    <a:pt x="187" y="102"/>
                  </a:cubicBezTo>
                  <a:cubicBezTo>
                    <a:pt x="189" y="107"/>
                    <a:pt x="195" y="112"/>
                    <a:pt x="194" y="118"/>
                  </a:cubicBezTo>
                  <a:cubicBezTo>
                    <a:pt x="194" y="123"/>
                    <a:pt x="189" y="127"/>
                    <a:pt x="185" y="130"/>
                  </a:cubicBezTo>
                  <a:cubicBezTo>
                    <a:pt x="183" y="132"/>
                    <a:pt x="180" y="134"/>
                    <a:pt x="177" y="135"/>
                  </a:cubicBezTo>
                  <a:cubicBezTo>
                    <a:pt x="175" y="135"/>
                    <a:pt x="173" y="135"/>
                    <a:pt x="170" y="135"/>
                  </a:cubicBezTo>
                  <a:cubicBezTo>
                    <a:pt x="164" y="135"/>
                    <a:pt x="157" y="136"/>
                    <a:pt x="151" y="136"/>
                  </a:cubicBezTo>
                  <a:cubicBezTo>
                    <a:pt x="145" y="136"/>
                    <a:pt x="139" y="136"/>
                    <a:pt x="135" y="132"/>
                  </a:cubicBezTo>
                  <a:cubicBezTo>
                    <a:pt x="131" y="128"/>
                    <a:pt x="131" y="122"/>
                    <a:pt x="131" y="117"/>
                  </a:cubicBezTo>
                  <a:cubicBezTo>
                    <a:pt x="130" y="113"/>
                    <a:pt x="130" y="108"/>
                    <a:pt x="130" y="104"/>
                  </a:cubicBezTo>
                  <a:cubicBezTo>
                    <a:pt x="130" y="99"/>
                    <a:pt x="129" y="94"/>
                    <a:pt x="130" y="89"/>
                  </a:cubicBezTo>
                  <a:cubicBezTo>
                    <a:pt x="131" y="84"/>
                    <a:pt x="133" y="78"/>
                    <a:pt x="133" y="73"/>
                  </a:cubicBezTo>
                  <a:cubicBezTo>
                    <a:pt x="135" y="65"/>
                    <a:pt x="134" y="58"/>
                    <a:pt x="132" y="50"/>
                  </a:cubicBezTo>
                  <a:cubicBezTo>
                    <a:pt x="131" y="49"/>
                    <a:pt x="130" y="47"/>
                    <a:pt x="129" y="46"/>
                  </a:cubicBezTo>
                  <a:cubicBezTo>
                    <a:pt x="128" y="45"/>
                    <a:pt x="126" y="45"/>
                    <a:pt x="124" y="45"/>
                  </a:cubicBezTo>
                  <a:cubicBezTo>
                    <a:pt x="114" y="44"/>
                    <a:pt x="104" y="44"/>
                    <a:pt x="94" y="44"/>
                  </a:cubicBezTo>
                  <a:cubicBezTo>
                    <a:pt x="91" y="44"/>
                    <a:pt x="87" y="44"/>
                    <a:pt x="84" y="44"/>
                  </a:cubicBezTo>
                  <a:cubicBezTo>
                    <a:pt x="80" y="45"/>
                    <a:pt x="70" y="47"/>
                    <a:pt x="67" y="51"/>
                  </a:cubicBezTo>
                  <a:cubicBezTo>
                    <a:pt x="67" y="52"/>
                    <a:pt x="66" y="57"/>
                    <a:pt x="66" y="58"/>
                  </a:cubicBezTo>
                  <a:cubicBezTo>
                    <a:pt x="66" y="62"/>
                    <a:pt x="66" y="65"/>
                    <a:pt x="67" y="6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微软雅黑"/>
                <a:cs typeface="+mn-cs"/>
              </a:endParaRPr>
            </a:p>
          </p:txBody>
        </p:sp>
        <p:sp>
          <p:nvSpPr>
            <p:cNvPr id="193" name="ïṣḻîdè">
              <a:extLst>
                <a:ext uri="{FF2B5EF4-FFF2-40B4-BE49-F238E27FC236}">
                  <a16:creationId xmlns:a16="http://schemas.microsoft.com/office/drawing/2014/main" id="{7CDF730B-C768-7612-9CAF-9BA55A19623C}"/>
                </a:ext>
              </a:extLst>
            </p:cNvPr>
            <p:cNvSpPr/>
            <p:nvPr/>
          </p:nvSpPr>
          <p:spPr bwMode="auto">
            <a:xfrm>
              <a:off x="3705226" y="3981450"/>
              <a:ext cx="296863" cy="1000125"/>
            </a:xfrm>
            <a:custGeom>
              <a:avLst/>
              <a:gdLst>
                <a:gd name="T0" fmla="*/ 46 w 52"/>
                <a:gd name="T1" fmla="*/ 64 h 175"/>
                <a:gd name="T2" fmla="*/ 9 w 52"/>
                <a:gd name="T3" fmla="*/ 104 h 175"/>
                <a:gd name="T4" fmla="*/ 15 w 52"/>
                <a:gd name="T5" fmla="*/ 75 h 175"/>
                <a:gd name="T6" fmla="*/ 16 w 52"/>
                <a:gd name="T7" fmla="*/ 72 h 175"/>
                <a:gd name="T8" fmla="*/ 17 w 52"/>
                <a:gd name="T9" fmla="*/ 71 h 175"/>
                <a:gd name="T10" fmla="*/ 17 w 52"/>
                <a:gd name="T11" fmla="*/ 68 h 175"/>
                <a:gd name="T12" fmla="*/ 18 w 52"/>
                <a:gd name="T13" fmla="*/ 66 h 175"/>
                <a:gd name="T14" fmla="*/ 18 w 52"/>
                <a:gd name="T15" fmla="*/ 66 h 175"/>
                <a:gd name="T16" fmla="*/ 18 w 52"/>
                <a:gd name="T17" fmla="*/ 65 h 175"/>
                <a:gd name="T18" fmla="*/ 18 w 52"/>
                <a:gd name="T19" fmla="*/ 65 h 175"/>
                <a:gd name="T20" fmla="*/ 19 w 52"/>
                <a:gd name="T21" fmla="*/ 62 h 175"/>
                <a:gd name="T22" fmla="*/ 19 w 52"/>
                <a:gd name="T23" fmla="*/ 62 h 175"/>
                <a:gd name="T24" fmla="*/ 32 w 52"/>
                <a:gd name="T25" fmla="*/ 16 h 175"/>
                <a:gd name="T26" fmla="*/ 29 w 52"/>
                <a:gd name="T27" fmla="*/ 15 h 175"/>
                <a:gd name="T28" fmla="*/ 15 w 52"/>
                <a:gd name="T29" fmla="*/ 55 h 175"/>
                <a:gd name="T30" fmla="*/ 6 w 52"/>
                <a:gd name="T31" fmla="*/ 2 h 175"/>
                <a:gd name="T32" fmla="*/ 2 w 52"/>
                <a:gd name="T33" fmla="*/ 2 h 175"/>
                <a:gd name="T34" fmla="*/ 13 w 52"/>
                <a:gd name="T35" fmla="*/ 62 h 175"/>
                <a:gd name="T36" fmla="*/ 2 w 52"/>
                <a:gd name="T37" fmla="*/ 112 h 175"/>
                <a:gd name="T38" fmla="*/ 10 w 52"/>
                <a:gd name="T39" fmla="*/ 175 h 175"/>
                <a:gd name="T40" fmla="*/ 17 w 52"/>
                <a:gd name="T41" fmla="*/ 171 h 175"/>
                <a:gd name="T42" fmla="*/ 8 w 52"/>
                <a:gd name="T43" fmla="*/ 112 h 175"/>
                <a:gd name="T44" fmla="*/ 9 w 52"/>
                <a:gd name="T45" fmla="*/ 108 h 175"/>
                <a:gd name="T46" fmla="*/ 9 w 52"/>
                <a:gd name="T47" fmla="*/ 108 h 175"/>
                <a:gd name="T48" fmla="*/ 51 w 52"/>
                <a:gd name="T49" fmla="*/ 66 h 175"/>
                <a:gd name="T50" fmla="*/ 46 w 52"/>
                <a:gd name="T51" fmla="*/ 6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 h="175">
                  <a:moveTo>
                    <a:pt x="46" y="64"/>
                  </a:moveTo>
                  <a:cubicBezTo>
                    <a:pt x="38" y="81"/>
                    <a:pt x="26" y="95"/>
                    <a:pt x="9" y="104"/>
                  </a:cubicBezTo>
                  <a:cubicBezTo>
                    <a:pt x="11" y="94"/>
                    <a:pt x="13" y="84"/>
                    <a:pt x="15" y="75"/>
                  </a:cubicBezTo>
                  <a:cubicBezTo>
                    <a:pt x="16" y="74"/>
                    <a:pt x="16" y="73"/>
                    <a:pt x="16" y="72"/>
                  </a:cubicBezTo>
                  <a:cubicBezTo>
                    <a:pt x="17" y="71"/>
                    <a:pt x="17" y="71"/>
                    <a:pt x="17" y="71"/>
                  </a:cubicBezTo>
                  <a:cubicBezTo>
                    <a:pt x="17" y="70"/>
                    <a:pt x="17" y="69"/>
                    <a:pt x="17" y="68"/>
                  </a:cubicBezTo>
                  <a:cubicBezTo>
                    <a:pt x="17" y="68"/>
                    <a:pt x="18" y="67"/>
                    <a:pt x="18" y="66"/>
                  </a:cubicBezTo>
                  <a:cubicBezTo>
                    <a:pt x="18" y="66"/>
                    <a:pt x="18" y="66"/>
                    <a:pt x="18" y="66"/>
                  </a:cubicBezTo>
                  <a:cubicBezTo>
                    <a:pt x="18" y="65"/>
                    <a:pt x="18" y="65"/>
                    <a:pt x="18" y="65"/>
                  </a:cubicBezTo>
                  <a:cubicBezTo>
                    <a:pt x="18" y="65"/>
                    <a:pt x="18" y="65"/>
                    <a:pt x="18" y="65"/>
                  </a:cubicBezTo>
                  <a:cubicBezTo>
                    <a:pt x="19" y="64"/>
                    <a:pt x="19" y="63"/>
                    <a:pt x="19" y="62"/>
                  </a:cubicBezTo>
                  <a:cubicBezTo>
                    <a:pt x="19" y="62"/>
                    <a:pt x="19" y="62"/>
                    <a:pt x="19" y="62"/>
                  </a:cubicBezTo>
                  <a:cubicBezTo>
                    <a:pt x="24" y="46"/>
                    <a:pt x="28" y="31"/>
                    <a:pt x="32" y="16"/>
                  </a:cubicBezTo>
                  <a:cubicBezTo>
                    <a:pt x="33" y="14"/>
                    <a:pt x="29" y="13"/>
                    <a:pt x="29" y="15"/>
                  </a:cubicBezTo>
                  <a:cubicBezTo>
                    <a:pt x="25" y="28"/>
                    <a:pt x="20" y="42"/>
                    <a:pt x="15" y="55"/>
                  </a:cubicBezTo>
                  <a:cubicBezTo>
                    <a:pt x="7" y="40"/>
                    <a:pt x="5" y="19"/>
                    <a:pt x="6" y="2"/>
                  </a:cubicBezTo>
                  <a:cubicBezTo>
                    <a:pt x="6" y="0"/>
                    <a:pt x="2" y="0"/>
                    <a:pt x="2" y="2"/>
                  </a:cubicBezTo>
                  <a:cubicBezTo>
                    <a:pt x="0" y="21"/>
                    <a:pt x="1" y="46"/>
                    <a:pt x="13" y="62"/>
                  </a:cubicBezTo>
                  <a:cubicBezTo>
                    <a:pt x="8" y="79"/>
                    <a:pt x="4" y="95"/>
                    <a:pt x="2" y="112"/>
                  </a:cubicBezTo>
                  <a:cubicBezTo>
                    <a:pt x="0" y="133"/>
                    <a:pt x="2" y="155"/>
                    <a:pt x="10" y="175"/>
                  </a:cubicBezTo>
                  <a:cubicBezTo>
                    <a:pt x="12" y="174"/>
                    <a:pt x="15" y="173"/>
                    <a:pt x="17" y="171"/>
                  </a:cubicBezTo>
                  <a:cubicBezTo>
                    <a:pt x="10" y="152"/>
                    <a:pt x="7" y="132"/>
                    <a:pt x="8" y="112"/>
                  </a:cubicBezTo>
                  <a:cubicBezTo>
                    <a:pt x="9" y="111"/>
                    <a:pt x="9" y="110"/>
                    <a:pt x="9" y="108"/>
                  </a:cubicBezTo>
                  <a:cubicBezTo>
                    <a:pt x="9" y="108"/>
                    <a:pt x="9" y="108"/>
                    <a:pt x="9" y="108"/>
                  </a:cubicBezTo>
                  <a:cubicBezTo>
                    <a:pt x="28" y="100"/>
                    <a:pt x="43" y="85"/>
                    <a:pt x="51" y="66"/>
                  </a:cubicBezTo>
                  <a:cubicBezTo>
                    <a:pt x="52" y="63"/>
                    <a:pt x="47" y="61"/>
                    <a:pt x="46" y="64"/>
                  </a:cubicBezTo>
                  <a:close/>
                </a:path>
              </a:pathLst>
            </a:custGeom>
            <a:solidFill>
              <a:srgbClr val="9986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4" name="ïṥlïḓé">
              <a:extLst>
                <a:ext uri="{FF2B5EF4-FFF2-40B4-BE49-F238E27FC236}">
                  <a16:creationId xmlns:a16="http://schemas.microsoft.com/office/drawing/2014/main" id="{589E927A-381A-4173-3AFA-A99E2BFC32CE}"/>
                </a:ext>
              </a:extLst>
            </p:cNvPr>
            <p:cNvSpPr/>
            <p:nvPr/>
          </p:nvSpPr>
          <p:spPr bwMode="auto">
            <a:xfrm>
              <a:off x="3338513" y="4192588"/>
              <a:ext cx="417513" cy="577850"/>
            </a:xfrm>
            <a:custGeom>
              <a:avLst/>
              <a:gdLst>
                <a:gd name="T0" fmla="*/ 73 w 73"/>
                <a:gd name="T1" fmla="*/ 95 h 101"/>
                <a:gd name="T2" fmla="*/ 73 w 73"/>
                <a:gd name="T3" fmla="*/ 93 h 101"/>
                <a:gd name="T4" fmla="*/ 48 w 73"/>
                <a:gd name="T5" fmla="*/ 65 h 101"/>
                <a:gd name="T6" fmla="*/ 28 w 73"/>
                <a:gd name="T7" fmla="*/ 2 h 101"/>
                <a:gd name="T8" fmla="*/ 24 w 73"/>
                <a:gd name="T9" fmla="*/ 3 h 101"/>
                <a:gd name="T10" fmla="*/ 37 w 73"/>
                <a:gd name="T11" fmla="*/ 57 h 101"/>
                <a:gd name="T12" fmla="*/ 5 w 73"/>
                <a:gd name="T13" fmla="*/ 38 h 101"/>
                <a:gd name="T14" fmla="*/ 3 w 73"/>
                <a:gd name="T15" fmla="*/ 41 h 101"/>
                <a:gd name="T16" fmla="*/ 37 w 73"/>
                <a:gd name="T17" fmla="*/ 65 h 101"/>
                <a:gd name="T18" fmla="*/ 40 w 73"/>
                <a:gd name="T19" fmla="*/ 65 h 101"/>
                <a:gd name="T20" fmla="*/ 42 w 73"/>
                <a:gd name="T21" fmla="*/ 68 h 101"/>
                <a:gd name="T22" fmla="*/ 70 w 73"/>
                <a:gd name="T23" fmla="*/ 101 h 101"/>
                <a:gd name="T24" fmla="*/ 73 w 73"/>
                <a:gd name="T25" fmla="*/ 96 h 101"/>
                <a:gd name="T26" fmla="*/ 73 w 73"/>
                <a:gd name="T2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101">
                  <a:moveTo>
                    <a:pt x="73" y="95"/>
                  </a:moveTo>
                  <a:cubicBezTo>
                    <a:pt x="73" y="93"/>
                    <a:pt x="73" y="93"/>
                    <a:pt x="73" y="93"/>
                  </a:cubicBezTo>
                  <a:cubicBezTo>
                    <a:pt x="63" y="85"/>
                    <a:pt x="54" y="76"/>
                    <a:pt x="48" y="65"/>
                  </a:cubicBezTo>
                  <a:cubicBezTo>
                    <a:pt x="36" y="46"/>
                    <a:pt x="32" y="23"/>
                    <a:pt x="28" y="2"/>
                  </a:cubicBezTo>
                  <a:cubicBezTo>
                    <a:pt x="28" y="0"/>
                    <a:pt x="23" y="0"/>
                    <a:pt x="24" y="3"/>
                  </a:cubicBezTo>
                  <a:cubicBezTo>
                    <a:pt x="26" y="21"/>
                    <a:pt x="30" y="40"/>
                    <a:pt x="37" y="57"/>
                  </a:cubicBezTo>
                  <a:cubicBezTo>
                    <a:pt x="26" y="50"/>
                    <a:pt x="15" y="44"/>
                    <a:pt x="5" y="38"/>
                  </a:cubicBezTo>
                  <a:cubicBezTo>
                    <a:pt x="2" y="36"/>
                    <a:pt x="0" y="40"/>
                    <a:pt x="3" y="41"/>
                  </a:cubicBezTo>
                  <a:cubicBezTo>
                    <a:pt x="14" y="49"/>
                    <a:pt x="25" y="58"/>
                    <a:pt x="37" y="65"/>
                  </a:cubicBezTo>
                  <a:cubicBezTo>
                    <a:pt x="38" y="66"/>
                    <a:pt x="40" y="66"/>
                    <a:pt x="40" y="65"/>
                  </a:cubicBezTo>
                  <a:cubicBezTo>
                    <a:pt x="41" y="66"/>
                    <a:pt x="41" y="67"/>
                    <a:pt x="42" y="68"/>
                  </a:cubicBezTo>
                  <a:cubicBezTo>
                    <a:pt x="49" y="81"/>
                    <a:pt x="59" y="92"/>
                    <a:pt x="70" y="101"/>
                  </a:cubicBezTo>
                  <a:cubicBezTo>
                    <a:pt x="71" y="99"/>
                    <a:pt x="72" y="97"/>
                    <a:pt x="73" y="96"/>
                  </a:cubicBezTo>
                  <a:cubicBezTo>
                    <a:pt x="73" y="95"/>
                    <a:pt x="73" y="95"/>
                    <a:pt x="73" y="95"/>
                  </a:cubicBezTo>
                  <a:close/>
                </a:path>
              </a:pathLst>
            </a:custGeom>
            <a:solidFill>
              <a:srgbClr val="9986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5" name="iṥliḓê">
              <a:extLst>
                <a:ext uri="{FF2B5EF4-FFF2-40B4-BE49-F238E27FC236}">
                  <a16:creationId xmlns:a16="http://schemas.microsoft.com/office/drawing/2014/main" id="{4FAA5886-500E-0566-2787-6178F8CE81F3}"/>
                </a:ext>
              </a:extLst>
            </p:cNvPr>
            <p:cNvSpPr/>
            <p:nvPr/>
          </p:nvSpPr>
          <p:spPr bwMode="auto">
            <a:xfrm>
              <a:off x="3578226" y="3878263"/>
              <a:ext cx="109538" cy="176213"/>
            </a:xfrm>
            <a:custGeom>
              <a:avLst/>
              <a:gdLst>
                <a:gd name="T0" fmla="*/ 0 w 19"/>
                <a:gd name="T1" fmla="*/ 4 h 31"/>
                <a:gd name="T2" fmla="*/ 1 w 19"/>
                <a:gd name="T3" fmla="*/ 1 h 31"/>
                <a:gd name="T4" fmla="*/ 5 w 19"/>
                <a:gd name="T5" fmla="*/ 2 h 31"/>
                <a:gd name="T6" fmla="*/ 13 w 19"/>
                <a:gd name="T7" fmla="*/ 26 h 31"/>
                <a:gd name="T8" fmla="*/ 0 w 19"/>
                <a:gd name="T9" fmla="*/ 4 h 31"/>
              </a:gdLst>
              <a:ahLst/>
              <a:cxnLst>
                <a:cxn ang="0">
                  <a:pos x="T0" y="T1"/>
                </a:cxn>
                <a:cxn ang="0">
                  <a:pos x="T2" y="T3"/>
                </a:cxn>
                <a:cxn ang="0">
                  <a:pos x="T4" y="T5"/>
                </a:cxn>
                <a:cxn ang="0">
                  <a:pos x="T6" y="T7"/>
                </a:cxn>
                <a:cxn ang="0">
                  <a:pos x="T8" y="T9"/>
                </a:cxn>
              </a:cxnLst>
              <a:rect l="0" t="0" r="r" b="b"/>
              <a:pathLst>
                <a:path w="19" h="31">
                  <a:moveTo>
                    <a:pt x="0" y="4"/>
                  </a:moveTo>
                  <a:cubicBezTo>
                    <a:pt x="0" y="3"/>
                    <a:pt x="0" y="1"/>
                    <a:pt x="1" y="1"/>
                  </a:cubicBezTo>
                  <a:cubicBezTo>
                    <a:pt x="3" y="0"/>
                    <a:pt x="4" y="1"/>
                    <a:pt x="5" y="2"/>
                  </a:cubicBezTo>
                  <a:cubicBezTo>
                    <a:pt x="8" y="5"/>
                    <a:pt x="19" y="22"/>
                    <a:pt x="13" y="26"/>
                  </a:cubicBezTo>
                  <a:cubicBezTo>
                    <a:pt x="7" y="31"/>
                    <a:pt x="1" y="8"/>
                    <a:pt x="0" y="4"/>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6" name="išľîḋê">
              <a:extLst>
                <a:ext uri="{FF2B5EF4-FFF2-40B4-BE49-F238E27FC236}">
                  <a16:creationId xmlns:a16="http://schemas.microsoft.com/office/drawing/2014/main" id="{50FED938-A13C-4E52-00D7-ECB29B4F307D}"/>
                </a:ext>
              </a:extLst>
            </p:cNvPr>
            <p:cNvSpPr/>
            <p:nvPr/>
          </p:nvSpPr>
          <p:spPr bwMode="auto">
            <a:xfrm>
              <a:off x="3698876" y="3781425"/>
              <a:ext cx="85725" cy="158750"/>
            </a:xfrm>
            <a:custGeom>
              <a:avLst/>
              <a:gdLst>
                <a:gd name="T0" fmla="*/ 9 w 15"/>
                <a:gd name="T1" fmla="*/ 3 h 28"/>
                <a:gd name="T2" fmla="*/ 12 w 15"/>
                <a:gd name="T3" fmla="*/ 0 h 28"/>
                <a:gd name="T4" fmla="*/ 15 w 15"/>
                <a:gd name="T5" fmla="*/ 4 h 28"/>
                <a:gd name="T6" fmla="*/ 8 w 15"/>
                <a:gd name="T7" fmla="*/ 28 h 28"/>
                <a:gd name="T8" fmla="*/ 9 w 15"/>
                <a:gd name="T9" fmla="*/ 3 h 28"/>
              </a:gdLst>
              <a:ahLst/>
              <a:cxnLst>
                <a:cxn ang="0">
                  <a:pos x="T0" y="T1"/>
                </a:cxn>
                <a:cxn ang="0">
                  <a:pos x="T2" y="T3"/>
                </a:cxn>
                <a:cxn ang="0">
                  <a:pos x="T4" y="T5"/>
                </a:cxn>
                <a:cxn ang="0">
                  <a:pos x="T6" y="T7"/>
                </a:cxn>
                <a:cxn ang="0">
                  <a:pos x="T8" y="T9"/>
                </a:cxn>
              </a:cxnLst>
              <a:rect l="0" t="0" r="r" b="b"/>
              <a:pathLst>
                <a:path w="15" h="28">
                  <a:moveTo>
                    <a:pt x="9" y="3"/>
                  </a:moveTo>
                  <a:cubicBezTo>
                    <a:pt x="10" y="2"/>
                    <a:pt x="11" y="0"/>
                    <a:pt x="12" y="0"/>
                  </a:cubicBezTo>
                  <a:cubicBezTo>
                    <a:pt x="14" y="0"/>
                    <a:pt x="14" y="2"/>
                    <a:pt x="15" y="4"/>
                  </a:cubicBezTo>
                  <a:cubicBezTo>
                    <a:pt x="15" y="8"/>
                    <a:pt x="15" y="28"/>
                    <a:pt x="8" y="28"/>
                  </a:cubicBezTo>
                  <a:cubicBezTo>
                    <a:pt x="0" y="28"/>
                    <a:pt x="8" y="6"/>
                    <a:pt x="9" y="3"/>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7" name="í$ľîḋé">
              <a:extLst>
                <a:ext uri="{FF2B5EF4-FFF2-40B4-BE49-F238E27FC236}">
                  <a16:creationId xmlns:a16="http://schemas.microsoft.com/office/drawing/2014/main" id="{5C2FDED3-484D-6772-BB5C-396D009F9CB4}"/>
                </a:ext>
              </a:extLst>
            </p:cNvPr>
            <p:cNvSpPr/>
            <p:nvPr/>
          </p:nvSpPr>
          <p:spPr bwMode="auto">
            <a:xfrm>
              <a:off x="3327401" y="4111625"/>
              <a:ext cx="142875" cy="155575"/>
            </a:xfrm>
            <a:custGeom>
              <a:avLst/>
              <a:gdLst>
                <a:gd name="T0" fmla="*/ 1 w 25"/>
                <a:gd name="T1" fmla="*/ 5 h 27"/>
                <a:gd name="T2" fmla="*/ 1 w 25"/>
                <a:gd name="T3" fmla="*/ 1 h 27"/>
                <a:gd name="T4" fmla="*/ 5 w 25"/>
                <a:gd name="T5" fmla="*/ 1 h 27"/>
                <a:gd name="T6" fmla="*/ 21 w 25"/>
                <a:gd name="T7" fmla="*/ 20 h 27"/>
                <a:gd name="T8" fmla="*/ 1 w 25"/>
                <a:gd name="T9" fmla="*/ 5 h 27"/>
              </a:gdLst>
              <a:ahLst/>
              <a:cxnLst>
                <a:cxn ang="0">
                  <a:pos x="T0" y="T1"/>
                </a:cxn>
                <a:cxn ang="0">
                  <a:pos x="T2" y="T3"/>
                </a:cxn>
                <a:cxn ang="0">
                  <a:pos x="T4" y="T5"/>
                </a:cxn>
                <a:cxn ang="0">
                  <a:pos x="T6" y="T7"/>
                </a:cxn>
                <a:cxn ang="0">
                  <a:pos x="T8" y="T9"/>
                </a:cxn>
              </a:cxnLst>
              <a:rect l="0" t="0" r="r" b="b"/>
              <a:pathLst>
                <a:path w="25" h="27">
                  <a:moveTo>
                    <a:pt x="1" y="5"/>
                  </a:moveTo>
                  <a:cubicBezTo>
                    <a:pt x="0" y="3"/>
                    <a:pt x="0" y="2"/>
                    <a:pt x="1" y="1"/>
                  </a:cubicBezTo>
                  <a:cubicBezTo>
                    <a:pt x="1" y="0"/>
                    <a:pt x="3" y="0"/>
                    <a:pt x="5" y="1"/>
                  </a:cubicBezTo>
                  <a:cubicBezTo>
                    <a:pt x="9" y="2"/>
                    <a:pt x="25" y="14"/>
                    <a:pt x="21" y="20"/>
                  </a:cubicBezTo>
                  <a:cubicBezTo>
                    <a:pt x="17" y="27"/>
                    <a:pt x="3" y="8"/>
                    <a:pt x="1" y="5"/>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8" name="îṧļíde">
              <a:extLst>
                <a:ext uri="{FF2B5EF4-FFF2-40B4-BE49-F238E27FC236}">
                  <a16:creationId xmlns:a16="http://schemas.microsoft.com/office/drawing/2014/main" id="{82DDA93C-0D9F-0CC3-A31E-2EF8674CD5D8}"/>
                </a:ext>
              </a:extLst>
            </p:cNvPr>
            <p:cNvSpPr/>
            <p:nvPr/>
          </p:nvSpPr>
          <p:spPr bwMode="auto">
            <a:xfrm>
              <a:off x="3441701" y="3997325"/>
              <a:ext cx="85725" cy="177800"/>
            </a:xfrm>
            <a:custGeom>
              <a:avLst/>
              <a:gdLst>
                <a:gd name="T0" fmla="*/ 3 w 15"/>
                <a:gd name="T1" fmla="*/ 4 h 31"/>
                <a:gd name="T2" fmla="*/ 5 w 15"/>
                <a:gd name="T3" fmla="*/ 1 h 31"/>
                <a:gd name="T4" fmla="*/ 8 w 15"/>
                <a:gd name="T5" fmla="*/ 3 h 31"/>
                <a:gd name="T6" fmla="*/ 8 w 15"/>
                <a:gd name="T7" fmla="*/ 29 h 31"/>
                <a:gd name="T8" fmla="*/ 3 w 15"/>
                <a:gd name="T9" fmla="*/ 4 h 31"/>
              </a:gdLst>
              <a:ahLst/>
              <a:cxnLst>
                <a:cxn ang="0">
                  <a:pos x="T0" y="T1"/>
                </a:cxn>
                <a:cxn ang="0">
                  <a:pos x="T2" y="T3"/>
                </a:cxn>
                <a:cxn ang="0">
                  <a:pos x="T4" y="T5"/>
                </a:cxn>
                <a:cxn ang="0">
                  <a:pos x="T6" y="T7"/>
                </a:cxn>
                <a:cxn ang="0">
                  <a:pos x="T8" y="T9"/>
                </a:cxn>
              </a:cxnLst>
              <a:rect l="0" t="0" r="r" b="b"/>
              <a:pathLst>
                <a:path w="15" h="31">
                  <a:moveTo>
                    <a:pt x="3" y="4"/>
                  </a:moveTo>
                  <a:cubicBezTo>
                    <a:pt x="3" y="3"/>
                    <a:pt x="3" y="1"/>
                    <a:pt x="5" y="1"/>
                  </a:cubicBezTo>
                  <a:cubicBezTo>
                    <a:pt x="6" y="0"/>
                    <a:pt x="7" y="2"/>
                    <a:pt x="8" y="3"/>
                  </a:cubicBezTo>
                  <a:cubicBezTo>
                    <a:pt x="10" y="7"/>
                    <a:pt x="15" y="27"/>
                    <a:pt x="8" y="29"/>
                  </a:cubicBezTo>
                  <a:cubicBezTo>
                    <a:pt x="0" y="31"/>
                    <a:pt x="2" y="8"/>
                    <a:pt x="3" y="4"/>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9" name="î$ľïḓé">
              <a:extLst>
                <a:ext uri="{FF2B5EF4-FFF2-40B4-BE49-F238E27FC236}">
                  <a16:creationId xmlns:a16="http://schemas.microsoft.com/office/drawing/2014/main" id="{905A36DF-9206-5D61-5551-6F6139C56CF3}"/>
                </a:ext>
              </a:extLst>
            </p:cNvPr>
            <p:cNvSpPr/>
            <p:nvPr/>
          </p:nvSpPr>
          <p:spPr bwMode="auto">
            <a:xfrm>
              <a:off x="3503613" y="4111625"/>
              <a:ext cx="103188" cy="142875"/>
            </a:xfrm>
            <a:custGeom>
              <a:avLst/>
              <a:gdLst>
                <a:gd name="T0" fmla="*/ 14 w 18"/>
                <a:gd name="T1" fmla="*/ 2 h 25"/>
                <a:gd name="T2" fmla="*/ 17 w 18"/>
                <a:gd name="T3" fmla="*/ 1 h 25"/>
                <a:gd name="T4" fmla="*/ 18 w 18"/>
                <a:gd name="T5" fmla="*/ 5 h 25"/>
                <a:gd name="T6" fmla="*/ 6 w 18"/>
                <a:gd name="T7" fmla="*/ 23 h 25"/>
                <a:gd name="T8" fmla="*/ 14 w 18"/>
                <a:gd name="T9" fmla="*/ 2 h 25"/>
              </a:gdLst>
              <a:ahLst/>
              <a:cxnLst>
                <a:cxn ang="0">
                  <a:pos x="T0" y="T1"/>
                </a:cxn>
                <a:cxn ang="0">
                  <a:pos x="T2" y="T3"/>
                </a:cxn>
                <a:cxn ang="0">
                  <a:pos x="T4" y="T5"/>
                </a:cxn>
                <a:cxn ang="0">
                  <a:pos x="T6" y="T7"/>
                </a:cxn>
                <a:cxn ang="0">
                  <a:pos x="T8" y="T9"/>
                </a:cxn>
              </a:cxnLst>
              <a:rect l="0" t="0" r="r" b="b"/>
              <a:pathLst>
                <a:path w="18" h="25">
                  <a:moveTo>
                    <a:pt x="14" y="2"/>
                  </a:moveTo>
                  <a:cubicBezTo>
                    <a:pt x="14" y="1"/>
                    <a:pt x="16" y="0"/>
                    <a:pt x="17" y="1"/>
                  </a:cubicBezTo>
                  <a:cubicBezTo>
                    <a:pt x="18" y="2"/>
                    <a:pt x="18" y="3"/>
                    <a:pt x="18" y="5"/>
                  </a:cubicBezTo>
                  <a:cubicBezTo>
                    <a:pt x="18" y="8"/>
                    <a:pt x="12" y="25"/>
                    <a:pt x="6" y="23"/>
                  </a:cubicBezTo>
                  <a:cubicBezTo>
                    <a:pt x="0" y="20"/>
                    <a:pt x="12" y="4"/>
                    <a:pt x="14" y="2"/>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0" name="iṡľiḋè">
              <a:extLst>
                <a:ext uri="{FF2B5EF4-FFF2-40B4-BE49-F238E27FC236}">
                  <a16:creationId xmlns:a16="http://schemas.microsoft.com/office/drawing/2014/main" id="{008088DC-AAFF-338E-1033-3AEBF6361FC7}"/>
                </a:ext>
              </a:extLst>
            </p:cNvPr>
            <p:cNvSpPr/>
            <p:nvPr/>
          </p:nvSpPr>
          <p:spPr bwMode="auto">
            <a:xfrm>
              <a:off x="3217863" y="4421188"/>
              <a:ext cx="149225" cy="96838"/>
            </a:xfrm>
            <a:custGeom>
              <a:avLst/>
              <a:gdLst>
                <a:gd name="T0" fmla="*/ 4 w 26"/>
                <a:gd name="T1" fmla="*/ 17 h 17"/>
                <a:gd name="T2" fmla="*/ 0 w 26"/>
                <a:gd name="T3" fmla="*/ 16 h 17"/>
                <a:gd name="T4" fmla="*/ 2 w 26"/>
                <a:gd name="T5" fmla="*/ 13 h 17"/>
                <a:gd name="T6" fmla="*/ 22 w 26"/>
                <a:gd name="T7" fmla="*/ 6 h 17"/>
                <a:gd name="T8" fmla="*/ 4 w 26"/>
                <a:gd name="T9" fmla="*/ 17 h 17"/>
              </a:gdLst>
              <a:ahLst/>
              <a:cxnLst>
                <a:cxn ang="0">
                  <a:pos x="T0" y="T1"/>
                </a:cxn>
                <a:cxn ang="0">
                  <a:pos x="T2" y="T3"/>
                </a:cxn>
                <a:cxn ang="0">
                  <a:pos x="T4" y="T5"/>
                </a:cxn>
                <a:cxn ang="0">
                  <a:pos x="T6" y="T7"/>
                </a:cxn>
                <a:cxn ang="0">
                  <a:pos x="T8" y="T9"/>
                </a:cxn>
              </a:cxnLst>
              <a:rect l="0" t="0" r="r" b="b"/>
              <a:pathLst>
                <a:path w="26" h="17">
                  <a:moveTo>
                    <a:pt x="4" y="17"/>
                  </a:moveTo>
                  <a:cubicBezTo>
                    <a:pt x="2" y="17"/>
                    <a:pt x="1" y="17"/>
                    <a:pt x="0" y="16"/>
                  </a:cubicBezTo>
                  <a:cubicBezTo>
                    <a:pt x="0" y="15"/>
                    <a:pt x="1" y="14"/>
                    <a:pt x="2" y="13"/>
                  </a:cubicBezTo>
                  <a:cubicBezTo>
                    <a:pt x="5" y="10"/>
                    <a:pt x="19" y="0"/>
                    <a:pt x="22" y="6"/>
                  </a:cubicBezTo>
                  <a:cubicBezTo>
                    <a:pt x="26" y="12"/>
                    <a:pt x="7" y="17"/>
                    <a:pt x="4" y="17"/>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1" name="ïSḻíḑê">
              <a:extLst>
                <a:ext uri="{FF2B5EF4-FFF2-40B4-BE49-F238E27FC236}">
                  <a16:creationId xmlns:a16="http://schemas.microsoft.com/office/drawing/2014/main" id="{D9C97441-731A-98E1-1900-9EC8AFCB744D}"/>
                </a:ext>
              </a:extLst>
            </p:cNvPr>
            <p:cNvSpPr/>
            <p:nvPr/>
          </p:nvSpPr>
          <p:spPr bwMode="auto">
            <a:xfrm>
              <a:off x="3189288" y="4357688"/>
              <a:ext cx="142875" cy="80963"/>
            </a:xfrm>
            <a:custGeom>
              <a:avLst/>
              <a:gdLst>
                <a:gd name="T0" fmla="*/ 2 w 25"/>
                <a:gd name="T1" fmla="*/ 6 h 14"/>
                <a:gd name="T2" fmla="*/ 0 w 25"/>
                <a:gd name="T3" fmla="*/ 3 h 14"/>
                <a:gd name="T4" fmla="*/ 3 w 25"/>
                <a:gd name="T5" fmla="*/ 1 h 14"/>
                <a:gd name="T6" fmla="*/ 24 w 25"/>
                <a:gd name="T7" fmla="*/ 7 h 14"/>
                <a:gd name="T8" fmla="*/ 2 w 25"/>
                <a:gd name="T9" fmla="*/ 6 h 14"/>
              </a:gdLst>
              <a:ahLst/>
              <a:cxnLst>
                <a:cxn ang="0">
                  <a:pos x="T0" y="T1"/>
                </a:cxn>
                <a:cxn ang="0">
                  <a:pos x="T2" y="T3"/>
                </a:cxn>
                <a:cxn ang="0">
                  <a:pos x="T4" y="T5"/>
                </a:cxn>
                <a:cxn ang="0">
                  <a:pos x="T6" y="T7"/>
                </a:cxn>
                <a:cxn ang="0">
                  <a:pos x="T8" y="T9"/>
                </a:cxn>
              </a:cxnLst>
              <a:rect l="0" t="0" r="r" b="b"/>
              <a:pathLst>
                <a:path w="25" h="14">
                  <a:moveTo>
                    <a:pt x="2" y="6"/>
                  </a:moveTo>
                  <a:cubicBezTo>
                    <a:pt x="1" y="5"/>
                    <a:pt x="0" y="4"/>
                    <a:pt x="0" y="3"/>
                  </a:cubicBezTo>
                  <a:cubicBezTo>
                    <a:pt x="1" y="2"/>
                    <a:pt x="2" y="1"/>
                    <a:pt x="3" y="1"/>
                  </a:cubicBezTo>
                  <a:cubicBezTo>
                    <a:pt x="7" y="0"/>
                    <a:pt x="25" y="0"/>
                    <a:pt x="24" y="7"/>
                  </a:cubicBezTo>
                  <a:cubicBezTo>
                    <a:pt x="24" y="14"/>
                    <a:pt x="5" y="7"/>
                    <a:pt x="2" y="6"/>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2" name="ï$lïḋê">
              <a:extLst>
                <a:ext uri="{FF2B5EF4-FFF2-40B4-BE49-F238E27FC236}">
                  <a16:creationId xmlns:a16="http://schemas.microsoft.com/office/drawing/2014/main" id="{964F2685-ED1D-4820-4C12-07EA49053A68}"/>
                </a:ext>
              </a:extLst>
            </p:cNvPr>
            <p:cNvSpPr/>
            <p:nvPr/>
          </p:nvSpPr>
          <p:spPr bwMode="auto">
            <a:xfrm>
              <a:off x="3314701" y="4238625"/>
              <a:ext cx="87313" cy="147638"/>
            </a:xfrm>
            <a:custGeom>
              <a:avLst/>
              <a:gdLst>
                <a:gd name="T0" fmla="*/ 0 w 15"/>
                <a:gd name="T1" fmla="*/ 4 h 26"/>
                <a:gd name="T2" fmla="*/ 1 w 15"/>
                <a:gd name="T3" fmla="*/ 1 h 26"/>
                <a:gd name="T4" fmla="*/ 5 w 15"/>
                <a:gd name="T5" fmla="*/ 3 h 26"/>
                <a:gd name="T6" fmla="*/ 9 w 15"/>
                <a:gd name="T7" fmla="*/ 24 h 26"/>
                <a:gd name="T8" fmla="*/ 0 w 15"/>
                <a:gd name="T9" fmla="*/ 4 h 26"/>
              </a:gdLst>
              <a:ahLst/>
              <a:cxnLst>
                <a:cxn ang="0">
                  <a:pos x="T0" y="T1"/>
                </a:cxn>
                <a:cxn ang="0">
                  <a:pos x="T2" y="T3"/>
                </a:cxn>
                <a:cxn ang="0">
                  <a:pos x="T4" y="T5"/>
                </a:cxn>
                <a:cxn ang="0">
                  <a:pos x="T6" y="T7"/>
                </a:cxn>
                <a:cxn ang="0">
                  <a:pos x="T8" y="T9"/>
                </a:cxn>
              </a:cxnLst>
              <a:rect l="0" t="0" r="r" b="b"/>
              <a:pathLst>
                <a:path w="15" h="26">
                  <a:moveTo>
                    <a:pt x="0" y="4"/>
                  </a:moveTo>
                  <a:cubicBezTo>
                    <a:pt x="0" y="3"/>
                    <a:pt x="0" y="1"/>
                    <a:pt x="1" y="1"/>
                  </a:cubicBezTo>
                  <a:cubicBezTo>
                    <a:pt x="3" y="0"/>
                    <a:pt x="4" y="2"/>
                    <a:pt x="5" y="3"/>
                  </a:cubicBezTo>
                  <a:cubicBezTo>
                    <a:pt x="7" y="6"/>
                    <a:pt x="15" y="21"/>
                    <a:pt x="9" y="24"/>
                  </a:cubicBezTo>
                  <a:cubicBezTo>
                    <a:pt x="2" y="26"/>
                    <a:pt x="0" y="7"/>
                    <a:pt x="0" y="4"/>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3" name="iṡľîḍê">
              <a:extLst>
                <a:ext uri="{FF2B5EF4-FFF2-40B4-BE49-F238E27FC236}">
                  <a16:creationId xmlns:a16="http://schemas.microsoft.com/office/drawing/2014/main" id="{42EE3B09-2415-6110-8985-9B43933C6EE6}"/>
                </a:ext>
              </a:extLst>
            </p:cNvPr>
            <p:cNvSpPr/>
            <p:nvPr/>
          </p:nvSpPr>
          <p:spPr bwMode="auto">
            <a:xfrm>
              <a:off x="3784601" y="3981450"/>
              <a:ext cx="85725" cy="107950"/>
            </a:xfrm>
            <a:custGeom>
              <a:avLst/>
              <a:gdLst>
                <a:gd name="T0" fmla="*/ 1 w 15"/>
                <a:gd name="T1" fmla="*/ 3 h 19"/>
                <a:gd name="T2" fmla="*/ 1 w 15"/>
                <a:gd name="T3" fmla="*/ 0 h 19"/>
                <a:gd name="T4" fmla="*/ 4 w 15"/>
                <a:gd name="T5" fmla="*/ 1 h 19"/>
                <a:gd name="T6" fmla="*/ 11 w 15"/>
                <a:gd name="T7" fmla="*/ 16 h 19"/>
                <a:gd name="T8" fmla="*/ 1 w 15"/>
                <a:gd name="T9" fmla="*/ 3 h 19"/>
              </a:gdLst>
              <a:ahLst/>
              <a:cxnLst>
                <a:cxn ang="0">
                  <a:pos x="T0" y="T1"/>
                </a:cxn>
                <a:cxn ang="0">
                  <a:pos x="T2" y="T3"/>
                </a:cxn>
                <a:cxn ang="0">
                  <a:pos x="T4" y="T5"/>
                </a:cxn>
                <a:cxn ang="0">
                  <a:pos x="T6" y="T7"/>
                </a:cxn>
                <a:cxn ang="0">
                  <a:pos x="T8" y="T9"/>
                </a:cxn>
              </a:cxnLst>
              <a:rect l="0" t="0" r="r" b="b"/>
              <a:pathLst>
                <a:path w="15" h="19">
                  <a:moveTo>
                    <a:pt x="1" y="3"/>
                  </a:moveTo>
                  <a:cubicBezTo>
                    <a:pt x="1" y="2"/>
                    <a:pt x="0" y="1"/>
                    <a:pt x="1" y="0"/>
                  </a:cubicBezTo>
                  <a:cubicBezTo>
                    <a:pt x="2" y="0"/>
                    <a:pt x="3" y="1"/>
                    <a:pt x="4" y="1"/>
                  </a:cubicBezTo>
                  <a:cubicBezTo>
                    <a:pt x="6" y="3"/>
                    <a:pt x="15" y="14"/>
                    <a:pt x="11" y="16"/>
                  </a:cubicBezTo>
                  <a:cubicBezTo>
                    <a:pt x="6" y="19"/>
                    <a:pt x="1" y="5"/>
                    <a:pt x="1" y="3"/>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5" name="iŝľïḑé">
              <a:extLst>
                <a:ext uri="{FF2B5EF4-FFF2-40B4-BE49-F238E27FC236}">
                  <a16:creationId xmlns:a16="http://schemas.microsoft.com/office/drawing/2014/main" id="{40C3FCB3-0FD7-7F49-D8D3-A472FC2B4978}"/>
                </a:ext>
              </a:extLst>
            </p:cNvPr>
            <p:cNvSpPr/>
            <p:nvPr/>
          </p:nvSpPr>
          <p:spPr bwMode="auto">
            <a:xfrm>
              <a:off x="3859213" y="3911600"/>
              <a:ext cx="92075" cy="127000"/>
            </a:xfrm>
            <a:custGeom>
              <a:avLst/>
              <a:gdLst>
                <a:gd name="T0" fmla="*/ 12 w 16"/>
                <a:gd name="T1" fmla="*/ 1 h 22"/>
                <a:gd name="T2" fmla="*/ 14 w 16"/>
                <a:gd name="T3" fmla="*/ 0 h 22"/>
                <a:gd name="T4" fmla="*/ 16 w 16"/>
                <a:gd name="T5" fmla="*/ 3 h 22"/>
                <a:gd name="T6" fmla="*/ 6 w 16"/>
                <a:gd name="T7" fmla="*/ 21 h 22"/>
                <a:gd name="T8" fmla="*/ 12 w 16"/>
                <a:gd name="T9" fmla="*/ 1 h 22"/>
              </a:gdLst>
              <a:ahLst/>
              <a:cxnLst>
                <a:cxn ang="0">
                  <a:pos x="T0" y="T1"/>
                </a:cxn>
                <a:cxn ang="0">
                  <a:pos x="T2" y="T3"/>
                </a:cxn>
                <a:cxn ang="0">
                  <a:pos x="T4" y="T5"/>
                </a:cxn>
                <a:cxn ang="0">
                  <a:pos x="T6" y="T7"/>
                </a:cxn>
                <a:cxn ang="0">
                  <a:pos x="T8" y="T9"/>
                </a:cxn>
              </a:cxnLst>
              <a:rect l="0" t="0" r="r" b="b"/>
              <a:pathLst>
                <a:path w="16" h="22">
                  <a:moveTo>
                    <a:pt x="12" y="1"/>
                  </a:moveTo>
                  <a:cubicBezTo>
                    <a:pt x="12" y="1"/>
                    <a:pt x="13" y="0"/>
                    <a:pt x="14" y="0"/>
                  </a:cubicBezTo>
                  <a:cubicBezTo>
                    <a:pt x="15" y="0"/>
                    <a:pt x="16" y="2"/>
                    <a:pt x="16" y="3"/>
                  </a:cubicBezTo>
                  <a:cubicBezTo>
                    <a:pt x="16" y="7"/>
                    <a:pt x="12" y="22"/>
                    <a:pt x="6" y="21"/>
                  </a:cubicBezTo>
                  <a:cubicBezTo>
                    <a:pt x="0" y="20"/>
                    <a:pt x="10" y="4"/>
                    <a:pt x="12" y="1"/>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6" name="îś1ïḍê">
              <a:extLst>
                <a:ext uri="{FF2B5EF4-FFF2-40B4-BE49-F238E27FC236}">
                  <a16:creationId xmlns:a16="http://schemas.microsoft.com/office/drawing/2014/main" id="{8A6141D3-FEAD-ACEB-8A22-B36DA17F2F48}"/>
                </a:ext>
              </a:extLst>
            </p:cNvPr>
            <p:cNvSpPr/>
            <p:nvPr/>
          </p:nvSpPr>
          <p:spPr bwMode="auto">
            <a:xfrm>
              <a:off x="3876676" y="4038600"/>
              <a:ext cx="142875" cy="114300"/>
            </a:xfrm>
            <a:custGeom>
              <a:avLst/>
              <a:gdLst>
                <a:gd name="T0" fmla="*/ 21 w 25"/>
                <a:gd name="T1" fmla="*/ 0 h 20"/>
                <a:gd name="T2" fmla="*/ 24 w 25"/>
                <a:gd name="T3" fmla="*/ 1 h 20"/>
                <a:gd name="T4" fmla="*/ 24 w 25"/>
                <a:gd name="T5" fmla="*/ 4 h 20"/>
                <a:gd name="T6" fmla="*/ 5 w 25"/>
                <a:gd name="T7" fmla="*/ 15 h 20"/>
                <a:gd name="T8" fmla="*/ 21 w 25"/>
                <a:gd name="T9" fmla="*/ 0 h 20"/>
              </a:gdLst>
              <a:ahLst/>
              <a:cxnLst>
                <a:cxn ang="0">
                  <a:pos x="T0" y="T1"/>
                </a:cxn>
                <a:cxn ang="0">
                  <a:pos x="T2" y="T3"/>
                </a:cxn>
                <a:cxn ang="0">
                  <a:pos x="T4" y="T5"/>
                </a:cxn>
                <a:cxn ang="0">
                  <a:pos x="T6" y="T7"/>
                </a:cxn>
                <a:cxn ang="0">
                  <a:pos x="T8" y="T9"/>
                </a:cxn>
              </a:cxnLst>
              <a:rect l="0" t="0" r="r" b="b"/>
              <a:pathLst>
                <a:path w="25" h="20">
                  <a:moveTo>
                    <a:pt x="21" y="0"/>
                  </a:moveTo>
                  <a:cubicBezTo>
                    <a:pt x="22" y="0"/>
                    <a:pt x="23" y="0"/>
                    <a:pt x="24" y="1"/>
                  </a:cubicBezTo>
                  <a:cubicBezTo>
                    <a:pt x="25" y="2"/>
                    <a:pt x="24" y="3"/>
                    <a:pt x="24" y="4"/>
                  </a:cubicBezTo>
                  <a:cubicBezTo>
                    <a:pt x="21" y="8"/>
                    <a:pt x="9" y="20"/>
                    <a:pt x="5" y="15"/>
                  </a:cubicBezTo>
                  <a:cubicBezTo>
                    <a:pt x="0" y="9"/>
                    <a:pt x="18" y="1"/>
                    <a:pt x="21" y="0"/>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7" name="î$ḻïḑe">
              <a:extLst>
                <a:ext uri="{FF2B5EF4-FFF2-40B4-BE49-F238E27FC236}">
                  <a16:creationId xmlns:a16="http://schemas.microsoft.com/office/drawing/2014/main" id="{6132230D-3E6C-0D72-CE8B-A9F797A49D11}"/>
                </a:ext>
              </a:extLst>
            </p:cNvPr>
            <p:cNvSpPr/>
            <p:nvPr/>
          </p:nvSpPr>
          <p:spPr bwMode="auto">
            <a:xfrm>
              <a:off x="3876676" y="4203700"/>
              <a:ext cx="96838" cy="149225"/>
            </a:xfrm>
            <a:custGeom>
              <a:avLst/>
              <a:gdLst>
                <a:gd name="T0" fmla="*/ 0 w 17"/>
                <a:gd name="T1" fmla="*/ 4 h 26"/>
                <a:gd name="T2" fmla="*/ 1 w 17"/>
                <a:gd name="T3" fmla="*/ 1 h 26"/>
                <a:gd name="T4" fmla="*/ 5 w 17"/>
                <a:gd name="T5" fmla="*/ 2 h 26"/>
                <a:gd name="T6" fmla="*/ 12 w 17"/>
                <a:gd name="T7" fmla="*/ 22 h 26"/>
                <a:gd name="T8" fmla="*/ 0 w 17"/>
                <a:gd name="T9" fmla="*/ 4 h 26"/>
              </a:gdLst>
              <a:ahLst/>
              <a:cxnLst>
                <a:cxn ang="0">
                  <a:pos x="T0" y="T1"/>
                </a:cxn>
                <a:cxn ang="0">
                  <a:pos x="T2" y="T3"/>
                </a:cxn>
                <a:cxn ang="0">
                  <a:pos x="T4" y="T5"/>
                </a:cxn>
                <a:cxn ang="0">
                  <a:pos x="T6" y="T7"/>
                </a:cxn>
                <a:cxn ang="0">
                  <a:pos x="T8" y="T9"/>
                </a:cxn>
              </a:cxnLst>
              <a:rect l="0" t="0" r="r" b="b"/>
              <a:pathLst>
                <a:path w="17" h="26">
                  <a:moveTo>
                    <a:pt x="0" y="4"/>
                  </a:moveTo>
                  <a:cubicBezTo>
                    <a:pt x="0" y="3"/>
                    <a:pt x="0" y="1"/>
                    <a:pt x="1" y="1"/>
                  </a:cubicBezTo>
                  <a:cubicBezTo>
                    <a:pt x="2" y="0"/>
                    <a:pt x="4" y="1"/>
                    <a:pt x="5" y="2"/>
                  </a:cubicBezTo>
                  <a:cubicBezTo>
                    <a:pt x="8" y="5"/>
                    <a:pt x="17" y="19"/>
                    <a:pt x="12" y="22"/>
                  </a:cubicBezTo>
                  <a:cubicBezTo>
                    <a:pt x="6" y="26"/>
                    <a:pt x="1" y="7"/>
                    <a:pt x="0" y="4"/>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8" name="îs1îḑê">
              <a:extLst>
                <a:ext uri="{FF2B5EF4-FFF2-40B4-BE49-F238E27FC236}">
                  <a16:creationId xmlns:a16="http://schemas.microsoft.com/office/drawing/2014/main" id="{15A1B867-75A9-EDF6-743E-A9F91AB4BDDF}"/>
                </a:ext>
              </a:extLst>
            </p:cNvPr>
            <p:cNvSpPr/>
            <p:nvPr/>
          </p:nvSpPr>
          <p:spPr bwMode="auto">
            <a:xfrm>
              <a:off x="3962401" y="4175125"/>
              <a:ext cx="74613" cy="136525"/>
            </a:xfrm>
            <a:custGeom>
              <a:avLst/>
              <a:gdLst>
                <a:gd name="T0" fmla="*/ 7 w 13"/>
                <a:gd name="T1" fmla="*/ 2 h 24"/>
                <a:gd name="T2" fmla="*/ 10 w 13"/>
                <a:gd name="T3" fmla="*/ 0 h 24"/>
                <a:gd name="T4" fmla="*/ 12 w 13"/>
                <a:gd name="T5" fmla="*/ 3 h 24"/>
                <a:gd name="T6" fmla="*/ 7 w 13"/>
                <a:gd name="T7" fmla="*/ 24 h 24"/>
                <a:gd name="T8" fmla="*/ 7 w 13"/>
                <a:gd name="T9" fmla="*/ 2 h 24"/>
              </a:gdLst>
              <a:ahLst/>
              <a:cxnLst>
                <a:cxn ang="0">
                  <a:pos x="T0" y="T1"/>
                </a:cxn>
                <a:cxn ang="0">
                  <a:pos x="T2" y="T3"/>
                </a:cxn>
                <a:cxn ang="0">
                  <a:pos x="T4" y="T5"/>
                </a:cxn>
                <a:cxn ang="0">
                  <a:pos x="T6" y="T7"/>
                </a:cxn>
                <a:cxn ang="0">
                  <a:pos x="T8" y="T9"/>
                </a:cxn>
              </a:cxnLst>
              <a:rect l="0" t="0" r="r" b="b"/>
              <a:pathLst>
                <a:path w="13" h="24">
                  <a:moveTo>
                    <a:pt x="7" y="2"/>
                  </a:moveTo>
                  <a:cubicBezTo>
                    <a:pt x="8" y="1"/>
                    <a:pt x="9" y="0"/>
                    <a:pt x="10" y="0"/>
                  </a:cubicBezTo>
                  <a:cubicBezTo>
                    <a:pt x="11" y="0"/>
                    <a:pt x="12" y="2"/>
                    <a:pt x="12" y="3"/>
                  </a:cubicBezTo>
                  <a:cubicBezTo>
                    <a:pt x="13" y="7"/>
                    <a:pt x="13" y="24"/>
                    <a:pt x="7" y="24"/>
                  </a:cubicBezTo>
                  <a:cubicBezTo>
                    <a:pt x="0" y="23"/>
                    <a:pt x="6" y="5"/>
                    <a:pt x="7" y="2"/>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9" name="ïṥ1îḓè">
              <a:extLst>
                <a:ext uri="{FF2B5EF4-FFF2-40B4-BE49-F238E27FC236}">
                  <a16:creationId xmlns:a16="http://schemas.microsoft.com/office/drawing/2014/main" id="{3080D6A6-DDB0-C0DF-7272-A09F32FB0116}"/>
                </a:ext>
              </a:extLst>
            </p:cNvPr>
            <p:cNvSpPr/>
            <p:nvPr/>
          </p:nvSpPr>
          <p:spPr bwMode="auto">
            <a:xfrm>
              <a:off x="4008438" y="4295775"/>
              <a:ext cx="147638" cy="85725"/>
            </a:xfrm>
            <a:custGeom>
              <a:avLst/>
              <a:gdLst>
                <a:gd name="T0" fmla="*/ 23 w 26"/>
                <a:gd name="T1" fmla="*/ 0 h 15"/>
                <a:gd name="T2" fmla="*/ 26 w 26"/>
                <a:gd name="T3" fmla="*/ 1 h 15"/>
                <a:gd name="T4" fmla="*/ 24 w 26"/>
                <a:gd name="T5" fmla="*/ 5 h 15"/>
                <a:gd name="T6" fmla="*/ 3 w 26"/>
                <a:gd name="T7" fmla="*/ 9 h 15"/>
                <a:gd name="T8" fmla="*/ 23 w 26"/>
                <a:gd name="T9" fmla="*/ 0 h 15"/>
              </a:gdLst>
              <a:ahLst/>
              <a:cxnLst>
                <a:cxn ang="0">
                  <a:pos x="T0" y="T1"/>
                </a:cxn>
                <a:cxn ang="0">
                  <a:pos x="T2" y="T3"/>
                </a:cxn>
                <a:cxn ang="0">
                  <a:pos x="T4" y="T5"/>
                </a:cxn>
                <a:cxn ang="0">
                  <a:pos x="T6" y="T7"/>
                </a:cxn>
                <a:cxn ang="0">
                  <a:pos x="T8" y="T9"/>
                </a:cxn>
              </a:cxnLst>
              <a:rect l="0" t="0" r="r" b="b"/>
              <a:pathLst>
                <a:path w="26" h="15">
                  <a:moveTo>
                    <a:pt x="23" y="0"/>
                  </a:moveTo>
                  <a:cubicBezTo>
                    <a:pt x="24" y="0"/>
                    <a:pt x="25" y="0"/>
                    <a:pt x="26" y="1"/>
                  </a:cubicBezTo>
                  <a:cubicBezTo>
                    <a:pt x="26" y="2"/>
                    <a:pt x="25" y="4"/>
                    <a:pt x="24" y="5"/>
                  </a:cubicBezTo>
                  <a:cubicBezTo>
                    <a:pt x="21" y="7"/>
                    <a:pt x="6" y="15"/>
                    <a:pt x="3" y="9"/>
                  </a:cubicBezTo>
                  <a:cubicBezTo>
                    <a:pt x="0" y="3"/>
                    <a:pt x="20" y="0"/>
                    <a:pt x="23" y="0"/>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0" name="iṡ1ídè">
              <a:extLst>
                <a:ext uri="{FF2B5EF4-FFF2-40B4-BE49-F238E27FC236}">
                  <a16:creationId xmlns:a16="http://schemas.microsoft.com/office/drawing/2014/main" id="{4E366351-03DF-8CD8-3CCD-D532B41C76F5}"/>
                </a:ext>
              </a:extLst>
            </p:cNvPr>
            <p:cNvSpPr/>
            <p:nvPr/>
          </p:nvSpPr>
          <p:spPr bwMode="auto">
            <a:xfrm>
              <a:off x="3995738" y="4375150"/>
              <a:ext cx="109538" cy="85725"/>
            </a:xfrm>
            <a:custGeom>
              <a:avLst/>
              <a:gdLst>
                <a:gd name="T0" fmla="*/ 18 w 19"/>
                <a:gd name="T1" fmla="*/ 11 h 15"/>
                <a:gd name="T2" fmla="*/ 18 w 19"/>
                <a:gd name="T3" fmla="*/ 14 h 15"/>
                <a:gd name="T4" fmla="*/ 15 w 19"/>
                <a:gd name="T5" fmla="*/ 15 h 15"/>
                <a:gd name="T6" fmla="*/ 2 w 19"/>
                <a:gd name="T7" fmla="*/ 5 h 15"/>
                <a:gd name="T8" fmla="*/ 18 w 19"/>
                <a:gd name="T9" fmla="*/ 11 h 15"/>
              </a:gdLst>
              <a:ahLst/>
              <a:cxnLst>
                <a:cxn ang="0">
                  <a:pos x="T0" y="T1"/>
                </a:cxn>
                <a:cxn ang="0">
                  <a:pos x="T2" y="T3"/>
                </a:cxn>
                <a:cxn ang="0">
                  <a:pos x="T4" y="T5"/>
                </a:cxn>
                <a:cxn ang="0">
                  <a:pos x="T6" y="T7"/>
                </a:cxn>
                <a:cxn ang="0">
                  <a:pos x="T8" y="T9"/>
                </a:cxn>
              </a:cxnLst>
              <a:rect l="0" t="0" r="r" b="b"/>
              <a:pathLst>
                <a:path w="19" h="15">
                  <a:moveTo>
                    <a:pt x="18" y="11"/>
                  </a:moveTo>
                  <a:cubicBezTo>
                    <a:pt x="18" y="12"/>
                    <a:pt x="19" y="13"/>
                    <a:pt x="18" y="14"/>
                  </a:cubicBezTo>
                  <a:cubicBezTo>
                    <a:pt x="18" y="15"/>
                    <a:pt x="16" y="15"/>
                    <a:pt x="15" y="15"/>
                  </a:cubicBezTo>
                  <a:cubicBezTo>
                    <a:pt x="13" y="14"/>
                    <a:pt x="0" y="9"/>
                    <a:pt x="2" y="5"/>
                  </a:cubicBezTo>
                  <a:cubicBezTo>
                    <a:pt x="5" y="0"/>
                    <a:pt x="16" y="10"/>
                    <a:pt x="18" y="11"/>
                  </a:cubicBezTo>
                  <a:close/>
                </a:path>
              </a:pathLst>
            </a:custGeom>
            <a:solidFill>
              <a:srgbClr val="7A865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1" name="ïšľíďè">
              <a:extLst>
                <a:ext uri="{FF2B5EF4-FFF2-40B4-BE49-F238E27FC236}">
                  <a16:creationId xmlns:a16="http://schemas.microsoft.com/office/drawing/2014/main" id="{5ED6F1C5-750D-B867-8D51-292C2C516999}"/>
                </a:ext>
              </a:extLst>
            </p:cNvPr>
            <p:cNvSpPr/>
            <p:nvPr/>
          </p:nvSpPr>
          <p:spPr bwMode="auto">
            <a:xfrm>
              <a:off x="3355976" y="4832350"/>
              <a:ext cx="623888" cy="555625"/>
            </a:xfrm>
            <a:custGeom>
              <a:avLst/>
              <a:gdLst>
                <a:gd name="T0" fmla="*/ 22 w 109"/>
                <a:gd name="T1" fmla="*/ 92 h 97"/>
                <a:gd name="T2" fmla="*/ 24 w 109"/>
                <a:gd name="T3" fmla="*/ 96 h 97"/>
                <a:gd name="T4" fmla="*/ 29 w 109"/>
                <a:gd name="T5" fmla="*/ 97 h 97"/>
                <a:gd name="T6" fmla="*/ 90 w 109"/>
                <a:gd name="T7" fmla="*/ 94 h 97"/>
                <a:gd name="T8" fmla="*/ 97 w 109"/>
                <a:gd name="T9" fmla="*/ 92 h 97"/>
                <a:gd name="T10" fmla="*/ 100 w 109"/>
                <a:gd name="T11" fmla="*/ 85 h 97"/>
                <a:gd name="T12" fmla="*/ 109 w 109"/>
                <a:gd name="T13" fmla="*/ 4 h 97"/>
                <a:gd name="T14" fmla="*/ 18 w 109"/>
                <a:gd name="T15" fmla="*/ 2 h 97"/>
                <a:gd name="T16" fmla="*/ 10 w 109"/>
                <a:gd name="T17" fmla="*/ 36 h 97"/>
                <a:gd name="T18" fmla="*/ 22 w 109"/>
                <a:gd name="T19" fmla="*/ 9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97">
                  <a:moveTo>
                    <a:pt x="22" y="92"/>
                  </a:moveTo>
                  <a:cubicBezTo>
                    <a:pt x="23" y="93"/>
                    <a:pt x="23" y="95"/>
                    <a:pt x="24" y="96"/>
                  </a:cubicBezTo>
                  <a:cubicBezTo>
                    <a:pt x="25" y="97"/>
                    <a:pt x="27" y="97"/>
                    <a:pt x="29" y="97"/>
                  </a:cubicBezTo>
                  <a:cubicBezTo>
                    <a:pt x="50" y="97"/>
                    <a:pt x="70" y="96"/>
                    <a:pt x="90" y="94"/>
                  </a:cubicBezTo>
                  <a:cubicBezTo>
                    <a:pt x="93" y="94"/>
                    <a:pt x="95" y="93"/>
                    <a:pt x="97" y="92"/>
                  </a:cubicBezTo>
                  <a:cubicBezTo>
                    <a:pt x="99" y="90"/>
                    <a:pt x="100" y="88"/>
                    <a:pt x="100" y="85"/>
                  </a:cubicBezTo>
                  <a:cubicBezTo>
                    <a:pt x="107" y="59"/>
                    <a:pt x="108" y="32"/>
                    <a:pt x="109" y="4"/>
                  </a:cubicBezTo>
                  <a:cubicBezTo>
                    <a:pt x="109" y="1"/>
                    <a:pt x="28" y="0"/>
                    <a:pt x="18" y="2"/>
                  </a:cubicBezTo>
                  <a:cubicBezTo>
                    <a:pt x="0" y="7"/>
                    <a:pt x="7" y="21"/>
                    <a:pt x="10" y="36"/>
                  </a:cubicBezTo>
                  <a:cubicBezTo>
                    <a:pt x="14" y="55"/>
                    <a:pt x="18" y="73"/>
                    <a:pt x="22" y="92"/>
                  </a:cubicBezTo>
                  <a:close/>
                </a:path>
              </a:pathLst>
            </a:custGeom>
            <a:solidFill>
              <a:srgbClr val="AF75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2" name="ïşḷíḍe">
              <a:extLst>
                <a:ext uri="{FF2B5EF4-FFF2-40B4-BE49-F238E27FC236}">
                  <a16:creationId xmlns:a16="http://schemas.microsoft.com/office/drawing/2014/main" id="{87A4D822-EDC1-BF11-D009-6A6BEEA243CC}"/>
                </a:ext>
              </a:extLst>
            </p:cNvPr>
            <p:cNvSpPr/>
            <p:nvPr/>
          </p:nvSpPr>
          <p:spPr bwMode="auto">
            <a:xfrm>
              <a:off x="4333876" y="1568450"/>
              <a:ext cx="571500" cy="3790950"/>
            </a:xfrm>
            <a:custGeom>
              <a:avLst/>
              <a:gdLst>
                <a:gd name="T0" fmla="*/ 100 w 100"/>
                <a:gd name="T1" fmla="*/ 125 h 663"/>
                <a:gd name="T2" fmla="*/ 100 w 100"/>
                <a:gd name="T3" fmla="*/ 18 h 663"/>
                <a:gd name="T4" fmla="*/ 99 w 100"/>
                <a:gd name="T5" fmla="*/ 10 h 663"/>
                <a:gd name="T6" fmla="*/ 98 w 100"/>
                <a:gd name="T7" fmla="*/ 7 h 663"/>
                <a:gd name="T8" fmla="*/ 12 w 100"/>
                <a:gd name="T9" fmla="*/ 7 h 663"/>
                <a:gd name="T10" fmla="*/ 2 w 100"/>
                <a:gd name="T11" fmla="*/ 14 h 663"/>
                <a:gd name="T12" fmla="*/ 1 w 100"/>
                <a:gd name="T13" fmla="*/ 63 h 663"/>
                <a:gd name="T14" fmla="*/ 1 w 100"/>
                <a:gd name="T15" fmla="*/ 266 h 663"/>
                <a:gd name="T16" fmla="*/ 2 w 100"/>
                <a:gd name="T17" fmla="*/ 623 h 663"/>
                <a:gd name="T18" fmla="*/ 2 w 100"/>
                <a:gd name="T19" fmla="*/ 658 h 663"/>
                <a:gd name="T20" fmla="*/ 33 w 100"/>
                <a:gd name="T21" fmla="*/ 660 h 663"/>
                <a:gd name="T22" fmla="*/ 74 w 100"/>
                <a:gd name="T23" fmla="*/ 660 h 663"/>
                <a:gd name="T24" fmla="*/ 100 w 100"/>
                <a:gd name="T25" fmla="*/ 661 h 663"/>
                <a:gd name="T26" fmla="*/ 100 w 100"/>
                <a:gd name="T27" fmla="*/ 125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663">
                  <a:moveTo>
                    <a:pt x="100" y="125"/>
                  </a:moveTo>
                  <a:cubicBezTo>
                    <a:pt x="100" y="96"/>
                    <a:pt x="100" y="46"/>
                    <a:pt x="100" y="18"/>
                  </a:cubicBezTo>
                  <a:cubicBezTo>
                    <a:pt x="100" y="15"/>
                    <a:pt x="99" y="12"/>
                    <a:pt x="99" y="10"/>
                  </a:cubicBezTo>
                  <a:cubicBezTo>
                    <a:pt x="99" y="8"/>
                    <a:pt x="98" y="7"/>
                    <a:pt x="98" y="7"/>
                  </a:cubicBezTo>
                  <a:cubicBezTo>
                    <a:pt x="37" y="6"/>
                    <a:pt x="59" y="9"/>
                    <a:pt x="12" y="7"/>
                  </a:cubicBezTo>
                  <a:cubicBezTo>
                    <a:pt x="9" y="7"/>
                    <a:pt x="4" y="0"/>
                    <a:pt x="2" y="14"/>
                  </a:cubicBezTo>
                  <a:cubicBezTo>
                    <a:pt x="0" y="24"/>
                    <a:pt x="1" y="51"/>
                    <a:pt x="1" y="63"/>
                  </a:cubicBezTo>
                  <a:cubicBezTo>
                    <a:pt x="1" y="131"/>
                    <a:pt x="1" y="198"/>
                    <a:pt x="1" y="266"/>
                  </a:cubicBezTo>
                  <a:cubicBezTo>
                    <a:pt x="1" y="300"/>
                    <a:pt x="1" y="589"/>
                    <a:pt x="2" y="623"/>
                  </a:cubicBezTo>
                  <a:cubicBezTo>
                    <a:pt x="2" y="658"/>
                    <a:pt x="2" y="658"/>
                    <a:pt x="2" y="658"/>
                  </a:cubicBezTo>
                  <a:cubicBezTo>
                    <a:pt x="16" y="658"/>
                    <a:pt x="19" y="659"/>
                    <a:pt x="33" y="660"/>
                  </a:cubicBezTo>
                  <a:cubicBezTo>
                    <a:pt x="55" y="661"/>
                    <a:pt x="60" y="659"/>
                    <a:pt x="74" y="660"/>
                  </a:cubicBezTo>
                  <a:cubicBezTo>
                    <a:pt x="98" y="663"/>
                    <a:pt x="100" y="654"/>
                    <a:pt x="100" y="661"/>
                  </a:cubicBezTo>
                  <a:cubicBezTo>
                    <a:pt x="100" y="568"/>
                    <a:pt x="100" y="229"/>
                    <a:pt x="100" y="125"/>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3" name="ïsḷidè">
              <a:extLst>
                <a:ext uri="{FF2B5EF4-FFF2-40B4-BE49-F238E27FC236}">
                  <a16:creationId xmlns:a16="http://schemas.microsoft.com/office/drawing/2014/main" id="{D0619DDB-4EED-04A5-057A-C89C3591A8ED}"/>
                </a:ext>
              </a:extLst>
            </p:cNvPr>
            <p:cNvSpPr/>
            <p:nvPr/>
          </p:nvSpPr>
          <p:spPr bwMode="auto">
            <a:xfrm>
              <a:off x="6535738" y="1568450"/>
              <a:ext cx="476250" cy="3778250"/>
            </a:xfrm>
            <a:custGeom>
              <a:avLst/>
              <a:gdLst>
                <a:gd name="T0" fmla="*/ 83 w 83"/>
                <a:gd name="T1" fmla="*/ 125 h 661"/>
                <a:gd name="T2" fmla="*/ 82 w 83"/>
                <a:gd name="T3" fmla="*/ 18 h 661"/>
                <a:gd name="T4" fmla="*/ 82 w 83"/>
                <a:gd name="T5" fmla="*/ 10 h 661"/>
                <a:gd name="T6" fmla="*/ 81 w 83"/>
                <a:gd name="T7" fmla="*/ 7 h 661"/>
                <a:gd name="T8" fmla="*/ 10 w 83"/>
                <a:gd name="T9" fmla="*/ 7 h 661"/>
                <a:gd name="T10" fmla="*/ 1 w 83"/>
                <a:gd name="T11" fmla="*/ 14 h 661"/>
                <a:gd name="T12" fmla="*/ 1 w 83"/>
                <a:gd name="T13" fmla="*/ 63 h 661"/>
                <a:gd name="T14" fmla="*/ 1 w 83"/>
                <a:gd name="T15" fmla="*/ 266 h 661"/>
                <a:gd name="T16" fmla="*/ 1 w 83"/>
                <a:gd name="T17" fmla="*/ 623 h 661"/>
                <a:gd name="T18" fmla="*/ 1 w 83"/>
                <a:gd name="T19" fmla="*/ 658 h 661"/>
                <a:gd name="T20" fmla="*/ 27 w 83"/>
                <a:gd name="T21" fmla="*/ 658 h 661"/>
                <a:gd name="T22" fmla="*/ 63 w 83"/>
                <a:gd name="T23" fmla="*/ 659 h 661"/>
                <a:gd name="T24" fmla="*/ 83 w 83"/>
                <a:gd name="T25" fmla="*/ 659 h 661"/>
                <a:gd name="T26" fmla="*/ 83 w 83"/>
                <a:gd name="T27" fmla="*/ 125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661">
                  <a:moveTo>
                    <a:pt x="83" y="125"/>
                  </a:moveTo>
                  <a:cubicBezTo>
                    <a:pt x="83" y="96"/>
                    <a:pt x="83" y="46"/>
                    <a:pt x="82" y="18"/>
                  </a:cubicBezTo>
                  <a:cubicBezTo>
                    <a:pt x="82" y="15"/>
                    <a:pt x="82" y="12"/>
                    <a:pt x="82" y="10"/>
                  </a:cubicBezTo>
                  <a:cubicBezTo>
                    <a:pt x="82" y="8"/>
                    <a:pt x="81" y="7"/>
                    <a:pt x="81" y="7"/>
                  </a:cubicBezTo>
                  <a:cubicBezTo>
                    <a:pt x="27" y="6"/>
                    <a:pt x="49" y="9"/>
                    <a:pt x="10" y="7"/>
                  </a:cubicBezTo>
                  <a:cubicBezTo>
                    <a:pt x="7" y="7"/>
                    <a:pt x="3" y="0"/>
                    <a:pt x="1" y="14"/>
                  </a:cubicBezTo>
                  <a:cubicBezTo>
                    <a:pt x="0" y="24"/>
                    <a:pt x="1" y="51"/>
                    <a:pt x="1" y="63"/>
                  </a:cubicBezTo>
                  <a:cubicBezTo>
                    <a:pt x="1" y="131"/>
                    <a:pt x="1" y="198"/>
                    <a:pt x="1" y="266"/>
                  </a:cubicBezTo>
                  <a:cubicBezTo>
                    <a:pt x="1" y="300"/>
                    <a:pt x="1" y="589"/>
                    <a:pt x="1" y="623"/>
                  </a:cubicBezTo>
                  <a:cubicBezTo>
                    <a:pt x="1" y="658"/>
                    <a:pt x="1" y="658"/>
                    <a:pt x="1" y="658"/>
                  </a:cubicBezTo>
                  <a:cubicBezTo>
                    <a:pt x="13" y="658"/>
                    <a:pt x="13" y="658"/>
                    <a:pt x="27" y="658"/>
                  </a:cubicBezTo>
                  <a:cubicBezTo>
                    <a:pt x="42" y="658"/>
                    <a:pt x="51" y="657"/>
                    <a:pt x="63" y="659"/>
                  </a:cubicBezTo>
                  <a:cubicBezTo>
                    <a:pt x="83" y="661"/>
                    <a:pt x="83" y="652"/>
                    <a:pt x="83" y="659"/>
                  </a:cubicBezTo>
                  <a:cubicBezTo>
                    <a:pt x="83" y="566"/>
                    <a:pt x="83" y="229"/>
                    <a:pt x="83" y="125"/>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4" name="ïṩ1îde">
              <a:extLst>
                <a:ext uri="{FF2B5EF4-FFF2-40B4-BE49-F238E27FC236}">
                  <a16:creationId xmlns:a16="http://schemas.microsoft.com/office/drawing/2014/main" id="{3077A971-00E2-2178-03D8-2A4823437669}"/>
                </a:ext>
              </a:extLst>
            </p:cNvPr>
            <p:cNvSpPr/>
            <p:nvPr/>
          </p:nvSpPr>
          <p:spPr bwMode="auto">
            <a:xfrm>
              <a:off x="4237038" y="1447800"/>
              <a:ext cx="2865438" cy="228600"/>
            </a:xfrm>
            <a:custGeom>
              <a:avLst/>
              <a:gdLst>
                <a:gd name="T0" fmla="*/ 498 w 501"/>
                <a:gd name="T1" fmla="*/ 6 h 40"/>
                <a:gd name="T2" fmla="*/ 202 w 501"/>
                <a:gd name="T3" fmla="*/ 5 h 40"/>
                <a:gd name="T4" fmla="*/ 8 w 501"/>
                <a:gd name="T5" fmla="*/ 9 h 40"/>
                <a:gd name="T6" fmla="*/ 4 w 501"/>
                <a:gd name="T7" fmla="*/ 40 h 40"/>
                <a:gd name="T8" fmla="*/ 499 w 501"/>
                <a:gd name="T9" fmla="*/ 37 h 40"/>
                <a:gd name="T10" fmla="*/ 498 w 501"/>
                <a:gd name="T11" fmla="*/ 6 h 40"/>
              </a:gdLst>
              <a:ahLst/>
              <a:cxnLst>
                <a:cxn ang="0">
                  <a:pos x="T0" y="T1"/>
                </a:cxn>
                <a:cxn ang="0">
                  <a:pos x="T2" y="T3"/>
                </a:cxn>
                <a:cxn ang="0">
                  <a:pos x="T4" y="T5"/>
                </a:cxn>
                <a:cxn ang="0">
                  <a:pos x="T6" y="T7"/>
                </a:cxn>
                <a:cxn ang="0">
                  <a:pos x="T8" y="T9"/>
                </a:cxn>
                <a:cxn ang="0">
                  <a:pos x="T10" y="T11"/>
                </a:cxn>
              </a:cxnLst>
              <a:rect l="0" t="0" r="r" b="b"/>
              <a:pathLst>
                <a:path w="501" h="40">
                  <a:moveTo>
                    <a:pt x="498" y="6"/>
                  </a:moveTo>
                  <a:cubicBezTo>
                    <a:pt x="377" y="0"/>
                    <a:pt x="323" y="8"/>
                    <a:pt x="202" y="5"/>
                  </a:cubicBezTo>
                  <a:cubicBezTo>
                    <a:pt x="137" y="3"/>
                    <a:pt x="73" y="8"/>
                    <a:pt x="8" y="9"/>
                  </a:cubicBezTo>
                  <a:cubicBezTo>
                    <a:pt x="0" y="14"/>
                    <a:pt x="3" y="30"/>
                    <a:pt x="4" y="40"/>
                  </a:cubicBezTo>
                  <a:cubicBezTo>
                    <a:pt x="190" y="40"/>
                    <a:pt x="313" y="40"/>
                    <a:pt x="499" y="37"/>
                  </a:cubicBezTo>
                  <a:cubicBezTo>
                    <a:pt x="501" y="27"/>
                    <a:pt x="501" y="17"/>
                    <a:pt x="498" y="6"/>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5" name="îSļïḑe">
              <a:extLst>
                <a:ext uri="{FF2B5EF4-FFF2-40B4-BE49-F238E27FC236}">
                  <a16:creationId xmlns:a16="http://schemas.microsoft.com/office/drawing/2014/main" id="{4E33062D-3D0D-7EE4-8F48-B9CCE30BA793}"/>
                </a:ext>
              </a:extLst>
            </p:cNvPr>
            <p:cNvSpPr/>
            <p:nvPr/>
          </p:nvSpPr>
          <p:spPr bwMode="auto">
            <a:xfrm>
              <a:off x="6896101" y="1608138"/>
              <a:ext cx="212725" cy="3784600"/>
            </a:xfrm>
            <a:custGeom>
              <a:avLst/>
              <a:gdLst>
                <a:gd name="T0" fmla="*/ 35 w 37"/>
                <a:gd name="T1" fmla="*/ 2 h 662"/>
                <a:gd name="T2" fmla="*/ 7 w 37"/>
                <a:gd name="T3" fmla="*/ 0 h 662"/>
                <a:gd name="T4" fmla="*/ 2 w 37"/>
                <a:gd name="T5" fmla="*/ 2 h 662"/>
                <a:gd name="T6" fmla="*/ 0 w 37"/>
                <a:gd name="T7" fmla="*/ 11 h 662"/>
                <a:gd name="T8" fmla="*/ 1 w 37"/>
                <a:gd name="T9" fmla="*/ 171 h 662"/>
                <a:gd name="T10" fmla="*/ 0 w 37"/>
                <a:gd name="T11" fmla="*/ 454 h 662"/>
                <a:gd name="T12" fmla="*/ 0 w 37"/>
                <a:gd name="T13" fmla="*/ 597 h 662"/>
                <a:gd name="T14" fmla="*/ 0 w 37"/>
                <a:gd name="T15" fmla="*/ 656 h 662"/>
                <a:gd name="T16" fmla="*/ 34 w 37"/>
                <a:gd name="T17" fmla="*/ 657 h 662"/>
                <a:gd name="T18" fmla="*/ 34 w 37"/>
                <a:gd name="T19" fmla="*/ 518 h 662"/>
                <a:gd name="T20" fmla="*/ 35 w 37"/>
                <a:gd name="T21" fmla="*/ 2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662">
                  <a:moveTo>
                    <a:pt x="35" y="2"/>
                  </a:moveTo>
                  <a:cubicBezTo>
                    <a:pt x="25" y="1"/>
                    <a:pt x="16" y="1"/>
                    <a:pt x="7" y="0"/>
                  </a:cubicBezTo>
                  <a:cubicBezTo>
                    <a:pt x="5" y="0"/>
                    <a:pt x="3" y="0"/>
                    <a:pt x="2" y="2"/>
                  </a:cubicBezTo>
                  <a:cubicBezTo>
                    <a:pt x="1" y="4"/>
                    <a:pt x="0" y="7"/>
                    <a:pt x="0" y="11"/>
                  </a:cubicBezTo>
                  <a:cubicBezTo>
                    <a:pt x="0" y="64"/>
                    <a:pt x="2" y="118"/>
                    <a:pt x="1" y="171"/>
                  </a:cubicBezTo>
                  <a:cubicBezTo>
                    <a:pt x="0" y="266"/>
                    <a:pt x="0" y="360"/>
                    <a:pt x="0" y="454"/>
                  </a:cubicBezTo>
                  <a:cubicBezTo>
                    <a:pt x="0" y="502"/>
                    <a:pt x="0" y="549"/>
                    <a:pt x="0" y="597"/>
                  </a:cubicBezTo>
                  <a:cubicBezTo>
                    <a:pt x="0" y="656"/>
                    <a:pt x="0" y="656"/>
                    <a:pt x="0" y="656"/>
                  </a:cubicBezTo>
                  <a:cubicBezTo>
                    <a:pt x="12" y="662"/>
                    <a:pt x="26" y="659"/>
                    <a:pt x="34" y="657"/>
                  </a:cubicBezTo>
                  <a:cubicBezTo>
                    <a:pt x="37" y="579"/>
                    <a:pt x="33" y="566"/>
                    <a:pt x="34" y="518"/>
                  </a:cubicBezTo>
                  <a:cubicBezTo>
                    <a:pt x="35" y="346"/>
                    <a:pt x="35" y="179"/>
                    <a:pt x="35" y="2"/>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6" name="ïs1íďê">
              <a:extLst>
                <a:ext uri="{FF2B5EF4-FFF2-40B4-BE49-F238E27FC236}">
                  <a16:creationId xmlns:a16="http://schemas.microsoft.com/office/drawing/2014/main" id="{198BD4F7-3ED4-87A5-F573-5E42AFF26375}"/>
                </a:ext>
              </a:extLst>
            </p:cNvPr>
            <p:cNvSpPr/>
            <p:nvPr/>
          </p:nvSpPr>
          <p:spPr bwMode="auto">
            <a:xfrm>
              <a:off x="4254501" y="1647825"/>
              <a:ext cx="204788" cy="3744913"/>
            </a:xfrm>
            <a:custGeom>
              <a:avLst/>
              <a:gdLst>
                <a:gd name="T0" fmla="*/ 33 w 36"/>
                <a:gd name="T1" fmla="*/ 1 h 655"/>
                <a:gd name="T2" fmla="*/ 6 w 36"/>
                <a:gd name="T3" fmla="*/ 0 h 655"/>
                <a:gd name="T4" fmla="*/ 2 w 36"/>
                <a:gd name="T5" fmla="*/ 2 h 655"/>
                <a:gd name="T6" fmla="*/ 0 w 36"/>
                <a:gd name="T7" fmla="*/ 10 h 655"/>
                <a:gd name="T8" fmla="*/ 1 w 36"/>
                <a:gd name="T9" fmla="*/ 170 h 655"/>
                <a:gd name="T10" fmla="*/ 0 w 36"/>
                <a:gd name="T11" fmla="*/ 449 h 655"/>
                <a:gd name="T12" fmla="*/ 0 w 36"/>
                <a:gd name="T13" fmla="*/ 591 h 655"/>
                <a:gd name="T14" fmla="*/ 0 w 36"/>
                <a:gd name="T15" fmla="*/ 649 h 655"/>
                <a:gd name="T16" fmla="*/ 33 w 36"/>
                <a:gd name="T17" fmla="*/ 650 h 655"/>
                <a:gd name="T18" fmla="*/ 32 w 36"/>
                <a:gd name="T19" fmla="*/ 513 h 655"/>
                <a:gd name="T20" fmla="*/ 33 w 36"/>
                <a:gd name="T21" fmla="*/ 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655">
                  <a:moveTo>
                    <a:pt x="33" y="1"/>
                  </a:moveTo>
                  <a:cubicBezTo>
                    <a:pt x="24" y="1"/>
                    <a:pt x="15" y="1"/>
                    <a:pt x="6" y="0"/>
                  </a:cubicBezTo>
                  <a:cubicBezTo>
                    <a:pt x="5" y="0"/>
                    <a:pt x="3" y="0"/>
                    <a:pt x="2" y="2"/>
                  </a:cubicBezTo>
                  <a:cubicBezTo>
                    <a:pt x="1" y="4"/>
                    <a:pt x="0" y="7"/>
                    <a:pt x="0" y="10"/>
                  </a:cubicBezTo>
                  <a:cubicBezTo>
                    <a:pt x="0" y="63"/>
                    <a:pt x="2" y="117"/>
                    <a:pt x="1" y="170"/>
                  </a:cubicBezTo>
                  <a:cubicBezTo>
                    <a:pt x="0" y="263"/>
                    <a:pt x="0" y="356"/>
                    <a:pt x="0" y="449"/>
                  </a:cubicBezTo>
                  <a:cubicBezTo>
                    <a:pt x="0" y="496"/>
                    <a:pt x="0" y="544"/>
                    <a:pt x="0" y="591"/>
                  </a:cubicBezTo>
                  <a:cubicBezTo>
                    <a:pt x="0" y="649"/>
                    <a:pt x="0" y="649"/>
                    <a:pt x="0" y="649"/>
                  </a:cubicBezTo>
                  <a:cubicBezTo>
                    <a:pt x="12" y="655"/>
                    <a:pt x="25" y="652"/>
                    <a:pt x="33" y="650"/>
                  </a:cubicBezTo>
                  <a:cubicBezTo>
                    <a:pt x="36" y="573"/>
                    <a:pt x="31" y="560"/>
                    <a:pt x="32" y="513"/>
                  </a:cubicBezTo>
                  <a:cubicBezTo>
                    <a:pt x="34" y="342"/>
                    <a:pt x="33" y="177"/>
                    <a:pt x="33" y="1"/>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7" name="î$lîďé">
              <a:extLst>
                <a:ext uri="{FF2B5EF4-FFF2-40B4-BE49-F238E27FC236}">
                  <a16:creationId xmlns:a16="http://schemas.microsoft.com/office/drawing/2014/main" id="{CC02C882-5A96-68FF-4173-F77AE1EE2E5F}"/>
                </a:ext>
              </a:extLst>
            </p:cNvPr>
            <p:cNvSpPr/>
            <p:nvPr/>
          </p:nvSpPr>
          <p:spPr bwMode="auto">
            <a:xfrm>
              <a:off x="4659313" y="1168400"/>
              <a:ext cx="2100263" cy="274638"/>
            </a:xfrm>
            <a:custGeom>
              <a:avLst/>
              <a:gdLst>
                <a:gd name="T0" fmla="*/ 3 w 367"/>
                <a:gd name="T1" fmla="*/ 48 h 48"/>
                <a:gd name="T2" fmla="*/ 81 w 367"/>
                <a:gd name="T3" fmla="*/ 44 h 48"/>
                <a:gd name="T4" fmla="*/ 169 w 367"/>
                <a:gd name="T5" fmla="*/ 47 h 48"/>
                <a:gd name="T6" fmla="*/ 227 w 367"/>
                <a:gd name="T7" fmla="*/ 46 h 48"/>
                <a:gd name="T8" fmla="*/ 361 w 367"/>
                <a:gd name="T9" fmla="*/ 42 h 48"/>
                <a:gd name="T10" fmla="*/ 365 w 367"/>
                <a:gd name="T11" fmla="*/ 41 h 48"/>
                <a:gd name="T12" fmla="*/ 367 w 367"/>
                <a:gd name="T13" fmla="*/ 36 h 48"/>
                <a:gd name="T14" fmla="*/ 364 w 367"/>
                <a:gd name="T15" fmla="*/ 7 h 48"/>
                <a:gd name="T16" fmla="*/ 123 w 367"/>
                <a:gd name="T17" fmla="*/ 7 h 48"/>
                <a:gd name="T18" fmla="*/ 62 w 367"/>
                <a:gd name="T19" fmla="*/ 8 h 48"/>
                <a:gd name="T20" fmla="*/ 32 w 367"/>
                <a:gd name="T21" fmla="*/ 8 h 48"/>
                <a:gd name="T22" fmla="*/ 16 w 367"/>
                <a:gd name="T23" fmla="*/ 7 h 48"/>
                <a:gd name="T24" fmla="*/ 2 w 367"/>
                <a:gd name="T25" fmla="*/ 11 h 48"/>
                <a:gd name="T26" fmla="*/ 1 w 367"/>
                <a:gd name="T27" fmla="*/ 26 h 48"/>
                <a:gd name="T28" fmla="*/ 3 w 36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7" h="48">
                  <a:moveTo>
                    <a:pt x="3" y="48"/>
                  </a:moveTo>
                  <a:cubicBezTo>
                    <a:pt x="29" y="47"/>
                    <a:pt x="55" y="43"/>
                    <a:pt x="81" y="44"/>
                  </a:cubicBezTo>
                  <a:cubicBezTo>
                    <a:pt x="110" y="45"/>
                    <a:pt x="140" y="47"/>
                    <a:pt x="169" y="47"/>
                  </a:cubicBezTo>
                  <a:cubicBezTo>
                    <a:pt x="188" y="47"/>
                    <a:pt x="207" y="46"/>
                    <a:pt x="227" y="46"/>
                  </a:cubicBezTo>
                  <a:cubicBezTo>
                    <a:pt x="272" y="44"/>
                    <a:pt x="317" y="43"/>
                    <a:pt x="361" y="42"/>
                  </a:cubicBezTo>
                  <a:cubicBezTo>
                    <a:pt x="363" y="42"/>
                    <a:pt x="364" y="42"/>
                    <a:pt x="365" y="41"/>
                  </a:cubicBezTo>
                  <a:cubicBezTo>
                    <a:pt x="366" y="40"/>
                    <a:pt x="367" y="38"/>
                    <a:pt x="367" y="36"/>
                  </a:cubicBezTo>
                  <a:cubicBezTo>
                    <a:pt x="367" y="26"/>
                    <a:pt x="366" y="16"/>
                    <a:pt x="364" y="7"/>
                  </a:cubicBezTo>
                  <a:cubicBezTo>
                    <a:pt x="284" y="11"/>
                    <a:pt x="203" y="0"/>
                    <a:pt x="123" y="7"/>
                  </a:cubicBezTo>
                  <a:cubicBezTo>
                    <a:pt x="103" y="8"/>
                    <a:pt x="83" y="6"/>
                    <a:pt x="62" y="8"/>
                  </a:cubicBezTo>
                  <a:cubicBezTo>
                    <a:pt x="52" y="8"/>
                    <a:pt x="42" y="9"/>
                    <a:pt x="32" y="8"/>
                  </a:cubicBezTo>
                  <a:cubicBezTo>
                    <a:pt x="26" y="8"/>
                    <a:pt x="21" y="8"/>
                    <a:pt x="16" y="7"/>
                  </a:cubicBezTo>
                  <a:cubicBezTo>
                    <a:pt x="14" y="7"/>
                    <a:pt x="4" y="9"/>
                    <a:pt x="2" y="11"/>
                  </a:cubicBezTo>
                  <a:cubicBezTo>
                    <a:pt x="0" y="12"/>
                    <a:pt x="1" y="24"/>
                    <a:pt x="1" y="26"/>
                  </a:cubicBezTo>
                  <a:cubicBezTo>
                    <a:pt x="1" y="32"/>
                    <a:pt x="2" y="42"/>
                    <a:pt x="3" y="48"/>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8" name="îSlîḑé">
              <a:extLst>
                <a:ext uri="{FF2B5EF4-FFF2-40B4-BE49-F238E27FC236}">
                  <a16:creationId xmlns:a16="http://schemas.microsoft.com/office/drawing/2014/main" id="{4226FD39-3052-49E2-AD92-215AEC8A9F67}"/>
                </a:ext>
              </a:extLst>
            </p:cNvPr>
            <p:cNvSpPr/>
            <p:nvPr/>
          </p:nvSpPr>
          <p:spPr bwMode="auto">
            <a:xfrm>
              <a:off x="4968876" y="1311275"/>
              <a:ext cx="6350" cy="68263"/>
            </a:xfrm>
            <a:custGeom>
              <a:avLst/>
              <a:gdLst>
                <a:gd name="T0" fmla="*/ 1 w 1"/>
                <a:gd name="T1" fmla="*/ 0 h 12"/>
                <a:gd name="T2" fmla="*/ 0 w 1"/>
                <a:gd name="T3" fmla="*/ 0 h 12"/>
                <a:gd name="T4" fmla="*/ 1 w 1"/>
                <a:gd name="T5" fmla="*/ 12 h 12"/>
                <a:gd name="T6" fmla="*/ 1 w 1"/>
                <a:gd name="T7" fmla="*/ 12 h 12"/>
                <a:gd name="T8" fmla="*/ 1 w 1"/>
                <a:gd name="T9" fmla="*/ 0 h 12"/>
              </a:gdLst>
              <a:ahLst/>
              <a:cxnLst>
                <a:cxn ang="0">
                  <a:pos x="T0" y="T1"/>
                </a:cxn>
                <a:cxn ang="0">
                  <a:pos x="T2" y="T3"/>
                </a:cxn>
                <a:cxn ang="0">
                  <a:pos x="T4" y="T5"/>
                </a:cxn>
                <a:cxn ang="0">
                  <a:pos x="T6" y="T7"/>
                </a:cxn>
                <a:cxn ang="0">
                  <a:pos x="T8" y="T9"/>
                </a:cxn>
              </a:cxnLst>
              <a:rect l="0" t="0" r="r" b="b"/>
              <a:pathLst>
                <a:path w="1" h="12">
                  <a:moveTo>
                    <a:pt x="1" y="0"/>
                  </a:moveTo>
                  <a:cubicBezTo>
                    <a:pt x="0" y="0"/>
                    <a:pt x="0" y="0"/>
                    <a:pt x="0" y="0"/>
                  </a:cubicBezTo>
                  <a:cubicBezTo>
                    <a:pt x="0" y="4"/>
                    <a:pt x="0" y="8"/>
                    <a:pt x="1" y="12"/>
                  </a:cubicBezTo>
                  <a:cubicBezTo>
                    <a:pt x="1" y="12"/>
                    <a:pt x="1" y="12"/>
                    <a:pt x="1" y="12"/>
                  </a:cubicBezTo>
                  <a:cubicBezTo>
                    <a:pt x="1" y="8"/>
                    <a:pt x="1" y="4"/>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19" name="íśḷíḓê">
              <a:extLst>
                <a:ext uri="{FF2B5EF4-FFF2-40B4-BE49-F238E27FC236}">
                  <a16:creationId xmlns:a16="http://schemas.microsoft.com/office/drawing/2014/main" id="{3CF29B37-826D-BFF7-9B10-B9A1708559EA}"/>
                </a:ext>
              </a:extLst>
            </p:cNvPr>
            <p:cNvSpPr/>
            <p:nvPr/>
          </p:nvSpPr>
          <p:spPr bwMode="auto">
            <a:xfrm>
              <a:off x="5111751" y="1304925"/>
              <a:ext cx="11113" cy="74613"/>
            </a:xfrm>
            <a:custGeom>
              <a:avLst/>
              <a:gdLst>
                <a:gd name="T0" fmla="*/ 1 w 2"/>
                <a:gd name="T1" fmla="*/ 0 h 13"/>
                <a:gd name="T2" fmla="*/ 0 w 2"/>
                <a:gd name="T3" fmla="*/ 0 h 13"/>
                <a:gd name="T4" fmla="*/ 1 w 2"/>
                <a:gd name="T5" fmla="*/ 12 h 13"/>
                <a:gd name="T6" fmla="*/ 2 w 2"/>
                <a:gd name="T7" fmla="*/ 12 h 13"/>
                <a:gd name="T8" fmla="*/ 1 w 2"/>
                <a:gd name="T9" fmla="*/ 0 h 13"/>
              </a:gdLst>
              <a:ahLst/>
              <a:cxnLst>
                <a:cxn ang="0">
                  <a:pos x="T0" y="T1"/>
                </a:cxn>
                <a:cxn ang="0">
                  <a:pos x="T2" y="T3"/>
                </a:cxn>
                <a:cxn ang="0">
                  <a:pos x="T4" y="T5"/>
                </a:cxn>
                <a:cxn ang="0">
                  <a:pos x="T6" y="T7"/>
                </a:cxn>
                <a:cxn ang="0">
                  <a:pos x="T8" y="T9"/>
                </a:cxn>
              </a:cxnLst>
              <a:rect l="0" t="0" r="r" b="b"/>
              <a:pathLst>
                <a:path w="2" h="13">
                  <a:moveTo>
                    <a:pt x="1" y="0"/>
                  </a:moveTo>
                  <a:cubicBezTo>
                    <a:pt x="0" y="0"/>
                    <a:pt x="0" y="0"/>
                    <a:pt x="0" y="0"/>
                  </a:cubicBezTo>
                  <a:cubicBezTo>
                    <a:pt x="0" y="4"/>
                    <a:pt x="1" y="8"/>
                    <a:pt x="1" y="12"/>
                  </a:cubicBezTo>
                  <a:cubicBezTo>
                    <a:pt x="1" y="13"/>
                    <a:pt x="2" y="13"/>
                    <a:pt x="2" y="12"/>
                  </a:cubicBezTo>
                  <a:cubicBezTo>
                    <a:pt x="2" y="8"/>
                    <a:pt x="1" y="4"/>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20" name="ïSľîḍe">
              <a:extLst>
                <a:ext uri="{FF2B5EF4-FFF2-40B4-BE49-F238E27FC236}">
                  <a16:creationId xmlns:a16="http://schemas.microsoft.com/office/drawing/2014/main" id="{D4EFA052-5F06-4B06-E31D-49F7345D281A}"/>
                </a:ext>
              </a:extLst>
            </p:cNvPr>
            <p:cNvSpPr/>
            <p:nvPr/>
          </p:nvSpPr>
          <p:spPr bwMode="auto">
            <a:xfrm>
              <a:off x="5272088" y="1298575"/>
              <a:ext cx="6350" cy="85725"/>
            </a:xfrm>
            <a:custGeom>
              <a:avLst/>
              <a:gdLst>
                <a:gd name="T0" fmla="*/ 1 w 1"/>
                <a:gd name="T1" fmla="*/ 0 h 15"/>
                <a:gd name="T2" fmla="*/ 1 w 1"/>
                <a:gd name="T3" fmla="*/ 0 h 15"/>
                <a:gd name="T4" fmla="*/ 0 w 1"/>
                <a:gd name="T5" fmla="*/ 15 h 15"/>
                <a:gd name="T6" fmla="*/ 1 w 1"/>
                <a:gd name="T7" fmla="*/ 15 h 15"/>
                <a:gd name="T8" fmla="*/ 1 w 1"/>
                <a:gd name="T9" fmla="*/ 0 h 15"/>
              </a:gdLst>
              <a:ahLst/>
              <a:cxnLst>
                <a:cxn ang="0">
                  <a:pos x="T0" y="T1"/>
                </a:cxn>
                <a:cxn ang="0">
                  <a:pos x="T2" y="T3"/>
                </a:cxn>
                <a:cxn ang="0">
                  <a:pos x="T4" y="T5"/>
                </a:cxn>
                <a:cxn ang="0">
                  <a:pos x="T6" y="T7"/>
                </a:cxn>
                <a:cxn ang="0">
                  <a:pos x="T8" y="T9"/>
                </a:cxn>
              </a:cxnLst>
              <a:rect l="0" t="0" r="r" b="b"/>
              <a:pathLst>
                <a:path w="1" h="15">
                  <a:moveTo>
                    <a:pt x="1" y="0"/>
                  </a:moveTo>
                  <a:cubicBezTo>
                    <a:pt x="1" y="0"/>
                    <a:pt x="1" y="0"/>
                    <a:pt x="1" y="0"/>
                  </a:cubicBezTo>
                  <a:cubicBezTo>
                    <a:pt x="0" y="5"/>
                    <a:pt x="0" y="10"/>
                    <a:pt x="0" y="15"/>
                  </a:cubicBezTo>
                  <a:cubicBezTo>
                    <a:pt x="0" y="15"/>
                    <a:pt x="1" y="15"/>
                    <a:pt x="1" y="15"/>
                  </a:cubicBezTo>
                  <a:cubicBezTo>
                    <a:pt x="1" y="10"/>
                    <a:pt x="1" y="5"/>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21" name="ïṩlïḍê">
              <a:extLst>
                <a:ext uri="{FF2B5EF4-FFF2-40B4-BE49-F238E27FC236}">
                  <a16:creationId xmlns:a16="http://schemas.microsoft.com/office/drawing/2014/main" id="{877D1656-F6CD-7A5E-7CAF-DB60AC3A4BC9}"/>
                </a:ext>
              </a:extLst>
            </p:cNvPr>
            <p:cNvSpPr/>
            <p:nvPr/>
          </p:nvSpPr>
          <p:spPr bwMode="auto">
            <a:xfrm>
              <a:off x="5461001" y="1298575"/>
              <a:ext cx="11113" cy="92075"/>
            </a:xfrm>
            <a:custGeom>
              <a:avLst/>
              <a:gdLst>
                <a:gd name="T0" fmla="*/ 1 w 2"/>
                <a:gd name="T1" fmla="*/ 0 h 16"/>
                <a:gd name="T2" fmla="*/ 0 w 2"/>
                <a:gd name="T3" fmla="*/ 0 h 16"/>
                <a:gd name="T4" fmla="*/ 1 w 2"/>
                <a:gd name="T5" fmla="*/ 15 h 16"/>
                <a:gd name="T6" fmla="*/ 2 w 2"/>
                <a:gd name="T7" fmla="*/ 15 h 16"/>
                <a:gd name="T8" fmla="*/ 1 w 2"/>
                <a:gd name="T9" fmla="*/ 0 h 16"/>
              </a:gdLst>
              <a:ahLst/>
              <a:cxnLst>
                <a:cxn ang="0">
                  <a:pos x="T0" y="T1"/>
                </a:cxn>
                <a:cxn ang="0">
                  <a:pos x="T2" y="T3"/>
                </a:cxn>
                <a:cxn ang="0">
                  <a:pos x="T4" y="T5"/>
                </a:cxn>
                <a:cxn ang="0">
                  <a:pos x="T6" y="T7"/>
                </a:cxn>
                <a:cxn ang="0">
                  <a:pos x="T8" y="T9"/>
                </a:cxn>
              </a:cxnLst>
              <a:rect l="0" t="0" r="r" b="b"/>
              <a:pathLst>
                <a:path w="2" h="16">
                  <a:moveTo>
                    <a:pt x="1" y="0"/>
                  </a:moveTo>
                  <a:cubicBezTo>
                    <a:pt x="0" y="0"/>
                    <a:pt x="0" y="0"/>
                    <a:pt x="0" y="0"/>
                  </a:cubicBezTo>
                  <a:cubicBezTo>
                    <a:pt x="0" y="5"/>
                    <a:pt x="0" y="10"/>
                    <a:pt x="1" y="15"/>
                  </a:cubicBezTo>
                  <a:cubicBezTo>
                    <a:pt x="1" y="16"/>
                    <a:pt x="2" y="16"/>
                    <a:pt x="2" y="15"/>
                  </a:cubicBezTo>
                  <a:cubicBezTo>
                    <a:pt x="1" y="10"/>
                    <a:pt x="1" y="5"/>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22" name="isļíḑé">
              <a:extLst>
                <a:ext uri="{FF2B5EF4-FFF2-40B4-BE49-F238E27FC236}">
                  <a16:creationId xmlns:a16="http://schemas.microsoft.com/office/drawing/2014/main" id="{6C81DBE6-EF24-AB1A-441B-C61D618DEA11}"/>
                </a:ext>
              </a:extLst>
            </p:cNvPr>
            <p:cNvSpPr/>
            <p:nvPr/>
          </p:nvSpPr>
          <p:spPr bwMode="auto">
            <a:xfrm>
              <a:off x="5643563" y="1298575"/>
              <a:ext cx="6350" cy="80963"/>
            </a:xfrm>
            <a:custGeom>
              <a:avLst/>
              <a:gdLst>
                <a:gd name="T0" fmla="*/ 1 w 1"/>
                <a:gd name="T1" fmla="*/ 0 h 14"/>
                <a:gd name="T2" fmla="*/ 0 w 1"/>
                <a:gd name="T3" fmla="*/ 0 h 14"/>
                <a:gd name="T4" fmla="*/ 0 w 1"/>
                <a:gd name="T5" fmla="*/ 13 h 14"/>
                <a:gd name="T6" fmla="*/ 1 w 1"/>
                <a:gd name="T7" fmla="*/ 13 h 14"/>
                <a:gd name="T8" fmla="*/ 1 w 1"/>
                <a:gd name="T9" fmla="*/ 0 h 14"/>
              </a:gdLst>
              <a:ahLst/>
              <a:cxnLst>
                <a:cxn ang="0">
                  <a:pos x="T0" y="T1"/>
                </a:cxn>
                <a:cxn ang="0">
                  <a:pos x="T2" y="T3"/>
                </a:cxn>
                <a:cxn ang="0">
                  <a:pos x="T4" y="T5"/>
                </a:cxn>
                <a:cxn ang="0">
                  <a:pos x="T6" y="T7"/>
                </a:cxn>
                <a:cxn ang="0">
                  <a:pos x="T8" y="T9"/>
                </a:cxn>
              </a:cxnLst>
              <a:rect l="0" t="0" r="r" b="b"/>
              <a:pathLst>
                <a:path w="1" h="14">
                  <a:moveTo>
                    <a:pt x="1" y="0"/>
                  </a:moveTo>
                  <a:cubicBezTo>
                    <a:pt x="0" y="0"/>
                    <a:pt x="0" y="0"/>
                    <a:pt x="0" y="0"/>
                  </a:cubicBezTo>
                  <a:cubicBezTo>
                    <a:pt x="0" y="4"/>
                    <a:pt x="0" y="9"/>
                    <a:pt x="0" y="13"/>
                  </a:cubicBezTo>
                  <a:cubicBezTo>
                    <a:pt x="0" y="14"/>
                    <a:pt x="1" y="14"/>
                    <a:pt x="1" y="13"/>
                  </a:cubicBezTo>
                  <a:cubicBezTo>
                    <a:pt x="1" y="9"/>
                    <a:pt x="1" y="4"/>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23" name="ïṣľïdé">
              <a:extLst>
                <a:ext uri="{FF2B5EF4-FFF2-40B4-BE49-F238E27FC236}">
                  <a16:creationId xmlns:a16="http://schemas.microsoft.com/office/drawing/2014/main" id="{0E05CCE9-2F17-FC60-CAF9-DEEC8F5CCCA5}"/>
                </a:ext>
              </a:extLst>
            </p:cNvPr>
            <p:cNvSpPr/>
            <p:nvPr/>
          </p:nvSpPr>
          <p:spPr bwMode="auto">
            <a:xfrm>
              <a:off x="5792788" y="1298575"/>
              <a:ext cx="6350" cy="85725"/>
            </a:xfrm>
            <a:custGeom>
              <a:avLst/>
              <a:gdLst>
                <a:gd name="T0" fmla="*/ 0 w 1"/>
                <a:gd name="T1" fmla="*/ 1 h 15"/>
                <a:gd name="T2" fmla="*/ 0 w 1"/>
                <a:gd name="T3" fmla="*/ 1 h 15"/>
                <a:gd name="T4" fmla="*/ 0 w 1"/>
                <a:gd name="T5" fmla="*/ 14 h 15"/>
                <a:gd name="T6" fmla="*/ 1 w 1"/>
                <a:gd name="T7" fmla="*/ 14 h 15"/>
                <a:gd name="T8" fmla="*/ 0 w 1"/>
                <a:gd name="T9" fmla="*/ 1 h 15"/>
              </a:gdLst>
              <a:ahLst/>
              <a:cxnLst>
                <a:cxn ang="0">
                  <a:pos x="T0" y="T1"/>
                </a:cxn>
                <a:cxn ang="0">
                  <a:pos x="T2" y="T3"/>
                </a:cxn>
                <a:cxn ang="0">
                  <a:pos x="T4" y="T5"/>
                </a:cxn>
                <a:cxn ang="0">
                  <a:pos x="T6" y="T7"/>
                </a:cxn>
                <a:cxn ang="0">
                  <a:pos x="T8" y="T9"/>
                </a:cxn>
              </a:cxnLst>
              <a:rect l="0" t="0" r="r" b="b"/>
              <a:pathLst>
                <a:path w="1" h="15">
                  <a:moveTo>
                    <a:pt x="0" y="1"/>
                  </a:moveTo>
                  <a:cubicBezTo>
                    <a:pt x="0" y="0"/>
                    <a:pt x="0" y="0"/>
                    <a:pt x="0" y="1"/>
                  </a:cubicBezTo>
                  <a:cubicBezTo>
                    <a:pt x="0" y="5"/>
                    <a:pt x="0" y="10"/>
                    <a:pt x="0" y="14"/>
                  </a:cubicBezTo>
                  <a:cubicBezTo>
                    <a:pt x="0" y="15"/>
                    <a:pt x="1" y="15"/>
                    <a:pt x="1" y="14"/>
                  </a:cubicBezTo>
                  <a:cubicBezTo>
                    <a:pt x="1" y="10"/>
                    <a:pt x="0" y="5"/>
                    <a:pt x="0" y="1"/>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88" name="ï$ļídé">
              <a:extLst>
                <a:ext uri="{FF2B5EF4-FFF2-40B4-BE49-F238E27FC236}">
                  <a16:creationId xmlns:a16="http://schemas.microsoft.com/office/drawing/2014/main" id="{D98A969D-11C3-C23A-7E21-825A8C50CAFD}"/>
                </a:ext>
              </a:extLst>
            </p:cNvPr>
            <p:cNvSpPr/>
            <p:nvPr/>
          </p:nvSpPr>
          <p:spPr bwMode="auto">
            <a:xfrm>
              <a:off x="5946776" y="1304925"/>
              <a:ext cx="11113" cy="85725"/>
            </a:xfrm>
            <a:custGeom>
              <a:avLst/>
              <a:gdLst>
                <a:gd name="T0" fmla="*/ 1 w 2"/>
                <a:gd name="T1" fmla="*/ 0 h 15"/>
                <a:gd name="T2" fmla="*/ 1 w 2"/>
                <a:gd name="T3" fmla="*/ 0 h 15"/>
                <a:gd name="T4" fmla="*/ 1 w 2"/>
                <a:gd name="T5" fmla="*/ 14 h 15"/>
                <a:gd name="T6" fmla="*/ 2 w 2"/>
                <a:gd name="T7" fmla="*/ 14 h 15"/>
                <a:gd name="T8" fmla="*/ 1 w 2"/>
                <a:gd name="T9" fmla="*/ 0 h 15"/>
              </a:gdLst>
              <a:ahLst/>
              <a:cxnLst>
                <a:cxn ang="0">
                  <a:pos x="T0" y="T1"/>
                </a:cxn>
                <a:cxn ang="0">
                  <a:pos x="T2" y="T3"/>
                </a:cxn>
                <a:cxn ang="0">
                  <a:pos x="T4" y="T5"/>
                </a:cxn>
                <a:cxn ang="0">
                  <a:pos x="T6" y="T7"/>
                </a:cxn>
                <a:cxn ang="0">
                  <a:pos x="T8" y="T9"/>
                </a:cxn>
              </a:cxnLst>
              <a:rect l="0" t="0" r="r" b="b"/>
              <a:pathLst>
                <a:path w="2" h="15">
                  <a:moveTo>
                    <a:pt x="1" y="0"/>
                  </a:moveTo>
                  <a:cubicBezTo>
                    <a:pt x="1" y="0"/>
                    <a:pt x="1" y="0"/>
                    <a:pt x="1" y="0"/>
                  </a:cubicBezTo>
                  <a:cubicBezTo>
                    <a:pt x="0" y="5"/>
                    <a:pt x="0" y="9"/>
                    <a:pt x="1" y="14"/>
                  </a:cubicBezTo>
                  <a:cubicBezTo>
                    <a:pt x="1" y="15"/>
                    <a:pt x="2" y="14"/>
                    <a:pt x="2" y="14"/>
                  </a:cubicBezTo>
                  <a:cubicBezTo>
                    <a:pt x="1" y="9"/>
                    <a:pt x="1" y="5"/>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89" name="ïśľíďê">
              <a:extLst>
                <a:ext uri="{FF2B5EF4-FFF2-40B4-BE49-F238E27FC236}">
                  <a16:creationId xmlns:a16="http://schemas.microsoft.com/office/drawing/2014/main" id="{A774AC51-2512-3925-13EB-ACDEED63B550}"/>
                </a:ext>
              </a:extLst>
            </p:cNvPr>
            <p:cNvSpPr/>
            <p:nvPr/>
          </p:nvSpPr>
          <p:spPr bwMode="auto">
            <a:xfrm>
              <a:off x="6096001" y="1311275"/>
              <a:ext cx="6350" cy="79375"/>
            </a:xfrm>
            <a:custGeom>
              <a:avLst/>
              <a:gdLst>
                <a:gd name="T0" fmla="*/ 1 w 1"/>
                <a:gd name="T1" fmla="*/ 0 h 14"/>
                <a:gd name="T2" fmla="*/ 1 w 1"/>
                <a:gd name="T3" fmla="*/ 0 h 14"/>
                <a:gd name="T4" fmla="*/ 0 w 1"/>
                <a:gd name="T5" fmla="*/ 13 h 14"/>
                <a:gd name="T6" fmla="*/ 1 w 1"/>
                <a:gd name="T7" fmla="*/ 13 h 14"/>
                <a:gd name="T8" fmla="*/ 1 w 1"/>
                <a:gd name="T9" fmla="*/ 0 h 14"/>
              </a:gdLst>
              <a:ahLst/>
              <a:cxnLst>
                <a:cxn ang="0">
                  <a:pos x="T0" y="T1"/>
                </a:cxn>
                <a:cxn ang="0">
                  <a:pos x="T2" y="T3"/>
                </a:cxn>
                <a:cxn ang="0">
                  <a:pos x="T4" y="T5"/>
                </a:cxn>
                <a:cxn ang="0">
                  <a:pos x="T6" y="T7"/>
                </a:cxn>
                <a:cxn ang="0">
                  <a:pos x="T8" y="T9"/>
                </a:cxn>
              </a:cxnLst>
              <a:rect l="0" t="0" r="r" b="b"/>
              <a:pathLst>
                <a:path w="1" h="14">
                  <a:moveTo>
                    <a:pt x="1" y="0"/>
                  </a:moveTo>
                  <a:cubicBezTo>
                    <a:pt x="1" y="0"/>
                    <a:pt x="1" y="0"/>
                    <a:pt x="1" y="0"/>
                  </a:cubicBezTo>
                  <a:cubicBezTo>
                    <a:pt x="0" y="4"/>
                    <a:pt x="0" y="9"/>
                    <a:pt x="0" y="13"/>
                  </a:cubicBezTo>
                  <a:cubicBezTo>
                    <a:pt x="1" y="14"/>
                    <a:pt x="1" y="13"/>
                    <a:pt x="1" y="13"/>
                  </a:cubicBezTo>
                  <a:cubicBezTo>
                    <a:pt x="1" y="8"/>
                    <a:pt x="1" y="4"/>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0" name="íṩ1ïde">
              <a:extLst>
                <a:ext uri="{FF2B5EF4-FFF2-40B4-BE49-F238E27FC236}">
                  <a16:creationId xmlns:a16="http://schemas.microsoft.com/office/drawing/2014/main" id="{12E67ECF-8DB5-9699-1609-0C5D3D0B4347}"/>
                </a:ext>
              </a:extLst>
            </p:cNvPr>
            <p:cNvSpPr/>
            <p:nvPr/>
          </p:nvSpPr>
          <p:spPr bwMode="auto">
            <a:xfrm>
              <a:off x="6245226" y="1304925"/>
              <a:ext cx="11113" cy="79375"/>
            </a:xfrm>
            <a:custGeom>
              <a:avLst/>
              <a:gdLst>
                <a:gd name="T0" fmla="*/ 1 w 2"/>
                <a:gd name="T1" fmla="*/ 0 h 14"/>
                <a:gd name="T2" fmla="*/ 0 w 2"/>
                <a:gd name="T3" fmla="*/ 0 h 14"/>
                <a:gd name="T4" fmla="*/ 1 w 2"/>
                <a:gd name="T5" fmla="*/ 13 h 14"/>
                <a:gd name="T6" fmla="*/ 2 w 2"/>
                <a:gd name="T7" fmla="*/ 13 h 14"/>
                <a:gd name="T8" fmla="*/ 1 w 2"/>
                <a:gd name="T9" fmla="*/ 0 h 14"/>
              </a:gdLst>
              <a:ahLst/>
              <a:cxnLst>
                <a:cxn ang="0">
                  <a:pos x="T0" y="T1"/>
                </a:cxn>
                <a:cxn ang="0">
                  <a:pos x="T2" y="T3"/>
                </a:cxn>
                <a:cxn ang="0">
                  <a:pos x="T4" y="T5"/>
                </a:cxn>
                <a:cxn ang="0">
                  <a:pos x="T6" y="T7"/>
                </a:cxn>
                <a:cxn ang="0">
                  <a:pos x="T8" y="T9"/>
                </a:cxn>
              </a:cxnLst>
              <a:rect l="0" t="0" r="r" b="b"/>
              <a:pathLst>
                <a:path w="2" h="14">
                  <a:moveTo>
                    <a:pt x="1" y="0"/>
                  </a:moveTo>
                  <a:cubicBezTo>
                    <a:pt x="0" y="0"/>
                    <a:pt x="0" y="0"/>
                    <a:pt x="0" y="0"/>
                  </a:cubicBezTo>
                  <a:cubicBezTo>
                    <a:pt x="0" y="5"/>
                    <a:pt x="1" y="9"/>
                    <a:pt x="1" y="13"/>
                  </a:cubicBezTo>
                  <a:cubicBezTo>
                    <a:pt x="1" y="14"/>
                    <a:pt x="2" y="14"/>
                    <a:pt x="2" y="13"/>
                  </a:cubicBezTo>
                  <a:cubicBezTo>
                    <a:pt x="2" y="9"/>
                    <a:pt x="1" y="5"/>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1" name="íŝļíḑè">
              <a:extLst>
                <a:ext uri="{FF2B5EF4-FFF2-40B4-BE49-F238E27FC236}">
                  <a16:creationId xmlns:a16="http://schemas.microsoft.com/office/drawing/2014/main" id="{32EFA697-A446-F105-38E2-E0DD6C313C4E}"/>
                </a:ext>
              </a:extLst>
            </p:cNvPr>
            <p:cNvSpPr/>
            <p:nvPr/>
          </p:nvSpPr>
          <p:spPr bwMode="auto">
            <a:xfrm>
              <a:off x="6399213" y="1298575"/>
              <a:ext cx="11113" cy="80963"/>
            </a:xfrm>
            <a:custGeom>
              <a:avLst/>
              <a:gdLst>
                <a:gd name="T0" fmla="*/ 1 w 2"/>
                <a:gd name="T1" fmla="*/ 0 h 14"/>
                <a:gd name="T2" fmla="*/ 1 w 2"/>
                <a:gd name="T3" fmla="*/ 0 h 14"/>
                <a:gd name="T4" fmla="*/ 1 w 2"/>
                <a:gd name="T5" fmla="*/ 14 h 14"/>
                <a:gd name="T6" fmla="*/ 2 w 2"/>
                <a:gd name="T7" fmla="*/ 14 h 14"/>
                <a:gd name="T8" fmla="*/ 1 w 2"/>
                <a:gd name="T9" fmla="*/ 0 h 14"/>
              </a:gdLst>
              <a:ahLst/>
              <a:cxnLst>
                <a:cxn ang="0">
                  <a:pos x="T0" y="T1"/>
                </a:cxn>
                <a:cxn ang="0">
                  <a:pos x="T2" y="T3"/>
                </a:cxn>
                <a:cxn ang="0">
                  <a:pos x="T4" y="T5"/>
                </a:cxn>
                <a:cxn ang="0">
                  <a:pos x="T6" y="T7"/>
                </a:cxn>
                <a:cxn ang="0">
                  <a:pos x="T8" y="T9"/>
                </a:cxn>
              </a:cxnLst>
              <a:rect l="0" t="0" r="r" b="b"/>
              <a:pathLst>
                <a:path w="2" h="14">
                  <a:moveTo>
                    <a:pt x="1" y="0"/>
                  </a:moveTo>
                  <a:cubicBezTo>
                    <a:pt x="1" y="0"/>
                    <a:pt x="1" y="0"/>
                    <a:pt x="1" y="0"/>
                  </a:cubicBezTo>
                  <a:cubicBezTo>
                    <a:pt x="0" y="5"/>
                    <a:pt x="1" y="9"/>
                    <a:pt x="1" y="14"/>
                  </a:cubicBezTo>
                  <a:cubicBezTo>
                    <a:pt x="1" y="14"/>
                    <a:pt x="2" y="14"/>
                    <a:pt x="2" y="14"/>
                  </a:cubicBezTo>
                  <a:cubicBezTo>
                    <a:pt x="2" y="9"/>
                    <a:pt x="1" y="5"/>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2" name="işḷiḑe">
              <a:extLst>
                <a:ext uri="{FF2B5EF4-FFF2-40B4-BE49-F238E27FC236}">
                  <a16:creationId xmlns:a16="http://schemas.microsoft.com/office/drawing/2014/main" id="{CBB33263-8080-C961-F83F-92D4D4E25AE8}"/>
                </a:ext>
              </a:extLst>
            </p:cNvPr>
            <p:cNvSpPr/>
            <p:nvPr/>
          </p:nvSpPr>
          <p:spPr bwMode="auto">
            <a:xfrm>
              <a:off x="6559551" y="1293813"/>
              <a:ext cx="4763" cy="85725"/>
            </a:xfrm>
            <a:custGeom>
              <a:avLst/>
              <a:gdLst>
                <a:gd name="T0" fmla="*/ 1 w 1"/>
                <a:gd name="T1" fmla="*/ 0 h 15"/>
                <a:gd name="T2" fmla="*/ 0 w 1"/>
                <a:gd name="T3" fmla="*/ 0 h 15"/>
                <a:gd name="T4" fmla="*/ 0 w 1"/>
                <a:gd name="T5" fmla="*/ 15 h 15"/>
                <a:gd name="T6" fmla="*/ 1 w 1"/>
                <a:gd name="T7" fmla="*/ 15 h 15"/>
                <a:gd name="T8" fmla="*/ 1 w 1"/>
                <a:gd name="T9" fmla="*/ 0 h 15"/>
              </a:gdLst>
              <a:ahLst/>
              <a:cxnLst>
                <a:cxn ang="0">
                  <a:pos x="T0" y="T1"/>
                </a:cxn>
                <a:cxn ang="0">
                  <a:pos x="T2" y="T3"/>
                </a:cxn>
                <a:cxn ang="0">
                  <a:pos x="T4" y="T5"/>
                </a:cxn>
                <a:cxn ang="0">
                  <a:pos x="T6" y="T7"/>
                </a:cxn>
                <a:cxn ang="0">
                  <a:pos x="T8" y="T9"/>
                </a:cxn>
              </a:cxnLst>
              <a:rect l="0" t="0" r="r" b="b"/>
              <a:pathLst>
                <a:path w="1" h="15">
                  <a:moveTo>
                    <a:pt x="1" y="0"/>
                  </a:moveTo>
                  <a:cubicBezTo>
                    <a:pt x="0" y="0"/>
                    <a:pt x="0" y="0"/>
                    <a:pt x="0" y="0"/>
                  </a:cubicBezTo>
                  <a:cubicBezTo>
                    <a:pt x="0" y="5"/>
                    <a:pt x="0" y="10"/>
                    <a:pt x="0" y="15"/>
                  </a:cubicBezTo>
                  <a:cubicBezTo>
                    <a:pt x="0" y="15"/>
                    <a:pt x="1" y="15"/>
                    <a:pt x="1" y="15"/>
                  </a:cubicBezTo>
                  <a:cubicBezTo>
                    <a:pt x="1" y="10"/>
                    <a:pt x="1" y="5"/>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3" name="îšḻïḓe">
              <a:extLst>
                <a:ext uri="{FF2B5EF4-FFF2-40B4-BE49-F238E27FC236}">
                  <a16:creationId xmlns:a16="http://schemas.microsoft.com/office/drawing/2014/main" id="{BFA5F10E-CC22-8EDB-2011-574A10FEA9CA}"/>
                </a:ext>
              </a:extLst>
            </p:cNvPr>
            <p:cNvSpPr/>
            <p:nvPr/>
          </p:nvSpPr>
          <p:spPr bwMode="auto">
            <a:xfrm>
              <a:off x="4819651" y="1316038"/>
              <a:ext cx="11113" cy="68263"/>
            </a:xfrm>
            <a:custGeom>
              <a:avLst/>
              <a:gdLst>
                <a:gd name="T0" fmla="*/ 1 w 2"/>
                <a:gd name="T1" fmla="*/ 0 h 12"/>
                <a:gd name="T2" fmla="*/ 1 w 2"/>
                <a:gd name="T3" fmla="*/ 0 h 12"/>
                <a:gd name="T4" fmla="*/ 1 w 2"/>
                <a:gd name="T5" fmla="*/ 11 h 12"/>
                <a:gd name="T6" fmla="*/ 2 w 2"/>
                <a:gd name="T7" fmla="*/ 11 h 12"/>
                <a:gd name="T8" fmla="*/ 1 w 2"/>
                <a:gd name="T9" fmla="*/ 0 h 12"/>
              </a:gdLst>
              <a:ahLst/>
              <a:cxnLst>
                <a:cxn ang="0">
                  <a:pos x="T0" y="T1"/>
                </a:cxn>
                <a:cxn ang="0">
                  <a:pos x="T2" y="T3"/>
                </a:cxn>
                <a:cxn ang="0">
                  <a:pos x="T4" y="T5"/>
                </a:cxn>
                <a:cxn ang="0">
                  <a:pos x="T6" y="T7"/>
                </a:cxn>
                <a:cxn ang="0">
                  <a:pos x="T8" y="T9"/>
                </a:cxn>
              </a:cxnLst>
              <a:rect l="0" t="0" r="r" b="b"/>
              <a:pathLst>
                <a:path w="2" h="12">
                  <a:moveTo>
                    <a:pt x="1" y="0"/>
                  </a:moveTo>
                  <a:cubicBezTo>
                    <a:pt x="1" y="0"/>
                    <a:pt x="1" y="0"/>
                    <a:pt x="1" y="0"/>
                  </a:cubicBezTo>
                  <a:cubicBezTo>
                    <a:pt x="0" y="4"/>
                    <a:pt x="1" y="8"/>
                    <a:pt x="1" y="11"/>
                  </a:cubicBezTo>
                  <a:cubicBezTo>
                    <a:pt x="1" y="12"/>
                    <a:pt x="2" y="12"/>
                    <a:pt x="2" y="11"/>
                  </a:cubicBezTo>
                  <a:cubicBezTo>
                    <a:pt x="2" y="8"/>
                    <a:pt x="2" y="3"/>
                    <a:pt x="1" y="0"/>
                  </a:cubicBez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4" name="îṣľîďe">
              <a:extLst>
                <a:ext uri="{FF2B5EF4-FFF2-40B4-BE49-F238E27FC236}">
                  <a16:creationId xmlns:a16="http://schemas.microsoft.com/office/drawing/2014/main" id="{DAA914FC-B5DB-064E-23D3-A50BCA2C53E5}"/>
                </a:ext>
              </a:extLst>
            </p:cNvPr>
            <p:cNvSpPr/>
            <p:nvPr/>
          </p:nvSpPr>
          <p:spPr bwMode="auto">
            <a:xfrm>
              <a:off x="5318126" y="1212850"/>
              <a:ext cx="57150" cy="57150"/>
            </a:xfrm>
            <a:custGeom>
              <a:avLst/>
              <a:gdLst>
                <a:gd name="T0" fmla="*/ 10 w 10"/>
                <a:gd name="T1" fmla="*/ 0 h 10"/>
                <a:gd name="T2" fmla="*/ 1 w 10"/>
                <a:gd name="T3" fmla="*/ 0 h 10"/>
                <a:gd name="T4" fmla="*/ 1 w 10"/>
                <a:gd name="T5" fmla="*/ 2 h 10"/>
                <a:gd name="T6" fmla="*/ 1 w 10"/>
                <a:gd name="T7" fmla="*/ 2 h 10"/>
                <a:gd name="T8" fmla="*/ 4 w 10"/>
                <a:gd name="T9" fmla="*/ 7 h 10"/>
                <a:gd name="T10" fmla="*/ 6 w 10"/>
                <a:gd name="T11" fmla="*/ 10 h 10"/>
                <a:gd name="T12" fmla="*/ 8 w 10"/>
                <a:gd name="T13" fmla="*/ 7 h 10"/>
                <a:gd name="T14" fmla="*/ 10 w 10"/>
                <a:gd name="T15" fmla="*/ 1 h 10"/>
                <a:gd name="T16" fmla="*/ 10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10" y="0"/>
                  </a:moveTo>
                  <a:cubicBezTo>
                    <a:pt x="7" y="0"/>
                    <a:pt x="4" y="0"/>
                    <a:pt x="1" y="0"/>
                  </a:cubicBezTo>
                  <a:cubicBezTo>
                    <a:pt x="0" y="0"/>
                    <a:pt x="0" y="1"/>
                    <a:pt x="1" y="2"/>
                  </a:cubicBezTo>
                  <a:cubicBezTo>
                    <a:pt x="1" y="2"/>
                    <a:pt x="1" y="2"/>
                    <a:pt x="1" y="2"/>
                  </a:cubicBezTo>
                  <a:cubicBezTo>
                    <a:pt x="1" y="4"/>
                    <a:pt x="2" y="5"/>
                    <a:pt x="4" y="7"/>
                  </a:cubicBezTo>
                  <a:cubicBezTo>
                    <a:pt x="4" y="8"/>
                    <a:pt x="5" y="10"/>
                    <a:pt x="6" y="10"/>
                  </a:cubicBezTo>
                  <a:cubicBezTo>
                    <a:pt x="7" y="10"/>
                    <a:pt x="8" y="8"/>
                    <a:pt x="8" y="7"/>
                  </a:cubicBezTo>
                  <a:cubicBezTo>
                    <a:pt x="9" y="5"/>
                    <a:pt x="9" y="3"/>
                    <a:pt x="10" y="1"/>
                  </a:cubicBezTo>
                  <a:lnTo>
                    <a:pt x="10" y="0"/>
                  </a:ln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5" name="íṧlîḋe">
              <a:extLst>
                <a:ext uri="{FF2B5EF4-FFF2-40B4-BE49-F238E27FC236}">
                  <a16:creationId xmlns:a16="http://schemas.microsoft.com/office/drawing/2014/main" id="{ACAB3323-5F90-07DE-3FEB-C026ED6C3470}"/>
                </a:ext>
              </a:extLst>
            </p:cNvPr>
            <p:cNvSpPr/>
            <p:nvPr/>
          </p:nvSpPr>
          <p:spPr bwMode="auto">
            <a:xfrm>
              <a:off x="7308851" y="2419350"/>
              <a:ext cx="92075" cy="234950"/>
            </a:xfrm>
            <a:custGeom>
              <a:avLst/>
              <a:gdLst>
                <a:gd name="T0" fmla="*/ 15 w 16"/>
                <a:gd name="T1" fmla="*/ 17 h 41"/>
                <a:gd name="T2" fmla="*/ 13 w 16"/>
                <a:gd name="T3" fmla="*/ 15 h 41"/>
                <a:gd name="T4" fmla="*/ 13 w 16"/>
                <a:gd name="T5" fmla="*/ 8 h 41"/>
                <a:gd name="T6" fmla="*/ 10 w 16"/>
                <a:gd name="T7" fmla="*/ 2 h 41"/>
                <a:gd name="T8" fmla="*/ 3 w 16"/>
                <a:gd name="T9" fmla="*/ 1 h 41"/>
                <a:gd name="T10" fmla="*/ 1 w 16"/>
                <a:gd name="T11" fmla="*/ 3 h 41"/>
                <a:gd name="T12" fmla="*/ 0 w 16"/>
                <a:gd name="T13" fmla="*/ 7 h 41"/>
                <a:gd name="T14" fmla="*/ 2 w 16"/>
                <a:gd name="T15" fmla="*/ 33 h 41"/>
                <a:gd name="T16" fmla="*/ 8 w 16"/>
                <a:gd name="T17" fmla="*/ 37 h 41"/>
                <a:gd name="T18" fmla="*/ 10 w 16"/>
                <a:gd name="T19" fmla="*/ 30 h 41"/>
                <a:gd name="T20" fmla="*/ 13 w 16"/>
                <a:gd name="T21" fmla="*/ 24 h 41"/>
                <a:gd name="T22" fmla="*/ 15 w 16"/>
                <a:gd name="T23"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41">
                  <a:moveTo>
                    <a:pt x="15" y="17"/>
                  </a:moveTo>
                  <a:cubicBezTo>
                    <a:pt x="14" y="16"/>
                    <a:pt x="14" y="16"/>
                    <a:pt x="13" y="15"/>
                  </a:cubicBezTo>
                  <a:cubicBezTo>
                    <a:pt x="12" y="13"/>
                    <a:pt x="13" y="10"/>
                    <a:pt x="13" y="8"/>
                  </a:cubicBezTo>
                  <a:cubicBezTo>
                    <a:pt x="14" y="6"/>
                    <a:pt x="12" y="3"/>
                    <a:pt x="10" y="2"/>
                  </a:cubicBezTo>
                  <a:cubicBezTo>
                    <a:pt x="8" y="0"/>
                    <a:pt x="5" y="0"/>
                    <a:pt x="3" y="1"/>
                  </a:cubicBezTo>
                  <a:cubicBezTo>
                    <a:pt x="2" y="2"/>
                    <a:pt x="1" y="2"/>
                    <a:pt x="1" y="3"/>
                  </a:cubicBezTo>
                  <a:cubicBezTo>
                    <a:pt x="0" y="4"/>
                    <a:pt x="0" y="6"/>
                    <a:pt x="0" y="7"/>
                  </a:cubicBezTo>
                  <a:cubicBezTo>
                    <a:pt x="0" y="15"/>
                    <a:pt x="0" y="24"/>
                    <a:pt x="2" y="33"/>
                  </a:cubicBezTo>
                  <a:cubicBezTo>
                    <a:pt x="2" y="35"/>
                    <a:pt x="6" y="41"/>
                    <a:pt x="8" y="37"/>
                  </a:cubicBezTo>
                  <a:cubicBezTo>
                    <a:pt x="10" y="35"/>
                    <a:pt x="10" y="32"/>
                    <a:pt x="10" y="30"/>
                  </a:cubicBezTo>
                  <a:cubicBezTo>
                    <a:pt x="11" y="28"/>
                    <a:pt x="12" y="26"/>
                    <a:pt x="13" y="24"/>
                  </a:cubicBezTo>
                  <a:cubicBezTo>
                    <a:pt x="15" y="22"/>
                    <a:pt x="16" y="19"/>
                    <a:pt x="15" y="17"/>
                  </a:cubicBezTo>
                  <a:close/>
                </a:path>
              </a:pathLst>
            </a:custGeom>
            <a:solidFill>
              <a:srgbClr val="F9E9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6" name="íšļiḑè">
              <a:extLst>
                <a:ext uri="{FF2B5EF4-FFF2-40B4-BE49-F238E27FC236}">
                  <a16:creationId xmlns:a16="http://schemas.microsoft.com/office/drawing/2014/main" id="{70AF7274-FB1A-0AE3-3DA4-B2A00EA98A76}"/>
                </a:ext>
              </a:extLst>
            </p:cNvPr>
            <p:cNvSpPr/>
            <p:nvPr/>
          </p:nvSpPr>
          <p:spPr bwMode="auto">
            <a:xfrm>
              <a:off x="7302501" y="2603500"/>
              <a:ext cx="584200" cy="804863"/>
            </a:xfrm>
            <a:custGeom>
              <a:avLst/>
              <a:gdLst>
                <a:gd name="T0" fmla="*/ 24 w 102"/>
                <a:gd name="T1" fmla="*/ 32 h 141"/>
                <a:gd name="T2" fmla="*/ 13 w 102"/>
                <a:gd name="T3" fmla="*/ 0 h 141"/>
                <a:gd name="T4" fmla="*/ 2 w 102"/>
                <a:gd name="T5" fmla="*/ 1 h 141"/>
                <a:gd name="T6" fmla="*/ 1 w 102"/>
                <a:gd name="T7" fmla="*/ 1 h 141"/>
                <a:gd name="T8" fmla="*/ 0 w 102"/>
                <a:gd name="T9" fmla="*/ 3 h 141"/>
                <a:gd name="T10" fmla="*/ 9 w 102"/>
                <a:gd name="T11" fmla="*/ 33 h 141"/>
                <a:gd name="T12" fmla="*/ 14 w 102"/>
                <a:gd name="T13" fmla="*/ 47 h 141"/>
                <a:gd name="T14" fmla="*/ 28 w 102"/>
                <a:gd name="T15" fmla="*/ 80 h 141"/>
                <a:gd name="T16" fmla="*/ 48 w 102"/>
                <a:gd name="T17" fmla="*/ 108 h 141"/>
                <a:gd name="T18" fmla="*/ 72 w 102"/>
                <a:gd name="T19" fmla="*/ 133 h 141"/>
                <a:gd name="T20" fmla="*/ 83 w 102"/>
                <a:gd name="T21" fmla="*/ 140 h 141"/>
                <a:gd name="T22" fmla="*/ 95 w 102"/>
                <a:gd name="T23" fmla="*/ 139 h 141"/>
                <a:gd name="T24" fmla="*/ 102 w 102"/>
                <a:gd name="T25" fmla="*/ 128 h 141"/>
                <a:gd name="T26" fmla="*/ 93 w 102"/>
                <a:gd name="T27" fmla="*/ 113 h 141"/>
                <a:gd name="T28" fmla="*/ 73 w 102"/>
                <a:gd name="T29" fmla="*/ 96 h 141"/>
                <a:gd name="T30" fmla="*/ 40 w 102"/>
                <a:gd name="T31" fmla="*/ 57 h 141"/>
                <a:gd name="T32" fmla="*/ 24 w 102"/>
                <a:gd name="T33" fmla="*/ 3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141">
                  <a:moveTo>
                    <a:pt x="24" y="32"/>
                  </a:moveTo>
                  <a:cubicBezTo>
                    <a:pt x="19" y="22"/>
                    <a:pt x="14" y="11"/>
                    <a:pt x="13" y="0"/>
                  </a:cubicBezTo>
                  <a:cubicBezTo>
                    <a:pt x="10" y="0"/>
                    <a:pt x="6" y="0"/>
                    <a:pt x="2" y="1"/>
                  </a:cubicBezTo>
                  <a:cubicBezTo>
                    <a:pt x="2" y="1"/>
                    <a:pt x="1" y="1"/>
                    <a:pt x="1" y="1"/>
                  </a:cubicBezTo>
                  <a:cubicBezTo>
                    <a:pt x="0" y="2"/>
                    <a:pt x="0" y="2"/>
                    <a:pt x="0" y="3"/>
                  </a:cubicBezTo>
                  <a:cubicBezTo>
                    <a:pt x="2" y="13"/>
                    <a:pt x="5" y="23"/>
                    <a:pt x="9" y="33"/>
                  </a:cubicBezTo>
                  <a:cubicBezTo>
                    <a:pt x="10" y="37"/>
                    <a:pt x="12" y="42"/>
                    <a:pt x="14" y="47"/>
                  </a:cubicBezTo>
                  <a:cubicBezTo>
                    <a:pt x="18" y="58"/>
                    <a:pt x="22" y="69"/>
                    <a:pt x="28" y="80"/>
                  </a:cubicBezTo>
                  <a:cubicBezTo>
                    <a:pt x="33" y="90"/>
                    <a:pt x="41" y="99"/>
                    <a:pt x="48" y="108"/>
                  </a:cubicBezTo>
                  <a:cubicBezTo>
                    <a:pt x="55" y="117"/>
                    <a:pt x="63" y="126"/>
                    <a:pt x="72" y="133"/>
                  </a:cubicBezTo>
                  <a:cubicBezTo>
                    <a:pt x="75" y="136"/>
                    <a:pt x="79" y="138"/>
                    <a:pt x="83" y="140"/>
                  </a:cubicBezTo>
                  <a:cubicBezTo>
                    <a:pt x="87" y="141"/>
                    <a:pt x="91" y="141"/>
                    <a:pt x="95" y="139"/>
                  </a:cubicBezTo>
                  <a:cubicBezTo>
                    <a:pt x="99" y="137"/>
                    <a:pt x="102" y="133"/>
                    <a:pt x="102" y="128"/>
                  </a:cubicBezTo>
                  <a:cubicBezTo>
                    <a:pt x="102" y="122"/>
                    <a:pt x="97" y="116"/>
                    <a:pt x="93" y="113"/>
                  </a:cubicBezTo>
                  <a:cubicBezTo>
                    <a:pt x="86" y="107"/>
                    <a:pt x="79" y="102"/>
                    <a:pt x="73" y="96"/>
                  </a:cubicBezTo>
                  <a:cubicBezTo>
                    <a:pt x="61" y="84"/>
                    <a:pt x="49" y="71"/>
                    <a:pt x="40" y="57"/>
                  </a:cubicBezTo>
                  <a:cubicBezTo>
                    <a:pt x="34" y="49"/>
                    <a:pt x="29" y="41"/>
                    <a:pt x="24" y="32"/>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7" name="ïṣļiḋe">
              <a:extLst>
                <a:ext uri="{FF2B5EF4-FFF2-40B4-BE49-F238E27FC236}">
                  <a16:creationId xmlns:a16="http://schemas.microsoft.com/office/drawing/2014/main" id="{6FD9DF9B-005C-F5CE-48A0-FF176ECF0977}"/>
                </a:ext>
              </a:extLst>
            </p:cNvPr>
            <p:cNvSpPr/>
            <p:nvPr/>
          </p:nvSpPr>
          <p:spPr bwMode="auto">
            <a:xfrm>
              <a:off x="7920038" y="4249738"/>
              <a:ext cx="790575" cy="806450"/>
            </a:xfrm>
            <a:custGeom>
              <a:avLst/>
              <a:gdLst>
                <a:gd name="T0" fmla="*/ 138 w 138"/>
                <a:gd name="T1" fmla="*/ 128 h 141"/>
                <a:gd name="T2" fmla="*/ 78 w 138"/>
                <a:gd name="T3" fmla="*/ 111 h 141"/>
                <a:gd name="T4" fmla="*/ 67 w 138"/>
                <a:gd name="T5" fmla="*/ 106 h 141"/>
                <a:gd name="T6" fmla="*/ 61 w 138"/>
                <a:gd name="T7" fmla="*/ 95 h 141"/>
                <a:gd name="T8" fmla="*/ 53 w 138"/>
                <a:gd name="T9" fmla="*/ 67 h 141"/>
                <a:gd name="T10" fmla="*/ 43 w 138"/>
                <a:gd name="T11" fmla="*/ 17 h 141"/>
                <a:gd name="T12" fmla="*/ 7 w 138"/>
                <a:gd name="T13" fmla="*/ 20 h 141"/>
                <a:gd name="T14" fmla="*/ 0 w 138"/>
                <a:gd name="T15" fmla="*/ 27 h 141"/>
                <a:gd name="T16" fmla="*/ 1 w 138"/>
                <a:gd name="T17" fmla="*/ 32 h 141"/>
                <a:gd name="T18" fmla="*/ 43 w 138"/>
                <a:gd name="T19" fmla="*/ 122 h 141"/>
                <a:gd name="T20" fmla="*/ 50 w 138"/>
                <a:gd name="T21" fmla="*/ 129 h 141"/>
                <a:gd name="T22" fmla="*/ 60 w 138"/>
                <a:gd name="T23" fmla="*/ 133 h 141"/>
                <a:gd name="T24" fmla="*/ 131 w 138"/>
                <a:gd name="T25" fmla="*/ 141 h 141"/>
                <a:gd name="T26" fmla="*/ 138 w 138"/>
                <a:gd name="T27"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8" h="141">
                  <a:moveTo>
                    <a:pt x="138" y="128"/>
                  </a:moveTo>
                  <a:cubicBezTo>
                    <a:pt x="117" y="123"/>
                    <a:pt x="98" y="116"/>
                    <a:pt x="78" y="111"/>
                  </a:cubicBezTo>
                  <a:cubicBezTo>
                    <a:pt x="74" y="110"/>
                    <a:pt x="70" y="109"/>
                    <a:pt x="67" y="106"/>
                  </a:cubicBezTo>
                  <a:cubicBezTo>
                    <a:pt x="64" y="103"/>
                    <a:pt x="63" y="99"/>
                    <a:pt x="61" y="95"/>
                  </a:cubicBezTo>
                  <a:cubicBezTo>
                    <a:pt x="58" y="86"/>
                    <a:pt x="56" y="76"/>
                    <a:pt x="53" y="67"/>
                  </a:cubicBezTo>
                  <a:cubicBezTo>
                    <a:pt x="49" y="51"/>
                    <a:pt x="47" y="33"/>
                    <a:pt x="43" y="17"/>
                  </a:cubicBezTo>
                  <a:cubicBezTo>
                    <a:pt x="39" y="0"/>
                    <a:pt x="19" y="13"/>
                    <a:pt x="7" y="20"/>
                  </a:cubicBezTo>
                  <a:cubicBezTo>
                    <a:pt x="4" y="22"/>
                    <a:pt x="1" y="24"/>
                    <a:pt x="0" y="27"/>
                  </a:cubicBezTo>
                  <a:cubicBezTo>
                    <a:pt x="0" y="29"/>
                    <a:pt x="0" y="30"/>
                    <a:pt x="1" y="32"/>
                  </a:cubicBezTo>
                  <a:cubicBezTo>
                    <a:pt x="9" y="65"/>
                    <a:pt x="26" y="94"/>
                    <a:pt x="43" y="122"/>
                  </a:cubicBezTo>
                  <a:cubicBezTo>
                    <a:pt x="45" y="125"/>
                    <a:pt x="47" y="128"/>
                    <a:pt x="50" y="129"/>
                  </a:cubicBezTo>
                  <a:cubicBezTo>
                    <a:pt x="53" y="131"/>
                    <a:pt x="56" y="132"/>
                    <a:pt x="60" y="133"/>
                  </a:cubicBezTo>
                  <a:cubicBezTo>
                    <a:pt x="83" y="137"/>
                    <a:pt x="108" y="137"/>
                    <a:pt x="131" y="141"/>
                  </a:cubicBezTo>
                  <a:cubicBezTo>
                    <a:pt x="134" y="134"/>
                    <a:pt x="134" y="135"/>
                    <a:pt x="138" y="128"/>
                  </a:cubicBezTo>
                  <a:close/>
                </a:path>
              </a:pathLst>
            </a:custGeom>
            <a:solidFill>
              <a:srgbClr val="363F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8" name="ïŝļíḓe">
              <a:extLst>
                <a:ext uri="{FF2B5EF4-FFF2-40B4-BE49-F238E27FC236}">
                  <a16:creationId xmlns:a16="http://schemas.microsoft.com/office/drawing/2014/main" id="{87A1A798-B335-5614-C1F9-514270A8F505}"/>
                </a:ext>
              </a:extLst>
            </p:cNvPr>
            <p:cNvSpPr/>
            <p:nvPr/>
          </p:nvSpPr>
          <p:spPr bwMode="auto">
            <a:xfrm>
              <a:off x="7515226" y="4289425"/>
              <a:ext cx="549275" cy="1189038"/>
            </a:xfrm>
            <a:custGeom>
              <a:avLst/>
              <a:gdLst>
                <a:gd name="T0" fmla="*/ 88 w 96"/>
                <a:gd name="T1" fmla="*/ 16 h 208"/>
                <a:gd name="T2" fmla="*/ 54 w 96"/>
                <a:gd name="T3" fmla="*/ 1 h 208"/>
                <a:gd name="T4" fmla="*/ 55 w 96"/>
                <a:gd name="T5" fmla="*/ 4 h 208"/>
                <a:gd name="T6" fmla="*/ 14 w 96"/>
                <a:gd name="T7" fmla="*/ 142 h 208"/>
                <a:gd name="T8" fmla="*/ 0 w 96"/>
                <a:gd name="T9" fmla="*/ 203 h 208"/>
                <a:gd name="T10" fmla="*/ 14 w 96"/>
                <a:gd name="T11" fmla="*/ 208 h 208"/>
                <a:gd name="T12" fmla="*/ 94 w 96"/>
                <a:gd name="T13" fmla="*/ 31 h 208"/>
                <a:gd name="T14" fmla="*/ 94 w 96"/>
                <a:gd name="T15" fmla="*/ 21 h 208"/>
                <a:gd name="T16" fmla="*/ 88 w 96"/>
                <a:gd name="T17" fmla="*/ 1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208">
                  <a:moveTo>
                    <a:pt x="88" y="16"/>
                  </a:moveTo>
                  <a:cubicBezTo>
                    <a:pt x="76" y="11"/>
                    <a:pt x="65" y="6"/>
                    <a:pt x="54" y="1"/>
                  </a:cubicBezTo>
                  <a:cubicBezTo>
                    <a:pt x="53" y="0"/>
                    <a:pt x="56" y="2"/>
                    <a:pt x="55" y="4"/>
                  </a:cubicBezTo>
                  <a:cubicBezTo>
                    <a:pt x="36" y="48"/>
                    <a:pt x="22" y="94"/>
                    <a:pt x="14" y="142"/>
                  </a:cubicBezTo>
                  <a:cubicBezTo>
                    <a:pt x="11" y="162"/>
                    <a:pt x="8" y="183"/>
                    <a:pt x="0" y="203"/>
                  </a:cubicBezTo>
                  <a:cubicBezTo>
                    <a:pt x="5" y="205"/>
                    <a:pt x="10" y="206"/>
                    <a:pt x="14" y="208"/>
                  </a:cubicBezTo>
                  <a:cubicBezTo>
                    <a:pt x="41" y="149"/>
                    <a:pt x="67" y="90"/>
                    <a:pt x="94" y="31"/>
                  </a:cubicBezTo>
                  <a:cubicBezTo>
                    <a:pt x="95" y="28"/>
                    <a:pt x="96" y="24"/>
                    <a:pt x="94" y="21"/>
                  </a:cubicBezTo>
                  <a:cubicBezTo>
                    <a:pt x="93" y="19"/>
                    <a:pt x="90" y="17"/>
                    <a:pt x="88" y="16"/>
                  </a:cubicBezTo>
                  <a:close/>
                </a:path>
              </a:pathLst>
            </a:custGeom>
            <a:solidFill>
              <a:srgbClr val="363F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9" name="ïṩḷïḋè">
              <a:extLst>
                <a:ext uri="{FF2B5EF4-FFF2-40B4-BE49-F238E27FC236}">
                  <a16:creationId xmlns:a16="http://schemas.microsoft.com/office/drawing/2014/main" id="{D73F6840-C163-E21D-E10C-E8362B6FFE51}"/>
                </a:ext>
              </a:extLst>
            </p:cNvPr>
            <p:cNvSpPr/>
            <p:nvPr/>
          </p:nvSpPr>
          <p:spPr bwMode="auto">
            <a:xfrm>
              <a:off x="7331076" y="5410200"/>
              <a:ext cx="274638" cy="131763"/>
            </a:xfrm>
            <a:custGeom>
              <a:avLst/>
              <a:gdLst>
                <a:gd name="T0" fmla="*/ 32 w 48"/>
                <a:gd name="T1" fmla="*/ 17 h 23"/>
                <a:gd name="T2" fmla="*/ 33 w 48"/>
                <a:gd name="T3" fmla="*/ 20 h 23"/>
                <a:gd name="T4" fmla="*/ 40 w 48"/>
                <a:gd name="T5" fmla="*/ 23 h 23"/>
                <a:gd name="T6" fmla="*/ 42 w 48"/>
                <a:gd name="T7" fmla="*/ 23 h 23"/>
                <a:gd name="T8" fmla="*/ 43 w 48"/>
                <a:gd name="T9" fmla="*/ 22 h 23"/>
                <a:gd name="T10" fmla="*/ 47 w 48"/>
                <a:gd name="T11" fmla="*/ 20 h 23"/>
                <a:gd name="T12" fmla="*/ 48 w 48"/>
                <a:gd name="T13" fmla="*/ 17 h 23"/>
                <a:gd name="T14" fmla="*/ 47 w 48"/>
                <a:gd name="T15" fmla="*/ 10 h 23"/>
                <a:gd name="T16" fmla="*/ 33 w 48"/>
                <a:gd name="T17" fmla="*/ 4 h 23"/>
                <a:gd name="T18" fmla="*/ 30 w 48"/>
                <a:gd name="T19" fmla="*/ 8 h 23"/>
                <a:gd name="T20" fmla="*/ 16 w 48"/>
                <a:gd name="T21" fmla="*/ 4 h 23"/>
                <a:gd name="T22" fmla="*/ 8 w 48"/>
                <a:gd name="T23" fmla="*/ 2 h 23"/>
                <a:gd name="T24" fmla="*/ 1 w 48"/>
                <a:gd name="T25" fmla="*/ 1 h 23"/>
                <a:gd name="T26" fmla="*/ 0 w 48"/>
                <a:gd name="T27" fmla="*/ 2 h 23"/>
                <a:gd name="T28" fmla="*/ 0 w 48"/>
                <a:gd name="T29" fmla="*/ 4 h 23"/>
                <a:gd name="T30" fmla="*/ 1 w 48"/>
                <a:gd name="T31" fmla="*/ 6 h 23"/>
                <a:gd name="T32" fmla="*/ 32 w 48"/>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23">
                  <a:moveTo>
                    <a:pt x="32" y="17"/>
                  </a:moveTo>
                  <a:cubicBezTo>
                    <a:pt x="29" y="18"/>
                    <a:pt x="31" y="20"/>
                    <a:pt x="33" y="20"/>
                  </a:cubicBezTo>
                  <a:cubicBezTo>
                    <a:pt x="35" y="22"/>
                    <a:pt x="37" y="22"/>
                    <a:pt x="40" y="23"/>
                  </a:cubicBezTo>
                  <a:cubicBezTo>
                    <a:pt x="40" y="23"/>
                    <a:pt x="41" y="23"/>
                    <a:pt x="42" y="23"/>
                  </a:cubicBezTo>
                  <a:cubicBezTo>
                    <a:pt x="42" y="23"/>
                    <a:pt x="43" y="23"/>
                    <a:pt x="43" y="22"/>
                  </a:cubicBezTo>
                  <a:cubicBezTo>
                    <a:pt x="44" y="22"/>
                    <a:pt x="47" y="21"/>
                    <a:pt x="47" y="20"/>
                  </a:cubicBezTo>
                  <a:cubicBezTo>
                    <a:pt x="48" y="19"/>
                    <a:pt x="48" y="18"/>
                    <a:pt x="48" y="17"/>
                  </a:cubicBezTo>
                  <a:cubicBezTo>
                    <a:pt x="47" y="15"/>
                    <a:pt x="46" y="12"/>
                    <a:pt x="47" y="10"/>
                  </a:cubicBezTo>
                  <a:cubicBezTo>
                    <a:pt x="42" y="9"/>
                    <a:pt x="38" y="5"/>
                    <a:pt x="33" y="4"/>
                  </a:cubicBezTo>
                  <a:cubicBezTo>
                    <a:pt x="32" y="6"/>
                    <a:pt x="30" y="7"/>
                    <a:pt x="30" y="8"/>
                  </a:cubicBezTo>
                  <a:cubicBezTo>
                    <a:pt x="30" y="7"/>
                    <a:pt x="17" y="5"/>
                    <a:pt x="16" y="4"/>
                  </a:cubicBezTo>
                  <a:cubicBezTo>
                    <a:pt x="13" y="4"/>
                    <a:pt x="11" y="3"/>
                    <a:pt x="8" y="2"/>
                  </a:cubicBezTo>
                  <a:cubicBezTo>
                    <a:pt x="6" y="2"/>
                    <a:pt x="3" y="0"/>
                    <a:pt x="1" y="1"/>
                  </a:cubicBezTo>
                  <a:cubicBezTo>
                    <a:pt x="1" y="1"/>
                    <a:pt x="0" y="2"/>
                    <a:pt x="0" y="2"/>
                  </a:cubicBezTo>
                  <a:cubicBezTo>
                    <a:pt x="0" y="3"/>
                    <a:pt x="0" y="3"/>
                    <a:pt x="0" y="4"/>
                  </a:cubicBezTo>
                  <a:cubicBezTo>
                    <a:pt x="0" y="5"/>
                    <a:pt x="0" y="6"/>
                    <a:pt x="1" y="6"/>
                  </a:cubicBezTo>
                  <a:cubicBezTo>
                    <a:pt x="10" y="14"/>
                    <a:pt x="22" y="13"/>
                    <a:pt x="32" y="17"/>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0" name="ïšḷîḓê">
              <a:extLst>
                <a:ext uri="{FF2B5EF4-FFF2-40B4-BE49-F238E27FC236}">
                  <a16:creationId xmlns:a16="http://schemas.microsoft.com/office/drawing/2014/main" id="{785A6AF2-E0C7-8DB0-5B6E-BA1B7C36C1B1}"/>
                </a:ext>
              </a:extLst>
            </p:cNvPr>
            <p:cNvSpPr/>
            <p:nvPr/>
          </p:nvSpPr>
          <p:spPr bwMode="auto">
            <a:xfrm>
              <a:off x="8601076" y="4975225"/>
              <a:ext cx="184150" cy="263525"/>
            </a:xfrm>
            <a:custGeom>
              <a:avLst/>
              <a:gdLst>
                <a:gd name="T0" fmla="*/ 24 w 32"/>
                <a:gd name="T1" fmla="*/ 18 h 46"/>
                <a:gd name="T2" fmla="*/ 27 w 32"/>
                <a:gd name="T3" fmla="*/ 18 h 46"/>
                <a:gd name="T4" fmla="*/ 31 w 32"/>
                <a:gd name="T5" fmla="*/ 12 h 46"/>
                <a:gd name="T6" fmla="*/ 32 w 32"/>
                <a:gd name="T7" fmla="*/ 10 h 46"/>
                <a:gd name="T8" fmla="*/ 31 w 32"/>
                <a:gd name="T9" fmla="*/ 8 h 46"/>
                <a:gd name="T10" fmla="*/ 29 w 32"/>
                <a:gd name="T11" fmla="*/ 3 h 46"/>
                <a:gd name="T12" fmla="*/ 26 w 32"/>
                <a:gd name="T13" fmla="*/ 2 h 46"/>
                <a:gd name="T14" fmla="*/ 17 w 32"/>
                <a:gd name="T15" fmla="*/ 0 h 46"/>
                <a:gd name="T16" fmla="*/ 9 w 32"/>
                <a:gd name="T17" fmla="*/ 15 h 46"/>
                <a:gd name="T18" fmla="*/ 14 w 32"/>
                <a:gd name="T19" fmla="*/ 17 h 46"/>
                <a:gd name="T20" fmla="*/ 7 w 32"/>
                <a:gd name="T21" fmla="*/ 30 h 46"/>
                <a:gd name="T22" fmla="*/ 4 w 32"/>
                <a:gd name="T23" fmla="*/ 37 h 46"/>
                <a:gd name="T24" fmla="*/ 1 w 32"/>
                <a:gd name="T25" fmla="*/ 43 h 46"/>
                <a:gd name="T26" fmla="*/ 3 w 32"/>
                <a:gd name="T27" fmla="*/ 45 h 46"/>
                <a:gd name="T28" fmla="*/ 4 w 32"/>
                <a:gd name="T29" fmla="*/ 46 h 46"/>
                <a:gd name="T30" fmla="*/ 7 w 32"/>
                <a:gd name="T31" fmla="*/ 45 h 46"/>
                <a:gd name="T32" fmla="*/ 24 w 32"/>
                <a:gd name="T33" fmla="*/ 1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46">
                  <a:moveTo>
                    <a:pt x="24" y="18"/>
                  </a:moveTo>
                  <a:cubicBezTo>
                    <a:pt x="24" y="20"/>
                    <a:pt x="27" y="19"/>
                    <a:pt x="27" y="18"/>
                  </a:cubicBezTo>
                  <a:cubicBezTo>
                    <a:pt x="29" y="16"/>
                    <a:pt x="30" y="14"/>
                    <a:pt x="31" y="12"/>
                  </a:cubicBezTo>
                  <a:cubicBezTo>
                    <a:pt x="31" y="11"/>
                    <a:pt x="32" y="10"/>
                    <a:pt x="32" y="10"/>
                  </a:cubicBezTo>
                  <a:cubicBezTo>
                    <a:pt x="32" y="9"/>
                    <a:pt x="31" y="9"/>
                    <a:pt x="31" y="8"/>
                  </a:cubicBezTo>
                  <a:cubicBezTo>
                    <a:pt x="31" y="7"/>
                    <a:pt x="30" y="4"/>
                    <a:pt x="29" y="3"/>
                  </a:cubicBezTo>
                  <a:cubicBezTo>
                    <a:pt x="28" y="2"/>
                    <a:pt x="27" y="2"/>
                    <a:pt x="26" y="2"/>
                  </a:cubicBezTo>
                  <a:cubicBezTo>
                    <a:pt x="24" y="2"/>
                    <a:pt x="19" y="1"/>
                    <a:pt x="17" y="0"/>
                  </a:cubicBezTo>
                  <a:cubicBezTo>
                    <a:pt x="15" y="4"/>
                    <a:pt x="10" y="11"/>
                    <a:pt x="9" y="15"/>
                  </a:cubicBezTo>
                  <a:cubicBezTo>
                    <a:pt x="11" y="15"/>
                    <a:pt x="12" y="16"/>
                    <a:pt x="14" y="17"/>
                  </a:cubicBezTo>
                  <a:cubicBezTo>
                    <a:pt x="13" y="16"/>
                    <a:pt x="8" y="29"/>
                    <a:pt x="7" y="30"/>
                  </a:cubicBezTo>
                  <a:cubicBezTo>
                    <a:pt x="6" y="32"/>
                    <a:pt x="5" y="35"/>
                    <a:pt x="4" y="37"/>
                  </a:cubicBezTo>
                  <a:cubicBezTo>
                    <a:pt x="3" y="39"/>
                    <a:pt x="0" y="41"/>
                    <a:pt x="1" y="43"/>
                  </a:cubicBezTo>
                  <a:cubicBezTo>
                    <a:pt x="1" y="44"/>
                    <a:pt x="2" y="44"/>
                    <a:pt x="3" y="45"/>
                  </a:cubicBezTo>
                  <a:cubicBezTo>
                    <a:pt x="3" y="45"/>
                    <a:pt x="4" y="46"/>
                    <a:pt x="4" y="46"/>
                  </a:cubicBezTo>
                  <a:cubicBezTo>
                    <a:pt x="5" y="46"/>
                    <a:pt x="6" y="46"/>
                    <a:pt x="7" y="45"/>
                  </a:cubicBezTo>
                  <a:cubicBezTo>
                    <a:pt x="16" y="39"/>
                    <a:pt x="17" y="27"/>
                    <a:pt x="24" y="18"/>
                  </a:cubicBez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1" name="íṩḷîḓé">
              <a:extLst>
                <a:ext uri="{FF2B5EF4-FFF2-40B4-BE49-F238E27FC236}">
                  <a16:creationId xmlns:a16="http://schemas.microsoft.com/office/drawing/2014/main" id="{1CF7654A-5D6F-8C61-0551-9DD0618B4BA3}"/>
                </a:ext>
              </a:extLst>
            </p:cNvPr>
            <p:cNvSpPr/>
            <p:nvPr/>
          </p:nvSpPr>
          <p:spPr bwMode="auto">
            <a:xfrm>
              <a:off x="7616826" y="2986088"/>
              <a:ext cx="779463" cy="1795463"/>
            </a:xfrm>
            <a:custGeom>
              <a:avLst/>
              <a:gdLst>
                <a:gd name="T0" fmla="*/ 60 w 136"/>
                <a:gd name="T1" fmla="*/ 12 h 314"/>
                <a:gd name="T2" fmla="*/ 66 w 136"/>
                <a:gd name="T3" fmla="*/ 6 h 314"/>
                <a:gd name="T4" fmla="*/ 89 w 136"/>
                <a:gd name="T5" fmla="*/ 12 h 314"/>
                <a:gd name="T6" fmla="*/ 108 w 136"/>
                <a:gd name="T7" fmla="*/ 54 h 314"/>
                <a:gd name="T8" fmla="*/ 118 w 136"/>
                <a:gd name="T9" fmla="*/ 87 h 314"/>
                <a:gd name="T10" fmla="*/ 128 w 136"/>
                <a:gd name="T11" fmla="*/ 302 h 314"/>
                <a:gd name="T12" fmla="*/ 68 w 136"/>
                <a:gd name="T13" fmla="*/ 310 h 314"/>
                <a:gd name="T14" fmla="*/ 31 w 136"/>
                <a:gd name="T15" fmla="*/ 313 h 314"/>
                <a:gd name="T16" fmla="*/ 3 w 136"/>
                <a:gd name="T17" fmla="*/ 300 h 314"/>
                <a:gd name="T18" fmla="*/ 13 w 136"/>
                <a:gd name="T19" fmla="*/ 264 h 314"/>
                <a:gd name="T20" fmla="*/ 19 w 136"/>
                <a:gd name="T21" fmla="*/ 110 h 314"/>
                <a:gd name="T22" fmla="*/ 18 w 136"/>
                <a:gd name="T23" fmla="*/ 61 h 314"/>
                <a:gd name="T24" fmla="*/ 31 w 136"/>
                <a:gd name="T25" fmla="*/ 32 h 314"/>
                <a:gd name="T26" fmla="*/ 56 w 136"/>
                <a:gd name="T27" fmla="*/ 16 h 314"/>
                <a:gd name="T28" fmla="*/ 60 w 136"/>
                <a:gd name="T29" fmla="*/ 12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6" h="314">
                  <a:moveTo>
                    <a:pt x="60" y="12"/>
                  </a:moveTo>
                  <a:cubicBezTo>
                    <a:pt x="62" y="10"/>
                    <a:pt x="64" y="8"/>
                    <a:pt x="66" y="6"/>
                  </a:cubicBezTo>
                  <a:cubicBezTo>
                    <a:pt x="76" y="0"/>
                    <a:pt x="83" y="3"/>
                    <a:pt x="89" y="12"/>
                  </a:cubicBezTo>
                  <a:cubicBezTo>
                    <a:pt x="98" y="25"/>
                    <a:pt x="103" y="40"/>
                    <a:pt x="108" y="54"/>
                  </a:cubicBezTo>
                  <a:cubicBezTo>
                    <a:pt x="112" y="65"/>
                    <a:pt x="115" y="76"/>
                    <a:pt x="118" y="87"/>
                  </a:cubicBezTo>
                  <a:cubicBezTo>
                    <a:pt x="136" y="157"/>
                    <a:pt x="125" y="230"/>
                    <a:pt x="128" y="302"/>
                  </a:cubicBezTo>
                  <a:cubicBezTo>
                    <a:pt x="108" y="305"/>
                    <a:pt x="88" y="308"/>
                    <a:pt x="68" y="310"/>
                  </a:cubicBezTo>
                  <a:cubicBezTo>
                    <a:pt x="56" y="312"/>
                    <a:pt x="43" y="314"/>
                    <a:pt x="31" y="313"/>
                  </a:cubicBezTo>
                  <a:cubicBezTo>
                    <a:pt x="28" y="312"/>
                    <a:pt x="0" y="305"/>
                    <a:pt x="3" y="300"/>
                  </a:cubicBezTo>
                  <a:cubicBezTo>
                    <a:pt x="8" y="289"/>
                    <a:pt x="11" y="276"/>
                    <a:pt x="13" y="264"/>
                  </a:cubicBezTo>
                  <a:cubicBezTo>
                    <a:pt x="22" y="213"/>
                    <a:pt x="24" y="161"/>
                    <a:pt x="19" y="110"/>
                  </a:cubicBezTo>
                  <a:cubicBezTo>
                    <a:pt x="18" y="93"/>
                    <a:pt x="16" y="77"/>
                    <a:pt x="18" y="61"/>
                  </a:cubicBezTo>
                  <a:cubicBezTo>
                    <a:pt x="20" y="51"/>
                    <a:pt x="24" y="40"/>
                    <a:pt x="31" y="32"/>
                  </a:cubicBezTo>
                  <a:cubicBezTo>
                    <a:pt x="39" y="23"/>
                    <a:pt x="47" y="22"/>
                    <a:pt x="56" y="16"/>
                  </a:cubicBezTo>
                  <a:cubicBezTo>
                    <a:pt x="58" y="15"/>
                    <a:pt x="59" y="13"/>
                    <a:pt x="60" y="12"/>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微软雅黑"/>
                <a:cs typeface="+mn-cs"/>
              </a:endParaRPr>
            </a:p>
          </p:txBody>
        </p:sp>
        <p:sp>
          <p:nvSpPr>
            <p:cNvPr id="302" name="îṡľîďe">
              <a:extLst>
                <a:ext uri="{FF2B5EF4-FFF2-40B4-BE49-F238E27FC236}">
                  <a16:creationId xmlns:a16="http://schemas.microsoft.com/office/drawing/2014/main" id="{6B1FFCE0-7908-9DB7-CB6F-5BDC1BA4DE4B}"/>
                </a:ext>
              </a:extLst>
            </p:cNvPr>
            <p:cNvSpPr/>
            <p:nvPr/>
          </p:nvSpPr>
          <p:spPr bwMode="auto">
            <a:xfrm>
              <a:off x="7623176" y="2603500"/>
              <a:ext cx="371475" cy="490538"/>
            </a:xfrm>
            <a:custGeom>
              <a:avLst/>
              <a:gdLst>
                <a:gd name="T0" fmla="*/ 47 w 65"/>
                <a:gd name="T1" fmla="*/ 11 h 86"/>
                <a:gd name="T2" fmla="*/ 61 w 65"/>
                <a:gd name="T3" fmla="*/ 36 h 86"/>
                <a:gd name="T4" fmla="*/ 60 w 65"/>
                <a:gd name="T5" fmla="*/ 68 h 86"/>
                <a:gd name="T6" fmla="*/ 34 w 65"/>
                <a:gd name="T7" fmla="*/ 84 h 86"/>
                <a:gd name="T8" fmla="*/ 16 w 65"/>
                <a:gd name="T9" fmla="*/ 73 h 86"/>
                <a:gd name="T10" fmla="*/ 6 w 65"/>
                <a:gd name="T11" fmla="*/ 20 h 86"/>
                <a:gd name="T12" fmla="*/ 20 w 65"/>
                <a:gd name="T13" fmla="*/ 2 h 86"/>
                <a:gd name="T14" fmla="*/ 47 w 65"/>
                <a:gd name="T15" fmla="*/ 11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6">
                  <a:moveTo>
                    <a:pt x="47" y="11"/>
                  </a:moveTo>
                  <a:cubicBezTo>
                    <a:pt x="54" y="18"/>
                    <a:pt x="59" y="27"/>
                    <a:pt x="61" y="36"/>
                  </a:cubicBezTo>
                  <a:cubicBezTo>
                    <a:pt x="64" y="47"/>
                    <a:pt x="65" y="59"/>
                    <a:pt x="60" y="68"/>
                  </a:cubicBezTo>
                  <a:cubicBezTo>
                    <a:pt x="55" y="78"/>
                    <a:pt x="45" y="86"/>
                    <a:pt x="34" y="84"/>
                  </a:cubicBezTo>
                  <a:cubicBezTo>
                    <a:pt x="27" y="83"/>
                    <a:pt x="20" y="78"/>
                    <a:pt x="16" y="73"/>
                  </a:cubicBezTo>
                  <a:cubicBezTo>
                    <a:pt x="4" y="58"/>
                    <a:pt x="0" y="38"/>
                    <a:pt x="6" y="20"/>
                  </a:cubicBezTo>
                  <a:cubicBezTo>
                    <a:pt x="9" y="13"/>
                    <a:pt x="12" y="4"/>
                    <a:pt x="20" y="2"/>
                  </a:cubicBezTo>
                  <a:cubicBezTo>
                    <a:pt x="29" y="0"/>
                    <a:pt x="40" y="6"/>
                    <a:pt x="47" y="11"/>
                  </a:cubicBezTo>
                  <a:close/>
                </a:path>
              </a:pathLst>
            </a:custGeom>
            <a:solidFill>
              <a:srgbClr val="F9E9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3" name="îṩľiḑe">
              <a:extLst>
                <a:ext uri="{FF2B5EF4-FFF2-40B4-BE49-F238E27FC236}">
                  <a16:creationId xmlns:a16="http://schemas.microsoft.com/office/drawing/2014/main" id="{2A787FD9-407B-5F1F-662F-54DDBA2CBD9B}"/>
                </a:ext>
              </a:extLst>
            </p:cNvPr>
            <p:cNvSpPr/>
            <p:nvPr/>
          </p:nvSpPr>
          <p:spPr bwMode="auto">
            <a:xfrm>
              <a:off x="7594601" y="2533650"/>
              <a:ext cx="463550" cy="406400"/>
            </a:xfrm>
            <a:custGeom>
              <a:avLst/>
              <a:gdLst>
                <a:gd name="T0" fmla="*/ 3 w 81"/>
                <a:gd name="T1" fmla="*/ 30 h 71"/>
                <a:gd name="T2" fmla="*/ 0 w 81"/>
                <a:gd name="T3" fmla="*/ 24 h 71"/>
                <a:gd name="T4" fmla="*/ 2 w 81"/>
                <a:gd name="T5" fmla="*/ 19 h 71"/>
                <a:gd name="T6" fmla="*/ 39 w 81"/>
                <a:gd name="T7" fmla="*/ 1 h 71"/>
                <a:gd name="T8" fmla="*/ 49 w 81"/>
                <a:gd name="T9" fmla="*/ 3 h 71"/>
                <a:gd name="T10" fmla="*/ 68 w 81"/>
                <a:gd name="T11" fmla="*/ 20 h 71"/>
                <a:gd name="T12" fmla="*/ 76 w 81"/>
                <a:gd name="T13" fmla="*/ 64 h 71"/>
                <a:gd name="T14" fmla="*/ 72 w 81"/>
                <a:gd name="T15" fmla="*/ 70 h 71"/>
                <a:gd name="T16" fmla="*/ 66 w 81"/>
                <a:gd name="T17" fmla="*/ 70 h 71"/>
                <a:gd name="T18" fmla="*/ 64 w 81"/>
                <a:gd name="T19" fmla="*/ 66 h 71"/>
                <a:gd name="T20" fmla="*/ 54 w 81"/>
                <a:gd name="T21" fmla="*/ 41 h 71"/>
                <a:gd name="T22" fmla="*/ 43 w 81"/>
                <a:gd name="T23" fmla="*/ 30 h 71"/>
                <a:gd name="T24" fmla="*/ 3 w 81"/>
                <a:gd name="T25" fmla="*/ 3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71">
                  <a:moveTo>
                    <a:pt x="3" y="30"/>
                  </a:moveTo>
                  <a:cubicBezTo>
                    <a:pt x="1" y="29"/>
                    <a:pt x="0" y="27"/>
                    <a:pt x="0" y="24"/>
                  </a:cubicBezTo>
                  <a:cubicBezTo>
                    <a:pt x="0" y="22"/>
                    <a:pt x="1" y="20"/>
                    <a:pt x="2" y="19"/>
                  </a:cubicBezTo>
                  <a:cubicBezTo>
                    <a:pt x="10" y="7"/>
                    <a:pt x="25" y="0"/>
                    <a:pt x="39" y="1"/>
                  </a:cubicBezTo>
                  <a:cubicBezTo>
                    <a:pt x="42" y="1"/>
                    <a:pt x="46" y="1"/>
                    <a:pt x="49" y="3"/>
                  </a:cubicBezTo>
                  <a:cubicBezTo>
                    <a:pt x="57" y="6"/>
                    <a:pt x="63" y="13"/>
                    <a:pt x="68" y="20"/>
                  </a:cubicBezTo>
                  <a:cubicBezTo>
                    <a:pt x="76" y="33"/>
                    <a:pt x="81" y="49"/>
                    <a:pt x="76" y="64"/>
                  </a:cubicBezTo>
                  <a:cubicBezTo>
                    <a:pt x="75" y="66"/>
                    <a:pt x="74" y="68"/>
                    <a:pt x="72" y="70"/>
                  </a:cubicBezTo>
                  <a:cubicBezTo>
                    <a:pt x="70" y="71"/>
                    <a:pt x="68" y="71"/>
                    <a:pt x="66" y="70"/>
                  </a:cubicBezTo>
                  <a:cubicBezTo>
                    <a:pt x="65" y="69"/>
                    <a:pt x="65" y="68"/>
                    <a:pt x="64" y="66"/>
                  </a:cubicBezTo>
                  <a:cubicBezTo>
                    <a:pt x="61" y="58"/>
                    <a:pt x="58" y="49"/>
                    <a:pt x="54" y="41"/>
                  </a:cubicBezTo>
                  <a:cubicBezTo>
                    <a:pt x="52" y="36"/>
                    <a:pt x="49" y="31"/>
                    <a:pt x="43" y="30"/>
                  </a:cubicBezTo>
                  <a:cubicBezTo>
                    <a:pt x="30" y="29"/>
                    <a:pt x="15" y="41"/>
                    <a:pt x="3" y="30"/>
                  </a:cubicBezTo>
                  <a:close/>
                </a:path>
              </a:pathLst>
            </a:custGeom>
            <a:solidFill>
              <a:srgbClr val="EDCB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4" name="î$ḻiḓé">
              <a:extLst>
                <a:ext uri="{FF2B5EF4-FFF2-40B4-BE49-F238E27FC236}">
                  <a16:creationId xmlns:a16="http://schemas.microsoft.com/office/drawing/2014/main" id="{79553035-63DA-ADF2-673A-E78B39F33F32}"/>
                </a:ext>
              </a:extLst>
            </p:cNvPr>
            <p:cNvSpPr/>
            <p:nvPr/>
          </p:nvSpPr>
          <p:spPr bwMode="auto">
            <a:xfrm>
              <a:off x="8247063" y="3379788"/>
              <a:ext cx="749300" cy="801688"/>
            </a:xfrm>
            <a:custGeom>
              <a:avLst/>
              <a:gdLst>
                <a:gd name="T0" fmla="*/ 6 w 131"/>
                <a:gd name="T1" fmla="*/ 78 h 140"/>
                <a:gd name="T2" fmla="*/ 0 w 131"/>
                <a:gd name="T3" fmla="*/ 90 h 140"/>
                <a:gd name="T4" fmla="*/ 11 w 131"/>
                <a:gd name="T5" fmla="*/ 103 h 140"/>
                <a:gd name="T6" fmla="*/ 57 w 131"/>
                <a:gd name="T7" fmla="*/ 138 h 140"/>
                <a:gd name="T8" fmla="*/ 62 w 131"/>
                <a:gd name="T9" fmla="*/ 139 h 140"/>
                <a:gd name="T10" fmla="*/ 65 w 131"/>
                <a:gd name="T11" fmla="*/ 137 h 140"/>
                <a:gd name="T12" fmla="*/ 129 w 131"/>
                <a:gd name="T13" fmla="*/ 55 h 140"/>
                <a:gd name="T14" fmla="*/ 130 w 131"/>
                <a:gd name="T15" fmla="*/ 52 h 140"/>
                <a:gd name="T16" fmla="*/ 128 w 131"/>
                <a:gd name="T17" fmla="*/ 47 h 140"/>
                <a:gd name="T18" fmla="*/ 78 w 131"/>
                <a:gd name="T19" fmla="*/ 4 h 140"/>
                <a:gd name="T20" fmla="*/ 70 w 131"/>
                <a:gd name="T21" fmla="*/ 1 h 140"/>
                <a:gd name="T22" fmla="*/ 58 w 131"/>
                <a:gd name="T23" fmla="*/ 10 h 140"/>
                <a:gd name="T24" fmla="*/ 37 w 131"/>
                <a:gd name="T25" fmla="*/ 34 h 140"/>
                <a:gd name="T26" fmla="*/ 6 w 131"/>
                <a:gd name="T27" fmla="*/ 7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140">
                  <a:moveTo>
                    <a:pt x="6" y="78"/>
                  </a:moveTo>
                  <a:cubicBezTo>
                    <a:pt x="3" y="82"/>
                    <a:pt x="1" y="86"/>
                    <a:pt x="0" y="90"/>
                  </a:cubicBezTo>
                  <a:cubicBezTo>
                    <a:pt x="0" y="97"/>
                    <a:pt x="6" y="99"/>
                    <a:pt x="11" y="103"/>
                  </a:cubicBezTo>
                  <a:cubicBezTo>
                    <a:pt x="26" y="115"/>
                    <a:pt x="40" y="128"/>
                    <a:pt x="57" y="138"/>
                  </a:cubicBezTo>
                  <a:cubicBezTo>
                    <a:pt x="58" y="139"/>
                    <a:pt x="60" y="140"/>
                    <a:pt x="62" y="139"/>
                  </a:cubicBezTo>
                  <a:cubicBezTo>
                    <a:pt x="63" y="139"/>
                    <a:pt x="64" y="138"/>
                    <a:pt x="65" y="137"/>
                  </a:cubicBezTo>
                  <a:cubicBezTo>
                    <a:pt x="89" y="112"/>
                    <a:pt x="110" y="84"/>
                    <a:pt x="129" y="55"/>
                  </a:cubicBezTo>
                  <a:cubicBezTo>
                    <a:pt x="129" y="54"/>
                    <a:pt x="130" y="53"/>
                    <a:pt x="130" y="52"/>
                  </a:cubicBezTo>
                  <a:cubicBezTo>
                    <a:pt x="131" y="50"/>
                    <a:pt x="129" y="48"/>
                    <a:pt x="128" y="47"/>
                  </a:cubicBezTo>
                  <a:cubicBezTo>
                    <a:pt x="113" y="30"/>
                    <a:pt x="95" y="18"/>
                    <a:pt x="78" y="4"/>
                  </a:cubicBezTo>
                  <a:cubicBezTo>
                    <a:pt x="76" y="3"/>
                    <a:pt x="73" y="1"/>
                    <a:pt x="70" y="1"/>
                  </a:cubicBezTo>
                  <a:cubicBezTo>
                    <a:pt x="64" y="0"/>
                    <a:pt x="62" y="5"/>
                    <a:pt x="58" y="10"/>
                  </a:cubicBezTo>
                  <a:cubicBezTo>
                    <a:pt x="52" y="16"/>
                    <a:pt x="43" y="27"/>
                    <a:pt x="37" y="34"/>
                  </a:cubicBezTo>
                  <a:cubicBezTo>
                    <a:pt x="26" y="48"/>
                    <a:pt x="15" y="63"/>
                    <a:pt x="6" y="78"/>
                  </a:cubicBezTo>
                  <a:close/>
                </a:path>
              </a:pathLst>
            </a:custGeom>
            <a:solidFill>
              <a:srgbClr val="3D32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5" name="îṣļiḋé">
              <a:extLst>
                <a:ext uri="{FF2B5EF4-FFF2-40B4-BE49-F238E27FC236}">
                  <a16:creationId xmlns:a16="http://schemas.microsoft.com/office/drawing/2014/main" id="{E0FB2A79-2F96-0EFD-9012-A58B5CE33C6A}"/>
                </a:ext>
              </a:extLst>
            </p:cNvPr>
            <p:cNvSpPr/>
            <p:nvPr/>
          </p:nvSpPr>
          <p:spPr bwMode="auto">
            <a:xfrm>
              <a:off x="7954963" y="3135313"/>
              <a:ext cx="788988" cy="833438"/>
            </a:xfrm>
            <a:custGeom>
              <a:avLst/>
              <a:gdLst>
                <a:gd name="T0" fmla="*/ 71 w 138"/>
                <a:gd name="T1" fmla="*/ 38 h 146"/>
                <a:gd name="T2" fmla="*/ 47 w 138"/>
                <a:gd name="T3" fmla="*/ 15 h 146"/>
                <a:gd name="T4" fmla="*/ 17 w 138"/>
                <a:gd name="T5" fmla="*/ 1 h 146"/>
                <a:gd name="T6" fmla="*/ 2 w 138"/>
                <a:gd name="T7" fmla="*/ 7 h 146"/>
                <a:gd name="T8" fmla="*/ 8 w 138"/>
                <a:gd name="T9" fmla="*/ 21 h 146"/>
                <a:gd name="T10" fmla="*/ 65 w 138"/>
                <a:gd name="T11" fmla="*/ 69 h 146"/>
                <a:gd name="T12" fmla="*/ 88 w 138"/>
                <a:gd name="T13" fmla="*/ 89 h 146"/>
                <a:gd name="T14" fmla="*/ 130 w 138"/>
                <a:gd name="T15" fmla="*/ 146 h 146"/>
                <a:gd name="T16" fmla="*/ 138 w 138"/>
                <a:gd name="T17" fmla="*/ 138 h 146"/>
                <a:gd name="T18" fmla="*/ 134 w 138"/>
                <a:gd name="T19" fmla="*/ 130 h 146"/>
                <a:gd name="T20" fmla="*/ 130 w 138"/>
                <a:gd name="T21" fmla="*/ 121 h 146"/>
                <a:gd name="T22" fmla="*/ 117 w 138"/>
                <a:gd name="T23" fmla="*/ 100 h 146"/>
                <a:gd name="T24" fmla="*/ 88 w 138"/>
                <a:gd name="T25" fmla="*/ 59 h 146"/>
                <a:gd name="T26" fmla="*/ 71 w 138"/>
                <a:gd name="T27" fmla="*/ 3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8" h="146">
                  <a:moveTo>
                    <a:pt x="71" y="38"/>
                  </a:moveTo>
                  <a:cubicBezTo>
                    <a:pt x="63" y="30"/>
                    <a:pt x="56" y="22"/>
                    <a:pt x="47" y="15"/>
                  </a:cubicBezTo>
                  <a:cubicBezTo>
                    <a:pt x="38" y="8"/>
                    <a:pt x="28" y="3"/>
                    <a:pt x="17" y="1"/>
                  </a:cubicBezTo>
                  <a:cubicBezTo>
                    <a:pt x="11" y="0"/>
                    <a:pt x="4" y="1"/>
                    <a:pt x="2" y="7"/>
                  </a:cubicBezTo>
                  <a:cubicBezTo>
                    <a:pt x="0" y="12"/>
                    <a:pt x="4" y="17"/>
                    <a:pt x="8" y="21"/>
                  </a:cubicBezTo>
                  <a:cubicBezTo>
                    <a:pt x="26" y="38"/>
                    <a:pt x="45" y="54"/>
                    <a:pt x="65" y="69"/>
                  </a:cubicBezTo>
                  <a:cubicBezTo>
                    <a:pt x="73" y="76"/>
                    <a:pt x="81" y="82"/>
                    <a:pt x="88" y="89"/>
                  </a:cubicBezTo>
                  <a:cubicBezTo>
                    <a:pt x="105" y="105"/>
                    <a:pt x="119" y="125"/>
                    <a:pt x="130" y="146"/>
                  </a:cubicBezTo>
                  <a:cubicBezTo>
                    <a:pt x="133" y="144"/>
                    <a:pt x="138" y="142"/>
                    <a:pt x="138" y="138"/>
                  </a:cubicBezTo>
                  <a:cubicBezTo>
                    <a:pt x="138" y="135"/>
                    <a:pt x="135" y="133"/>
                    <a:pt x="134" y="130"/>
                  </a:cubicBezTo>
                  <a:cubicBezTo>
                    <a:pt x="133" y="127"/>
                    <a:pt x="132" y="124"/>
                    <a:pt x="130" y="121"/>
                  </a:cubicBezTo>
                  <a:cubicBezTo>
                    <a:pt x="126" y="113"/>
                    <a:pt x="122" y="106"/>
                    <a:pt x="117" y="100"/>
                  </a:cubicBezTo>
                  <a:cubicBezTo>
                    <a:pt x="108" y="86"/>
                    <a:pt x="99" y="72"/>
                    <a:pt x="88" y="59"/>
                  </a:cubicBezTo>
                  <a:cubicBezTo>
                    <a:pt x="83" y="52"/>
                    <a:pt x="77" y="45"/>
                    <a:pt x="71" y="38"/>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6" name="îṡḻîďé">
              <a:extLst>
                <a:ext uri="{FF2B5EF4-FFF2-40B4-BE49-F238E27FC236}">
                  <a16:creationId xmlns:a16="http://schemas.microsoft.com/office/drawing/2014/main" id="{AA264947-B576-4AD2-872C-DDAE73FF0A88}"/>
                </a:ext>
              </a:extLst>
            </p:cNvPr>
            <p:cNvSpPr/>
            <p:nvPr/>
          </p:nvSpPr>
          <p:spPr bwMode="auto">
            <a:xfrm>
              <a:off x="8704263" y="3924300"/>
              <a:ext cx="85725" cy="119063"/>
            </a:xfrm>
            <a:custGeom>
              <a:avLst/>
              <a:gdLst>
                <a:gd name="T0" fmla="*/ 14 w 15"/>
                <a:gd name="T1" fmla="*/ 11 h 21"/>
                <a:gd name="T2" fmla="*/ 15 w 15"/>
                <a:gd name="T3" fmla="*/ 12 h 21"/>
                <a:gd name="T4" fmla="*/ 15 w 15"/>
                <a:gd name="T5" fmla="*/ 14 h 21"/>
                <a:gd name="T6" fmla="*/ 11 w 15"/>
                <a:gd name="T7" fmla="*/ 19 h 21"/>
                <a:gd name="T8" fmla="*/ 6 w 15"/>
                <a:gd name="T9" fmla="*/ 20 h 21"/>
                <a:gd name="T10" fmla="*/ 4 w 15"/>
                <a:gd name="T11" fmla="*/ 19 h 21"/>
                <a:gd name="T12" fmla="*/ 0 w 15"/>
                <a:gd name="T13" fmla="*/ 7 h 21"/>
                <a:gd name="T14" fmla="*/ 5 w 15"/>
                <a:gd name="T15" fmla="*/ 3 h 21"/>
                <a:gd name="T16" fmla="*/ 14 w 15"/>
                <a:gd name="T1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1">
                  <a:moveTo>
                    <a:pt x="14" y="11"/>
                  </a:moveTo>
                  <a:cubicBezTo>
                    <a:pt x="14" y="11"/>
                    <a:pt x="15" y="12"/>
                    <a:pt x="15" y="12"/>
                  </a:cubicBezTo>
                  <a:cubicBezTo>
                    <a:pt x="15" y="13"/>
                    <a:pt x="15" y="13"/>
                    <a:pt x="15" y="14"/>
                  </a:cubicBezTo>
                  <a:cubicBezTo>
                    <a:pt x="14" y="16"/>
                    <a:pt x="13" y="17"/>
                    <a:pt x="11" y="19"/>
                  </a:cubicBezTo>
                  <a:cubicBezTo>
                    <a:pt x="10" y="20"/>
                    <a:pt x="8" y="21"/>
                    <a:pt x="6" y="20"/>
                  </a:cubicBezTo>
                  <a:cubicBezTo>
                    <a:pt x="5" y="20"/>
                    <a:pt x="5" y="19"/>
                    <a:pt x="4" y="19"/>
                  </a:cubicBezTo>
                  <a:cubicBezTo>
                    <a:pt x="1" y="16"/>
                    <a:pt x="0" y="11"/>
                    <a:pt x="0" y="7"/>
                  </a:cubicBezTo>
                  <a:cubicBezTo>
                    <a:pt x="0" y="4"/>
                    <a:pt x="2" y="0"/>
                    <a:pt x="5" y="3"/>
                  </a:cubicBezTo>
                  <a:cubicBezTo>
                    <a:pt x="8" y="5"/>
                    <a:pt x="11" y="8"/>
                    <a:pt x="14" y="11"/>
                  </a:cubicBezTo>
                  <a:close/>
                </a:path>
              </a:pathLst>
            </a:custGeom>
            <a:solidFill>
              <a:srgbClr val="F9E9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7" name="íṩḻïḓè">
              <a:extLst>
                <a:ext uri="{FF2B5EF4-FFF2-40B4-BE49-F238E27FC236}">
                  <a16:creationId xmlns:a16="http://schemas.microsoft.com/office/drawing/2014/main" id="{B62CB852-B8D0-10CA-7B5C-61D21C464254}"/>
                </a:ext>
              </a:extLst>
            </p:cNvPr>
            <p:cNvSpPr/>
            <p:nvPr/>
          </p:nvSpPr>
          <p:spPr bwMode="auto">
            <a:xfrm>
              <a:off x="7594601" y="2533650"/>
              <a:ext cx="474663" cy="474663"/>
            </a:xfrm>
            <a:custGeom>
              <a:avLst/>
              <a:gdLst>
                <a:gd name="T0" fmla="*/ 4 w 83"/>
                <a:gd name="T1" fmla="*/ 31 h 83"/>
                <a:gd name="T2" fmla="*/ 10 w 83"/>
                <a:gd name="T3" fmla="*/ 35 h 83"/>
                <a:gd name="T4" fmla="*/ 33 w 83"/>
                <a:gd name="T5" fmla="*/ 43 h 83"/>
                <a:gd name="T6" fmla="*/ 40 w 83"/>
                <a:gd name="T7" fmla="*/ 54 h 83"/>
                <a:gd name="T8" fmla="*/ 44 w 83"/>
                <a:gd name="T9" fmla="*/ 64 h 83"/>
                <a:gd name="T10" fmla="*/ 47 w 83"/>
                <a:gd name="T11" fmla="*/ 76 h 83"/>
                <a:gd name="T12" fmla="*/ 56 w 83"/>
                <a:gd name="T13" fmla="*/ 82 h 83"/>
                <a:gd name="T14" fmla="*/ 63 w 83"/>
                <a:gd name="T15" fmla="*/ 80 h 83"/>
                <a:gd name="T16" fmla="*/ 73 w 83"/>
                <a:gd name="T17" fmla="*/ 69 h 83"/>
                <a:gd name="T18" fmla="*/ 80 w 83"/>
                <a:gd name="T19" fmla="*/ 46 h 83"/>
                <a:gd name="T20" fmla="*/ 80 w 83"/>
                <a:gd name="T21" fmla="*/ 20 h 83"/>
                <a:gd name="T22" fmla="*/ 73 w 83"/>
                <a:gd name="T23" fmla="*/ 10 h 83"/>
                <a:gd name="T24" fmla="*/ 66 w 83"/>
                <a:gd name="T25" fmla="*/ 4 h 83"/>
                <a:gd name="T26" fmla="*/ 58 w 83"/>
                <a:gd name="T27" fmla="*/ 2 h 83"/>
                <a:gd name="T28" fmla="*/ 22 w 83"/>
                <a:gd name="T29" fmla="*/ 7 h 83"/>
                <a:gd name="T30" fmla="*/ 7 w 83"/>
                <a:gd name="T31" fmla="*/ 18 h 83"/>
                <a:gd name="T32" fmla="*/ 4 w 83"/>
                <a:gd name="T33"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83">
                  <a:moveTo>
                    <a:pt x="4" y="31"/>
                  </a:moveTo>
                  <a:cubicBezTo>
                    <a:pt x="5" y="33"/>
                    <a:pt x="8" y="35"/>
                    <a:pt x="10" y="35"/>
                  </a:cubicBezTo>
                  <a:cubicBezTo>
                    <a:pt x="18" y="38"/>
                    <a:pt x="27" y="38"/>
                    <a:pt x="33" y="43"/>
                  </a:cubicBezTo>
                  <a:cubicBezTo>
                    <a:pt x="36" y="46"/>
                    <a:pt x="38" y="50"/>
                    <a:pt x="40" y="54"/>
                  </a:cubicBezTo>
                  <a:cubicBezTo>
                    <a:pt x="42" y="57"/>
                    <a:pt x="43" y="61"/>
                    <a:pt x="44" y="64"/>
                  </a:cubicBezTo>
                  <a:cubicBezTo>
                    <a:pt x="45" y="68"/>
                    <a:pt x="45" y="72"/>
                    <a:pt x="47" y="76"/>
                  </a:cubicBezTo>
                  <a:cubicBezTo>
                    <a:pt x="49" y="79"/>
                    <a:pt x="52" y="82"/>
                    <a:pt x="56" y="82"/>
                  </a:cubicBezTo>
                  <a:cubicBezTo>
                    <a:pt x="59" y="83"/>
                    <a:pt x="61" y="82"/>
                    <a:pt x="63" y="80"/>
                  </a:cubicBezTo>
                  <a:cubicBezTo>
                    <a:pt x="68" y="78"/>
                    <a:pt x="71" y="73"/>
                    <a:pt x="73" y="69"/>
                  </a:cubicBezTo>
                  <a:cubicBezTo>
                    <a:pt x="77" y="62"/>
                    <a:pt x="79" y="54"/>
                    <a:pt x="80" y="46"/>
                  </a:cubicBezTo>
                  <a:cubicBezTo>
                    <a:pt x="82" y="37"/>
                    <a:pt x="83" y="28"/>
                    <a:pt x="80" y="20"/>
                  </a:cubicBezTo>
                  <a:cubicBezTo>
                    <a:pt x="79" y="17"/>
                    <a:pt x="76" y="13"/>
                    <a:pt x="73" y="10"/>
                  </a:cubicBezTo>
                  <a:cubicBezTo>
                    <a:pt x="71" y="8"/>
                    <a:pt x="69" y="6"/>
                    <a:pt x="66" y="4"/>
                  </a:cubicBezTo>
                  <a:cubicBezTo>
                    <a:pt x="64" y="3"/>
                    <a:pt x="61" y="3"/>
                    <a:pt x="58" y="2"/>
                  </a:cubicBezTo>
                  <a:cubicBezTo>
                    <a:pt x="46" y="0"/>
                    <a:pt x="33" y="2"/>
                    <a:pt x="22" y="7"/>
                  </a:cubicBezTo>
                  <a:cubicBezTo>
                    <a:pt x="16" y="9"/>
                    <a:pt x="11" y="13"/>
                    <a:pt x="7" y="18"/>
                  </a:cubicBezTo>
                  <a:cubicBezTo>
                    <a:pt x="4" y="21"/>
                    <a:pt x="0" y="26"/>
                    <a:pt x="4" y="31"/>
                  </a:cubicBezTo>
                  <a:close/>
                </a:path>
              </a:pathLst>
            </a:custGeom>
            <a:solidFill>
              <a:srgbClr val="EDCB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微软雅黑"/>
                <a:cs typeface="+mn-cs"/>
              </a:endParaRPr>
            </a:p>
          </p:txBody>
        </p:sp>
      </p:grpSp>
    </p:spTree>
    <p:extLst>
      <p:ext uri="{BB962C8B-B14F-4D97-AF65-F5344CB8AC3E}">
        <p14:creationId xmlns:p14="http://schemas.microsoft.com/office/powerpoint/2010/main" val="11148032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3" y="283210"/>
            <a:ext cx="4348423"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梯联网平台电梯监测解决方案</a:t>
            </a:r>
          </a:p>
        </p:txBody>
      </p:sp>
      <p:grpSp>
        <p:nvGrpSpPr>
          <p:cNvPr id="14" name="组合 13">
            <a:extLst>
              <a:ext uri="{FF2B5EF4-FFF2-40B4-BE49-F238E27FC236}">
                <a16:creationId xmlns:a16="http://schemas.microsoft.com/office/drawing/2014/main" id="{E677E75D-F739-45BD-A8B2-8DE5A40E4B87}"/>
              </a:ext>
            </a:extLst>
          </p:cNvPr>
          <p:cNvGrpSpPr/>
          <p:nvPr/>
        </p:nvGrpSpPr>
        <p:grpSpPr>
          <a:xfrm>
            <a:off x="905954" y="1188753"/>
            <a:ext cx="10239153" cy="4099311"/>
            <a:chOff x="1551877" y="962546"/>
            <a:chExt cx="9088246" cy="4099311"/>
          </a:xfrm>
        </p:grpSpPr>
        <p:sp>
          <p:nvSpPr>
            <p:cNvPr id="18" name="íṥļidê">
              <a:extLst>
                <a:ext uri="{FF2B5EF4-FFF2-40B4-BE49-F238E27FC236}">
                  <a16:creationId xmlns:a16="http://schemas.microsoft.com/office/drawing/2014/main" id="{3CCEAE4D-0DFF-7DFF-7A5F-1425D12C386C}"/>
                </a:ext>
              </a:extLst>
            </p:cNvPr>
            <p:cNvSpPr txBox="1"/>
            <p:nvPr/>
          </p:nvSpPr>
          <p:spPr>
            <a:xfrm>
              <a:off x="1895462" y="962546"/>
              <a:ext cx="8063939" cy="499111"/>
            </a:xfrm>
            <a:prstGeom prst="rect">
              <a:avLst/>
            </a:prstGeom>
            <a:noFill/>
          </p:spPr>
          <p:txBody>
            <a:bodyPr wrap="square">
              <a:spAutoFit/>
            </a:bodyPr>
            <a:lstStyle/>
            <a:p>
              <a:pPr algn="ctr">
                <a:lnSpc>
                  <a:spcPct val="150000"/>
                </a:lnSpc>
                <a:buSzPct val="25000"/>
                <a:defRPr/>
              </a:pPr>
              <a:r>
                <a:rPr lang="zh-CN" altLang="en-US" sz="2000" b="1" dirty="0">
                  <a:solidFill>
                    <a:srgbClr val="FF9900"/>
                  </a:solidFill>
                  <a:ea typeface="思源黑体 CN Medium" panose="020B0600000000000000" charset="-122"/>
                </a:rPr>
                <a:t>电梯安全运行平台</a:t>
              </a:r>
              <a:endParaRPr lang="en-US" altLang="zh-CN" sz="2000" b="1" dirty="0">
                <a:solidFill>
                  <a:srgbClr val="FF9900"/>
                </a:solidFill>
                <a:ea typeface="思源黑体 CN Medium" panose="020B0600000000000000" charset="-122"/>
              </a:endParaRPr>
            </a:p>
          </p:txBody>
        </p:sp>
        <p:sp>
          <p:nvSpPr>
            <p:cNvPr id="20" name="îṣľïḓê">
              <a:extLst>
                <a:ext uri="{FF2B5EF4-FFF2-40B4-BE49-F238E27FC236}">
                  <a16:creationId xmlns:a16="http://schemas.microsoft.com/office/drawing/2014/main" id="{578C4C7F-2912-35C0-0988-823687572D19}"/>
                </a:ext>
              </a:extLst>
            </p:cNvPr>
            <p:cNvSpPr txBox="1"/>
            <p:nvPr/>
          </p:nvSpPr>
          <p:spPr>
            <a:xfrm>
              <a:off x="2001293" y="1592170"/>
              <a:ext cx="8063939" cy="411149"/>
            </a:xfrm>
            <a:prstGeom prst="rect">
              <a:avLst/>
            </a:prstGeom>
            <a:noFill/>
            <a:ln w="3175">
              <a:gradFill flip="none" rotWithShape="1">
                <a:gsLst>
                  <a:gs pos="100000">
                    <a:srgbClr val="00B0F0">
                      <a:alpha val="71000"/>
                    </a:srgbClr>
                  </a:gs>
                  <a:gs pos="39000">
                    <a:srgbClr val="00B0F0">
                      <a:alpha val="0"/>
                    </a:srgbClr>
                  </a:gs>
                </a:gsLst>
                <a:path path="circle">
                  <a:fillToRect l="50000" t="50000" r="50000" b="50000"/>
                </a:path>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defPPr>
                <a:defRPr lang="zh-CN"/>
              </a:defPPr>
              <a:lvl1pPr algn="ctr" defTabSz="1219200">
                <a:defRPr sz="1600" b="1">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对电梯不同使用场景下的轿厢场景、运行状态、乘梯人员行为、故障</a:t>
              </a:r>
              <a:r>
                <a:rPr kumimoji="0" lang="en-US" altLang="zh-CN"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其他突发事件、应急处置等维度进行监管</a:t>
              </a:r>
              <a:endParaRPr kumimoji="0" lang="en-US" altLang="zh-CN"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nvGrpSpPr>
            <p:cNvPr id="29" name="íŝļîḑe">
              <a:extLst>
                <a:ext uri="{FF2B5EF4-FFF2-40B4-BE49-F238E27FC236}">
                  <a16:creationId xmlns:a16="http://schemas.microsoft.com/office/drawing/2014/main" id="{85ACFE9E-10B0-C4D2-6DB0-EFF21040DE19}"/>
                </a:ext>
              </a:extLst>
            </p:cNvPr>
            <p:cNvGrpSpPr/>
            <p:nvPr/>
          </p:nvGrpSpPr>
          <p:grpSpPr>
            <a:xfrm>
              <a:off x="1551877" y="2265988"/>
              <a:ext cx="9088246" cy="2795869"/>
              <a:chOff x="1551877" y="2265988"/>
              <a:chExt cx="9088246" cy="2795869"/>
            </a:xfrm>
          </p:grpSpPr>
          <p:sp>
            <p:nvSpPr>
              <p:cNvPr id="231" name="iṥľiďe">
                <a:extLst>
                  <a:ext uri="{FF2B5EF4-FFF2-40B4-BE49-F238E27FC236}">
                    <a16:creationId xmlns:a16="http://schemas.microsoft.com/office/drawing/2014/main" id="{1BD58BED-AE3B-FF53-7F84-367DACC7A81E}"/>
                  </a:ext>
                </a:extLst>
              </p:cNvPr>
              <p:cNvSpPr/>
              <p:nvPr/>
            </p:nvSpPr>
            <p:spPr>
              <a:xfrm>
                <a:off x="1551877" y="3758841"/>
                <a:ext cx="1477173" cy="1283432"/>
              </a:xfrm>
              <a:prstGeom prst="hexagon">
                <a:avLst>
                  <a:gd name="adj" fmla="val 27835"/>
                  <a:gd name="vf" fmla="val 115470"/>
                </a:avLst>
              </a:prstGeom>
              <a:solidFill>
                <a:schemeClr val="tx2">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41" name="ïsḻîḑé">
                <a:extLst>
                  <a:ext uri="{FF2B5EF4-FFF2-40B4-BE49-F238E27FC236}">
                    <a16:creationId xmlns:a16="http://schemas.microsoft.com/office/drawing/2014/main" id="{31B932CF-31BA-156A-B09D-9C8044B6CE7E}"/>
                  </a:ext>
                </a:extLst>
              </p:cNvPr>
              <p:cNvSpPr/>
              <p:nvPr/>
            </p:nvSpPr>
            <p:spPr>
              <a:xfrm>
                <a:off x="4018116" y="2265988"/>
                <a:ext cx="1477173" cy="1283432"/>
              </a:xfrm>
              <a:prstGeom prst="hexagon">
                <a:avLst>
                  <a:gd name="adj" fmla="val 27835"/>
                  <a:gd name="vf" fmla="val 115470"/>
                </a:avLst>
              </a:prstGeom>
              <a:solidFill>
                <a:schemeClr val="tx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42" name="iṩľîde">
                <a:extLst>
                  <a:ext uri="{FF2B5EF4-FFF2-40B4-BE49-F238E27FC236}">
                    <a16:creationId xmlns:a16="http://schemas.microsoft.com/office/drawing/2014/main" id="{08CEA4C3-2AD4-9FB0-DDF3-3AE1A54BE8D7}"/>
                  </a:ext>
                </a:extLst>
              </p:cNvPr>
              <p:cNvSpPr/>
              <p:nvPr/>
            </p:nvSpPr>
            <p:spPr>
              <a:xfrm>
                <a:off x="4018116" y="3740783"/>
                <a:ext cx="1477173" cy="1283432"/>
              </a:xfrm>
              <a:prstGeom prst="hexagon">
                <a:avLst>
                  <a:gd name="adj" fmla="val 27835"/>
                  <a:gd name="vf" fmla="val 115470"/>
                </a:avLst>
              </a:prstGeom>
              <a:gradFill>
                <a:gsLst>
                  <a:gs pos="0">
                    <a:schemeClr val="bg2">
                      <a:alpha val="15000"/>
                    </a:schemeClr>
                  </a:gs>
                  <a:gs pos="81000">
                    <a:srgbClr val="7030A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43" name="ïsḻîḑè">
                <a:extLst>
                  <a:ext uri="{FF2B5EF4-FFF2-40B4-BE49-F238E27FC236}">
                    <a16:creationId xmlns:a16="http://schemas.microsoft.com/office/drawing/2014/main" id="{F914A00A-A89C-E319-33ED-559C9E5A8B8C}"/>
                  </a:ext>
                </a:extLst>
              </p:cNvPr>
              <p:cNvSpPr/>
              <p:nvPr/>
            </p:nvSpPr>
            <p:spPr>
              <a:xfrm>
                <a:off x="6617338" y="2265988"/>
                <a:ext cx="1477173" cy="1283432"/>
              </a:xfrm>
              <a:prstGeom prst="hexagon">
                <a:avLst>
                  <a:gd name="adj" fmla="val 27835"/>
                  <a:gd name="vf" fmla="val 115470"/>
                </a:avLst>
              </a:prstGeom>
              <a:solidFill>
                <a:schemeClr val="tx2">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44" name="í$ḻíḓè">
                <a:extLst>
                  <a:ext uri="{FF2B5EF4-FFF2-40B4-BE49-F238E27FC236}">
                    <a16:creationId xmlns:a16="http://schemas.microsoft.com/office/drawing/2014/main" id="{124581DB-211C-F1F7-9D13-8340A8E874CB}"/>
                  </a:ext>
                </a:extLst>
              </p:cNvPr>
              <p:cNvSpPr/>
              <p:nvPr/>
            </p:nvSpPr>
            <p:spPr>
              <a:xfrm>
                <a:off x="6617338" y="3740783"/>
                <a:ext cx="1477173" cy="1283432"/>
              </a:xfrm>
              <a:prstGeom prst="hexagon">
                <a:avLst>
                  <a:gd name="adj" fmla="val 27835"/>
                  <a:gd name="vf" fmla="val 115470"/>
                </a:avLst>
              </a:prstGeom>
              <a:gradFill>
                <a:gsLst>
                  <a:gs pos="0">
                    <a:schemeClr val="bg2">
                      <a:alpha val="15000"/>
                    </a:schemeClr>
                  </a:gs>
                  <a:gs pos="8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45" name="îṧḷíḍè">
                <a:extLst>
                  <a:ext uri="{FF2B5EF4-FFF2-40B4-BE49-F238E27FC236}">
                    <a16:creationId xmlns:a16="http://schemas.microsoft.com/office/drawing/2014/main" id="{895D50E7-94FA-23D1-460B-DA6BE1388A66}"/>
                  </a:ext>
                </a:extLst>
              </p:cNvPr>
              <p:cNvSpPr/>
              <p:nvPr/>
            </p:nvSpPr>
            <p:spPr>
              <a:xfrm>
                <a:off x="9162950" y="3778425"/>
                <a:ext cx="1477173" cy="1283432"/>
              </a:xfrm>
              <a:prstGeom prst="hexagon">
                <a:avLst>
                  <a:gd name="adj" fmla="val 27835"/>
                  <a:gd name="vf" fmla="val 115470"/>
                </a:avLst>
              </a:prstGeom>
              <a:solidFill>
                <a:schemeClr val="tx2">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微软雅黑"/>
                  <a:cs typeface="+mn-cs"/>
                </a:endParaRPr>
              </a:p>
            </p:txBody>
          </p:sp>
          <p:grpSp>
            <p:nvGrpSpPr>
              <p:cNvPr id="246" name="iš1iḍe">
                <a:extLst>
                  <a:ext uri="{FF2B5EF4-FFF2-40B4-BE49-F238E27FC236}">
                    <a16:creationId xmlns:a16="http://schemas.microsoft.com/office/drawing/2014/main" id="{D1FB9406-F894-0F73-38A2-4CD8151289A4}"/>
                  </a:ext>
                </a:extLst>
              </p:cNvPr>
              <p:cNvGrpSpPr/>
              <p:nvPr/>
            </p:nvGrpSpPr>
            <p:grpSpPr>
              <a:xfrm>
                <a:off x="2784996" y="3021388"/>
                <a:ext cx="1477173" cy="1283432"/>
                <a:chOff x="2784996" y="3021388"/>
                <a:chExt cx="1477173" cy="1283432"/>
              </a:xfrm>
            </p:grpSpPr>
            <p:sp>
              <p:nvSpPr>
                <p:cNvPr id="253" name="îṥľíḋê">
                  <a:extLst>
                    <a:ext uri="{FF2B5EF4-FFF2-40B4-BE49-F238E27FC236}">
                      <a16:creationId xmlns:a16="http://schemas.microsoft.com/office/drawing/2014/main" id="{B6BDE426-B46E-2B9B-61FF-A606240A59F4}"/>
                    </a:ext>
                  </a:extLst>
                </p:cNvPr>
                <p:cNvSpPr/>
                <p:nvPr/>
              </p:nvSpPr>
              <p:spPr>
                <a:xfrm>
                  <a:off x="2784996" y="3021388"/>
                  <a:ext cx="1477173" cy="1283432"/>
                </a:xfrm>
                <a:prstGeom prst="hexagon">
                  <a:avLst>
                    <a:gd name="adj" fmla="val 27835"/>
                    <a:gd name="vf" fmla="val 115470"/>
                  </a:avLst>
                </a:prstGeom>
                <a:gradFill>
                  <a:gsLst>
                    <a:gs pos="0">
                      <a:schemeClr val="bg2">
                        <a:alpha val="15000"/>
                      </a:schemeClr>
                    </a:gs>
                    <a:gs pos="80000">
                      <a:srgbClr val="FB9E1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254" name="îṡľîde">
                  <a:extLst>
                    <a:ext uri="{FF2B5EF4-FFF2-40B4-BE49-F238E27FC236}">
                      <a16:creationId xmlns:a16="http://schemas.microsoft.com/office/drawing/2014/main" id="{7005284F-E865-1D23-4992-795D65911966}"/>
                    </a:ext>
                  </a:extLst>
                </p:cNvPr>
                <p:cNvSpPr/>
                <p:nvPr/>
              </p:nvSpPr>
              <p:spPr>
                <a:xfrm>
                  <a:off x="3045364" y="3715579"/>
                  <a:ext cx="1027299" cy="4770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5720" rIns="90000" bIns="4572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景</a:t>
                  </a: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a:t>
                  </a: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轿厢、乘梯过程</a:t>
                  </a:r>
                </a:p>
              </p:txBody>
            </p:sp>
          </p:grpSp>
          <p:grpSp>
            <p:nvGrpSpPr>
              <p:cNvPr id="247" name="iṡlïďè">
                <a:extLst>
                  <a:ext uri="{FF2B5EF4-FFF2-40B4-BE49-F238E27FC236}">
                    <a16:creationId xmlns:a16="http://schemas.microsoft.com/office/drawing/2014/main" id="{1D3C36FF-1013-07F3-8B4A-8EBF8E321976}"/>
                  </a:ext>
                </a:extLst>
              </p:cNvPr>
              <p:cNvGrpSpPr/>
              <p:nvPr/>
            </p:nvGrpSpPr>
            <p:grpSpPr>
              <a:xfrm>
                <a:off x="5311999" y="3011369"/>
                <a:ext cx="1477173" cy="1283432"/>
                <a:chOff x="5311999" y="3011369"/>
                <a:chExt cx="1477173" cy="1283432"/>
              </a:xfrm>
            </p:grpSpPr>
            <p:sp>
              <p:nvSpPr>
                <p:cNvPr id="251" name="íṣḷíḍê">
                  <a:extLst>
                    <a:ext uri="{FF2B5EF4-FFF2-40B4-BE49-F238E27FC236}">
                      <a16:creationId xmlns:a16="http://schemas.microsoft.com/office/drawing/2014/main" id="{F2661146-4A22-82F8-B38A-853165A80280}"/>
                    </a:ext>
                  </a:extLst>
                </p:cNvPr>
                <p:cNvSpPr/>
                <p:nvPr/>
              </p:nvSpPr>
              <p:spPr>
                <a:xfrm>
                  <a:off x="5311999" y="3011369"/>
                  <a:ext cx="1477173" cy="1283432"/>
                </a:xfrm>
                <a:prstGeom prst="hexagon">
                  <a:avLst>
                    <a:gd name="adj" fmla="val 27835"/>
                    <a:gd name="vf" fmla="val 115470"/>
                  </a:avLst>
                </a:prstGeom>
                <a:gradFill>
                  <a:gsLst>
                    <a:gs pos="0">
                      <a:schemeClr val="bg2">
                        <a:alpha val="15000"/>
                      </a:schemeClr>
                    </a:gs>
                    <a:gs pos="80000">
                      <a:srgbClr val="00B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52" name="ïslîḑê">
                  <a:extLst>
                    <a:ext uri="{FF2B5EF4-FFF2-40B4-BE49-F238E27FC236}">
                      <a16:creationId xmlns:a16="http://schemas.microsoft.com/office/drawing/2014/main" id="{0C74D505-C75E-C995-66C6-E0346DDFE789}"/>
                    </a:ext>
                  </a:extLst>
                </p:cNvPr>
                <p:cNvSpPr/>
                <p:nvPr/>
              </p:nvSpPr>
              <p:spPr>
                <a:xfrm>
                  <a:off x="5570553" y="3731232"/>
                  <a:ext cx="1027299" cy="492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5720" rIns="90000" bIns="4572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人</a:t>
                  </a: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a:t>
                  </a: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乘梯事件、行为</a:t>
                  </a:r>
                </a:p>
              </p:txBody>
            </p:sp>
          </p:grpSp>
          <p:grpSp>
            <p:nvGrpSpPr>
              <p:cNvPr id="248" name="iŝḷîḑe">
                <a:extLst>
                  <a:ext uri="{FF2B5EF4-FFF2-40B4-BE49-F238E27FC236}">
                    <a16:creationId xmlns:a16="http://schemas.microsoft.com/office/drawing/2014/main" id="{861CD86F-0D1E-12D8-5A57-55A9547C7C57}"/>
                  </a:ext>
                </a:extLst>
              </p:cNvPr>
              <p:cNvGrpSpPr/>
              <p:nvPr/>
            </p:nvGrpSpPr>
            <p:grpSpPr>
              <a:xfrm>
                <a:off x="7890144" y="3021388"/>
                <a:ext cx="1477173" cy="1283432"/>
                <a:chOff x="7890144" y="3021388"/>
                <a:chExt cx="1477173" cy="1283432"/>
              </a:xfrm>
            </p:grpSpPr>
            <p:sp>
              <p:nvSpPr>
                <p:cNvPr id="249" name="iṩḷïḓe">
                  <a:extLst>
                    <a:ext uri="{FF2B5EF4-FFF2-40B4-BE49-F238E27FC236}">
                      <a16:creationId xmlns:a16="http://schemas.microsoft.com/office/drawing/2014/main" id="{17689041-3396-E289-A7C2-D1A4A50500E6}"/>
                    </a:ext>
                  </a:extLst>
                </p:cNvPr>
                <p:cNvSpPr/>
                <p:nvPr/>
              </p:nvSpPr>
              <p:spPr>
                <a:xfrm>
                  <a:off x="7890144" y="3021388"/>
                  <a:ext cx="1477173" cy="1283432"/>
                </a:xfrm>
                <a:prstGeom prst="hexagon">
                  <a:avLst>
                    <a:gd name="adj" fmla="val 27835"/>
                    <a:gd name="vf" fmla="val 115470"/>
                  </a:avLst>
                </a:prstGeom>
                <a:gradFill>
                  <a:gsLst>
                    <a:gs pos="0">
                      <a:schemeClr val="bg2">
                        <a:alpha val="15000"/>
                      </a:schemeClr>
                    </a:gs>
                    <a:gs pos="80000">
                      <a:srgbClr val="00B0F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50" name="iṧḻîḑé">
                  <a:extLst>
                    <a:ext uri="{FF2B5EF4-FFF2-40B4-BE49-F238E27FC236}">
                      <a16:creationId xmlns:a16="http://schemas.microsoft.com/office/drawing/2014/main" id="{5A89B3E4-DC16-A393-17CC-350DA2D11D81}"/>
                    </a:ext>
                  </a:extLst>
                </p:cNvPr>
                <p:cNvSpPr/>
                <p:nvPr/>
              </p:nvSpPr>
              <p:spPr>
                <a:xfrm>
                  <a:off x="8168184" y="3714657"/>
                  <a:ext cx="1027299" cy="4770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5720" rIns="90000" bIns="4572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管</a:t>
                  </a: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a:t>
                  </a: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事件处理、数据</a:t>
                  </a:r>
                </a:p>
              </p:txBody>
            </p:sp>
          </p:grpSp>
        </p:grpSp>
      </p:grpSp>
      <p:sp>
        <p:nvSpPr>
          <p:cNvPr id="33" name="public-elevator-sign_35019">
            <a:extLst>
              <a:ext uri="{FF2B5EF4-FFF2-40B4-BE49-F238E27FC236}">
                <a16:creationId xmlns:a16="http://schemas.microsoft.com/office/drawing/2014/main" id="{440358E5-AE58-7682-68D9-1DED49D1D992}"/>
              </a:ext>
            </a:extLst>
          </p:cNvPr>
          <p:cNvSpPr>
            <a:spLocks noChangeAspect="1"/>
          </p:cNvSpPr>
          <p:nvPr/>
        </p:nvSpPr>
        <p:spPr bwMode="auto">
          <a:xfrm>
            <a:off x="2832075" y="3373009"/>
            <a:ext cx="512846" cy="519028"/>
          </a:xfrm>
          <a:custGeom>
            <a:avLst/>
            <a:gdLst>
              <a:gd name="connsiteX0" fmla="*/ 258427 w 570310"/>
              <a:gd name="connsiteY0" fmla="*/ 559652 h 608801"/>
              <a:gd name="connsiteX1" fmla="*/ 290059 w 570310"/>
              <a:gd name="connsiteY1" fmla="*/ 577216 h 608801"/>
              <a:gd name="connsiteX2" fmla="*/ 321692 w 570310"/>
              <a:gd name="connsiteY2" fmla="*/ 559652 h 608801"/>
              <a:gd name="connsiteX3" fmla="*/ 201546 w 570310"/>
              <a:gd name="connsiteY3" fmla="*/ 530191 h 608801"/>
              <a:gd name="connsiteX4" fmla="*/ 378573 w 570310"/>
              <a:gd name="connsiteY4" fmla="*/ 530191 h 608801"/>
              <a:gd name="connsiteX5" fmla="*/ 392900 w 570310"/>
              <a:gd name="connsiteY5" fmla="*/ 541239 h 608801"/>
              <a:gd name="connsiteX6" fmla="*/ 385666 w 570310"/>
              <a:gd name="connsiteY6" fmla="*/ 557811 h 608801"/>
              <a:gd name="connsiteX7" fmla="*/ 297152 w 570310"/>
              <a:gd name="connsiteY7" fmla="*/ 606960 h 608801"/>
              <a:gd name="connsiteX8" fmla="*/ 290059 w 570310"/>
              <a:gd name="connsiteY8" fmla="*/ 608801 h 608801"/>
              <a:gd name="connsiteX9" fmla="*/ 282825 w 570310"/>
              <a:gd name="connsiteY9" fmla="*/ 606960 h 608801"/>
              <a:gd name="connsiteX10" fmla="*/ 194453 w 570310"/>
              <a:gd name="connsiteY10" fmla="*/ 557811 h 608801"/>
              <a:gd name="connsiteX11" fmla="*/ 187219 w 570310"/>
              <a:gd name="connsiteY11" fmla="*/ 541239 h 608801"/>
              <a:gd name="connsiteX12" fmla="*/ 201546 w 570310"/>
              <a:gd name="connsiteY12" fmla="*/ 530191 h 608801"/>
              <a:gd name="connsiteX13" fmla="*/ 415016 w 570310"/>
              <a:gd name="connsiteY13" fmla="*/ 222738 h 608801"/>
              <a:gd name="connsiteX14" fmla="*/ 415441 w 570310"/>
              <a:gd name="connsiteY14" fmla="*/ 222880 h 608801"/>
              <a:gd name="connsiteX15" fmla="*/ 415583 w 570310"/>
              <a:gd name="connsiteY15" fmla="*/ 223021 h 608801"/>
              <a:gd name="connsiteX16" fmla="*/ 422960 w 570310"/>
              <a:gd name="connsiteY16" fmla="*/ 228828 h 608801"/>
              <a:gd name="connsiteX17" fmla="*/ 453318 w 570310"/>
              <a:gd name="connsiteY17" fmla="*/ 238174 h 608801"/>
              <a:gd name="connsiteX18" fmla="*/ 481122 w 570310"/>
              <a:gd name="connsiteY18" fmla="*/ 230385 h 608801"/>
              <a:gd name="connsiteX19" fmla="*/ 490910 w 570310"/>
              <a:gd name="connsiteY19" fmla="*/ 223021 h 608801"/>
              <a:gd name="connsiteX20" fmla="*/ 491052 w 570310"/>
              <a:gd name="connsiteY20" fmla="*/ 222880 h 608801"/>
              <a:gd name="connsiteX21" fmla="*/ 521126 w 570310"/>
              <a:gd name="connsiteY21" fmla="*/ 256442 h 608801"/>
              <a:gd name="connsiteX22" fmla="*/ 521126 w 570310"/>
              <a:gd name="connsiteY22" fmla="*/ 357271 h 608801"/>
              <a:gd name="connsiteX23" fmla="*/ 506089 w 570310"/>
              <a:gd name="connsiteY23" fmla="*/ 373131 h 608801"/>
              <a:gd name="connsiteX24" fmla="*/ 501124 w 570310"/>
              <a:gd name="connsiteY24" fmla="*/ 374972 h 608801"/>
              <a:gd name="connsiteX25" fmla="*/ 501549 w 570310"/>
              <a:gd name="connsiteY25" fmla="*/ 422979 h 608801"/>
              <a:gd name="connsiteX26" fmla="*/ 501549 w 570310"/>
              <a:gd name="connsiteY26" fmla="*/ 449886 h 608801"/>
              <a:gd name="connsiteX27" fmla="*/ 481406 w 570310"/>
              <a:gd name="connsiteY27" fmla="*/ 471269 h 608801"/>
              <a:gd name="connsiteX28" fmla="*/ 478427 w 570310"/>
              <a:gd name="connsiteY28" fmla="*/ 471269 h 608801"/>
              <a:gd name="connsiteX29" fmla="*/ 462113 w 570310"/>
              <a:gd name="connsiteY29" fmla="*/ 449886 h 608801"/>
              <a:gd name="connsiteX30" fmla="*/ 462113 w 570310"/>
              <a:gd name="connsiteY30" fmla="*/ 421705 h 608801"/>
              <a:gd name="connsiteX31" fmla="*/ 462113 w 570310"/>
              <a:gd name="connsiteY31" fmla="*/ 392674 h 608801"/>
              <a:gd name="connsiteX32" fmla="*/ 452325 w 570310"/>
              <a:gd name="connsiteY32" fmla="*/ 392674 h 608801"/>
              <a:gd name="connsiteX33" fmla="*/ 452325 w 570310"/>
              <a:gd name="connsiteY33" fmla="*/ 421705 h 608801"/>
              <a:gd name="connsiteX34" fmla="*/ 452325 w 570310"/>
              <a:gd name="connsiteY34" fmla="*/ 448470 h 608801"/>
              <a:gd name="connsiteX35" fmla="*/ 427925 w 570310"/>
              <a:gd name="connsiteY35" fmla="*/ 461498 h 608801"/>
              <a:gd name="connsiteX36" fmla="*/ 424946 w 570310"/>
              <a:gd name="connsiteY36" fmla="*/ 461498 h 608801"/>
              <a:gd name="connsiteX37" fmla="*/ 403100 w 570310"/>
              <a:gd name="connsiteY37" fmla="*/ 448470 h 608801"/>
              <a:gd name="connsiteX38" fmla="*/ 403100 w 570310"/>
              <a:gd name="connsiteY38" fmla="*/ 423121 h 608801"/>
              <a:gd name="connsiteX39" fmla="*/ 404093 w 570310"/>
              <a:gd name="connsiteY39" fmla="*/ 373556 h 608801"/>
              <a:gd name="connsiteX40" fmla="*/ 399695 w 570310"/>
              <a:gd name="connsiteY40" fmla="*/ 373415 h 608801"/>
              <a:gd name="connsiteX41" fmla="*/ 383523 w 570310"/>
              <a:gd name="connsiteY41" fmla="*/ 357271 h 608801"/>
              <a:gd name="connsiteX42" fmla="*/ 383523 w 570310"/>
              <a:gd name="connsiteY42" fmla="*/ 256442 h 608801"/>
              <a:gd name="connsiteX43" fmla="*/ 415016 w 570310"/>
              <a:gd name="connsiteY43" fmla="*/ 222738 h 608801"/>
              <a:gd name="connsiteX44" fmla="*/ 247775 w 570310"/>
              <a:gd name="connsiteY44" fmla="*/ 222738 h 608801"/>
              <a:gd name="connsiteX45" fmla="*/ 248343 w 570310"/>
              <a:gd name="connsiteY45" fmla="*/ 222880 h 608801"/>
              <a:gd name="connsiteX46" fmla="*/ 248627 w 570310"/>
              <a:gd name="connsiteY46" fmla="*/ 223021 h 608801"/>
              <a:gd name="connsiteX47" fmla="*/ 255861 w 570310"/>
              <a:gd name="connsiteY47" fmla="*/ 228828 h 608801"/>
              <a:gd name="connsiteX48" fmla="*/ 286219 w 570310"/>
              <a:gd name="connsiteY48" fmla="*/ 238174 h 608801"/>
              <a:gd name="connsiteX49" fmla="*/ 314023 w 570310"/>
              <a:gd name="connsiteY49" fmla="*/ 230385 h 608801"/>
              <a:gd name="connsiteX50" fmla="*/ 323811 w 570310"/>
              <a:gd name="connsiteY50" fmla="*/ 223021 h 608801"/>
              <a:gd name="connsiteX51" fmla="*/ 323953 w 570310"/>
              <a:gd name="connsiteY51" fmla="*/ 222880 h 608801"/>
              <a:gd name="connsiteX52" fmla="*/ 354027 w 570310"/>
              <a:gd name="connsiteY52" fmla="*/ 256442 h 608801"/>
              <a:gd name="connsiteX53" fmla="*/ 354027 w 570310"/>
              <a:gd name="connsiteY53" fmla="*/ 357271 h 608801"/>
              <a:gd name="connsiteX54" fmla="*/ 338848 w 570310"/>
              <a:gd name="connsiteY54" fmla="*/ 373131 h 608801"/>
              <a:gd name="connsiteX55" fmla="*/ 333883 w 570310"/>
              <a:gd name="connsiteY55" fmla="*/ 374972 h 608801"/>
              <a:gd name="connsiteX56" fmla="*/ 334309 w 570310"/>
              <a:gd name="connsiteY56" fmla="*/ 422979 h 608801"/>
              <a:gd name="connsiteX57" fmla="*/ 334309 w 570310"/>
              <a:gd name="connsiteY57" fmla="*/ 449886 h 608801"/>
              <a:gd name="connsiteX58" fmla="*/ 314307 w 570310"/>
              <a:gd name="connsiteY58" fmla="*/ 471269 h 608801"/>
              <a:gd name="connsiteX59" fmla="*/ 311328 w 570310"/>
              <a:gd name="connsiteY59" fmla="*/ 471269 h 608801"/>
              <a:gd name="connsiteX60" fmla="*/ 295014 w 570310"/>
              <a:gd name="connsiteY60" fmla="*/ 449886 h 608801"/>
              <a:gd name="connsiteX61" fmla="*/ 295014 w 570310"/>
              <a:gd name="connsiteY61" fmla="*/ 421705 h 608801"/>
              <a:gd name="connsiteX62" fmla="*/ 295014 w 570310"/>
              <a:gd name="connsiteY62" fmla="*/ 392674 h 608801"/>
              <a:gd name="connsiteX63" fmla="*/ 285084 w 570310"/>
              <a:gd name="connsiteY63" fmla="*/ 392674 h 608801"/>
              <a:gd name="connsiteX64" fmla="*/ 285084 w 570310"/>
              <a:gd name="connsiteY64" fmla="*/ 421705 h 608801"/>
              <a:gd name="connsiteX65" fmla="*/ 285084 w 570310"/>
              <a:gd name="connsiteY65" fmla="*/ 448470 h 608801"/>
              <a:gd name="connsiteX66" fmla="*/ 260826 w 570310"/>
              <a:gd name="connsiteY66" fmla="*/ 461498 h 608801"/>
              <a:gd name="connsiteX67" fmla="*/ 257847 w 570310"/>
              <a:gd name="connsiteY67" fmla="*/ 461498 h 608801"/>
              <a:gd name="connsiteX68" fmla="*/ 236001 w 570310"/>
              <a:gd name="connsiteY68" fmla="*/ 448470 h 608801"/>
              <a:gd name="connsiteX69" fmla="*/ 236001 w 570310"/>
              <a:gd name="connsiteY69" fmla="*/ 423121 h 608801"/>
              <a:gd name="connsiteX70" fmla="*/ 236994 w 570310"/>
              <a:gd name="connsiteY70" fmla="*/ 373556 h 608801"/>
              <a:gd name="connsiteX71" fmla="*/ 232455 w 570310"/>
              <a:gd name="connsiteY71" fmla="*/ 373415 h 608801"/>
              <a:gd name="connsiteX72" fmla="*/ 216283 w 570310"/>
              <a:gd name="connsiteY72" fmla="*/ 357271 h 608801"/>
              <a:gd name="connsiteX73" fmla="*/ 216283 w 570310"/>
              <a:gd name="connsiteY73" fmla="*/ 256442 h 608801"/>
              <a:gd name="connsiteX74" fmla="*/ 247775 w 570310"/>
              <a:gd name="connsiteY74" fmla="*/ 222738 h 608801"/>
              <a:gd name="connsiteX75" fmla="*/ 80732 w 570310"/>
              <a:gd name="connsiteY75" fmla="*/ 222738 h 608801"/>
              <a:gd name="connsiteX76" fmla="*/ 81299 w 570310"/>
              <a:gd name="connsiteY76" fmla="*/ 222880 h 608801"/>
              <a:gd name="connsiteX77" fmla="*/ 81441 w 570310"/>
              <a:gd name="connsiteY77" fmla="*/ 223021 h 608801"/>
              <a:gd name="connsiteX78" fmla="*/ 88672 w 570310"/>
              <a:gd name="connsiteY78" fmla="*/ 228828 h 608801"/>
              <a:gd name="connsiteX79" fmla="*/ 119014 w 570310"/>
              <a:gd name="connsiteY79" fmla="*/ 238174 h 608801"/>
              <a:gd name="connsiteX80" fmla="*/ 146945 w 570310"/>
              <a:gd name="connsiteY80" fmla="*/ 230385 h 608801"/>
              <a:gd name="connsiteX81" fmla="*/ 156587 w 570310"/>
              <a:gd name="connsiteY81" fmla="*/ 223021 h 608801"/>
              <a:gd name="connsiteX82" fmla="*/ 156729 w 570310"/>
              <a:gd name="connsiteY82" fmla="*/ 222880 h 608801"/>
              <a:gd name="connsiteX83" fmla="*/ 186787 w 570310"/>
              <a:gd name="connsiteY83" fmla="*/ 256442 h 608801"/>
              <a:gd name="connsiteX84" fmla="*/ 186787 w 570310"/>
              <a:gd name="connsiteY84" fmla="*/ 357271 h 608801"/>
              <a:gd name="connsiteX85" fmla="*/ 171616 w 570310"/>
              <a:gd name="connsiteY85" fmla="*/ 373131 h 608801"/>
              <a:gd name="connsiteX86" fmla="*/ 166795 w 570310"/>
              <a:gd name="connsiteY86" fmla="*/ 374972 h 608801"/>
              <a:gd name="connsiteX87" fmla="*/ 167079 w 570310"/>
              <a:gd name="connsiteY87" fmla="*/ 422979 h 608801"/>
              <a:gd name="connsiteX88" fmla="*/ 167079 w 570310"/>
              <a:gd name="connsiteY88" fmla="*/ 449886 h 608801"/>
              <a:gd name="connsiteX89" fmla="*/ 147087 w 570310"/>
              <a:gd name="connsiteY89" fmla="*/ 471269 h 608801"/>
              <a:gd name="connsiteX90" fmla="*/ 144252 w 570310"/>
              <a:gd name="connsiteY90" fmla="*/ 471269 h 608801"/>
              <a:gd name="connsiteX91" fmla="*/ 127805 w 570310"/>
              <a:gd name="connsiteY91" fmla="*/ 449886 h 608801"/>
              <a:gd name="connsiteX92" fmla="*/ 127805 w 570310"/>
              <a:gd name="connsiteY92" fmla="*/ 421705 h 608801"/>
              <a:gd name="connsiteX93" fmla="*/ 127805 w 570310"/>
              <a:gd name="connsiteY93" fmla="*/ 392674 h 608801"/>
              <a:gd name="connsiteX94" fmla="*/ 118021 w 570310"/>
              <a:gd name="connsiteY94" fmla="*/ 392674 h 608801"/>
              <a:gd name="connsiteX95" fmla="*/ 118021 w 570310"/>
              <a:gd name="connsiteY95" fmla="*/ 421705 h 608801"/>
              <a:gd name="connsiteX96" fmla="*/ 118021 w 570310"/>
              <a:gd name="connsiteY96" fmla="*/ 448470 h 608801"/>
              <a:gd name="connsiteX97" fmla="*/ 93634 w 570310"/>
              <a:gd name="connsiteY97" fmla="*/ 461498 h 608801"/>
              <a:gd name="connsiteX98" fmla="*/ 90657 w 570310"/>
              <a:gd name="connsiteY98" fmla="*/ 461498 h 608801"/>
              <a:gd name="connsiteX99" fmla="*/ 68822 w 570310"/>
              <a:gd name="connsiteY99" fmla="*/ 448470 h 608801"/>
              <a:gd name="connsiteX100" fmla="*/ 68822 w 570310"/>
              <a:gd name="connsiteY100" fmla="*/ 423121 h 608801"/>
              <a:gd name="connsiteX101" fmla="*/ 69815 w 570310"/>
              <a:gd name="connsiteY101" fmla="*/ 373556 h 608801"/>
              <a:gd name="connsiteX102" fmla="*/ 65419 w 570310"/>
              <a:gd name="connsiteY102" fmla="*/ 373415 h 608801"/>
              <a:gd name="connsiteX103" fmla="*/ 49114 w 570310"/>
              <a:gd name="connsiteY103" fmla="*/ 357271 h 608801"/>
              <a:gd name="connsiteX104" fmla="*/ 49114 w 570310"/>
              <a:gd name="connsiteY104" fmla="*/ 256442 h 608801"/>
              <a:gd name="connsiteX105" fmla="*/ 80732 w 570310"/>
              <a:gd name="connsiteY105" fmla="*/ 222738 h 608801"/>
              <a:gd name="connsiteX106" fmla="*/ 452289 w 570310"/>
              <a:gd name="connsiteY106" fmla="*/ 141728 h 608801"/>
              <a:gd name="connsiteX107" fmla="*/ 490853 w 570310"/>
              <a:gd name="connsiteY107" fmla="*/ 180256 h 608801"/>
              <a:gd name="connsiteX108" fmla="*/ 475825 w 570310"/>
              <a:gd name="connsiteY108" fmla="*/ 210711 h 608801"/>
              <a:gd name="connsiteX109" fmla="*/ 452289 w 570310"/>
              <a:gd name="connsiteY109" fmla="*/ 218785 h 608801"/>
              <a:gd name="connsiteX110" fmla="*/ 428612 w 570310"/>
              <a:gd name="connsiteY110" fmla="*/ 210711 h 608801"/>
              <a:gd name="connsiteX111" fmla="*/ 413584 w 570310"/>
              <a:gd name="connsiteY111" fmla="*/ 180256 h 608801"/>
              <a:gd name="connsiteX112" fmla="*/ 452289 w 570310"/>
              <a:gd name="connsiteY112" fmla="*/ 141728 h 608801"/>
              <a:gd name="connsiteX113" fmla="*/ 285225 w 570310"/>
              <a:gd name="connsiteY113" fmla="*/ 141728 h 608801"/>
              <a:gd name="connsiteX114" fmla="*/ 323825 w 570310"/>
              <a:gd name="connsiteY114" fmla="*/ 180256 h 608801"/>
              <a:gd name="connsiteX115" fmla="*/ 308783 w 570310"/>
              <a:gd name="connsiteY115" fmla="*/ 210711 h 608801"/>
              <a:gd name="connsiteX116" fmla="*/ 285225 w 570310"/>
              <a:gd name="connsiteY116" fmla="*/ 218785 h 608801"/>
              <a:gd name="connsiteX117" fmla="*/ 261527 w 570310"/>
              <a:gd name="connsiteY117" fmla="*/ 210711 h 608801"/>
              <a:gd name="connsiteX118" fmla="*/ 246626 w 570310"/>
              <a:gd name="connsiteY118" fmla="*/ 180256 h 608801"/>
              <a:gd name="connsiteX119" fmla="*/ 285225 w 570310"/>
              <a:gd name="connsiteY119" fmla="*/ 141728 h 608801"/>
              <a:gd name="connsiteX120" fmla="*/ 118021 w 570310"/>
              <a:gd name="connsiteY120" fmla="*/ 141728 h 608801"/>
              <a:gd name="connsiteX121" fmla="*/ 156585 w 570310"/>
              <a:gd name="connsiteY121" fmla="*/ 180256 h 608801"/>
              <a:gd name="connsiteX122" fmla="*/ 141698 w 570310"/>
              <a:gd name="connsiteY122" fmla="*/ 210711 h 608801"/>
              <a:gd name="connsiteX123" fmla="*/ 118021 w 570310"/>
              <a:gd name="connsiteY123" fmla="*/ 218785 h 608801"/>
              <a:gd name="connsiteX124" fmla="*/ 94486 w 570310"/>
              <a:gd name="connsiteY124" fmla="*/ 210711 h 608801"/>
              <a:gd name="connsiteX125" fmla="*/ 79457 w 570310"/>
              <a:gd name="connsiteY125" fmla="*/ 180256 h 608801"/>
              <a:gd name="connsiteX126" fmla="*/ 118021 w 570310"/>
              <a:gd name="connsiteY126" fmla="*/ 141728 h 608801"/>
              <a:gd name="connsiteX127" fmla="*/ 42975 w 570310"/>
              <a:gd name="connsiteY127" fmla="*/ 117766 h 608801"/>
              <a:gd name="connsiteX128" fmla="*/ 29501 w 570310"/>
              <a:gd name="connsiteY128" fmla="*/ 131220 h 608801"/>
              <a:gd name="connsiteX129" fmla="*/ 29501 w 570310"/>
              <a:gd name="connsiteY129" fmla="*/ 477472 h 608801"/>
              <a:gd name="connsiteX130" fmla="*/ 42975 w 570310"/>
              <a:gd name="connsiteY130" fmla="*/ 490926 h 608801"/>
              <a:gd name="connsiteX131" fmla="*/ 527335 w 570310"/>
              <a:gd name="connsiteY131" fmla="*/ 490926 h 608801"/>
              <a:gd name="connsiteX132" fmla="*/ 540809 w 570310"/>
              <a:gd name="connsiteY132" fmla="*/ 477472 h 608801"/>
              <a:gd name="connsiteX133" fmla="*/ 540809 w 570310"/>
              <a:gd name="connsiteY133" fmla="*/ 131220 h 608801"/>
              <a:gd name="connsiteX134" fmla="*/ 527335 w 570310"/>
              <a:gd name="connsiteY134" fmla="*/ 117766 h 608801"/>
              <a:gd name="connsiteX135" fmla="*/ 42975 w 570310"/>
              <a:gd name="connsiteY135" fmla="*/ 88310 h 608801"/>
              <a:gd name="connsiteX136" fmla="*/ 527335 w 570310"/>
              <a:gd name="connsiteY136" fmla="*/ 88310 h 608801"/>
              <a:gd name="connsiteX137" fmla="*/ 570310 w 570310"/>
              <a:gd name="connsiteY137" fmla="*/ 131220 h 608801"/>
              <a:gd name="connsiteX138" fmla="*/ 570310 w 570310"/>
              <a:gd name="connsiteY138" fmla="*/ 477472 h 608801"/>
              <a:gd name="connsiteX139" fmla="*/ 527335 w 570310"/>
              <a:gd name="connsiteY139" fmla="*/ 520382 h 608801"/>
              <a:gd name="connsiteX140" fmla="*/ 42975 w 570310"/>
              <a:gd name="connsiteY140" fmla="*/ 520382 h 608801"/>
              <a:gd name="connsiteX141" fmla="*/ 0 w 570310"/>
              <a:gd name="connsiteY141" fmla="*/ 477472 h 608801"/>
              <a:gd name="connsiteX142" fmla="*/ 0 w 570310"/>
              <a:gd name="connsiteY142" fmla="*/ 131220 h 608801"/>
              <a:gd name="connsiteX143" fmla="*/ 42975 w 570310"/>
              <a:gd name="connsiteY143" fmla="*/ 88310 h 608801"/>
              <a:gd name="connsiteX144" fmla="*/ 290060 w 570310"/>
              <a:gd name="connsiteY144" fmla="*/ 31549 h 608801"/>
              <a:gd name="connsiteX145" fmla="*/ 258428 w 570310"/>
              <a:gd name="connsiteY145" fmla="*/ 49112 h 608801"/>
              <a:gd name="connsiteX146" fmla="*/ 321692 w 570310"/>
              <a:gd name="connsiteY146" fmla="*/ 49112 h 608801"/>
              <a:gd name="connsiteX147" fmla="*/ 282826 w 570310"/>
              <a:gd name="connsiteY147" fmla="*/ 1806 h 608801"/>
              <a:gd name="connsiteX148" fmla="*/ 297152 w 570310"/>
              <a:gd name="connsiteY148" fmla="*/ 1806 h 608801"/>
              <a:gd name="connsiteX149" fmla="*/ 385666 w 570310"/>
              <a:gd name="connsiteY149" fmla="*/ 50953 h 608801"/>
              <a:gd name="connsiteX150" fmla="*/ 392901 w 570310"/>
              <a:gd name="connsiteY150" fmla="*/ 67524 h 608801"/>
              <a:gd name="connsiteX151" fmla="*/ 378574 w 570310"/>
              <a:gd name="connsiteY151" fmla="*/ 78572 h 608801"/>
              <a:gd name="connsiteX152" fmla="*/ 201546 w 570310"/>
              <a:gd name="connsiteY152" fmla="*/ 78572 h 608801"/>
              <a:gd name="connsiteX153" fmla="*/ 187219 w 570310"/>
              <a:gd name="connsiteY153" fmla="*/ 67524 h 608801"/>
              <a:gd name="connsiteX154" fmla="*/ 194312 w 570310"/>
              <a:gd name="connsiteY154" fmla="*/ 50953 h 60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570310" h="608801">
                <a:moveTo>
                  <a:pt x="258427" y="559652"/>
                </a:moveTo>
                <a:lnTo>
                  <a:pt x="290059" y="577216"/>
                </a:lnTo>
                <a:lnTo>
                  <a:pt x="321692" y="559652"/>
                </a:lnTo>
                <a:close/>
                <a:moveTo>
                  <a:pt x="201546" y="530191"/>
                </a:moveTo>
                <a:lnTo>
                  <a:pt x="378573" y="530191"/>
                </a:lnTo>
                <a:cubicBezTo>
                  <a:pt x="385240" y="530191"/>
                  <a:pt x="391198" y="534724"/>
                  <a:pt x="392900" y="541239"/>
                </a:cubicBezTo>
                <a:cubicBezTo>
                  <a:pt x="394602" y="547755"/>
                  <a:pt x="391623" y="554553"/>
                  <a:pt x="385666" y="557811"/>
                </a:cubicBezTo>
                <a:lnTo>
                  <a:pt x="297152" y="606960"/>
                </a:lnTo>
                <a:cubicBezTo>
                  <a:pt x="295024" y="608093"/>
                  <a:pt x="292471" y="608801"/>
                  <a:pt x="290059" y="608801"/>
                </a:cubicBezTo>
                <a:cubicBezTo>
                  <a:pt x="287648" y="608801"/>
                  <a:pt x="285095" y="608093"/>
                  <a:pt x="282825" y="606960"/>
                </a:cubicBezTo>
                <a:lnTo>
                  <a:pt x="194453" y="557811"/>
                </a:lnTo>
                <a:cubicBezTo>
                  <a:pt x="188496" y="554553"/>
                  <a:pt x="185517" y="547755"/>
                  <a:pt x="187219" y="541239"/>
                </a:cubicBezTo>
                <a:cubicBezTo>
                  <a:pt x="188921" y="534724"/>
                  <a:pt x="194879" y="530191"/>
                  <a:pt x="201546" y="530191"/>
                </a:cubicBezTo>
                <a:close/>
                <a:moveTo>
                  <a:pt x="415016" y="222738"/>
                </a:moveTo>
                <a:cubicBezTo>
                  <a:pt x="415158" y="222738"/>
                  <a:pt x="415299" y="222738"/>
                  <a:pt x="415441" y="222880"/>
                </a:cubicBezTo>
                <a:cubicBezTo>
                  <a:pt x="415583" y="222880"/>
                  <a:pt x="415583" y="222880"/>
                  <a:pt x="415583" y="223021"/>
                </a:cubicBezTo>
                <a:cubicBezTo>
                  <a:pt x="417853" y="225146"/>
                  <a:pt x="420264" y="227128"/>
                  <a:pt x="422960" y="228828"/>
                </a:cubicBezTo>
                <a:cubicBezTo>
                  <a:pt x="431613" y="234775"/>
                  <a:pt x="442111" y="238174"/>
                  <a:pt x="453318" y="238174"/>
                </a:cubicBezTo>
                <a:cubicBezTo>
                  <a:pt x="463531" y="238174"/>
                  <a:pt x="473036" y="235342"/>
                  <a:pt x="481122" y="230385"/>
                </a:cubicBezTo>
                <a:cubicBezTo>
                  <a:pt x="484668" y="228261"/>
                  <a:pt x="487931" y="225854"/>
                  <a:pt x="490910" y="223021"/>
                </a:cubicBezTo>
                <a:cubicBezTo>
                  <a:pt x="490910" y="222880"/>
                  <a:pt x="491052" y="222880"/>
                  <a:pt x="491052" y="222880"/>
                </a:cubicBezTo>
                <a:cubicBezTo>
                  <a:pt x="502401" y="224154"/>
                  <a:pt x="521126" y="240298"/>
                  <a:pt x="521126" y="256442"/>
                </a:cubicBezTo>
                <a:lnTo>
                  <a:pt x="521126" y="357271"/>
                </a:lnTo>
                <a:cubicBezTo>
                  <a:pt x="521126" y="364918"/>
                  <a:pt x="514742" y="371432"/>
                  <a:pt x="506089" y="373131"/>
                </a:cubicBezTo>
                <a:cubicBezTo>
                  <a:pt x="504954" y="373415"/>
                  <a:pt x="501549" y="374972"/>
                  <a:pt x="501124" y="374972"/>
                </a:cubicBezTo>
                <a:cubicBezTo>
                  <a:pt x="500982" y="376672"/>
                  <a:pt x="501549" y="422979"/>
                  <a:pt x="501549" y="422979"/>
                </a:cubicBezTo>
                <a:lnTo>
                  <a:pt x="501549" y="449886"/>
                </a:lnTo>
                <a:cubicBezTo>
                  <a:pt x="501549" y="459374"/>
                  <a:pt x="492187" y="471269"/>
                  <a:pt x="481406" y="471269"/>
                </a:cubicBezTo>
                <a:lnTo>
                  <a:pt x="478427" y="471269"/>
                </a:lnTo>
                <a:cubicBezTo>
                  <a:pt x="467645" y="471269"/>
                  <a:pt x="462113" y="459374"/>
                  <a:pt x="462113" y="449886"/>
                </a:cubicBezTo>
                <a:lnTo>
                  <a:pt x="462113" y="421705"/>
                </a:lnTo>
                <a:lnTo>
                  <a:pt x="462113" y="392674"/>
                </a:lnTo>
                <a:lnTo>
                  <a:pt x="452325" y="392674"/>
                </a:lnTo>
                <a:lnTo>
                  <a:pt x="452325" y="421705"/>
                </a:lnTo>
                <a:lnTo>
                  <a:pt x="452325" y="448470"/>
                </a:lnTo>
                <a:cubicBezTo>
                  <a:pt x="452325" y="457958"/>
                  <a:pt x="438848" y="461498"/>
                  <a:pt x="427925" y="461498"/>
                </a:cubicBezTo>
                <a:lnTo>
                  <a:pt x="424946" y="461498"/>
                </a:lnTo>
                <a:cubicBezTo>
                  <a:pt x="413881" y="461498"/>
                  <a:pt x="403100" y="457958"/>
                  <a:pt x="403100" y="448470"/>
                </a:cubicBezTo>
                <a:lnTo>
                  <a:pt x="403100" y="423121"/>
                </a:lnTo>
                <a:cubicBezTo>
                  <a:pt x="403100" y="423121"/>
                  <a:pt x="404234" y="374547"/>
                  <a:pt x="404093" y="373556"/>
                </a:cubicBezTo>
                <a:cubicBezTo>
                  <a:pt x="403667" y="373556"/>
                  <a:pt x="400688" y="373556"/>
                  <a:pt x="399695" y="373415"/>
                </a:cubicBezTo>
                <a:cubicBezTo>
                  <a:pt x="390332" y="371857"/>
                  <a:pt x="383523" y="365201"/>
                  <a:pt x="383523" y="357271"/>
                </a:cubicBezTo>
                <a:lnTo>
                  <a:pt x="383523" y="256442"/>
                </a:lnTo>
                <a:cubicBezTo>
                  <a:pt x="383523" y="239590"/>
                  <a:pt x="403809" y="222738"/>
                  <a:pt x="415016" y="222738"/>
                </a:cubicBezTo>
                <a:close/>
                <a:moveTo>
                  <a:pt x="247775" y="222738"/>
                </a:moveTo>
                <a:cubicBezTo>
                  <a:pt x="248059" y="222738"/>
                  <a:pt x="248201" y="222738"/>
                  <a:pt x="248343" y="222880"/>
                </a:cubicBezTo>
                <a:cubicBezTo>
                  <a:pt x="248485" y="222880"/>
                  <a:pt x="248485" y="222880"/>
                  <a:pt x="248627" y="223021"/>
                </a:cubicBezTo>
                <a:cubicBezTo>
                  <a:pt x="250754" y="225146"/>
                  <a:pt x="253308" y="227128"/>
                  <a:pt x="255861" y="228828"/>
                </a:cubicBezTo>
                <a:cubicBezTo>
                  <a:pt x="264515" y="234775"/>
                  <a:pt x="275012" y="238174"/>
                  <a:pt x="286219" y="238174"/>
                </a:cubicBezTo>
                <a:cubicBezTo>
                  <a:pt x="296433" y="238174"/>
                  <a:pt x="305937" y="235342"/>
                  <a:pt x="314023" y="230385"/>
                </a:cubicBezTo>
                <a:cubicBezTo>
                  <a:pt x="317570" y="228261"/>
                  <a:pt x="320832" y="225854"/>
                  <a:pt x="323811" y="223021"/>
                </a:cubicBezTo>
                <a:cubicBezTo>
                  <a:pt x="323811" y="222880"/>
                  <a:pt x="323953" y="222880"/>
                  <a:pt x="323953" y="222880"/>
                </a:cubicBezTo>
                <a:cubicBezTo>
                  <a:pt x="335302" y="224154"/>
                  <a:pt x="354027" y="240298"/>
                  <a:pt x="354027" y="256442"/>
                </a:cubicBezTo>
                <a:lnTo>
                  <a:pt x="354027" y="357271"/>
                </a:lnTo>
                <a:cubicBezTo>
                  <a:pt x="354027" y="364918"/>
                  <a:pt x="347643" y="371432"/>
                  <a:pt x="338848" y="373131"/>
                </a:cubicBezTo>
                <a:cubicBezTo>
                  <a:pt x="337855" y="373415"/>
                  <a:pt x="334309" y="374972"/>
                  <a:pt x="333883" y="374972"/>
                </a:cubicBezTo>
                <a:cubicBezTo>
                  <a:pt x="333883" y="376672"/>
                  <a:pt x="334309" y="422979"/>
                  <a:pt x="334309" y="422979"/>
                </a:cubicBezTo>
                <a:lnTo>
                  <a:pt x="334309" y="449886"/>
                </a:lnTo>
                <a:cubicBezTo>
                  <a:pt x="334309" y="459374"/>
                  <a:pt x="325088" y="471269"/>
                  <a:pt x="314307" y="471269"/>
                </a:cubicBezTo>
                <a:lnTo>
                  <a:pt x="311328" y="471269"/>
                </a:lnTo>
                <a:cubicBezTo>
                  <a:pt x="300547" y="471269"/>
                  <a:pt x="295014" y="459374"/>
                  <a:pt x="295014" y="449886"/>
                </a:cubicBezTo>
                <a:lnTo>
                  <a:pt x="295014" y="421705"/>
                </a:lnTo>
                <a:lnTo>
                  <a:pt x="295014" y="392674"/>
                </a:lnTo>
                <a:lnTo>
                  <a:pt x="285084" y="392674"/>
                </a:lnTo>
                <a:lnTo>
                  <a:pt x="285084" y="421705"/>
                </a:lnTo>
                <a:lnTo>
                  <a:pt x="285084" y="448470"/>
                </a:lnTo>
                <a:cubicBezTo>
                  <a:pt x="285084" y="457958"/>
                  <a:pt x="271749" y="461498"/>
                  <a:pt x="260826" y="461498"/>
                </a:cubicBezTo>
                <a:lnTo>
                  <a:pt x="257847" y="461498"/>
                </a:lnTo>
                <a:cubicBezTo>
                  <a:pt x="246924" y="461498"/>
                  <a:pt x="236001" y="457958"/>
                  <a:pt x="236001" y="448470"/>
                </a:cubicBezTo>
                <a:lnTo>
                  <a:pt x="236001" y="423121"/>
                </a:lnTo>
                <a:cubicBezTo>
                  <a:pt x="236001" y="423121"/>
                  <a:pt x="236994" y="374547"/>
                  <a:pt x="236994" y="373556"/>
                </a:cubicBezTo>
                <a:cubicBezTo>
                  <a:pt x="236427" y="373556"/>
                  <a:pt x="233590" y="373556"/>
                  <a:pt x="232455" y="373415"/>
                </a:cubicBezTo>
                <a:cubicBezTo>
                  <a:pt x="223234" y="371857"/>
                  <a:pt x="216283" y="365201"/>
                  <a:pt x="216283" y="357271"/>
                </a:cubicBezTo>
                <a:lnTo>
                  <a:pt x="216283" y="256442"/>
                </a:lnTo>
                <a:cubicBezTo>
                  <a:pt x="216283" y="239590"/>
                  <a:pt x="236711" y="222738"/>
                  <a:pt x="247775" y="222738"/>
                </a:cubicBezTo>
                <a:close/>
                <a:moveTo>
                  <a:pt x="80732" y="222738"/>
                </a:moveTo>
                <a:cubicBezTo>
                  <a:pt x="80874" y="222738"/>
                  <a:pt x="81016" y="222738"/>
                  <a:pt x="81299" y="222880"/>
                </a:cubicBezTo>
                <a:cubicBezTo>
                  <a:pt x="81299" y="222880"/>
                  <a:pt x="81299" y="222880"/>
                  <a:pt x="81441" y="223021"/>
                </a:cubicBezTo>
                <a:cubicBezTo>
                  <a:pt x="83709" y="225146"/>
                  <a:pt x="86120" y="227128"/>
                  <a:pt x="88672" y="228828"/>
                </a:cubicBezTo>
                <a:cubicBezTo>
                  <a:pt x="97321" y="234775"/>
                  <a:pt x="107813" y="238174"/>
                  <a:pt x="119014" y="238174"/>
                </a:cubicBezTo>
                <a:cubicBezTo>
                  <a:pt x="129222" y="238174"/>
                  <a:pt x="138722" y="235342"/>
                  <a:pt x="146945" y="230385"/>
                </a:cubicBezTo>
                <a:cubicBezTo>
                  <a:pt x="150490" y="228261"/>
                  <a:pt x="153751" y="225854"/>
                  <a:pt x="156587" y="223021"/>
                </a:cubicBezTo>
                <a:cubicBezTo>
                  <a:pt x="156729" y="222880"/>
                  <a:pt x="156729" y="222880"/>
                  <a:pt x="156729" y="222880"/>
                </a:cubicBezTo>
                <a:cubicBezTo>
                  <a:pt x="168071" y="224154"/>
                  <a:pt x="186787" y="240298"/>
                  <a:pt x="186787" y="256442"/>
                </a:cubicBezTo>
                <a:lnTo>
                  <a:pt x="186787" y="357271"/>
                </a:lnTo>
                <a:cubicBezTo>
                  <a:pt x="186787" y="364918"/>
                  <a:pt x="180407" y="371432"/>
                  <a:pt x="171616" y="373131"/>
                </a:cubicBezTo>
                <a:cubicBezTo>
                  <a:pt x="170624" y="373415"/>
                  <a:pt x="167221" y="374972"/>
                  <a:pt x="166795" y="374972"/>
                </a:cubicBezTo>
                <a:cubicBezTo>
                  <a:pt x="166795" y="376672"/>
                  <a:pt x="167079" y="422979"/>
                  <a:pt x="167079" y="422979"/>
                </a:cubicBezTo>
                <a:lnTo>
                  <a:pt x="167079" y="449886"/>
                </a:lnTo>
                <a:cubicBezTo>
                  <a:pt x="167079" y="459374"/>
                  <a:pt x="158005" y="471269"/>
                  <a:pt x="147087" y="471269"/>
                </a:cubicBezTo>
                <a:lnTo>
                  <a:pt x="144252" y="471269"/>
                </a:lnTo>
                <a:cubicBezTo>
                  <a:pt x="133334" y="471269"/>
                  <a:pt x="127805" y="459374"/>
                  <a:pt x="127805" y="449886"/>
                </a:cubicBezTo>
                <a:lnTo>
                  <a:pt x="127805" y="421705"/>
                </a:lnTo>
                <a:lnTo>
                  <a:pt x="127805" y="392674"/>
                </a:lnTo>
                <a:lnTo>
                  <a:pt x="118021" y="392674"/>
                </a:lnTo>
                <a:lnTo>
                  <a:pt x="118021" y="421705"/>
                </a:lnTo>
                <a:lnTo>
                  <a:pt x="118021" y="448470"/>
                </a:lnTo>
                <a:cubicBezTo>
                  <a:pt x="118021" y="457958"/>
                  <a:pt x="104552" y="461498"/>
                  <a:pt x="93634" y="461498"/>
                </a:cubicBezTo>
                <a:lnTo>
                  <a:pt x="90657" y="461498"/>
                </a:lnTo>
                <a:cubicBezTo>
                  <a:pt x="79740" y="461498"/>
                  <a:pt x="68822" y="457958"/>
                  <a:pt x="68822" y="448470"/>
                </a:cubicBezTo>
                <a:lnTo>
                  <a:pt x="68822" y="423121"/>
                </a:lnTo>
                <a:cubicBezTo>
                  <a:pt x="68822" y="423121"/>
                  <a:pt x="69815" y="374547"/>
                  <a:pt x="69815" y="373556"/>
                </a:cubicBezTo>
                <a:cubicBezTo>
                  <a:pt x="69247" y="373556"/>
                  <a:pt x="66412" y="373556"/>
                  <a:pt x="65419" y="373415"/>
                </a:cubicBezTo>
                <a:cubicBezTo>
                  <a:pt x="56061" y="371857"/>
                  <a:pt x="49114" y="365201"/>
                  <a:pt x="49114" y="357271"/>
                </a:cubicBezTo>
                <a:lnTo>
                  <a:pt x="49114" y="256442"/>
                </a:lnTo>
                <a:cubicBezTo>
                  <a:pt x="49114" y="239590"/>
                  <a:pt x="69531" y="222738"/>
                  <a:pt x="80732" y="222738"/>
                </a:cubicBezTo>
                <a:close/>
                <a:moveTo>
                  <a:pt x="452289" y="141728"/>
                </a:moveTo>
                <a:cubicBezTo>
                  <a:pt x="473556" y="141728"/>
                  <a:pt x="490853" y="159009"/>
                  <a:pt x="490853" y="180256"/>
                </a:cubicBezTo>
                <a:cubicBezTo>
                  <a:pt x="490853" y="192580"/>
                  <a:pt x="484898" y="203628"/>
                  <a:pt x="475825" y="210711"/>
                </a:cubicBezTo>
                <a:cubicBezTo>
                  <a:pt x="469303" y="215668"/>
                  <a:pt x="461080" y="218785"/>
                  <a:pt x="452289" y="218785"/>
                </a:cubicBezTo>
                <a:cubicBezTo>
                  <a:pt x="443357" y="218785"/>
                  <a:pt x="435134" y="215668"/>
                  <a:pt x="428612" y="210711"/>
                </a:cubicBezTo>
                <a:cubicBezTo>
                  <a:pt x="419539" y="203628"/>
                  <a:pt x="413584" y="192580"/>
                  <a:pt x="413584" y="180256"/>
                </a:cubicBezTo>
                <a:cubicBezTo>
                  <a:pt x="413584" y="159009"/>
                  <a:pt x="430881" y="141728"/>
                  <a:pt x="452289" y="141728"/>
                </a:cubicBezTo>
                <a:close/>
                <a:moveTo>
                  <a:pt x="285225" y="141728"/>
                </a:moveTo>
                <a:cubicBezTo>
                  <a:pt x="306512" y="141728"/>
                  <a:pt x="323825" y="159009"/>
                  <a:pt x="323825" y="180256"/>
                </a:cubicBezTo>
                <a:cubicBezTo>
                  <a:pt x="323825" y="192580"/>
                  <a:pt x="317865" y="203628"/>
                  <a:pt x="308783" y="210711"/>
                </a:cubicBezTo>
                <a:cubicBezTo>
                  <a:pt x="302255" y="215668"/>
                  <a:pt x="294024" y="218785"/>
                  <a:pt x="285225" y="218785"/>
                </a:cubicBezTo>
                <a:cubicBezTo>
                  <a:pt x="276285" y="218785"/>
                  <a:pt x="268054" y="215668"/>
                  <a:pt x="261527" y="210711"/>
                </a:cubicBezTo>
                <a:cubicBezTo>
                  <a:pt x="252444" y="203628"/>
                  <a:pt x="246626" y="192580"/>
                  <a:pt x="246626" y="180256"/>
                </a:cubicBezTo>
                <a:cubicBezTo>
                  <a:pt x="246626" y="159009"/>
                  <a:pt x="263939" y="141728"/>
                  <a:pt x="285225" y="141728"/>
                </a:cubicBezTo>
                <a:close/>
                <a:moveTo>
                  <a:pt x="118021" y="141728"/>
                </a:moveTo>
                <a:cubicBezTo>
                  <a:pt x="139288" y="141728"/>
                  <a:pt x="156585" y="159009"/>
                  <a:pt x="156585" y="180256"/>
                </a:cubicBezTo>
                <a:cubicBezTo>
                  <a:pt x="156585" y="192580"/>
                  <a:pt x="150772" y="203628"/>
                  <a:pt x="141698" y="210711"/>
                </a:cubicBezTo>
                <a:cubicBezTo>
                  <a:pt x="135176" y="215668"/>
                  <a:pt x="126953" y="218785"/>
                  <a:pt x="118021" y="218785"/>
                </a:cubicBezTo>
                <a:cubicBezTo>
                  <a:pt x="109089" y="218785"/>
                  <a:pt x="101007" y="215668"/>
                  <a:pt x="94486" y="210711"/>
                </a:cubicBezTo>
                <a:cubicBezTo>
                  <a:pt x="85270" y="203628"/>
                  <a:pt x="79457" y="192580"/>
                  <a:pt x="79457" y="180256"/>
                </a:cubicBezTo>
                <a:cubicBezTo>
                  <a:pt x="79457" y="159009"/>
                  <a:pt x="96754" y="141728"/>
                  <a:pt x="118021" y="141728"/>
                </a:cubicBezTo>
                <a:close/>
                <a:moveTo>
                  <a:pt x="42975" y="117766"/>
                </a:moveTo>
                <a:cubicBezTo>
                  <a:pt x="35458" y="117766"/>
                  <a:pt x="29501" y="123855"/>
                  <a:pt x="29501" y="131220"/>
                </a:cubicBezTo>
                <a:lnTo>
                  <a:pt x="29501" y="477472"/>
                </a:lnTo>
                <a:cubicBezTo>
                  <a:pt x="29501" y="484836"/>
                  <a:pt x="35458" y="490926"/>
                  <a:pt x="42975" y="490926"/>
                </a:cubicBezTo>
                <a:lnTo>
                  <a:pt x="527335" y="490926"/>
                </a:lnTo>
                <a:cubicBezTo>
                  <a:pt x="534710" y="490926"/>
                  <a:pt x="540809" y="484836"/>
                  <a:pt x="540809" y="477472"/>
                </a:cubicBezTo>
                <a:lnTo>
                  <a:pt x="540809" y="131220"/>
                </a:lnTo>
                <a:cubicBezTo>
                  <a:pt x="540809" y="123855"/>
                  <a:pt x="534710" y="117766"/>
                  <a:pt x="527335" y="117766"/>
                </a:cubicBezTo>
                <a:close/>
                <a:moveTo>
                  <a:pt x="42975" y="88310"/>
                </a:moveTo>
                <a:lnTo>
                  <a:pt x="527335" y="88310"/>
                </a:lnTo>
                <a:cubicBezTo>
                  <a:pt x="551021" y="88310"/>
                  <a:pt x="570310" y="107570"/>
                  <a:pt x="570310" y="131220"/>
                </a:cubicBezTo>
                <a:lnTo>
                  <a:pt x="570310" y="477472"/>
                </a:lnTo>
                <a:cubicBezTo>
                  <a:pt x="570310" y="501122"/>
                  <a:pt x="551021" y="520382"/>
                  <a:pt x="527335" y="520382"/>
                </a:cubicBezTo>
                <a:lnTo>
                  <a:pt x="42975" y="520382"/>
                </a:lnTo>
                <a:cubicBezTo>
                  <a:pt x="19289" y="520382"/>
                  <a:pt x="0" y="501122"/>
                  <a:pt x="0" y="477472"/>
                </a:cubicBezTo>
                <a:lnTo>
                  <a:pt x="0" y="131220"/>
                </a:lnTo>
                <a:cubicBezTo>
                  <a:pt x="0" y="107570"/>
                  <a:pt x="19289" y="88310"/>
                  <a:pt x="42975" y="88310"/>
                </a:cubicBezTo>
                <a:close/>
                <a:moveTo>
                  <a:pt x="290060" y="31549"/>
                </a:moveTo>
                <a:lnTo>
                  <a:pt x="258428" y="49112"/>
                </a:lnTo>
                <a:lnTo>
                  <a:pt x="321692" y="49112"/>
                </a:lnTo>
                <a:close/>
                <a:moveTo>
                  <a:pt x="282826" y="1806"/>
                </a:moveTo>
                <a:cubicBezTo>
                  <a:pt x="287365" y="-602"/>
                  <a:pt x="292755" y="-602"/>
                  <a:pt x="297152" y="1806"/>
                </a:cubicBezTo>
                <a:lnTo>
                  <a:pt x="385666" y="50953"/>
                </a:lnTo>
                <a:cubicBezTo>
                  <a:pt x="391624" y="54211"/>
                  <a:pt x="394461" y="61009"/>
                  <a:pt x="392901" y="67524"/>
                </a:cubicBezTo>
                <a:cubicBezTo>
                  <a:pt x="391198" y="74039"/>
                  <a:pt x="385241" y="78572"/>
                  <a:pt x="378574" y="78572"/>
                </a:cubicBezTo>
                <a:lnTo>
                  <a:pt x="201546" y="78572"/>
                </a:lnTo>
                <a:cubicBezTo>
                  <a:pt x="194879" y="78572"/>
                  <a:pt x="188921" y="74039"/>
                  <a:pt x="187219" y="67524"/>
                </a:cubicBezTo>
                <a:cubicBezTo>
                  <a:pt x="185517" y="61009"/>
                  <a:pt x="188496" y="54211"/>
                  <a:pt x="194312" y="50953"/>
                </a:cubicBezTo>
                <a:close/>
              </a:path>
            </a:pathLst>
          </a:custGeom>
          <a:solidFill>
            <a:schemeClr val="bg1"/>
          </a:solidFill>
          <a:ln>
            <a:noFill/>
          </a:ln>
        </p:spPr>
      </p:sp>
      <p:sp>
        <p:nvSpPr>
          <p:cNvPr id="53" name="elevator_140006">
            <a:extLst>
              <a:ext uri="{FF2B5EF4-FFF2-40B4-BE49-F238E27FC236}">
                <a16:creationId xmlns:a16="http://schemas.microsoft.com/office/drawing/2014/main" id="{7C32E699-60DB-36F3-A970-1B6A064F37EE}"/>
              </a:ext>
            </a:extLst>
          </p:cNvPr>
          <p:cNvSpPr>
            <a:spLocks noChangeAspect="1"/>
          </p:cNvSpPr>
          <p:nvPr/>
        </p:nvSpPr>
        <p:spPr bwMode="auto">
          <a:xfrm>
            <a:off x="4356795" y="4114309"/>
            <a:ext cx="359712" cy="401808"/>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455839 w 606244"/>
              <a:gd name="T29" fmla="*/ 455839 w 606244"/>
              <a:gd name="T30" fmla="*/ 600116 w 606244"/>
              <a:gd name="T31" fmla="*/ 600116 w 606244"/>
              <a:gd name="T32" fmla="*/ 600116 w 606244"/>
              <a:gd name="T33" fmla="*/ 600116 w 606244"/>
              <a:gd name="T34" fmla="*/ 600116 w 606244"/>
              <a:gd name="T35" fmla="*/ 600116 w 606244"/>
              <a:gd name="T36" fmla="*/ 600116 w 606244"/>
              <a:gd name="T37" fmla="*/ 600116 w 606244"/>
              <a:gd name="T38" fmla="*/ 455839 w 606244"/>
              <a:gd name="T39" fmla="*/ 455839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455839 w 606244"/>
              <a:gd name="T49" fmla="*/ 455839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455839 w 606244"/>
              <a:gd name="T59" fmla="*/ 455839 w 606244"/>
              <a:gd name="T60" fmla="*/ 600116 w 606244"/>
              <a:gd name="T61" fmla="*/ 600116 w 606244"/>
              <a:gd name="T62" fmla="*/ 600116 w 606244"/>
              <a:gd name="T63" fmla="*/ 600116 w 606244"/>
              <a:gd name="T64" fmla="*/ 600116 w 606244"/>
              <a:gd name="T65" fmla="*/ 600116 w 606244"/>
              <a:gd name="T66" fmla="*/ 600116 w 606244"/>
              <a:gd name="T67"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0" h="800">
                <a:moveTo>
                  <a:pt x="0" y="0"/>
                </a:moveTo>
                <a:lnTo>
                  <a:pt x="0" y="800"/>
                </a:lnTo>
                <a:lnTo>
                  <a:pt x="160" y="800"/>
                </a:lnTo>
                <a:lnTo>
                  <a:pt x="387" y="800"/>
                </a:lnTo>
                <a:lnTo>
                  <a:pt x="413" y="800"/>
                </a:lnTo>
                <a:lnTo>
                  <a:pt x="640" y="800"/>
                </a:lnTo>
                <a:lnTo>
                  <a:pt x="800" y="800"/>
                </a:lnTo>
                <a:lnTo>
                  <a:pt x="800" y="0"/>
                </a:lnTo>
                <a:lnTo>
                  <a:pt x="0" y="0"/>
                </a:lnTo>
                <a:close/>
                <a:moveTo>
                  <a:pt x="280" y="40"/>
                </a:moveTo>
                <a:lnTo>
                  <a:pt x="520" y="40"/>
                </a:lnTo>
                <a:lnTo>
                  <a:pt x="520" y="107"/>
                </a:lnTo>
                <a:lnTo>
                  <a:pt x="280" y="107"/>
                </a:lnTo>
                <a:lnTo>
                  <a:pt x="280" y="40"/>
                </a:lnTo>
                <a:close/>
                <a:moveTo>
                  <a:pt x="160" y="773"/>
                </a:moveTo>
                <a:lnTo>
                  <a:pt x="160" y="147"/>
                </a:lnTo>
                <a:lnTo>
                  <a:pt x="387" y="147"/>
                </a:lnTo>
                <a:lnTo>
                  <a:pt x="387" y="773"/>
                </a:lnTo>
                <a:lnTo>
                  <a:pt x="160" y="773"/>
                </a:lnTo>
                <a:close/>
                <a:moveTo>
                  <a:pt x="640" y="773"/>
                </a:moveTo>
                <a:lnTo>
                  <a:pt x="413" y="773"/>
                </a:lnTo>
                <a:lnTo>
                  <a:pt x="413" y="147"/>
                </a:lnTo>
                <a:lnTo>
                  <a:pt x="640" y="147"/>
                </a:lnTo>
                <a:lnTo>
                  <a:pt x="640" y="773"/>
                </a:lnTo>
                <a:close/>
                <a:moveTo>
                  <a:pt x="760" y="560"/>
                </a:moveTo>
                <a:lnTo>
                  <a:pt x="680" y="560"/>
                </a:lnTo>
                <a:lnTo>
                  <a:pt x="680" y="467"/>
                </a:lnTo>
                <a:lnTo>
                  <a:pt x="760" y="467"/>
                </a:lnTo>
                <a:lnTo>
                  <a:pt x="760" y="560"/>
                </a:lnTo>
                <a:close/>
                <a:moveTo>
                  <a:pt x="760" y="440"/>
                </a:moveTo>
                <a:lnTo>
                  <a:pt x="680" y="440"/>
                </a:lnTo>
                <a:lnTo>
                  <a:pt x="680" y="347"/>
                </a:lnTo>
                <a:lnTo>
                  <a:pt x="760" y="347"/>
                </a:lnTo>
                <a:lnTo>
                  <a:pt x="760" y="440"/>
                </a:ln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a:cs typeface="+mn-cs"/>
            </a:endParaRPr>
          </a:p>
        </p:txBody>
      </p:sp>
      <p:sp>
        <p:nvSpPr>
          <p:cNvPr id="54" name="矩形 53">
            <a:extLst>
              <a:ext uri="{FF2B5EF4-FFF2-40B4-BE49-F238E27FC236}">
                <a16:creationId xmlns:a16="http://schemas.microsoft.com/office/drawing/2014/main" id="{5518FC64-295C-2273-1D03-0454DE336CE7}"/>
              </a:ext>
            </a:extLst>
          </p:cNvPr>
          <p:cNvSpPr/>
          <p:nvPr/>
        </p:nvSpPr>
        <p:spPr>
          <a:xfrm>
            <a:off x="3831246" y="4782329"/>
            <a:ext cx="139012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物</a:t>
            </a: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a:t>
            </a: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电梯运行状态</a:t>
            </a:r>
            <a:endPar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endParaRPr>
          </a:p>
        </p:txBody>
      </p:sp>
      <p:sp>
        <p:nvSpPr>
          <p:cNvPr id="55" name="boss-with-tie_81303">
            <a:extLst>
              <a:ext uri="{FF2B5EF4-FFF2-40B4-BE49-F238E27FC236}">
                <a16:creationId xmlns:a16="http://schemas.microsoft.com/office/drawing/2014/main" id="{6E7E1677-A64E-0F51-DD4D-54D355D4090F}"/>
              </a:ext>
            </a:extLst>
          </p:cNvPr>
          <p:cNvSpPr>
            <a:spLocks noChangeAspect="1"/>
          </p:cNvSpPr>
          <p:nvPr/>
        </p:nvSpPr>
        <p:spPr bwMode="auto">
          <a:xfrm>
            <a:off x="5677447" y="3380929"/>
            <a:ext cx="549121" cy="438398"/>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p>
      <p:sp>
        <p:nvSpPr>
          <p:cNvPr id="57" name="injury_344142">
            <a:extLst>
              <a:ext uri="{FF2B5EF4-FFF2-40B4-BE49-F238E27FC236}">
                <a16:creationId xmlns:a16="http://schemas.microsoft.com/office/drawing/2014/main" id="{8FE77007-BC13-CD11-3103-C1C408F0D433}"/>
              </a:ext>
            </a:extLst>
          </p:cNvPr>
          <p:cNvSpPr>
            <a:spLocks noChangeAspect="1"/>
          </p:cNvSpPr>
          <p:nvPr/>
        </p:nvSpPr>
        <p:spPr bwMode="auto">
          <a:xfrm>
            <a:off x="7296552" y="4070178"/>
            <a:ext cx="493857" cy="445939"/>
          </a:xfrm>
          <a:custGeom>
            <a:avLst/>
            <a:gdLst>
              <a:gd name="connsiteX0" fmla="*/ 442470 w 609614"/>
              <a:gd name="connsiteY0" fmla="*/ 562030 h 608697"/>
              <a:gd name="connsiteX1" fmla="*/ 373603 w 609614"/>
              <a:gd name="connsiteY1" fmla="*/ 577309 h 608697"/>
              <a:gd name="connsiteX2" fmla="*/ 373603 w 609614"/>
              <a:gd name="connsiteY2" fmla="*/ 589091 h 608697"/>
              <a:gd name="connsiteX3" fmla="*/ 442470 w 609614"/>
              <a:gd name="connsiteY3" fmla="*/ 589091 h 608697"/>
              <a:gd name="connsiteX4" fmla="*/ 310268 w 609614"/>
              <a:gd name="connsiteY4" fmla="*/ 550833 h 608697"/>
              <a:gd name="connsiteX5" fmla="*/ 319026 w 609614"/>
              <a:gd name="connsiteY5" fmla="*/ 568405 h 608697"/>
              <a:gd name="connsiteX6" fmla="*/ 279659 w 609614"/>
              <a:gd name="connsiteY6" fmla="*/ 588092 h 608697"/>
              <a:gd name="connsiteX7" fmla="*/ 270900 w 609614"/>
              <a:gd name="connsiteY7" fmla="*/ 570520 h 608697"/>
              <a:gd name="connsiteX8" fmla="*/ 442470 w 609614"/>
              <a:gd name="connsiteY8" fmla="*/ 522819 h 608697"/>
              <a:gd name="connsiteX9" fmla="*/ 373603 w 609614"/>
              <a:gd name="connsiteY9" fmla="*/ 538006 h 608697"/>
              <a:gd name="connsiteX10" fmla="*/ 373603 w 609614"/>
              <a:gd name="connsiteY10" fmla="*/ 557244 h 608697"/>
              <a:gd name="connsiteX11" fmla="*/ 442470 w 609614"/>
              <a:gd name="connsiteY11" fmla="*/ 541964 h 608697"/>
              <a:gd name="connsiteX12" fmla="*/ 265467 w 609614"/>
              <a:gd name="connsiteY12" fmla="*/ 500732 h 608697"/>
              <a:gd name="connsiteX13" fmla="*/ 314651 w 609614"/>
              <a:gd name="connsiteY13" fmla="*/ 500732 h 608697"/>
              <a:gd name="connsiteX14" fmla="*/ 314651 w 609614"/>
              <a:gd name="connsiteY14" fmla="*/ 520349 h 608697"/>
              <a:gd name="connsiteX15" fmla="*/ 265467 w 609614"/>
              <a:gd name="connsiteY15" fmla="*/ 520349 h 608697"/>
              <a:gd name="connsiteX16" fmla="*/ 462107 w 609614"/>
              <a:gd name="connsiteY16" fmla="*/ 490879 h 608697"/>
              <a:gd name="connsiteX17" fmla="*/ 462107 w 609614"/>
              <a:gd name="connsiteY17" fmla="*/ 589091 h 608697"/>
              <a:gd name="connsiteX18" fmla="*/ 530974 w 609614"/>
              <a:gd name="connsiteY18" fmla="*/ 589091 h 608697"/>
              <a:gd name="connsiteX19" fmla="*/ 530974 w 609614"/>
              <a:gd name="connsiteY19" fmla="*/ 490879 h 608697"/>
              <a:gd name="connsiteX20" fmla="*/ 373603 w 609614"/>
              <a:gd name="connsiteY20" fmla="*/ 490879 h 608697"/>
              <a:gd name="connsiteX21" fmla="*/ 373603 w 609614"/>
              <a:gd name="connsiteY21" fmla="*/ 517940 h 608697"/>
              <a:gd name="connsiteX22" fmla="*/ 442470 w 609614"/>
              <a:gd name="connsiteY22" fmla="*/ 502661 h 608697"/>
              <a:gd name="connsiteX23" fmla="*/ 442470 w 609614"/>
              <a:gd name="connsiteY23" fmla="*/ 490879 h 608697"/>
              <a:gd name="connsiteX24" fmla="*/ 279659 w 609614"/>
              <a:gd name="connsiteY24" fmla="*/ 432989 h 608697"/>
              <a:gd name="connsiteX25" fmla="*/ 319026 w 609614"/>
              <a:gd name="connsiteY25" fmla="*/ 452676 h 608697"/>
              <a:gd name="connsiteX26" fmla="*/ 310175 w 609614"/>
              <a:gd name="connsiteY26" fmla="*/ 470248 h 608697"/>
              <a:gd name="connsiteX27" fmla="*/ 270900 w 609614"/>
              <a:gd name="connsiteY27" fmla="*/ 450561 h 608697"/>
              <a:gd name="connsiteX28" fmla="*/ 373603 w 609614"/>
              <a:gd name="connsiteY28" fmla="*/ 402515 h 608697"/>
              <a:gd name="connsiteX29" fmla="*/ 373603 w 609614"/>
              <a:gd name="connsiteY29" fmla="*/ 471273 h 608697"/>
              <a:gd name="connsiteX30" fmla="*/ 442470 w 609614"/>
              <a:gd name="connsiteY30" fmla="*/ 471273 h 608697"/>
              <a:gd name="connsiteX31" fmla="*/ 442470 w 609614"/>
              <a:gd name="connsiteY31" fmla="*/ 441818 h 608697"/>
              <a:gd name="connsiteX32" fmla="*/ 462107 w 609614"/>
              <a:gd name="connsiteY32" fmla="*/ 441818 h 608697"/>
              <a:gd name="connsiteX33" fmla="*/ 462107 w 609614"/>
              <a:gd name="connsiteY33" fmla="*/ 471273 h 608697"/>
              <a:gd name="connsiteX34" fmla="*/ 530974 w 609614"/>
              <a:gd name="connsiteY34" fmla="*/ 471273 h 608697"/>
              <a:gd name="connsiteX35" fmla="*/ 530974 w 609614"/>
              <a:gd name="connsiteY35" fmla="*/ 402515 h 608697"/>
              <a:gd name="connsiteX36" fmla="*/ 550611 w 609614"/>
              <a:gd name="connsiteY36" fmla="*/ 343606 h 608697"/>
              <a:gd name="connsiteX37" fmla="*/ 550611 w 609614"/>
              <a:gd name="connsiteY37" fmla="*/ 402515 h 608697"/>
              <a:gd name="connsiteX38" fmla="*/ 589977 w 609614"/>
              <a:gd name="connsiteY38" fmla="*/ 363304 h 608697"/>
              <a:gd name="connsiteX39" fmla="*/ 589977 w 609614"/>
              <a:gd name="connsiteY39" fmla="*/ 343606 h 608697"/>
              <a:gd name="connsiteX40" fmla="*/ 314600 w 609614"/>
              <a:gd name="connsiteY40" fmla="*/ 343606 h 608697"/>
              <a:gd name="connsiteX41" fmla="*/ 314600 w 609614"/>
              <a:gd name="connsiteY41" fmla="*/ 363304 h 608697"/>
              <a:gd name="connsiteX42" fmla="*/ 353966 w 609614"/>
              <a:gd name="connsiteY42" fmla="*/ 402515 h 608697"/>
              <a:gd name="connsiteX43" fmla="*/ 353966 w 609614"/>
              <a:gd name="connsiteY43" fmla="*/ 343606 h 608697"/>
              <a:gd name="connsiteX44" fmla="*/ 550611 w 609614"/>
              <a:gd name="connsiteY44" fmla="*/ 304395 h 608697"/>
              <a:gd name="connsiteX45" fmla="*/ 550611 w 609614"/>
              <a:gd name="connsiteY45" fmla="*/ 324000 h 608697"/>
              <a:gd name="connsiteX46" fmla="*/ 589977 w 609614"/>
              <a:gd name="connsiteY46" fmla="*/ 324000 h 608697"/>
              <a:gd name="connsiteX47" fmla="*/ 589977 w 609614"/>
              <a:gd name="connsiteY47" fmla="*/ 304395 h 608697"/>
              <a:gd name="connsiteX48" fmla="*/ 314600 w 609614"/>
              <a:gd name="connsiteY48" fmla="*/ 304395 h 608697"/>
              <a:gd name="connsiteX49" fmla="*/ 314600 w 609614"/>
              <a:gd name="connsiteY49" fmla="*/ 324000 h 608697"/>
              <a:gd name="connsiteX50" fmla="*/ 353966 w 609614"/>
              <a:gd name="connsiteY50" fmla="*/ 324000 h 608697"/>
              <a:gd name="connsiteX51" fmla="*/ 353966 w 609614"/>
              <a:gd name="connsiteY51" fmla="*/ 304395 h 608697"/>
              <a:gd name="connsiteX52" fmla="*/ 442462 w 609614"/>
              <a:gd name="connsiteY52" fmla="*/ 274923 h 608697"/>
              <a:gd name="connsiteX53" fmla="*/ 462095 w 609614"/>
              <a:gd name="connsiteY53" fmla="*/ 274923 h 608697"/>
              <a:gd name="connsiteX54" fmla="*/ 462095 w 609614"/>
              <a:gd name="connsiteY54" fmla="*/ 294533 h 608697"/>
              <a:gd name="connsiteX55" fmla="*/ 481821 w 609614"/>
              <a:gd name="connsiteY55" fmla="*/ 294533 h 608697"/>
              <a:gd name="connsiteX56" fmla="*/ 481821 w 609614"/>
              <a:gd name="connsiteY56" fmla="*/ 314143 h 608697"/>
              <a:gd name="connsiteX57" fmla="*/ 462095 w 609614"/>
              <a:gd name="connsiteY57" fmla="*/ 314143 h 608697"/>
              <a:gd name="connsiteX58" fmla="*/ 462095 w 609614"/>
              <a:gd name="connsiteY58" fmla="*/ 333845 h 608697"/>
              <a:gd name="connsiteX59" fmla="*/ 442462 w 609614"/>
              <a:gd name="connsiteY59" fmla="*/ 333845 h 608697"/>
              <a:gd name="connsiteX60" fmla="*/ 442462 w 609614"/>
              <a:gd name="connsiteY60" fmla="*/ 314143 h 608697"/>
              <a:gd name="connsiteX61" fmla="*/ 422828 w 609614"/>
              <a:gd name="connsiteY61" fmla="*/ 314143 h 608697"/>
              <a:gd name="connsiteX62" fmla="*/ 422828 w 609614"/>
              <a:gd name="connsiteY62" fmla="*/ 294533 h 608697"/>
              <a:gd name="connsiteX63" fmla="*/ 442462 w 609614"/>
              <a:gd name="connsiteY63" fmla="*/ 294533 h 608697"/>
              <a:gd name="connsiteX64" fmla="*/ 108119 w 609614"/>
              <a:gd name="connsiteY64" fmla="*/ 265114 h 608697"/>
              <a:gd name="connsiteX65" fmla="*/ 127852 w 609614"/>
              <a:gd name="connsiteY65" fmla="*/ 265114 h 608697"/>
              <a:gd name="connsiteX66" fmla="*/ 127852 w 609614"/>
              <a:gd name="connsiteY66" fmla="*/ 294551 h 608697"/>
              <a:gd name="connsiteX67" fmla="*/ 157361 w 609614"/>
              <a:gd name="connsiteY67" fmla="*/ 294551 h 608697"/>
              <a:gd name="connsiteX68" fmla="*/ 157361 w 609614"/>
              <a:gd name="connsiteY68" fmla="*/ 314146 h 608697"/>
              <a:gd name="connsiteX69" fmla="*/ 127852 w 609614"/>
              <a:gd name="connsiteY69" fmla="*/ 314146 h 608697"/>
              <a:gd name="connsiteX70" fmla="*/ 127852 w 609614"/>
              <a:gd name="connsiteY70" fmla="*/ 343583 h 608697"/>
              <a:gd name="connsiteX71" fmla="*/ 108119 w 609614"/>
              <a:gd name="connsiteY71" fmla="*/ 343583 h 608697"/>
              <a:gd name="connsiteX72" fmla="*/ 108119 w 609614"/>
              <a:gd name="connsiteY72" fmla="*/ 314146 h 608697"/>
              <a:gd name="connsiteX73" fmla="*/ 78610 w 609614"/>
              <a:gd name="connsiteY73" fmla="*/ 314146 h 608697"/>
              <a:gd name="connsiteX74" fmla="*/ 78610 w 609614"/>
              <a:gd name="connsiteY74" fmla="*/ 294551 h 608697"/>
              <a:gd name="connsiteX75" fmla="*/ 108119 w 609614"/>
              <a:gd name="connsiteY75" fmla="*/ 294551 h 608697"/>
              <a:gd name="connsiteX76" fmla="*/ 424585 w 609614"/>
              <a:gd name="connsiteY76" fmla="*/ 196333 h 608697"/>
              <a:gd name="connsiteX77" fmla="*/ 452335 w 609614"/>
              <a:gd name="connsiteY77" fmla="*/ 216031 h 608697"/>
              <a:gd name="connsiteX78" fmla="*/ 479992 w 609614"/>
              <a:gd name="connsiteY78" fmla="*/ 196333 h 608697"/>
              <a:gd name="connsiteX79" fmla="*/ 383467 w 609614"/>
              <a:gd name="connsiteY79" fmla="*/ 196333 h 608697"/>
              <a:gd name="connsiteX80" fmla="*/ 314600 w 609614"/>
              <a:gd name="connsiteY80" fmla="*/ 265091 h 608697"/>
              <a:gd name="connsiteX81" fmla="*/ 314600 w 609614"/>
              <a:gd name="connsiteY81" fmla="*/ 284697 h 608697"/>
              <a:gd name="connsiteX82" fmla="*/ 353966 w 609614"/>
              <a:gd name="connsiteY82" fmla="*/ 284697 h 608697"/>
              <a:gd name="connsiteX83" fmla="*/ 353966 w 609614"/>
              <a:gd name="connsiteY83" fmla="*/ 245485 h 608697"/>
              <a:gd name="connsiteX84" fmla="*/ 373603 w 609614"/>
              <a:gd name="connsiteY84" fmla="*/ 245485 h 608697"/>
              <a:gd name="connsiteX85" fmla="*/ 373603 w 609614"/>
              <a:gd name="connsiteY85" fmla="*/ 382909 h 608697"/>
              <a:gd name="connsiteX86" fmla="*/ 530974 w 609614"/>
              <a:gd name="connsiteY86" fmla="*/ 382909 h 608697"/>
              <a:gd name="connsiteX87" fmla="*/ 530974 w 609614"/>
              <a:gd name="connsiteY87" fmla="*/ 245485 h 608697"/>
              <a:gd name="connsiteX88" fmla="*/ 550611 w 609614"/>
              <a:gd name="connsiteY88" fmla="*/ 245485 h 608697"/>
              <a:gd name="connsiteX89" fmla="*/ 550611 w 609614"/>
              <a:gd name="connsiteY89" fmla="*/ 284697 h 608697"/>
              <a:gd name="connsiteX90" fmla="*/ 589977 w 609614"/>
              <a:gd name="connsiteY90" fmla="*/ 284697 h 608697"/>
              <a:gd name="connsiteX91" fmla="*/ 589977 w 609614"/>
              <a:gd name="connsiteY91" fmla="*/ 265091 h 608697"/>
              <a:gd name="connsiteX92" fmla="*/ 521110 w 609614"/>
              <a:gd name="connsiteY92" fmla="*/ 196333 h 608697"/>
              <a:gd name="connsiteX93" fmla="*/ 500459 w 609614"/>
              <a:gd name="connsiteY93" fmla="*/ 196333 h 608697"/>
              <a:gd name="connsiteX94" fmla="*/ 452335 w 609614"/>
              <a:gd name="connsiteY94" fmla="*/ 235637 h 608697"/>
              <a:gd name="connsiteX95" fmla="*/ 404118 w 609614"/>
              <a:gd name="connsiteY95" fmla="*/ 196333 h 608697"/>
              <a:gd name="connsiteX96" fmla="*/ 68865 w 609614"/>
              <a:gd name="connsiteY96" fmla="*/ 107950 h 608697"/>
              <a:gd name="connsiteX97" fmla="*/ 59004 w 609614"/>
              <a:gd name="connsiteY97" fmla="*/ 117797 h 608697"/>
              <a:gd name="connsiteX98" fmla="*/ 59004 w 609614"/>
              <a:gd name="connsiteY98" fmla="*/ 147247 h 608697"/>
              <a:gd name="connsiteX99" fmla="*/ 68865 w 609614"/>
              <a:gd name="connsiteY99" fmla="*/ 157094 h 608697"/>
              <a:gd name="connsiteX100" fmla="*/ 167105 w 609614"/>
              <a:gd name="connsiteY100" fmla="*/ 157094 h 608697"/>
              <a:gd name="connsiteX101" fmla="*/ 176965 w 609614"/>
              <a:gd name="connsiteY101" fmla="*/ 147247 h 608697"/>
              <a:gd name="connsiteX102" fmla="*/ 176965 w 609614"/>
              <a:gd name="connsiteY102" fmla="*/ 117797 h 608697"/>
              <a:gd name="connsiteX103" fmla="*/ 167105 w 609614"/>
              <a:gd name="connsiteY103" fmla="*/ 107950 h 608697"/>
              <a:gd name="connsiteX104" fmla="*/ 68865 w 609614"/>
              <a:gd name="connsiteY104" fmla="*/ 88348 h 608697"/>
              <a:gd name="connsiteX105" fmla="*/ 167105 w 609614"/>
              <a:gd name="connsiteY105" fmla="*/ 88348 h 608697"/>
              <a:gd name="connsiteX106" fmla="*/ 196595 w 609614"/>
              <a:gd name="connsiteY106" fmla="*/ 117797 h 608697"/>
              <a:gd name="connsiteX107" fmla="*/ 196595 w 609614"/>
              <a:gd name="connsiteY107" fmla="*/ 147247 h 608697"/>
              <a:gd name="connsiteX108" fmla="*/ 167105 w 609614"/>
              <a:gd name="connsiteY108" fmla="*/ 176696 h 608697"/>
              <a:gd name="connsiteX109" fmla="*/ 68865 w 609614"/>
              <a:gd name="connsiteY109" fmla="*/ 176696 h 608697"/>
              <a:gd name="connsiteX110" fmla="*/ 39375 w 609614"/>
              <a:gd name="connsiteY110" fmla="*/ 147247 h 608697"/>
              <a:gd name="connsiteX111" fmla="*/ 39375 w 609614"/>
              <a:gd name="connsiteY111" fmla="*/ 117797 h 608697"/>
              <a:gd name="connsiteX112" fmla="*/ 68865 w 609614"/>
              <a:gd name="connsiteY112" fmla="*/ 88348 h 608697"/>
              <a:gd name="connsiteX113" fmla="*/ 422833 w 609614"/>
              <a:gd name="connsiteY113" fmla="*/ 78515 h 608697"/>
              <a:gd name="connsiteX114" fmla="*/ 407898 w 609614"/>
              <a:gd name="connsiteY114" fmla="*/ 90205 h 608697"/>
              <a:gd name="connsiteX115" fmla="*/ 407622 w 609614"/>
              <a:gd name="connsiteY115" fmla="*/ 91309 h 608697"/>
              <a:gd name="connsiteX116" fmla="*/ 384020 w 609614"/>
              <a:gd name="connsiteY116" fmla="*/ 116161 h 608697"/>
              <a:gd name="connsiteX117" fmla="*/ 452335 w 609614"/>
              <a:gd name="connsiteY117" fmla="*/ 176727 h 608697"/>
              <a:gd name="connsiteX118" fmla="*/ 520649 w 609614"/>
              <a:gd name="connsiteY118" fmla="*/ 116161 h 608697"/>
              <a:gd name="connsiteX119" fmla="*/ 496956 w 609614"/>
              <a:gd name="connsiteY119" fmla="*/ 91309 h 608697"/>
              <a:gd name="connsiteX120" fmla="*/ 496679 w 609614"/>
              <a:gd name="connsiteY120" fmla="*/ 90113 h 608697"/>
              <a:gd name="connsiteX121" fmla="*/ 481836 w 609614"/>
              <a:gd name="connsiteY121" fmla="*/ 78515 h 608697"/>
              <a:gd name="connsiteX122" fmla="*/ 19633 w 609614"/>
              <a:gd name="connsiteY122" fmla="*/ 68758 h 608697"/>
              <a:gd name="connsiteX123" fmla="*/ 19633 w 609614"/>
              <a:gd name="connsiteY123" fmla="*/ 78515 h 608697"/>
              <a:gd name="connsiteX124" fmla="*/ 19633 w 609614"/>
              <a:gd name="connsiteY124" fmla="*/ 540031 h 608697"/>
              <a:gd name="connsiteX125" fmla="*/ 216337 w 609614"/>
              <a:gd name="connsiteY125" fmla="*/ 540031 h 608697"/>
              <a:gd name="connsiteX126" fmla="*/ 216337 w 609614"/>
              <a:gd name="connsiteY126" fmla="*/ 78515 h 608697"/>
              <a:gd name="connsiteX127" fmla="*/ 216337 w 609614"/>
              <a:gd name="connsiteY127" fmla="*/ 68758 h 608697"/>
              <a:gd name="connsiteX128" fmla="*/ 442470 w 609614"/>
              <a:gd name="connsiteY128" fmla="*/ 19606 h 608697"/>
              <a:gd name="connsiteX129" fmla="*/ 383467 w 609614"/>
              <a:gd name="connsiteY129" fmla="*/ 78515 h 608697"/>
              <a:gd name="connsiteX130" fmla="*/ 383467 w 609614"/>
              <a:gd name="connsiteY130" fmla="*/ 94531 h 608697"/>
              <a:gd name="connsiteX131" fmla="*/ 388538 w 609614"/>
              <a:gd name="connsiteY131" fmla="*/ 86523 h 608697"/>
              <a:gd name="connsiteX132" fmla="*/ 388814 w 609614"/>
              <a:gd name="connsiteY132" fmla="*/ 85418 h 608697"/>
              <a:gd name="connsiteX133" fmla="*/ 422833 w 609614"/>
              <a:gd name="connsiteY133" fmla="*/ 58909 h 608697"/>
              <a:gd name="connsiteX134" fmla="*/ 481836 w 609614"/>
              <a:gd name="connsiteY134" fmla="*/ 58909 h 608697"/>
              <a:gd name="connsiteX135" fmla="*/ 515763 w 609614"/>
              <a:gd name="connsiteY135" fmla="*/ 85418 h 608697"/>
              <a:gd name="connsiteX136" fmla="*/ 516039 w 609614"/>
              <a:gd name="connsiteY136" fmla="*/ 86615 h 608697"/>
              <a:gd name="connsiteX137" fmla="*/ 521110 w 609614"/>
              <a:gd name="connsiteY137" fmla="*/ 94531 h 608697"/>
              <a:gd name="connsiteX138" fmla="*/ 521110 w 609614"/>
              <a:gd name="connsiteY138" fmla="*/ 78515 h 608697"/>
              <a:gd name="connsiteX139" fmla="*/ 462107 w 609614"/>
              <a:gd name="connsiteY139" fmla="*/ 19606 h 608697"/>
              <a:gd name="connsiteX140" fmla="*/ 442470 w 609614"/>
              <a:gd name="connsiteY140" fmla="*/ 0 h 608697"/>
              <a:gd name="connsiteX141" fmla="*/ 462107 w 609614"/>
              <a:gd name="connsiteY141" fmla="*/ 0 h 608697"/>
              <a:gd name="connsiteX142" fmla="*/ 540839 w 609614"/>
              <a:gd name="connsiteY142" fmla="*/ 78515 h 608697"/>
              <a:gd name="connsiteX143" fmla="*/ 540839 w 609614"/>
              <a:gd name="connsiteY143" fmla="*/ 107969 h 608697"/>
              <a:gd name="connsiteX144" fmla="*/ 507834 w 609614"/>
              <a:gd name="connsiteY144" fmla="*/ 176727 h 608697"/>
              <a:gd name="connsiteX145" fmla="*/ 521110 w 609614"/>
              <a:gd name="connsiteY145" fmla="*/ 176727 h 608697"/>
              <a:gd name="connsiteX146" fmla="*/ 609614 w 609614"/>
              <a:gd name="connsiteY146" fmla="*/ 265091 h 608697"/>
              <a:gd name="connsiteX147" fmla="*/ 609614 w 609614"/>
              <a:gd name="connsiteY147" fmla="*/ 363304 h 608697"/>
              <a:gd name="connsiteX148" fmla="*/ 550611 w 609614"/>
              <a:gd name="connsiteY148" fmla="*/ 422213 h 608697"/>
              <a:gd name="connsiteX149" fmla="*/ 550611 w 609614"/>
              <a:gd name="connsiteY149" fmla="*/ 608697 h 608697"/>
              <a:gd name="connsiteX150" fmla="*/ 353966 w 609614"/>
              <a:gd name="connsiteY150" fmla="*/ 608697 h 608697"/>
              <a:gd name="connsiteX151" fmla="*/ 353966 w 609614"/>
              <a:gd name="connsiteY151" fmla="*/ 581728 h 608697"/>
              <a:gd name="connsiteX152" fmla="*/ 353966 w 609614"/>
              <a:gd name="connsiteY152" fmla="*/ 522266 h 608697"/>
              <a:gd name="connsiteX153" fmla="*/ 353966 w 609614"/>
              <a:gd name="connsiteY153" fmla="*/ 422213 h 608697"/>
              <a:gd name="connsiteX154" fmla="*/ 294963 w 609614"/>
              <a:gd name="connsiteY154" fmla="*/ 363304 h 608697"/>
              <a:gd name="connsiteX155" fmla="*/ 294963 w 609614"/>
              <a:gd name="connsiteY155" fmla="*/ 265091 h 608697"/>
              <a:gd name="connsiteX156" fmla="*/ 383467 w 609614"/>
              <a:gd name="connsiteY156" fmla="*/ 176727 h 608697"/>
              <a:gd name="connsiteX157" fmla="*/ 396835 w 609614"/>
              <a:gd name="connsiteY157" fmla="*/ 176727 h 608697"/>
              <a:gd name="connsiteX158" fmla="*/ 363830 w 609614"/>
              <a:gd name="connsiteY158" fmla="*/ 107969 h 608697"/>
              <a:gd name="connsiteX159" fmla="*/ 363830 w 609614"/>
              <a:gd name="connsiteY159" fmla="*/ 78515 h 608697"/>
              <a:gd name="connsiteX160" fmla="*/ 442470 w 609614"/>
              <a:gd name="connsiteY160" fmla="*/ 0 h 608697"/>
              <a:gd name="connsiteX161" fmla="*/ 0 w 609614"/>
              <a:gd name="connsiteY161" fmla="*/ 0 h 608697"/>
              <a:gd name="connsiteX162" fmla="*/ 19633 w 609614"/>
              <a:gd name="connsiteY162" fmla="*/ 0 h 608697"/>
              <a:gd name="connsiteX163" fmla="*/ 19633 w 609614"/>
              <a:gd name="connsiteY163" fmla="*/ 49060 h 608697"/>
              <a:gd name="connsiteX164" fmla="*/ 216337 w 609614"/>
              <a:gd name="connsiteY164" fmla="*/ 49060 h 608697"/>
              <a:gd name="connsiteX165" fmla="*/ 216337 w 609614"/>
              <a:gd name="connsiteY165" fmla="*/ 0 h 608697"/>
              <a:gd name="connsiteX166" fmla="*/ 235971 w 609614"/>
              <a:gd name="connsiteY166" fmla="*/ 0 h 608697"/>
              <a:gd name="connsiteX167" fmla="*/ 235971 w 609614"/>
              <a:gd name="connsiteY167" fmla="*/ 49060 h 608697"/>
              <a:gd name="connsiteX168" fmla="*/ 235971 w 609614"/>
              <a:gd name="connsiteY168" fmla="*/ 78515 h 608697"/>
              <a:gd name="connsiteX169" fmla="*/ 235971 w 609614"/>
              <a:gd name="connsiteY169" fmla="*/ 540031 h 608697"/>
              <a:gd name="connsiteX170" fmla="*/ 235971 w 609614"/>
              <a:gd name="connsiteY170" fmla="*/ 559637 h 608697"/>
              <a:gd name="connsiteX171" fmla="*/ 235971 w 609614"/>
              <a:gd name="connsiteY171" fmla="*/ 608697 h 608697"/>
              <a:gd name="connsiteX172" fmla="*/ 216337 w 609614"/>
              <a:gd name="connsiteY172" fmla="*/ 608697 h 608697"/>
              <a:gd name="connsiteX173" fmla="*/ 216337 w 609614"/>
              <a:gd name="connsiteY173" fmla="*/ 559637 h 608697"/>
              <a:gd name="connsiteX174" fmla="*/ 19633 w 609614"/>
              <a:gd name="connsiteY174" fmla="*/ 559637 h 608697"/>
              <a:gd name="connsiteX175" fmla="*/ 19633 w 609614"/>
              <a:gd name="connsiteY175" fmla="*/ 608697 h 608697"/>
              <a:gd name="connsiteX176" fmla="*/ 0 w 609614"/>
              <a:gd name="connsiteY176" fmla="*/ 608697 h 608697"/>
              <a:gd name="connsiteX177" fmla="*/ 0 w 609614"/>
              <a:gd name="connsiteY177" fmla="*/ 559637 h 608697"/>
              <a:gd name="connsiteX178" fmla="*/ 0 w 609614"/>
              <a:gd name="connsiteY178" fmla="*/ 540031 h 608697"/>
              <a:gd name="connsiteX179" fmla="*/ 0 w 609614"/>
              <a:gd name="connsiteY179" fmla="*/ 78515 h 608697"/>
              <a:gd name="connsiteX180" fmla="*/ 0 w 609614"/>
              <a:gd name="connsiteY180" fmla="*/ 4906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609614" h="608697">
                <a:moveTo>
                  <a:pt x="442470" y="562030"/>
                </a:moveTo>
                <a:lnTo>
                  <a:pt x="373603" y="577309"/>
                </a:lnTo>
                <a:lnTo>
                  <a:pt x="373603" y="589091"/>
                </a:lnTo>
                <a:lnTo>
                  <a:pt x="442470" y="589091"/>
                </a:lnTo>
                <a:close/>
                <a:moveTo>
                  <a:pt x="310268" y="550833"/>
                </a:moveTo>
                <a:lnTo>
                  <a:pt x="319026" y="568405"/>
                </a:lnTo>
                <a:lnTo>
                  <a:pt x="279659" y="588092"/>
                </a:lnTo>
                <a:lnTo>
                  <a:pt x="270900" y="570520"/>
                </a:lnTo>
                <a:close/>
                <a:moveTo>
                  <a:pt x="442470" y="522819"/>
                </a:moveTo>
                <a:lnTo>
                  <a:pt x="373603" y="538006"/>
                </a:lnTo>
                <a:lnTo>
                  <a:pt x="373603" y="557244"/>
                </a:lnTo>
                <a:lnTo>
                  <a:pt x="442470" y="541964"/>
                </a:lnTo>
                <a:close/>
                <a:moveTo>
                  <a:pt x="265467" y="500732"/>
                </a:moveTo>
                <a:lnTo>
                  <a:pt x="314651" y="500732"/>
                </a:lnTo>
                <a:lnTo>
                  <a:pt x="314651" y="520349"/>
                </a:lnTo>
                <a:lnTo>
                  <a:pt x="265467" y="520349"/>
                </a:lnTo>
                <a:close/>
                <a:moveTo>
                  <a:pt x="462107" y="490879"/>
                </a:moveTo>
                <a:lnTo>
                  <a:pt x="462107" y="589091"/>
                </a:lnTo>
                <a:lnTo>
                  <a:pt x="530974" y="589091"/>
                </a:lnTo>
                <a:lnTo>
                  <a:pt x="530974" y="490879"/>
                </a:lnTo>
                <a:close/>
                <a:moveTo>
                  <a:pt x="373603" y="490879"/>
                </a:moveTo>
                <a:lnTo>
                  <a:pt x="373603" y="517940"/>
                </a:lnTo>
                <a:lnTo>
                  <a:pt x="442470" y="502661"/>
                </a:lnTo>
                <a:lnTo>
                  <a:pt x="442470" y="490879"/>
                </a:lnTo>
                <a:close/>
                <a:moveTo>
                  <a:pt x="279659" y="432989"/>
                </a:moveTo>
                <a:lnTo>
                  <a:pt x="319026" y="452676"/>
                </a:lnTo>
                <a:lnTo>
                  <a:pt x="310175" y="470248"/>
                </a:lnTo>
                <a:lnTo>
                  <a:pt x="270900" y="450561"/>
                </a:lnTo>
                <a:close/>
                <a:moveTo>
                  <a:pt x="373603" y="402515"/>
                </a:moveTo>
                <a:lnTo>
                  <a:pt x="373603" y="471273"/>
                </a:lnTo>
                <a:lnTo>
                  <a:pt x="442470" y="471273"/>
                </a:lnTo>
                <a:lnTo>
                  <a:pt x="442470" y="441818"/>
                </a:lnTo>
                <a:lnTo>
                  <a:pt x="462107" y="441818"/>
                </a:lnTo>
                <a:lnTo>
                  <a:pt x="462107" y="471273"/>
                </a:lnTo>
                <a:lnTo>
                  <a:pt x="530974" y="471273"/>
                </a:lnTo>
                <a:lnTo>
                  <a:pt x="530974" y="402515"/>
                </a:lnTo>
                <a:close/>
                <a:moveTo>
                  <a:pt x="550611" y="343606"/>
                </a:moveTo>
                <a:lnTo>
                  <a:pt x="550611" y="402515"/>
                </a:lnTo>
                <a:cubicBezTo>
                  <a:pt x="572369" y="402515"/>
                  <a:pt x="589977" y="384934"/>
                  <a:pt x="589977" y="363304"/>
                </a:cubicBezTo>
                <a:lnTo>
                  <a:pt x="589977" y="343606"/>
                </a:lnTo>
                <a:close/>
                <a:moveTo>
                  <a:pt x="314600" y="343606"/>
                </a:moveTo>
                <a:lnTo>
                  <a:pt x="314600" y="363304"/>
                </a:lnTo>
                <a:cubicBezTo>
                  <a:pt x="314600" y="384934"/>
                  <a:pt x="332301" y="402515"/>
                  <a:pt x="353966" y="402515"/>
                </a:cubicBezTo>
                <a:lnTo>
                  <a:pt x="353966" y="343606"/>
                </a:lnTo>
                <a:close/>
                <a:moveTo>
                  <a:pt x="550611" y="304395"/>
                </a:moveTo>
                <a:lnTo>
                  <a:pt x="550611" y="324000"/>
                </a:lnTo>
                <a:lnTo>
                  <a:pt x="589977" y="324000"/>
                </a:lnTo>
                <a:lnTo>
                  <a:pt x="589977" y="304395"/>
                </a:lnTo>
                <a:close/>
                <a:moveTo>
                  <a:pt x="314600" y="304395"/>
                </a:moveTo>
                <a:lnTo>
                  <a:pt x="314600" y="324000"/>
                </a:lnTo>
                <a:lnTo>
                  <a:pt x="353966" y="324000"/>
                </a:lnTo>
                <a:lnTo>
                  <a:pt x="353966" y="304395"/>
                </a:lnTo>
                <a:close/>
                <a:moveTo>
                  <a:pt x="442462" y="274923"/>
                </a:moveTo>
                <a:lnTo>
                  <a:pt x="462095" y="274923"/>
                </a:lnTo>
                <a:lnTo>
                  <a:pt x="462095" y="294533"/>
                </a:lnTo>
                <a:lnTo>
                  <a:pt x="481821" y="294533"/>
                </a:lnTo>
                <a:lnTo>
                  <a:pt x="481821" y="314143"/>
                </a:lnTo>
                <a:lnTo>
                  <a:pt x="462095" y="314143"/>
                </a:lnTo>
                <a:lnTo>
                  <a:pt x="462095" y="333845"/>
                </a:lnTo>
                <a:lnTo>
                  <a:pt x="442462" y="333845"/>
                </a:lnTo>
                <a:lnTo>
                  <a:pt x="442462" y="314143"/>
                </a:lnTo>
                <a:lnTo>
                  <a:pt x="422828" y="314143"/>
                </a:lnTo>
                <a:lnTo>
                  <a:pt x="422828" y="294533"/>
                </a:lnTo>
                <a:lnTo>
                  <a:pt x="442462" y="294533"/>
                </a:lnTo>
                <a:close/>
                <a:moveTo>
                  <a:pt x="108119" y="265114"/>
                </a:moveTo>
                <a:lnTo>
                  <a:pt x="127852" y="265114"/>
                </a:lnTo>
                <a:lnTo>
                  <a:pt x="127852" y="294551"/>
                </a:lnTo>
                <a:lnTo>
                  <a:pt x="157361" y="294551"/>
                </a:lnTo>
                <a:lnTo>
                  <a:pt x="157361" y="314146"/>
                </a:lnTo>
                <a:lnTo>
                  <a:pt x="127852" y="314146"/>
                </a:lnTo>
                <a:lnTo>
                  <a:pt x="127852" y="343583"/>
                </a:lnTo>
                <a:lnTo>
                  <a:pt x="108119" y="343583"/>
                </a:lnTo>
                <a:lnTo>
                  <a:pt x="108119" y="314146"/>
                </a:lnTo>
                <a:lnTo>
                  <a:pt x="78610" y="314146"/>
                </a:lnTo>
                <a:lnTo>
                  <a:pt x="78610" y="294551"/>
                </a:lnTo>
                <a:lnTo>
                  <a:pt x="108119" y="294551"/>
                </a:lnTo>
                <a:close/>
                <a:moveTo>
                  <a:pt x="424585" y="196333"/>
                </a:moveTo>
                <a:cubicBezTo>
                  <a:pt x="428641" y="207747"/>
                  <a:pt x="439520" y="216031"/>
                  <a:pt x="452335" y="216031"/>
                </a:cubicBezTo>
                <a:cubicBezTo>
                  <a:pt x="465149" y="216031"/>
                  <a:pt x="475936" y="207747"/>
                  <a:pt x="479992" y="196333"/>
                </a:cubicBezTo>
                <a:close/>
                <a:moveTo>
                  <a:pt x="383467" y="196333"/>
                </a:moveTo>
                <a:cubicBezTo>
                  <a:pt x="345484" y="196333"/>
                  <a:pt x="314600" y="227168"/>
                  <a:pt x="314600" y="265091"/>
                </a:cubicBezTo>
                <a:lnTo>
                  <a:pt x="314600" y="284697"/>
                </a:lnTo>
                <a:lnTo>
                  <a:pt x="353966" y="284697"/>
                </a:lnTo>
                <a:lnTo>
                  <a:pt x="353966" y="245485"/>
                </a:lnTo>
                <a:lnTo>
                  <a:pt x="373603" y="245485"/>
                </a:lnTo>
                <a:lnTo>
                  <a:pt x="373603" y="382909"/>
                </a:lnTo>
                <a:lnTo>
                  <a:pt x="530974" y="382909"/>
                </a:lnTo>
                <a:lnTo>
                  <a:pt x="530974" y="245485"/>
                </a:lnTo>
                <a:lnTo>
                  <a:pt x="550611" y="245485"/>
                </a:lnTo>
                <a:lnTo>
                  <a:pt x="550611" y="284697"/>
                </a:lnTo>
                <a:lnTo>
                  <a:pt x="589977" y="284697"/>
                </a:lnTo>
                <a:lnTo>
                  <a:pt x="589977" y="265091"/>
                </a:lnTo>
                <a:cubicBezTo>
                  <a:pt x="589977" y="227168"/>
                  <a:pt x="559093" y="196333"/>
                  <a:pt x="521110" y="196333"/>
                </a:cubicBezTo>
                <a:lnTo>
                  <a:pt x="500459" y="196333"/>
                </a:lnTo>
                <a:cubicBezTo>
                  <a:pt x="495941" y="218700"/>
                  <a:pt x="476028" y="235637"/>
                  <a:pt x="452335" y="235637"/>
                </a:cubicBezTo>
                <a:cubicBezTo>
                  <a:pt x="428549" y="235637"/>
                  <a:pt x="408728" y="218700"/>
                  <a:pt x="404118" y="196333"/>
                </a:cubicBezTo>
                <a:close/>
                <a:moveTo>
                  <a:pt x="68865" y="107950"/>
                </a:moveTo>
                <a:cubicBezTo>
                  <a:pt x="63428" y="107950"/>
                  <a:pt x="59004" y="112368"/>
                  <a:pt x="59004" y="117797"/>
                </a:cubicBezTo>
                <a:lnTo>
                  <a:pt x="59004" y="147247"/>
                </a:lnTo>
                <a:cubicBezTo>
                  <a:pt x="59004" y="152676"/>
                  <a:pt x="63428" y="157094"/>
                  <a:pt x="68865" y="157094"/>
                </a:cubicBezTo>
                <a:lnTo>
                  <a:pt x="167105" y="157094"/>
                </a:lnTo>
                <a:cubicBezTo>
                  <a:pt x="172542" y="157094"/>
                  <a:pt x="176965" y="152676"/>
                  <a:pt x="176965" y="147247"/>
                </a:cubicBezTo>
                <a:lnTo>
                  <a:pt x="176965" y="117797"/>
                </a:lnTo>
                <a:cubicBezTo>
                  <a:pt x="176965" y="112368"/>
                  <a:pt x="172542" y="107950"/>
                  <a:pt x="167105" y="107950"/>
                </a:cubicBezTo>
                <a:close/>
                <a:moveTo>
                  <a:pt x="68865" y="88348"/>
                </a:moveTo>
                <a:lnTo>
                  <a:pt x="167105" y="88348"/>
                </a:lnTo>
                <a:cubicBezTo>
                  <a:pt x="183416" y="88348"/>
                  <a:pt x="196595" y="101600"/>
                  <a:pt x="196595" y="117797"/>
                </a:cubicBezTo>
                <a:lnTo>
                  <a:pt x="196595" y="147247"/>
                </a:lnTo>
                <a:cubicBezTo>
                  <a:pt x="196595" y="163444"/>
                  <a:pt x="183416" y="176696"/>
                  <a:pt x="167105" y="176696"/>
                </a:cubicBezTo>
                <a:lnTo>
                  <a:pt x="68865" y="176696"/>
                </a:lnTo>
                <a:cubicBezTo>
                  <a:pt x="52553" y="176696"/>
                  <a:pt x="39375" y="163444"/>
                  <a:pt x="39375" y="147247"/>
                </a:cubicBezTo>
                <a:lnTo>
                  <a:pt x="39375" y="117797"/>
                </a:lnTo>
                <a:cubicBezTo>
                  <a:pt x="39375" y="101600"/>
                  <a:pt x="52553" y="88348"/>
                  <a:pt x="68865" y="88348"/>
                </a:cubicBezTo>
                <a:close/>
                <a:moveTo>
                  <a:pt x="422833" y="78515"/>
                </a:moveTo>
                <a:cubicBezTo>
                  <a:pt x="415734" y="78515"/>
                  <a:pt x="409650" y="83301"/>
                  <a:pt x="407898" y="90205"/>
                </a:cubicBezTo>
                <a:lnTo>
                  <a:pt x="407622" y="91309"/>
                </a:lnTo>
                <a:cubicBezTo>
                  <a:pt x="404579" y="103459"/>
                  <a:pt x="395452" y="112664"/>
                  <a:pt x="384020" y="116161"/>
                </a:cubicBezTo>
                <a:cubicBezTo>
                  <a:pt x="388077" y="150218"/>
                  <a:pt x="417117" y="176727"/>
                  <a:pt x="452335" y="176727"/>
                </a:cubicBezTo>
                <a:cubicBezTo>
                  <a:pt x="487460" y="176727"/>
                  <a:pt x="516500" y="150218"/>
                  <a:pt x="520649" y="116161"/>
                </a:cubicBezTo>
                <a:cubicBezTo>
                  <a:pt x="509125" y="112664"/>
                  <a:pt x="499998" y="103459"/>
                  <a:pt x="496956" y="91309"/>
                </a:cubicBezTo>
                <a:lnTo>
                  <a:pt x="496679" y="90113"/>
                </a:lnTo>
                <a:cubicBezTo>
                  <a:pt x="495020" y="83301"/>
                  <a:pt x="488843" y="78515"/>
                  <a:pt x="481836" y="78515"/>
                </a:cubicBezTo>
                <a:close/>
                <a:moveTo>
                  <a:pt x="19633" y="68758"/>
                </a:moveTo>
                <a:lnTo>
                  <a:pt x="19633" y="78515"/>
                </a:lnTo>
                <a:lnTo>
                  <a:pt x="19633" y="540031"/>
                </a:lnTo>
                <a:lnTo>
                  <a:pt x="216337" y="540031"/>
                </a:lnTo>
                <a:lnTo>
                  <a:pt x="216337" y="78515"/>
                </a:lnTo>
                <a:lnTo>
                  <a:pt x="216337" y="68758"/>
                </a:lnTo>
                <a:close/>
                <a:moveTo>
                  <a:pt x="442470" y="19606"/>
                </a:moveTo>
                <a:cubicBezTo>
                  <a:pt x="409926" y="19606"/>
                  <a:pt x="383467" y="46023"/>
                  <a:pt x="383467" y="78515"/>
                </a:cubicBezTo>
                <a:lnTo>
                  <a:pt x="383467" y="94531"/>
                </a:lnTo>
                <a:cubicBezTo>
                  <a:pt x="385864" y="92506"/>
                  <a:pt x="387708" y="89836"/>
                  <a:pt x="388538" y="86523"/>
                </a:cubicBezTo>
                <a:lnTo>
                  <a:pt x="388814" y="85418"/>
                </a:lnTo>
                <a:cubicBezTo>
                  <a:pt x="392686" y="69771"/>
                  <a:pt x="406700" y="58909"/>
                  <a:pt x="422833" y="58909"/>
                </a:cubicBezTo>
                <a:lnTo>
                  <a:pt x="481836" y="58909"/>
                </a:lnTo>
                <a:cubicBezTo>
                  <a:pt x="497877" y="58909"/>
                  <a:pt x="511891" y="69771"/>
                  <a:pt x="515763" y="85418"/>
                </a:cubicBezTo>
                <a:lnTo>
                  <a:pt x="516039" y="86615"/>
                </a:lnTo>
                <a:cubicBezTo>
                  <a:pt x="516869" y="89836"/>
                  <a:pt x="518713" y="92506"/>
                  <a:pt x="521110" y="94531"/>
                </a:cubicBezTo>
                <a:lnTo>
                  <a:pt x="521110" y="78515"/>
                </a:lnTo>
                <a:cubicBezTo>
                  <a:pt x="521110" y="46023"/>
                  <a:pt x="494651" y="19606"/>
                  <a:pt x="462107" y="19606"/>
                </a:cubicBezTo>
                <a:close/>
                <a:moveTo>
                  <a:pt x="442470" y="0"/>
                </a:moveTo>
                <a:lnTo>
                  <a:pt x="462107" y="0"/>
                </a:lnTo>
                <a:cubicBezTo>
                  <a:pt x="505529" y="0"/>
                  <a:pt x="540839" y="35253"/>
                  <a:pt x="540839" y="78515"/>
                </a:cubicBezTo>
                <a:lnTo>
                  <a:pt x="540839" y="107969"/>
                </a:lnTo>
                <a:cubicBezTo>
                  <a:pt x="540839" y="135767"/>
                  <a:pt x="527932" y="160527"/>
                  <a:pt x="507834" y="176727"/>
                </a:cubicBezTo>
                <a:lnTo>
                  <a:pt x="521110" y="176727"/>
                </a:lnTo>
                <a:cubicBezTo>
                  <a:pt x="569972" y="176727"/>
                  <a:pt x="609614" y="216399"/>
                  <a:pt x="609614" y="265091"/>
                </a:cubicBezTo>
                <a:lnTo>
                  <a:pt x="609614" y="363304"/>
                </a:lnTo>
                <a:cubicBezTo>
                  <a:pt x="609614" y="395796"/>
                  <a:pt x="583155" y="422213"/>
                  <a:pt x="550611" y="422213"/>
                </a:cubicBezTo>
                <a:lnTo>
                  <a:pt x="550611" y="608697"/>
                </a:lnTo>
                <a:lnTo>
                  <a:pt x="353966" y="608697"/>
                </a:lnTo>
                <a:lnTo>
                  <a:pt x="353966" y="581728"/>
                </a:lnTo>
                <a:lnTo>
                  <a:pt x="353966" y="522266"/>
                </a:lnTo>
                <a:lnTo>
                  <a:pt x="353966" y="422213"/>
                </a:lnTo>
                <a:cubicBezTo>
                  <a:pt x="321422" y="422213"/>
                  <a:pt x="294963" y="395796"/>
                  <a:pt x="294963" y="363304"/>
                </a:cubicBezTo>
                <a:lnTo>
                  <a:pt x="294963" y="265091"/>
                </a:lnTo>
                <a:cubicBezTo>
                  <a:pt x="294963" y="216399"/>
                  <a:pt x="334698" y="176727"/>
                  <a:pt x="383467" y="176727"/>
                </a:cubicBezTo>
                <a:lnTo>
                  <a:pt x="396835" y="176727"/>
                </a:lnTo>
                <a:cubicBezTo>
                  <a:pt x="376737" y="160527"/>
                  <a:pt x="363830" y="135767"/>
                  <a:pt x="363830" y="107969"/>
                </a:cubicBezTo>
                <a:lnTo>
                  <a:pt x="363830" y="78515"/>
                </a:lnTo>
                <a:cubicBezTo>
                  <a:pt x="363830" y="35253"/>
                  <a:pt x="399048" y="0"/>
                  <a:pt x="442470" y="0"/>
                </a:cubicBezTo>
                <a:close/>
                <a:moveTo>
                  <a:pt x="0" y="0"/>
                </a:moveTo>
                <a:lnTo>
                  <a:pt x="19633" y="0"/>
                </a:lnTo>
                <a:lnTo>
                  <a:pt x="19633" y="49060"/>
                </a:lnTo>
                <a:lnTo>
                  <a:pt x="216337" y="49060"/>
                </a:lnTo>
                <a:lnTo>
                  <a:pt x="216337" y="0"/>
                </a:lnTo>
                <a:lnTo>
                  <a:pt x="235971" y="0"/>
                </a:lnTo>
                <a:lnTo>
                  <a:pt x="235971" y="49060"/>
                </a:lnTo>
                <a:lnTo>
                  <a:pt x="235971" y="78515"/>
                </a:lnTo>
                <a:lnTo>
                  <a:pt x="235971" y="540031"/>
                </a:lnTo>
                <a:lnTo>
                  <a:pt x="235971" y="559637"/>
                </a:lnTo>
                <a:lnTo>
                  <a:pt x="235971" y="608697"/>
                </a:lnTo>
                <a:lnTo>
                  <a:pt x="216337" y="608697"/>
                </a:lnTo>
                <a:lnTo>
                  <a:pt x="216337" y="559637"/>
                </a:lnTo>
                <a:lnTo>
                  <a:pt x="19633" y="559637"/>
                </a:lnTo>
                <a:lnTo>
                  <a:pt x="19633" y="608697"/>
                </a:lnTo>
                <a:lnTo>
                  <a:pt x="0" y="608697"/>
                </a:lnTo>
                <a:lnTo>
                  <a:pt x="0" y="559637"/>
                </a:lnTo>
                <a:lnTo>
                  <a:pt x="0" y="540031"/>
                </a:lnTo>
                <a:lnTo>
                  <a:pt x="0" y="78515"/>
                </a:lnTo>
                <a:lnTo>
                  <a:pt x="0" y="49060"/>
                </a:ln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a:cs typeface="+mn-cs"/>
            </a:endParaRPr>
          </a:p>
        </p:txBody>
      </p:sp>
      <p:sp>
        <p:nvSpPr>
          <p:cNvPr id="58" name="矩形 57">
            <a:extLst>
              <a:ext uri="{FF2B5EF4-FFF2-40B4-BE49-F238E27FC236}">
                <a16:creationId xmlns:a16="http://schemas.microsoft.com/office/drawing/2014/main" id="{8CB61B37-1C6F-E7F6-4597-D363FC70D959}"/>
              </a:ext>
            </a:extLst>
          </p:cNvPr>
          <p:cNvSpPr/>
          <p:nvPr/>
        </p:nvSpPr>
        <p:spPr>
          <a:xfrm>
            <a:off x="6826486" y="4741493"/>
            <a:ext cx="1249060" cy="4770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事</a:t>
            </a: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a:t>
            </a: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故障、困人</a:t>
            </a:r>
            <a:endParaRPr kumimoji="0" lang="en-US" altLang="zh-CN"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rPr>
              <a:t>救援</a:t>
            </a:r>
            <a:endPar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a:cs typeface="+mn-cs"/>
            </a:endParaRPr>
          </a:p>
        </p:txBody>
      </p:sp>
      <p:sp>
        <p:nvSpPr>
          <p:cNvPr id="61" name="boss_304609">
            <a:extLst>
              <a:ext uri="{FF2B5EF4-FFF2-40B4-BE49-F238E27FC236}">
                <a16:creationId xmlns:a16="http://schemas.microsoft.com/office/drawing/2014/main" id="{50B71941-4E12-AE2E-D3B6-0BE0A8E099B1}"/>
              </a:ext>
            </a:extLst>
          </p:cNvPr>
          <p:cNvSpPr>
            <a:spLocks noChangeAspect="1"/>
          </p:cNvSpPr>
          <p:nvPr/>
        </p:nvSpPr>
        <p:spPr bwMode="auto">
          <a:xfrm>
            <a:off x="8678029" y="3373009"/>
            <a:ext cx="432314" cy="46030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72576" h="606722">
                <a:moveTo>
                  <a:pt x="236244" y="349158"/>
                </a:moveTo>
                <a:cubicBezTo>
                  <a:pt x="247460" y="349158"/>
                  <a:pt x="256539" y="358224"/>
                  <a:pt x="256539" y="369422"/>
                </a:cubicBezTo>
                <a:lnTo>
                  <a:pt x="256539" y="403106"/>
                </a:lnTo>
                <a:lnTo>
                  <a:pt x="415874" y="403106"/>
                </a:lnTo>
                <a:cubicBezTo>
                  <a:pt x="427090" y="403106"/>
                  <a:pt x="436169" y="412172"/>
                  <a:pt x="436169" y="423281"/>
                </a:cubicBezTo>
                <a:lnTo>
                  <a:pt x="436169" y="494827"/>
                </a:lnTo>
                <a:lnTo>
                  <a:pt x="452370" y="494827"/>
                </a:lnTo>
                <a:cubicBezTo>
                  <a:pt x="463497" y="494827"/>
                  <a:pt x="472576" y="503803"/>
                  <a:pt x="472576" y="515002"/>
                </a:cubicBezTo>
                <a:lnTo>
                  <a:pt x="472576" y="586458"/>
                </a:lnTo>
                <a:cubicBezTo>
                  <a:pt x="472576" y="597657"/>
                  <a:pt x="463497" y="606722"/>
                  <a:pt x="452370" y="606722"/>
                </a:cubicBezTo>
                <a:lnTo>
                  <a:pt x="380803" y="606722"/>
                </a:lnTo>
                <a:cubicBezTo>
                  <a:pt x="369587" y="606722"/>
                  <a:pt x="360507" y="597657"/>
                  <a:pt x="360507" y="586458"/>
                </a:cubicBezTo>
                <a:lnTo>
                  <a:pt x="360507" y="515002"/>
                </a:lnTo>
                <a:cubicBezTo>
                  <a:pt x="360507" y="503803"/>
                  <a:pt x="369587" y="494827"/>
                  <a:pt x="380803" y="494827"/>
                </a:cubicBezTo>
                <a:lnTo>
                  <a:pt x="395579" y="494827"/>
                </a:lnTo>
                <a:lnTo>
                  <a:pt x="395579" y="443545"/>
                </a:lnTo>
                <a:lnTo>
                  <a:pt x="256539" y="443545"/>
                </a:lnTo>
                <a:lnTo>
                  <a:pt x="256539" y="494827"/>
                </a:lnTo>
                <a:lnTo>
                  <a:pt x="271404" y="494827"/>
                </a:lnTo>
                <a:cubicBezTo>
                  <a:pt x="282531" y="494827"/>
                  <a:pt x="291611" y="503803"/>
                  <a:pt x="291611" y="515002"/>
                </a:cubicBezTo>
                <a:lnTo>
                  <a:pt x="291611" y="586458"/>
                </a:lnTo>
                <a:cubicBezTo>
                  <a:pt x="291611" y="597657"/>
                  <a:pt x="282531" y="606722"/>
                  <a:pt x="271404" y="606722"/>
                </a:cubicBezTo>
                <a:lnTo>
                  <a:pt x="199837" y="606722"/>
                </a:lnTo>
                <a:cubicBezTo>
                  <a:pt x="188621" y="606722"/>
                  <a:pt x="179542" y="597657"/>
                  <a:pt x="179542" y="586458"/>
                </a:cubicBezTo>
                <a:lnTo>
                  <a:pt x="179542" y="515002"/>
                </a:lnTo>
                <a:cubicBezTo>
                  <a:pt x="179542" y="503803"/>
                  <a:pt x="188621" y="494827"/>
                  <a:pt x="199837" y="494827"/>
                </a:cubicBezTo>
                <a:lnTo>
                  <a:pt x="216038" y="494827"/>
                </a:lnTo>
                <a:lnTo>
                  <a:pt x="216038" y="443545"/>
                </a:lnTo>
                <a:lnTo>
                  <a:pt x="76908" y="443545"/>
                </a:lnTo>
                <a:lnTo>
                  <a:pt x="76908" y="494827"/>
                </a:lnTo>
                <a:lnTo>
                  <a:pt x="91774" y="494827"/>
                </a:lnTo>
                <a:cubicBezTo>
                  <a:pt x="102990" y="494827"/>
                  <a:pt x="112069" y="503803"/>
                  <a:pt x="112069" y="515002"/>
                </a:cubicBezTo>
                <a:lnTo>
                  <a:pt x="112069" y="586458"/>
                </a:lnTo>
                <a:cubicBezTo>
                  <a:pt x="112069" y="597657"/>
                  <a:pt x="102990" y="606722"/>
                  <a:pt x="91774" y="606722"/>
                </a:cubicBezTo>
                <a:lnTo>
                  <a:pt x="20206" y="606722"/>
                </a:lnTo>
                <a:cubicBezTo>
                  <a:pt x="8991" y="606722"/>
                  <a:pt x="0" y="597657"/>
                  <a:pt x="0" y="586458"/>
                </a:cubicBezTo>
                <a:lnTo>
                  <a:pt x="0" y="515002"/>
                </a:lnTo>
                <a:cubicBezTo>
                  <a:pt x="0" y="503803"/>
                  <a:pt x="8991" y="494827"/>
                  <a:pt x="20206" y="494827"/>
                </a:cubicBezTo>
                <a:lnTo>
                  <a:pt x="36407" y="494827"/>
                </a:lnTo>
                <a:lnTo>
                  <a:pt x="36407" y="423281"/>
                </a:lnTo>
                <a:cubicBezTo>
                  <a:pt x="36407" y="412172"/>
                  <a:pt x="45486" y="403106"/>
                  <a:pt x="56702" y="403106"/>
                </a:cubicBezTo>
                <a:lnTo>
                  <a:pt x="216038" y="403106"/>
                </a:lnTo>
                <a:lnTo>
                  <a:pt x="216038" y="369422"/>
                </a:lnTo>
                <a:cubicBezTo>
                  <a:pt x="216038" y="358224"/>
                  <a:pt x="225117" y="349158"/>
                  <a:pt x="236244" y="349158"/>
                </a:cubicBezTo>
                <a:close/>
                <a:moveTo>
                  <a:pt x="305631" y="190004"/>
                </a:moveTo>
                <a:cubicBezTo>
                  <a:pt x="308746" y="186716"/>
                  <a:pt x="314175" y="187338"/>
                  <a:pt x="316400" y="191337"/>
                </a:cubicBezTo>
                <a:cubicBezTo>
                  <a:pt x="323786" y="204577"/>
                  <a:pt x="328058" y="219773"/>
                  <a:pt x="328058" y="235946"/>
                </a:cubicBezTo>
                <a:lnTo>
                  <a:pt x="328058" y="307393"/>
                </a:lnTo>
                <a:cubicBezTo>
                  <a:pt x="328058" y="318590"/>
                  <a:pt x="318981" y="327565"/>
                  <a:pt x="307767" y="327565"/>
                </a:cubicBezTo>
                <a:lnTo>
                  <a:pt x="263269" y="327565"/>
                </a:lnTo>
                <a:cubicBezTo>
                  <a:pt x="259531" y="327565"/>
                  <a:pt x="256505" y="324543"/>
                  <a:pt x="256505" y="320900"/>
                </a:cubicBezTo>
                <a:lnTo>
                  <a:pt x="256505" y="244388"/>
                </a:lnTo>
                <a:cubicBezTo>
                  <a:pt x="256505" y="242700"/>
                  <a:pt x="257128" y="241011"/>
                  <a:pt x="258374" y="239767"/>
                </a:cubicBezTo>
                <a:close/>
                <a:moveTo>
                  <a:pt x="166874" y="190004"/>
                </a:moveTo>
                <a:lnTo>
                  <a:pt x="214131" y="239767"/>
                </a:lnTo>
                <a:cubicBezTo>
                  <a:pt x="215288" y="241011"/>
                  <a:pt x="216000" y="242700"/>
                  <a:pt x="216000" y="244388"/>
                </a:cubicBezTo>
                <a:lnTo>
                  <a:pt x="216000" y="320900"/>
                </a:lnTo>
                <a:cubicBezTo>
                  <a:pt x="216000" y="324543"/>
                  <a:pt x="212974" y="327565"/>
                  <a:pt x="209237" y="327565"/>
                </a:cubicBezTo>
                <a:lnTo>
                  <a:pt x="164649" y="327565"/>
                </a:lnTo>
                <a:cubicBezTo>
                  <a:pt x="153525" y="327565"/>
                  <a:pt x="144447" y="318590"/>
                  <a:pt x="144447" y="307393"/>
                </a:cubicBezTo>
                <a:lnTo>
                  <a:pt x="144447" y="235946"/>
                </a:lnTo>
                <a:cubicBezTo>
                  <a:pt x="144447" y="219773"/>
                  <a:pt x="148630" y="204577"/>
                  <a:pt x="156017" y="191337"/>
                </a:cubicBezTo>
                <a:cubicBezTo>
                  <a:pt x="158242" y="187338"/>
                  <a:pt x="163759" y="186716"/>
                  <a:pt x="166874" y="190004"/>
                </a:cubicBezTo>
                <a:close/>
                <a:moveTo>
                  <a:pt x="236208" y="0"/>
                </a:moveTo>
                <a:cubicBezTo>
                  <a:pt x="286850" y="0"/>
                  <a:pt x="328058" y="41142"/>
                  <a:pt x="328058" y="91702"/>
                </a:cubicBezTo>
                <a:cubicBezTo>
                  <a:pt x="328058" y="134444"/>
                  <a:pt x="298510" y="170520"/>
                  <a:pt x="258726" y="180562"/>
                </a:cubicBezTo>
                <a:lnTo>
                  <a:pt x="241103" y="199133"/>
                </a:lnTo>
                <a:cubicBezTo>
                  <a:pt x="238433" y="201888"/>
                  <a:pt x="233983" y="201888"/>
                  <a:pt x="231313" y="199133"/>
                </a:cubicBezTo>
                <a:lnTo>
                  <a:pt x="213691" y="180562"/>
                </a:lnTo>
                <a:cubicBezTo>
                  <a:pt x="173907" y="170520"/>
                  <a:pt x="144447" y="134444"/>
                  <a:pt x="144447" y="91702"/>
                </a:cubicBezTo>
                <a:cubicBezTo>
                  <a:pt x="144447" y="41142"/>
                  <a:pt x="185655" y="0"/>
                  <a:pt x="236208" y="0"/>
                </a:cubicBezTo>
                <a:close/>
              </a:path>
            </a:pathLst>
          </a:custGeom>
          <a:solidFill>
            <a:schemeClr val="bg1"/>
          </a:solidFill>
          <a:ln>
            <a:noFill/>
          </a:ln>
        </p:spPr>
      </p:sp>
    </p:spTree>
    <p:extLst>
      <p:ext uri="{BB962C8B-B14F-4D97-AF65-F5344CB8AC3E}">
        <p14:creationId xmlns:p14="http://schemas.microsoft.com/office/powerpoint/2010/main" val="22986674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3" y="283210"/>
            <a:ext cx="4348423"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梯联网平台电梯监测解决方案</a:t>
            </a:r>
          </a:p>
        </p:txBody>
      </p:sp>
      <p:sp>
        <p:nvSpPr>
          <p:cNvPr id="2" name="矩形 1">
            <a:extLst>
              <a:ext uri="{FF2B5EF4-FFF2-40B4-BE49-F238E27FC236}">
                <a16:creationId xmlns:a16="http://schemas.microsoft.com/office/drawing/2014/main" id="{9B357E37-15D6-BEE9-2E40-22AABB29D8F7}"/>
              </a:ext>
            </a:extLst>
          </p:cNvPr>
          <p:cNvSpPr/>
          <p:nvPr/>
        </p:nvSpPr>
        <p:spPr>
          <a:xfrm>
            <a:off x="6049426" y="3589296"/>
            <a:ext cx="1781377" cy="978799"/>
          </a:xfrm>
          <a:prstGeom prst="rect">
            <a:avLst/>
          </a:prstGeom>
          <a:solidFill>
            <a:schemeClr val="bg2"/>
          </a:solidFill>
          <a:ln w="12700" cap="rnd">
            <a:noFill/>
            <a:prstDash val="solid"/>
            <a:round/>
            <a:headEnd/>
            <a:tailEnd/>
          </a:ln>
          <a:effectLst>
            <a:outerShdw blurRad="254000" dist="127000" algn="ctr" rotWithShape="0">
              <a:schemeClr val="bg1">
                <a:lumMod val="65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a:ln>
                <a:noFill/>
              </a:ln>
              <a:solidFill>
                <a:srgbClr val="FFFFFF"/>
              </a:solidFill>
              <a:effectLst/>
              <a:uLnTx/>
              <a:uFillTx/>
              <a:latin typeface="Arial"/>
              <a:ea typeface="微软雅黑"/>
              <a:cs typeface="+mn-cs"/>
            </a:endParaRPr>
          </a:p>
        </p:txBody>
      </p:sp>
      <p:sp>
        <p:nvSpPr>
          <p:cNvPr id="3" name="矩形 2">
            <a:extLst>
              <a:ext uri="{FF2B5EF4-FFF2-40B4-BE49-F238E27FC236}">
                <a16:creationId xmlns:a16="http://schemas.microsoft.com/office/drawing/2014/main" id="{C97FF8E9-89C5-4FE5-21CA-1252BD04422F}"/>
              </a:ext>
            </a:extLst>
          </p:cNvPr>
          <p:cNvSpPr/>
          <p:nvPr/>
        </p:nvSpPr>
        <p:spPr>
          <a:xfrm>
            <a:off x="6049426" y="2393950"/>
            <a:ext cx="1781377" cy="978799"/>
          </a:xfrm>
          <a:prstGeom prst="rect">
            <a:avLst/>
          </a:prstGeom>
          <a:solidFill>
            <a:schemeClr val="bg2"/>
          </a:solidFill>
          <a:ln w="12700" cap="rnd">
            <a:noFill/>
            <a:prstDash val="solid"/>
            <a:round/>
            <a:headEnd/>
            <a:tailEnd/>
          </a:ln>
          <a:effectLst>
            <a:outerShdw blurRad="254000" dist="127000" algn="ctr" rotWithShape="0">
              <a:schemeClr val="bg1">
                <a:lumMod val="65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a:ln>
                <a:noFill/>
              </a:ln>
              <a:solidFill>
                <a:srgbClr val="FFFFFF"/>
              </a:solidFill>
              <a:effectLst/>
              <a:uLnTx/>
              <a:uFillTx/>
              <a:latin typeface="Arial"/>
              <a:ea typeface="微软雅黑"/>
              <a:cs typeface="+mn-cs"/>
            </a:endParaRPr>
          </a:p>
        </p:txBody>
      </p:sp>
      <p:sp>
        <p:nvSpPr>
          <p:cNvPr id="4" name="矩形 3">
            <a:extLst>
              <a:ext uri="{FF2B5EF4-FFF2-40B4-BE49-F238E27FC236}">
                <a16:creationId xmlns:a16="http://schemas.microsoft.com/office/drawing/2014/main" id="{1FD2854D-422D-342C-C436-B782A466A64C}"/>
              </a:ext>
            </a:extLst>
          </p:cNvPr>
          <p:cNvSpPr/>
          <p:nvPr/>
        </p:nvSpPr>
        <p:spPr>
          <a:xfrm>
            <a:off x="6049426" y="1316598"/>
            <a:ext cx="1781377" cy="831346"/>
          </a:xfrm>
          <a:prstGeom prst="rect">
            <a:avLst/>
          </a:prstGeom>
          <a:solidFill>
            <a:schemeClr val="bg2"/>
          </a:solidFill>
          <a:ln w="12700" cap="rnd">
            <a:noFill/>
            <a:prstDash val="solid"/>
            <a:round/>
            <a:headEnd/>
            <a:tailEnd/>
          </a:ln>
          <a:effectLst>
            <a:outerShdw blurRad="254000" dist="127000" algn="ctr" rotWithShape="0">
              <a:schemeClr val="bg1">
                <a:lumMod val="65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a:ln>
                <a:noFill/>
              </a:ln>
              <a:solidFill>
                <a:srgbClr val="FFFFFF"/>
              </a:solidFill>
              <a:effectLst/>
              <a:uLnTx/>
              <a:uFillTx/>
              <a:latin typeface="Arial"/>
              <a:ea typeface="微软雅黑"/>
              <a:cs typeface="+mn-cs"/>
            </a:endParaRPr>
          </a:p>
        </p:txBody>
      </p:sp>
      <p:sp>
        <p:nvSpPr>
          <p:cNvPr id="5" name="圆角矩形 94">
            <a:extLst>
              <a:ext uri="{FF2B5EF4-FFF2-40B4-BE49-F238E27FC236}">
                <a16:creationId xmlns:a16="http://schemas.microsoft.com/office/drawing/2014/main" id="{1D97C8CA-B33A-8F2E-0830-CF8EC0678456}"/>
              </a:ext>
            </a:extLst>
          </p:cNvPr>
          <p:cNvSpPr/>
          <p:nvPr/>
        </p:nvSpPr>
        <p:spPr>
          <a:xfrm>
            <a:off x="7830803" y="3577567"/>
            <a:ext cx="3378543" cy="990528"/>
          </a:xfrm>
          <a:prstGeom prst="roundRect">
            <a:avLst>
              <a:gd name="adj" fmla="val 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圆角矩形 93">
            <a:extLst>
              <a:ext uri="{FF2B5EF4-FFF2-40B4-BE49-F238E27FC236}">
                <a16:creationId xmlns:a16="http://schemas.microsoft.com/office/drawing/2014/main" id="{7A897EA9-4A17-1D31-2AC3-4B3F4A6B039E}"/>
              </a:ext>
            </a:extLst>
          </p:cNvPr>
          <p:cNvSpPr/>
          <p:nvPr/>
        </p:nvSpPr>
        <p:spPr>
          <a:xfrm>
            <a:off x="7830803" y="2390211"/>
            <a:ext cx="3378543" cy="973439"/>
          </a:xfrm>
          <a:prstGeom prst="roundRect">
            <a:avLst>
              <a:gd name="adj" fmla="val 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圆角矩形 5">
            <a:extLst>
              <a:ext uri="{FF2B5EF4-FFF2-40B4-BE49-F238E27FC236}">
                <a16:creationId xmlns:a16="http://schemas.microsoft.com/office/drawing/2014/main" id="{7D44053F-EBE5-90DE-193E-883D8BF01BDB}"/>
              </a:ext>
            </a:extLst>
          </p:cNvPr>
          <p:cNvSpPr/>
          <p:nvPr/>
        </p:nvSpPr>
        <p:spPr>
          <a:xfrm>
            <a:off x="7830803" y="1301326"/>
            <a:ext cx="3378543" cy="842880"/>
          </a:xfrm>
          <a:prstGeom prst="roundRect">
            <a:avLst>
              <a:gd name="adj" fmla="val 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矩形 9">
            <a:extLst>
              <a:ext uri="{FF2B5EF4-FFF2-40B4-BE49-F238E27FC236}">
                <a16:creationId xmlns:a16="http://schemas.microsoft.com/office/drawing/2014/main" id="{23718E3B-321C-61A9-9012-8CC49963FFEB}"/>
              </a:ext>
            </a:extLst>
          </p:cNvPr>
          <p:cNvSpPr/>
          <p:nvPr/>
        </p:nvSpPr>
        <p:spPr>
          <a:xfrm>
            <a:off x="6303372" y="5006433"/>
            <a:ext cx="4905974" cy="738664"/>
          </a:xfrm>
          <a:prstGeom prst="rect">
            <a:avLst/>
          </a:prstGeom>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latin typeface="微软雅黑"/>
                <a:ea typeface="微软雅黑"/>
                <a:cs typeface="+mn-cs"/>
              </a:rPr>
              <a:t>备注：</a:t>
            </a:r>
            <a:endParaRPr kumimoji="0" lang="en-US" altLang="zh-CN" sz="1400" b="0" i="0" u="none" strike="noStrike" kern="1200" cap="none" spc="0" normalizeH="0" baseline="0" noProof="0" dirty="0">
              <a:ln>
                <a:noFill/>
              </a:ln>
              <a:effectLst/>
              <a:uLnTx/>
              <a:uFillTx/>
              <a:latin typeface="微软雅黑"/>
              <a:ea typeface="微软雅黑"/>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effectLst/>
                <a:uLnTx/>
                <a:uFillTx/>
                <a:latin typeface="微软雅黑"/>
                <a:ea typeface="微软雅黑"/>
                <a:cs typeface="+mn-cs"/>
              </a:rPr>
              <a:t>1</a:t>
            </a:r>
            <a:r>
              <a:rPr kumimoji="0" lang="zh-CN" altLang="en-US" sz="1400" b="0" i="0" u="none" strike="noStrike" kern="1200" cap="none" spc="0" normalizeH="0" baseline="0" noProof="0" dirty="0">
                <a:ln>
                  <a:noFill/>
                </a:ln>
                <a:effectLst/>
                <a:uLnTx/>
                <a:uFillTx/>
                <a:latin typeface="微软雅黑"/>
                <a:ea typeface="微软雅黑"/>
                <a:cs typeface="+mn-cs"/>
              </a:rPr>
              <a:t>、电梯冲顶、坠底、非平层停梯检测需外接楼层传感器；</a:t>
            </a:r>
            <a:endParaRPr kumimoji="0" lang="en-US" altLang="zh-CN" sz="1400" b="0" i="0" u="none" strike="noStrike" kern="1200" cap="none" spc="0" normalizeH="0" baseline="0" noProof="0" dirty="0">
              <a:ln>
                <a:noFill/>
              </a:ln>
              <a:effectLst/>
              <a:uLnTx/>
              <a:uFillTx/>
              <a:latin typeface="微软雅黑"/>
              <a:ea typeface="微软雅黑"/>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effectLst/>
                <a:uLnTx/>
                <a:uFillTx/>
                <a:latin typeface="微软雅黑"/>
                <a:ea typeface="微软雅黑"/>
                <a:cs typeface="+mn-cs"/>
              </a:rPr>
              <a:t>2</a:t>
            </a:r>
            <a:r>
              <a:rPr kumimoji="0" lang="zh-CN" altLang="en-US" sz="1400" b="0" i="0" u="none" strike="noStrike" kern="1200" cap="none" spc="0" normalizeH="0" baseline="0" noProof="0" dirty="0">
                <a:ln>
                  <a:noFill/>
                </a:ln>
                <a:effectLst/>
                <a:uLnTx/>
                <a:uFillTx/>
                <a:latin typeface="微软雅黑"/>
                <a:ea typeface="微软雅黑"/>
                <a:cs typeface="+mn-cs"/>
              </a:rPr>
              <a:t>、告警事件联动阻梯应用需要单独外接继电器；</a:t>
            </a:r>
          </a:p>
        </p:txBody>
      </p:sp>
      <p:sp>
        <p:nvSpPr>
          <p:cNvPr id="11" name="矩形 10">
            <a:extLst>
              <a:ext uri="{FF2B5EF4-FFF2-40B4-BE49-F238E27FC236}">
                <a16:creationId xmlns:a16="http://schemas.microsoft.com/office/drawing/2014/main" id="{3470FF00-5BB7-93ED-3D63-5CFC7A98B80D}"/>
              </a:ext>
            </a:extLst>
          </p:cNvPr>
          <p:cNvSpPr/>
          <p:nvPr/>
        </p:nvSpPr>
        <p:spPr>
          <a:xfrm>
            <a:off x="6685752" y="1411270"/>
            <a:ext cx="129492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F0F0F0">
                    <a:lumMod val="10000"/>
                  </a:srgbClr>
                </a:solidFill>
                <a:effectLst/>
                <a:uLnTx/>
                <a:uFillTx/>
                <a:latin typeface="微软雅黑"/>
                <a:ea typeface="微软雅黑"/>
                <a:cs typeface="+mn-cs"/>
              </a:rPr>
              <a:t>实时</a:t>
            </a:r>
            <a:endParaRPr kumimoji="0" lang="en-US" altLang="zh-CN" sz="2000" b="0" i="0" u="none" strike="noStrike" kern="1200" cap="none" spc="0" normalizeH="0" baseline="0" noProof="0" dirty="0">
              <a:ln>
                <a:noFill/>
              </a:ln>
              <a:solidFill>
                <a:srgbClr val="F0F0F0">
                  <a:lumMod val="10000"/>
                </a:srgbClr>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0F0F0">
                    <a:lumMod val="10000"/>
                  </a:srgbClr>
                </a:solidFill>
                <a:effectLst/>
                <a:uLnTx/>
                <a:uFillTx/>
                <a:latin typeface="微软雅黑"/>
                <a:ea typeface="微软雅黑"/>
                <a:cs typeface="+mn-cs"/>
              </a:rPr>
              <a:t>状态数据</a:t>
            </a:r>
            <a:endParaRPr kumimoji="0" lang="en-US" altLang="zh-CN" sz="1600" b="0" i="0" u="none" strike="noStrike" kern="1200" cap="none" spc="0" normalizeH="0" baseline="0" noProof="0" dirty="0">
              <a:ln>
                <a:noFill/>
              </a:ln>
              <a:solidFill>
                <a:srgbClr val="F0F0F0">
                  <a:lumMod val="10000"/>
                </a:srgbClr>
              </a:solidFill>
              <a:effectLst/>
              <a:uLnTx/>
              <a:uFillTx/>
              <a:latin typeface="微软雅黑"/>
              <a:ea typeface="微软雅黑"/>
              <a:cs typeface="+mn-cs"/>
            </a:endParaRPr>
          </a:p>
        </p:txBody>
      </p:sp>
      <p:sp>
        <p:nvSpPr>
          <p:cNvPr id="12" name="矩形 11">
            <a:extLst>
              <a:ext uri="{FF2B5EF4-FFF2-40B4-BE49-F238E27FC236}">
                <a16:creationId xmlns:a16="http://schemas.microsoft.com/office/drawing/2014/main" id="{65EB318B-8D47-F1BC-C7AE-AA275770F124}"/>
              </a:ext>
            </a:extLst>
          </p:cNvPr>
          <p:cNvSpPr/>
          <p:nvPr/>
        </p:nvSpPr>
        <p:spPr>
          <a:xfrm>
            <a:off x="6685752" y="2527170"/>
            <a:ext cx="129492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F0F0F0">
                    <a:lumMod val="10000"/>
                  </a:srgbClr>
                </a:solidFill>
                <a:effectLst/>
                <a:uLnTx/>
                <a:uFillTx/>
                <a:latin typeface="微软雅黑"/>
                <a:ea typeface="微软雅黑"/>
                <a:cs typeface="+mn-cs"/>
              </a:rPr>
              <a:t>累计</a:t>
            </a:r>
            <a:endParaRPr kumimoji="0" lang="en-US" altLang="zh-CN" sz="2000" b="0" i="0" u="none" strike="noStrike" kern="1200" cap="none" spc="0" normalizeH="0" baseline="0" noProof="0" dirty="0">
              <a:ln>
                <a:noFill/>
              </a:ln>
              <a:solidFill>
                <a:srgbClr val="F0F0F0">
                  <a:lumMod val="10000"/>
                </a:srgbClr>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0F0F0">
                    <a:lumMod val="10000"/>
                  </a:srgbClr>
                </a:solidFill>
                <a:effectLst/>
                <a:uLnTx/>
                <a:uFillTx/>
                <a:latin typeface="微软雅黑"/>
                <a:ea typeface="微软雅黑"/>
                <a:cs typeface="+mn-cs"/>
              </a:rPr>
              <a:t>运行数据</a:t>
            </a:r>
            <a:endParaRPr kumimoji="0" lang="en-US" altLang="zh-CN" sz="1600" b="0" i="0" u="none" strike="noStrike" kern="1200" cap="none" spc="0" normalizeH="0" baseline="0" noProof="0" dirty="0">
              <a:ln>
                <a:noFill/>
              </a:ln>
              <a:solidFill>
                <a:srgbClr val="F0F0F0">
                  <a:lumMod val="10000"/>
                </a:srgbClr>
              </a:solidFill>
              <a:effectLst/>
              <a:uLnTx/>
              <a:uFillTx/>
              <a:latin typeface="微软雅黑"/>
              <a:ea typeface="微软雅黑"/>
              <a:cs typeface="+mn-cs"/>
            </a:endParaRPr>
          </a:p>
        </p:txBody>
      </p:sp>
      <p:sp>
        <p:nvSpPr>
          <p:cNvPr id="13" name="矩形 12">
            <a:extLst>
              <a:ext uri="{FF2B5EF4-FFF2-40B4-BE49-F238E27FC236}">
                <a16:creationId xmlns:a16="http://schemas.microsoft.com/office/drawing/2014/main" id="{AE615A06-2CB1-8C86-B565-28A918431799}"/>
              </a:ext>
            </a:extLst>
          </p:cNvPr>
          <p:cNvSpPr/>
          <p:nvPr/>
        </p:nvSpPr>
        <p:spPr>
          <a:xfrm>
            <a:off x="6685752" y="3755529"/>
            <a:ext cx="129492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F0F0F0">
                    <a:lumMod val="10000"/>
                  </a:srgbClr>
                </a:solidFill>
                <a:effectLst/>
                <a:uLnTx/>
                <a:uFillTx/>
                <a:latin typeface="微软雅黑"/>
                <a:ea typeface="微软雅黑"/>
                <a:cs typeface="+mn-cs"/>
              </a:rPr>
              <a:t>异常</a:t>
            </a:r>
            <a:endParaRPr kumimoji="0" lang="en-US" altLang="zh-CN" sz="2000" b="0" i="0" u="none" strike="noStrike" kern="1200" cap="none" spc="0" normalizeH="0" baseline="0" noProof="0" dirty="0">
              <a:ln>
                <a:noFill/>
              </a:ln>
              <a:solidFill>
                <a:srgbClr val="F0F0F0">
                  <a:lumMod val="10000"/>
                </a:srgbClr>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0F0F0">
                    <a:lumMod val="10000"/>
                  </a:srgbClr>
                </a:solidFill>
                <a:effectLst/>
                <a:uLnTx/>
                <a:uFillTx/>
                <a:latin typeface="微软雅黑"/>
                <a:ea typeface="微软雅黑"/>
                <a:cs typeface="+mn-cs"/>
              </a:rPr>
              <a:t>报警信息</a:t>
            </a:r>
            <a:endParaRPr kumimoji="0" lang="en-US" altLang="zh-CN" sz="1600" b="0" i="0" u="none" strike="noStrike" kern="1200" cap="none" spc="0" normalizeH="0" baseline="0" noProof="0" dirty="0">
              <a:ln>
                <a:noFill/>
              </a:ln>
              <a:solidFill>
                <a:srgbClr val="F0F0F0">
                  <a:lumMod val="10000"/>
                </a:srgbClr>
              </a:solidFill>
              <a:effectLst/>
              <a:uLnTx/>
              <a:uFillTx/>
              <a:latin typeface="微软雅黑"/>
              <a:ea typeface="微软雅黑"/>
              <a:cs typeface="+mn-cs"/>
            </a:endParaRPr>
          </a:p>
        </p:txBody>
      </p:sp>
      <p:sp>
        <p:nvSpPr>
          <p:cNvPr id="15" name="矩形 14">
            <a:extLst>
              <a:ext uri="{FF2B5EF4-FFF2-40B4-BE49-F238E27FC236}">
                <a16:creationId xmlns:a16="http://schemas.microsoft.com/office/drawing/2014/main" id="{08E07D49-F23C-91CD-CA97-EF40FCA763DF}"/>
              </a:ext>
            </a:extLst>
          </p:cNvPr>
          <p:cNvSpPr/>
          <p:nvPr/>
        </p:nvSpPr>
        <p:spPr>
          <a:xfrm>
            <a:off x="7868702" y="2431982"/>
            <a:ext cx="3485844"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开关门次数、运行层数、折返次数、运行时长、乘梯人次、异常振动次数、超速次数、下坠次数、</a:t>
            </a:r>
            <a:r>
              <a:rPr kumimoji="0" lang="en-US" altLang="zh-CN" sz="1200" b="0" i="0" u="none" strike="noStrike" kern="1200" cap="none" spc="0" normalizeH="0" baseline="0" noProof="0" dirty="0">
                <a:ln>
                  <a:noFill/>
                </a:ln>
                <a:solidFill>
                  <a:srgbClr val="FFFFFF"/>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冲顶次数、</a:t>
            </a:r>
            <a:r>
              <a:rPr kumimoji="0" lang="en-US" altLang="zh-CN" sz="1200" b="0" i="0" u="none" strike="noStrike" kern="1200" cap="none" spc="0" normalizeH="0" baseline="0" noProof="0" dirty="0">
                <a:ln>
                  <a:noFill/>
                </a:ln>
                <a:solidFill>
                  <a:srgbClr val="FFFFFF"/>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坠底次数</a:t>
            </a:r>
            <a:r>
              <a:rPr kumimoji="0" lang="en-US" altLang="zh-CN" sz="1200" b="0" i="0" u="none" strike="noStrike" kern="1200" cap="none" spc="0" normalizeH="0" baseline="0" noProof="0" dirty="0">
                <a:ln>
                  <a:noFill/>
                </a:ln>
                <a:solidFill>
                  <a:srgbClr val="FFFFFF"/>
                </a:solidFill>
                <a:effectLst/>
                <a:uLnTx/>
                <a:uFillTx/>
                <a:latin typeface="微软雅黑"/>
                <a:ea typeface="微软雅黑"/>
                <a:cs typeface="+mn-cs"/>
              </a:rPr>
              <a:t>…</a:t>
            </a:r>
            <a:endParaRPr kumimoji="0" lang="en-US" altLang="zh-CN" sz="1050" b="0" i="0" u="none" strike="noStrike" kern="1200" cap="none" spc="0" normalizeH="0" baseline="0" noProof="0" dirty="0">
              <a:ln>
                <a:noFill/>
              </a:ln>
              <a:solidFill>
                <a:srgbClr val="FFFFFF"/>
              </a:solidFill>
              <a:effectLst/>
              <a:uLnTx/>
              <a:uFillTx/>
              <a:latin typeface="微软雅黑"/>
              <a:ea typeface="微软雅黑"/>
              <a:cs typeface="+mn-cs"/>
            </a:endParaRPr>
          </a:p>
        </p:txBody>
      </p:sp>
      <p:sp>
        <p:nvSpPr>
          <p:cNvPr id="16" name="矩形 15">
            <a:extLst>
              <a:ext uri="{FF2B5EF4-FFF2-40B4-BE49-F238E27FC236}">
                <a16:creationId xmlns:a16="http://schemas.microsoft.com/office/drawing/2014/main" id="{48773C7F-2A56-5891-A404-F645AB0A8D12}"/>
              </a:ext>
            </a:extLst>
          </p:cNvPr>
          <p:cNvSpPr/>
          <p:nvPr/>
        </p:nvSpPr>
        <p:spPr>
          <a:xfrm>
            <a:off x="7897923" y="1433317"/>
            <a:ext cx="3189151" cy="61369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开关门状态、当前楼层、运行方向、运行速度、梯内温度、梯内人数</a:t>
            </a:r>
            <a:endParaRPr kumimoji="0" lang="en-US" altLang="zh-CN" sz="1050" b="0" i="0" u="none" strike="noStrike" kern="1200" cap="none" spc="0" normalizeH="0" baseline="0" noProof="0" dirty="0">
              <a:ln>
                <a:noFill/>
              </a:ln>
              <a:solidFill>
                <a:srgbClr val="FFFFFF"/>
              </a:solidFill>
              <a:effectLst/>
              <a:uLnTx/>
              <a:uFillTx/>
              <a:latin typeface="微软雅黑"/>
              <a:ea typeface="微软雅黑"/>
              <a:cs typeface="+mn-cs"/>
            </a:endParaRPr>
          </a:p>
        </p:txBody>
      </p:sp>
      <p:sp>
        <p:nvSpPr>
          <p:cNvPr id="17" name="矩形 16">
            <a:extLst>
              <a:ext uri="{FF2B5EF4-FFF2-40B4-BE49-F238E27FC236}">
                <a16:creationId xmlns:a16="http://schemas.microsoft.com/office/drawing/2014/main" id="{4E1BB307-3B66-9825-3A3A-42FCEAD99FD4}"/>
              </a:ext>
            </a:extLst>
          </p:cNvPr>
          <p:cNvSpPr/>
          <p:nvPr/>
        </p:nvSpPr>
        <p:spPr>
          <a:xfrm>
            <a:off x="7897923" y="3645468"/>
            <a:ext cx="3070181"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挡门报警、困人报警、电瓶车入梯报警、温度异常、异常振动、超速、坠梯、开门行梯、</a:t>
            </a:r>
            <a:r>
              <a:rPr kumimoji="0" lang="en-US" altLang="zh-CN" sz="1200" b="0" i="0" u="none" strike="noStrike" kern="1200" cap="none" spc="0" normalizeH="0" baseline="0" noProof="0" dirty="0">
                <a:ln>
                  <a:noFill/>
                </a:ln>
                <a:solidFill>
                  <a:srgbClr val="FFFFFF"/>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冲顶、</a:t>
            </a:r>
            <a:r>
              <a:rPr kumimoji="0" lang="en-US" altLang="zh-CN" sz="1200" b="0" i="0" u="none" strike="noStrike" kern="1200" cap="none" spc="0" normalizeH="0" baseline="0" noProof="0" dirty="0">
                <a:ln>
                  <a:noFill/>
                </a:ln>
                <a:solidFill>
                  <a:srgbClr val="FFFFFF"/>
                </a:solidFill>
                <a:effectLst/>
                <a:uLnTx/>
                <a:uFillTx/>
                <a:latin typeface="微软雅黑"/>
                <a:ea typeface="微软雅黑"/>
                <a:cs typeface="+mn-cs"/>
              </a:rPr>
              <a:t>*</a:t>
            </a: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坠底、*非平层停梯</a:t>
            </a:r>
            <a:r>
              <a:rPr kumimoji="0" lang="en-US" altLang="zh-CN" sz="1200" b="0" i="0" u="none" strike="noStrike" kern="1200" cap="none" spc="0" normalizeH="0" baseline="0" noProof="0" dirty="0">
                <a:ln>
                  <a:noFill/>
                </a:ln>
                <a:solidFill>
                  <a:srgbClr val="FFFFFF"/>
                </a:solidFill>
                <a:effectLst/>
                <a:uLnTx/>
                <a:uFillTx/>
                <a:latin typeface="微软雅黑"/>
                <a:ea typeface="微软雅黑"/>
                <a:cs typeface="+mn-cs"/>
              </a:rPr>
              <a:t>…</a:t>
            </a:r>
          </a:p>
        </p:txBody>
      </p:sp>
      <p:sp>
        <p:nvSpPr>
          <p:cNvPr id="19" name="iconfont-10019-4945134">
            <a:extLst>
              <a:ext uri="{FF2B5EF4-FFF2-40B4-BE49-F238E27FC236}">
                <a16:creationId xmlns:a16="http://schemas.microsoft.com/office/drawing/2014/main" id="{6FB6B658-FAE1-55DE-D1E0-C8647A5238E4}"/>
              </a:ext>
            </a:extLst>
          </p:cNvPr>
          <p:cNvSpPr/>
          <p:nvPr/>
        </p:nvSpPr>
        <p:spPr>
          <a:xfrm>
            <a:off x="6246964" y="1561489"/>
            <a:ext cx="348346" cy="330007"/>
          </a:xfrm>
          <a:custGeom>
            <a:avLst/>
            <a:gdLst>
              <a:gd name="connsiteX0" fmla="*/ 504282 w 566575"/>
              <a:gd name="connsiteY0" fmla="*/ 186461 h 536747"/>
              <a:gd name="connsiteX1" fmla="*/ 514438 w 566575"/>
              <a:gd name="connsiteY1" fmla="*/ 190604 h 536747"/>
              <a:gd name="connsiteX2" fmla="*/ 562450 w 566575"/>
              <a:gd name="connsiteY2" fmla="*/ 238483 h 536747"/>
              <a:gd name="connsiteX3" fmla="*/ 564297 w 566575"/>
              <a:gd name="connsiteY3" fmla="*/ 255056 h 536747"/>
              <a:gd name="connsiteX4" fmla="*/ 548601 w 566575"/>
              <a:gd name="connsiteY4" fmla="*/ 261501 h 536747"/>
              <a:gd name="connsiteX5" fmla="*/ 527364 w 566575"/>
              <a:gd name="connsiteY5" fmla="*/ 255977 h 536747"/>
              <a:gd name="connsiteX6" fmla="*/ 527364 w 566575"/>
              <a:gd name="connsiteY6" fmla="*/ 336081 h 536747"/>
              <a:gd name="connsiteX7" fmla="*/ 513515 w 566575"/>
              <a:gd name="connsiteY7" fmla="*/ 349892 h 536747"/>
              <a:gd name="connsiteX8" fmla="*/ 495972 w 566575"/>
              <a:gd name="connsiteY8" fmla="*/ 349892 h 536747"/>
              <a:gd name="connsiteX9" fmla="*/ 482122 w 566575"/>
              <a:gd name="connsiteY9" fmla="*/ 336081 h 536747"/>
              <a:gd name="connsiteX10" fmla="*/ 482122 w 566575"/>
              <a:gd name="connsiteY10" fmla="*/ 255977 h 536747"/>
              <a:gd name="connsiteX11" fmla="*/ 460886 w 566575"/>
              <a:gd name="connsiteY11" fmla="*/ 261501 h 536747"/>
              <a:gd name="connsiteX12" fmla="*/ 444266 w 566575"/>
              <a:gd name="connsiteY12" fmla="*/ 255056 h 536747"/>
              <a:gd name="connsiteX13" fmla="*/ 447036 w 566575"/>
              <a:gd name="connsiteY13" fmla="*/ 238483 h 536747"/>
              <a:gd name="connsiteX14" fmla="*/ 494125 w 566575"/>
              <a:gd name="connsiteY14" fmla="*/ 190604 h 536747"/>
              <a:gd name="connsiteX15" fmla="*/ 504282 w 566575"/>
              <a:gd name="connsiteY15" fmla="*/ 186461 h 536747"/>
              <a:gd name="connsiteX16" fmla="*/ 53254 w 566575"/>
              <a:gd name="connsiteY16" fmla="*/ 178570 h 536747"/>
              <a:gd name="connsiteX17" fmla="*/ 70776 w 566575"/>
              <a:gd name="connsiteY17" fmla="*/ 178570 h 536747"/>
              <a:gd name="connsiteX18" fmla="*/ 84609 w 566575"/>
              <a:gd name="connsiteY18" fmla="*/ 192390 h 536747"/>
              <a:gd name="connsiteX19" fmla="*/ 84609 w 566575"/>
              <a:gd name="connsiteY19" fmla="*/ 281759 h 536747"/>
              <a:gd name="connsiteX20" fmla="*/ 105821 w 566575"/>
              <a:gd name="connsiteY20" fmla="*/ 275310 h 536747"/>
              <a:gd name="connsiteX21" fmla="*/ 121499 w 566575"/>
              <a:gd name="connsiteY21" fmla="*/ 281759 h 536747"/>
              <a:gd name="connsiteX22" fmla="*/ 119654 w 566575"/>
              <a:gd name="connsiteY22" fmla="*/ 299265 h 536747"/>
              <a:gd name="connsiteX23" fmla="*/ 71698 w 566575"/>
              <a:gd name="connsiteY23" fmla="*/ 347174 h 536747"/>
              <a:gd name="connsiteX24" fmla="*/ 51409 w 566575"/>
              <a:gd name="connsiteY24" fmla="*/ 347174 h 536747"/>
              <a:gd name="connsiteX25" fmla="*/ 3453 w 566575"/>
              <a:gd name="connsiteY25" fmla="*/ 299265 h 536747"/>
              <a:gd name="connsiteX26" fmla="*/ 1608 w 566575"/>
              <a:gd name="connsiteY26" fmla="*/ 281759 h 536747"/>
              <a:gd name="connsiteX27" fmla="*/ 17286 w 566575"/>
              <a:gd name="connsiteY27" fmla="*/ 275310 h 536747"/>
              <a:gd name="connsiteX28" fmla="*/ 39420 w 566575"/>
              <a:gd name="connsiteY28" fmla="*/ 281759 h 536747"/>
              <a:gd name="connsiteX29" fmla="*/ 39420 w 566575"/>
              <a:gd name="connsiteY29" fmla="*/ 192390 h 536747"/>
              <a:gd name="connsiteX30" fmla="*/ 53254 w 566575"/>
              <a:gd name="connsiteY30" fmla="*/ 178570 h 536747"/>
              <a:gd name="connsiteX31" fmla="*/ 255193 w 566575"/>
              <a:gd name="connsiteY31" fmla="*/ 172209 h 536747"/>
              <a:gd name="connsiteX32" fmla="*/ 306870 w 566575"/>
              <a:gd name="connsiteY32" fmla="*/ 172209 h 536747"/>
              <a:gd name="connsiteX33" fmla="*/ 335476 w 566575"/>
              <a:gd name="connsiteY33" fmla="*/ 198908 h 536747"/>
              <a:gd name="connsiteX34" fmla="*/ 344704 w 566575"/>
              <a:gd name="connsiteY34" fmla="*/ 298338 h 536747"/>
              <a:gd name="connsiteX35" fmla="*/ 342859 w 566575"/>
              <a:gd name="connsiteY35" fmla="*/ 304783 h 536747"/>
              <a:gd name="connsiteX36" fmla="*/ 336399 w 566575"/>
              <a:gd name="connsiteY36" fmla="*/ 307545 h 536747"/>
              <a:gd name="connsiteX37" fmla="*/ 317943 w 566575"/>
              <a:gd name="connsiteY37" fmla="*/ 307545 h 536747"/>
              <a:gd name="connsiteX38" fmla="*/ 317943 w 566575"/>
              <a:gd name="connsiteY38" fmla="*/ 469579 h 536747"/>
              <a:gd name="connsiteX39" fmla="*/ 308715 w 566575"/>
              <a:gd name="connsiteY39" fmla="*/ 477865 h 536747"/>
              <a:gd name="connsiteX40" fmla="*/ 293951 w 566575"/>
              <a:gd name="connsiteY40" fmla="*/ 477865 h 536747"/>
              <a:gd name="connsiteX41" fmla="*/ 285645 w 566575"/>
              <a:gd name="connsiteY41" fmla="*/ 469579 h 536747"/>
              <a:gd name="connsiteX42" fmla="*/ 285645 w 566575"/>
              <a:gd name="connsiteY42" fmla="*/ 335164 h 536747"/>
              <a:gd name="connsiteX43" fmla="*/ 281031 w 566575"/>
              <a:gd name="connsiteY43" fmla="*/ 331482 h 536747"/>
              <a:gd name="connsiteX44" fmla="*/ 277340 w 566575"/>
              <a:gd name="connsiteY44" fmla="*/ 335164 h 536747"/>
              <a:gd name="connsiteX45" fmla="*/ 277340 w 566575"/>
              <a:gd name="connsiteY45" fmla="*/ 469579 h 536747"/>
              <a:gd name="connsiteX46" fmla="*/ 268112 w 566575"/>
              <a:gd name="connsiteY46" fmla="*/ 477865 h 536747"/>
              <a:gd name="connsiteX47" fmla="*/ 253347 w 566575"/>
              <a:gd name="connsiteY47" fmla="*/ 477865 h 536747"/>
              <a:gd name="connsiteX48" fmla="*/ 244119 w 566575"/>
              <a:gd name="connsiteY48" fmla="*/ 469579 h 536747"/>
              <a:gd name="connsiteX49" fmla="*/ 244119 w 566575"/>
              <a:gd name="connsiteY49" fmla="*/ 307545 h 536747"/>
              <a:gd name="connsiteX50" fmla="*/ 226586 w 566575"/>
              <a:gd name="connsiteY50" fmla="*/ 307545 h 536747"/>
              <a:gd name="connsiteX51" fmla="*/ 220126 w 566575"/>
              <a:gd name="connsiteY51" fmla="*/ 304783 h 536747"/>
              <a:gd name="connsiteX52" fmla="*/ 217358 w 566575"/>
              <a:gd name="connsiteY52" fmla="*/ 298338 h 536747"/>
              <a:gd name="connsiteX53" fmla="*/ 226586 w 566575"/>
              <a:gd name="connsiteY53" fmla="*/ 198908 h 536747"/>
              <a:gd name="connsiteX54" fmla="*/ 255193 w 566575"/>
              <a:gd name="connsiteY54" fmla="*/ 172209 h 536747"/>
              <a:gd name="connsiteX55" fmla="*/ 281049 w 566575"/>
              <a:gd name="connsiteY55" fmla="*/ 86548 h 536747"/>
              <a:gd name="connsiteX56" fmla="*/ 317962 w 566575"/>
              <a:gd name="connsiteY56" fmla="*/ 123387 h 536747"/>
              <a:gd name="connsiteX57" fmla="*/ 281049 w 566575"/>
              <a:gd name="connsiteY57" fmla="*/ 160226 h 536747"/>
              <a:gd name="connsiteX58" fmla="*/ 244136 w 566575"/>
              <a:gd name="connsiteY58" fmla="*/ 123387 h 536747"/>
              <a:gd name="connsiteX59" fmla="*/ 281049 w 566575"/>
              <a:gd name="connsiteY59" fmla="*/ 86548 h 536747"/>
              <a:gd name="connsiteX60" fmla="*/ 177739 w 566575"/>
              <a:gd name="connsiteY60" fmla="*/ 58002 h 536747"/>
              <a:gd name="connsiteX61" fmla="*/ 161136 w 566575"/>
              <a:gd name="connsiteY61" fmla="*/ 76415 h 536747"/>
              <a:gd name="connsiteX62" fmla="*/ 161136 w 566575"/>
              <a:gd name="connsiteY62" fmla="*/ 488872 h 536747"/>
              <a:gd name="connsiteX63" fmla="*/ 177739 w 566575"/>
              <a:gd name="connsiteY63" fmla="*/ 507286 h 536747"/>
              <a:gd name="connsiteX64" fmla="*/ 384358 w 566575"/>
              <a:gd name="connsiteY64" fmla="*/ 507286 h 536747"/>
              <a:gd name="connsiteX65" fmla="*/ 400961 w 566575"/>
              <a:gd name="connsiteY65" fmla="*/ 488872 h 536747"/>
              <a:gd name="connsiteX66" fmla="*/ 400961 w 566575"/>
              <a:gd name="connsiteY66" fmla="*/ 76415 h 536747"/>
              <a:gd name="connsiteX67" fmla="*/ 384358 w 566575"/>
              <a:gd name="connsiteY67" fmla="*/ 58002 h 536747"/>
              <a:gd name="connsiteX68" fmla="*/ 162058 w 566575"/>
              <a:gd name="connsiteY68" fmla="*/ 0 h 536747"/>
              <a:gd name="connsiteX69" fmla="*/ 400961 w 566575"/>
              <a:gd name="connsiteY69" fmla="*/ 0 h 536747"/>
              <a:gd name="connsiteX70" fmla="*/ 432323 w 566575"/>
              <a:gd name="connsiteY70" fmla="*/ 34985 h 536747"/>
              <a:gd name="connsiteX71" fmla="*/ 432323 w 566575"/>
              <a:gd name="connsiteY71" fmla="*/ 500841 h 536747"/>
              <a:gd name="connsiteX72" fmla="*/ 400961 w 566575"/>
              <a:gd name="connsiteY72" fmla="*/ 536747 h 536747"/>
              <a:gd name="connsiteX73" fmla="*/ 162058 w 566575"/>
              <a:gd name="connsiteY73" fmla="*/ 536747 h 536747"/>
              <a:gd name="connsiteX74" fmla="*/ 129774 w 566575"/>
              <a:gd name="connsiteY74" fmla="*/ 500841 h 536747"/>
              <a:gd name="connsiteX75" fmla="*/ 129774 w 566575"/>
              <a:gd name="connsiteY75" fmla="*/ 34985 h 536747"/>
              <a:gd name="connsiteX76" fmla="*/ 162058 w 566575"/>
              <a:gd name="connsiteY76" fmla="*/ 0 h 53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66575" h="536747">
                <a:moveTo>
                  <a:pt x="504282" y="186461"/>
                </a:moveTo>
                <a:cubicBezTo>
                  <a:pt x="507975" y="186461"/>
                  <a:pt x="511668" y="187842"/>
                  <a:pt x="514438" y="190604"/>
                </a:cubicBezTo>
                <a:lnTo>
                  <a:pt x="562450" y="238483"/>
                </a:lnTo>
                <a:cubicBezTo>
                  <a:pt x="567067" y="242166"/>
                  <a:pt x="567990" y="249532"/>
                  <a:pt x="564297" y="255056"/>
                </a:cubicBezTo>
                <a:cubicBezTo>
                  <a:pt x="561527" y="260580"/>
                  <a:pt x="555064" y="263343"/>
                  <a:pt x="548601" y="261501"/>
                </a:cubicBezTo>
                <a:lnTo>
                  <a:pt x="527364" y="255977"/>
                </a:lnTo>
                <a:lnTo>
                  <a:pt x="527364" y="336081"/>
                </a:lnTo>
                <a:cubicBezTo>
                  <a:pt x="527364" y="343447"/>
                  <a:pt x="520901" y="349892"/>
                  <a:pt x="513515" y="349892"/>
                </a:cubicBezTo>
                <a:lnTo>
                  <a:pt x="495972" y="349892"/>
                </a:lnTo>
                <a:cubicBezTo>
                  <a:pt x="487662" y="349892"/>
                  <a:pt x="482122" y="343447"/>
                  <a:pt x="482122" y="336081"/>
                </a:cubicBezTo>
                <a:lnTo>
                  <a:pt x="482122" y="255977"/>
                </a:lnTo>
                <a:lnTo>
                  <a:pt x="460886" y="261501"/>
                </a:lnTo>
                <a:cubicBezTo>
                  <a:pt x="454423" y="263343"/>
                  <a:pt x="447959" y="260580"/>
                  <a:pt x="444266" y="255056"/>
                </a:cubicBezTo>
                <a:cubicBezTo>
                  <a:pt x="441496" y="249532"/>
                  <a:pt x="442420" y="242166"/>
                  <a:pt x="447036" y="238483"/>
                </a:cubicBezTo>
                <a:lnTo>
                  <a:pt x="494125" y="190604"/>
                </a:lnTo>
                <a:cubicBezTo>
                  <a:pt x="496895" y="187842"/>
                  <a:pt x="500588" y="186461"/>
                  <a:pt x="504282" y="186461"/>
                </a:cubicBezTo>
                <a:close/>
                <a:moveTo>
                  <a:pt x="53254" y="178570"/>
                </a:moveTo>
                <a:lnTo>
                  <a:pt x="70776" y="178570"/>
                </a:lnTo>
                <a:cubicBezTo>
                  <a:pt x="78154" y="178570"/>
                  <a:pt x="84609" y="184098"/>
                  <a:pt x="84609" y="192390"/>
                </a:cubicBezTo>
                <a:lnTo>
                  <a:pt x="84609" y="281759"/>
                </a:lnTo>
                <a:lnTo>
                  <a:pt x="105821" y="275310"/>
                </a:lnTo>
                <a:cubicBezTo>
                  <a:pt x="112276" y="273467"/>
                  <a:pt x="118732" y="276231"/>
                  <a:pt x="121499" y="281759"/>
                </a:cubicBezTo>
                <a:cubicBezTo>
                  <a:pt x="125188" y="287287"/>
                  <a:pt x="124266" y="294658"/>
                  <a:pt x="119654" y="299265"/>
                </a:cubicBezTo>
                <a:lnTo>
                  <a:pt x="71698" y="347174"/>
                </a:lnTo>
                <a:cubicBezTo>
                  <a:pt x="66165" y="352702"/>
                  <a:pt x="56942" y="352702"/>
                  <a:pt x="51409" y="347174"/>
                </a:cubicBezTo>
                <a:lnTo>
                  <a:pt x="3453" y="299265"/>
                </a:lnTo>
                <a:cubicBezTo>
                  <a:pt x="-236" y="294658"/>
                  <a:pt x="-1158" y="287287"/>
                  <a:pt x="1608" y="281759"/>
                </a:cubicBezTo>
                <a:cubicBezTo>
                  <a:pt x="5297" y="276231"/>
                  <a:pt x="11753" y="273467"/>
                  <a:pt x="17286" y="275310"/>
                </a:cubicBezTo>
                <a:lnTo>
                  <a:pt x="39420" y="281759"/>
                </a:lnTo>
                <a:lnTo>
                  <a:pt x="39420" y="192390"/>
                </a:lnTo>
                <a:cubicBezTo>
                  <a:pt x="39420" y="184098"/>
                  <a:pt x="44953" y="178570"/>
                  <a:pt x="53254" y="178570"/>
                </a:cubicBezTo>
                <a:close/>
                <a:moveTo>
                  <a:pt x="255193" y="172209"/>
                </a:moveTo>
                <a:lnTo>
                  <a:pt x="306870" y="172209"/>
                </a:lnTo>
                <a:cubicBezTo>
                  <a:pt x="321634" y="172209"/>
                  <a:pt x="334554" y="184177"/>
                  <a:pt x="335476" y="198908"/>
                </a:cubicBezTo>
                <a:lnTo>
                  <a:pt x="344704" y="298338"/>
                </a:lnTo>
                <a:cubicBezTo>
                  <a:pt x="345627" y="301100"/>
                  <a:pt x="344704" y="302941"/>
                  <a:pt x="342859" y="304783"/>
                </a:cubicBezTo>
                <a:cubicBezTo>
                  <a:pt x="341013" y="306624"/>
                  <a:pt x="338245" y="307545"/>
                  <a:pt x="336399" y="307545"/>
                </a:cubicBezTo>
                <a:lnTo>
                  <a:pt x="317943" y="307545"/>
                </a:lnTo>
                <a:lnTo>
                  <a:pt x="317943" y="469579"/>
                </a:lnTo>
                <a:cubicBezTo>
                  <a:pt x="317943" y="474182"/>
                  <a:pt x="314252" y="477865"/>
                  <a:pt x="308715" y="477865"/>
                </a:cubicBezTo>
                <a:lnTo>
                  <a:pt x="293951" y="477865"/>
                </a:lnTo>
                <a:cubicBezTo>
                  <a:pt x="289337" y="477865"/>
                  <a:pt x="285645" y="474182"/>
                  <a:pt x="285645" y="469579"/>
                </a:cubicBezTo>
                <a:lnTo>
                  <a:pt x="285645" y="335164"/>
                </a:lnTo>
                <a:cubicBezTo>
                  <a:pt x="285645" y="333323"/>
                  <a:pt x="283800" y="331482"/>
                  <a:pt x="281031" y="331482"/>
                </a:cubicBezTo>
                <a:cubicBezTo>
                  <a:pt x="279186" y="331482"/>
                  <a:pt x="277340" y="333323"/>
                  <a:pt x="277340" y="335164"/>
                </a:cubicBezTo>
                <a:lnTo>
                  <a:pt x="277340" y="469579"/>
                </a:lnTo>
                <a:cubicBezTo>
                  <a:pt x="277340" y="474182"/>
                  <a:pt x="272726" y="477865"/>
                  <a:pt x="268112" y="477865"/>
                </a:cubicBezTo>
                <a:lnTo>
                  <a:pt x="253347" y="477865"/>
                </a:lnTo>
                <a:cubicBezTo>
                  <a:pt x="248733" y="477865"/>
                  <a:pt x="244119" y="474182"/>
                  <a:pt x="244119" y="469579"/>
                </a:cubicBezTo>
                <a:lnTo>
                  <a:pt x="244119" y="307545"/>
                </a:lnTo>
                <a:lnTo>
                  <a:pt x="226586" y="307545"/>
                </a:lnTo>
                <a:cubicBezTo>
                  <a:pt x="223817" y="307545"/>
                  <a:pt x="221049" y="306624"/>
                  <a:pt x="220126" y="304783"/>
                </a:cubicBezTo>
                <a:cubicBezTo>
                  <a:pt x="218281" y="302941"/>
                  <a:pt x="217358" y="301100"/>
                  <a:pt x="217358" y="298338"/>
                </a:cubicBezTo>
                <a:lnTo>
                  <a:pt x="226586" y="198908"/>
                </a:lnTo>
                <a:cubicBezTo>
                  <a:pt x="228431" y="184177"/>
                  <a:pt x="240428" y="172209"/>
                  <a:pt x="255193" y="172209"/>
                </a:cubicBezTo>
                <a:close/>
                <a:moveTo>
                  <a:pt x="281049" y="86548"/>
                </a:moveTo>
                <a:cubicBezTo>
                  <a:pt x="301435" y="86548"/>
                  <a:pt x="317962" y="103041"/>
                  <a:pt x="317962" y="123387"/>
                </a:cubicBezTo>
                <a:cubicBezTo>
                  <a:pt x="317962" y="143733"/>
                  <a:pt x="301435" y="160226"/>
                  <a:pt x="281049" y="160226"/>
                </a:cubicBezTo>
                <a:cubicBezTo>
                  <a:pt x="260663" y="160226"/>
                  <a:pt x="244136" y="143733"/>
                  <a:pt x="244136" y="123387"/>
                </a:cubicBezTo>
                <a:cubicBezTo>
                  <a:pt x="244136" y="103041"/>
                  <a:pt x="260663" y="86548"/>
                  <a:pt x="281049" y="86548"/>
                </a:cubicBezTo>
                <a:close/>
                <a:moveTo>
                  <a:pt x="177739" y="58002"/>
                </a:moveTo>
                <a:cubicBezTo>
                  <a:pt x="168515" y="58002"/>
                  <a:pt x="161136" y="66288"/>
                  <a:pt x="161136" y="76415"/>
                </a:cubicBezTo>
                <a:lnTo>
                  <a:pt x="161136" y="488872"/>
                </a:lnTo>
                <a:cubicBezTo>
                  <a:pt x="161136" y="499000"/>
                  <a:pt x="168515" y="507286"/>
                  <a:pt x="177739" y="507286"/>
                </a:cubicBezTo>
                <a:lnTo>
                  <a:pt x="384358" y="507286"/>
                </a:lnTo>
                <a:cubicBezTo>
                  <a:pt x="393582" y="507286"/>
                  <a:pt x="400961" y="499000"/>
                  <a:pt x="400961" y="488872"/>
                </a:cubicBezTo>
                <a:lnTo>
                  <a:pt x="400961" y="76415"/>
                </a:lnTo>
                <a:cubicBezTo>
                  <a:pt x="400961" y="66288"/>
                  <a:pt x="393582" y="58002"/>
                  <a:pt x="384358" y="58002"/>
                </a:cubicBezTo>
                <a:close/>
                <a:moveTo>
                  <a:pt x="162058" y="0"/>
                </a:moveTo>
                <a:lnTo>
                  <a:pt x="400961" y="0"/>
                </a:lnTo>
                <a:cubicBezTo>
                  <a:pt x="418487" y="0"/>
                  <a:pt x="432323" y="15651"/>
                  <a:pt x="432323" y="34985"/>
                </a:cubicBezTo>
                <a:lnTo>
                  <a:pt x="432323" y="500841"/>
                </a:lnTo>
                <a:cubicBezTo>
                  <a:pt x="432323" y="521096"/>
                  <a:pt x="418487" y="536747"/>
                  <a:pt x="400961" y="536747"/>
                </a:cubicBezTo>
                <a:lnTo>
                  <a:pt x="162058" y="536747"/>
                </a:lnTo>
                <a:cubicBezTo>
                  <a:pt x="144532" y="536747"/>
                  <a:pt x="129774" y="521096"/>
                  <a:pt x="129774" y="500841"/>
                </a:cubicBezTo>
                <a:lnTo>
                  <a:pt x="129774" y="34985"/>
                </a:lnTo>
                <a:cubicBezTo>
                  <a:pt x="129774" y="15651"/>
                  <a:pt x="144532" y="0"/>
                  <a:pt x="162058" y="0"/>
                </a:cubicBezTo>
                <a:close/>
              </a:path>
            </a:pathLst>
          </a:custGeom>
          <a:solidFill>
            <a:srgbClr val="312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1" name="iconfont-10019-4945134">
            <a:extLst>
              <a:ext uri="{FF2B5EF4-FFF2-40B4-BE49-F238E27FC236}">
                <a16:creationId xmlns:a16="http://schemas.microsoft.com/office/drawing/2014/main" id="{50B3ECDC-7D14-1179-4E30-5A3A35C4E3A8}"/>
              </a:ext>
            </a:extLst>
          </p:cNvPr>
          <p:cNvSpPr/>
          <p:nvPr/>
        </p:nvSpPr>
        <p:spPr>
          <a:xfrm>
            <a:off x="6246964" y="2684760"/>
            <a:ext cx="348346" cy="335306"/>
          </a:xfrm>
          <a:custGeom>
            <a:avLst/>
            <a:gdLst>
              <a:gd name="connsiteX0" fmla="*/ 229534 w 596711"/>
              <a:gd name="connsiteY0" fmla="*/ 417307 h 574373"/>
              <a:gd name="connsiteX1" fmla="*/ 413123 w 596711"/>
              <a:gd name="connsiteY1" fmla="*/ 478892 h 574373"/>
              <a:gd name="connsiteX2" fmla="*/ 595755 w 596711"/>
              <a:gd name="connsiteY2" fmla="*/ 417307 h 574373"/>
              <a:gd name="connsiteX3" fmla="*/ 596711 w 596711"/>
              <a:gd name="connsiteY3" fmla="*/ 422081 h 574373"/>
              <a:gd name="connsiteX4" fmla="*/ 596711 w 596711"/>
              <a:gd name="connsiteY4" fmla="*/ 507537 h 574373"/>
              <a:gd name="connsiteX5" fmla="*/ 413123 w 596711"/>
              <a:gd name="connsiteY5" fmla="*/ 574373 h 574373"/>
              <a:gd name="connsiteX6" fmla="*/ 229534 w 596711"/>
              <a:gd name="connsiteY6" fmla="*/ 507537 h 574373"/>
              <a:gd name="connsiteX7" fmla="*/ 229534 w 596711"/>
              <a:gd name="connsiteY7" fmla="*/ 422081 h 574373"/>
              <a:gd name="connsiteX8" fmla="*/ 229534 w 596711"/>
              <a:gd name="connsiteY8" fmla="*/ 287877 h 574373"/>
              <a:gd name="connsiteX9" fmla="*/ 413123 w 596711"/>
              <a:gd name="connsiteY9" fmla="*/ 349963 h 574373"/>
              <a:gd name="connsiteX10" fmla="*/ 595755 w 596711"/>
              <a:gd name="connsiteY10" fmla="*/ 287877 h 574373"/>
              <a:gd name="connsiteX11" fmla="*/ 596711 w 596711"/>
              <a:gd name="connsiteY11" fmla="*/ 293130 h 574373"/>
              <a:gd name="connsiteX12" fmla="*/ 596711 w 596711"/>
              <a:gd name="connsiteY12" fmla="*/ 378618 h 574373"/>
              <a:gd name="connsiteX13" fmla="*/ 413123 w 596711"/>
              <a:gd name="connsiteY13" fmla="*/ 445480 h 574373"/>
              <a:gd name="connsiteX14" fmla="*/ 229534 w 596711"/>
              <a:gd name="connsiteY14" fmla="*/ 378618 h 574373"/>
              <a:gd name="connsiteX15" fmla="*/ 229534 w 596711"/>
              <a:gd name="connsiteY15" fmla="*/ 293130 h 574373"/>
              <a:gd name="connsiteX16" fmla="*/ 0 w 596711"/>
              <a:gd name="connsiteY16" fmla="*/ 287877 h 574373"/>
              <a:gd name="connsiteX17" fmla="*/ 183584 w 596711"/>
              <a:gd name="connsiteY17" fmla="*/ 349492 h 574373"/>
              <a:gd name="connsiteX18" fmla="*/ 203663 w 596711"/>
              <a:gd name="connsiteY18" fmla="*/ 349015 h 574373"/>
              <a:gd name="connsiteX19" fmla="*/ 203663 w 596711"/>
              <a:gd name="connsiteY19" fmla="*/ 373852 h 574373"/>
              <a:gd name="connsiteX20" fmla="*/ 203663 w 596711"/>
              <a:gd name="connsiteY20" fmla="*/ 444542 h 574373"/>
              <a:gd name="connsiteX21" fmla="*/ 183584 w 596711"/>
              <a:gd name="connsiteY21" fmla="*/ 445020 h 574373"/>
              <a:gd name="connsiteX22" fmla="*/ 0 w 596711"/>
              <a:gd name="connsiteY22" fmla="*/ 378151 h 574373"/>
              <a:gd name="connsiteX23" fmla="*/ 0 w 596711"/>
              <a:gd name="connsiteY23" fmla="*/ 292653 h 574373"/>
              <a:gd name="connsiteX24" fmla="*/ 0 w 596711"/>
              <a:gd name="connsiteY24" fmla="*/ 158524 h 574373"/>
              <a:gd name="connsiteX25" fmla="*/ 183584 w 596711"/>
              <a:gd name="connsiteY25" fmla="*/ 220580 h 574373"/>
              <a:gd name="connsiteX26" fmla="*/ 203663 w 596711"/>
              <a:gd name="connsiteY26" fmla="*/ 220103 h 574373"/>
              <a:gd name="connsiteX27" fmla="*/ 203663 w 596711"/>
              <a:gd name="connsiteY27" fmla="*/ 315574 h 574373"/>
              <a:gd name="connsiteX28" fmla="*/ 183584 w 596711"/>
              <a:gd name="connsiteY28" fmla="*/ 316051 h 574373"/>
              <a:gd name="connsiteX29" fmla="*/ 0 w 596711"/>
              <a:gd name="connsiteY29" fmla="*/ 249221 h 574373"/>
              <a:gd name="connsiteX30" fmla="*/ 0 w 596711"/>
              <a:gd name="connsiteY30" fmla="*/ 163775 h 574373"/>
              <a:gd name="connsiteX31" fmla="*/ 413123 w 596711"/>
              <a:gd name="connsiteY31" fmla="*/ 129353 h 574373"/>
              <a:gd name="connsiteX32" fmla="*/ 596711 w 596711"/>
              <a:gd name="connsiteY32" fmla="*/ 196204 h 574373"/>
              <a:gd name="connsiteX33" fmla="*/ 596711 w 596711"/>
              <a:gd name="connsiteY33" fmla="*/ 251118 h 574373"/>
              <a:gd name="connsiteX34" fmla="*/ 413123 w 596711"/>
              <a:gd name="connsiteY34" fmla="*/ 317970 h 574373"/>
              <a:gd name="connsiteX35" fmla="*/ 229534 w 596711"/>
              <a:gd name="connsiteY35" fmla="*/ 251118 h 574373"/>
              <a:gd name="connsiteX36" fmla="*/ 229534 w 596711"/>
              <a:gd name="connsiteY36" fmla="*/ 196204 h 574373"/>
              <a:gd name="connsiteX37" fmla="*/ 413123 w 596711"/>
              <a:gd name="connsiteY37" fmla="*/ 129353 h 574373"/>
              <a:gd name="connsiteX38" fmla="*/ 183589 w 596711"/>
              <a:gd name="connsiteY38" fmla="*/ 0 h 574373"/>
              <a:gd name="connsiteX39" fmla="*/ 367177 w 596711"/>
              <a:gd name="connsiteY39" fmla="*/ 66851 h 574373"/>
              <a:gd name="connsiteX40" fmla="*/ 367177 w 596711"/>
              <a:gd name="connsiteY40" fmla="*/ 105530 h 574373"/>
              <a:gd name="connsiteX41" fmla="*/ 204147 w 596711"/>
              <a:gd name="connsiteY41" fmla="*/ 188139 h 574373"/>
              <a:gd name="connsiteX42" fmla="*/ 183589 w 596711"/>
              <a:gd name="connsiteY42" fmla="*/ 188617 h 574373"/>
              <a:gd name="connsiteX43" fmla="*/ 0 w 596711"/>
              <a:gd name="connsiteY43" fmla="*/ 121765 h 574373"/>
              <a:gd name="connsiteX44" fmla="*/ 0 w 596711"/>
              <a:gd name="connsiteY44" fmla="*/ 66851 h 574373"/>
              <a:gd name="connsiteX45" fmla="*/ 183589 w 596711"/>
              <a:gd name="connsiteY45" fmla="*/ 0 h 574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6711" h="574373">
                <a:moveTo>
                  <a:pt x="229534" y="417307"/>
                </a:moveTo>
                <a:cubicBezTo>
                  <a:pt x="236705" y="451680"/>
                  <a:pt x="316547" y="478892"/>
                  <a:pt x="413123" y="478892"/>
                </a:cubicBezTo>
                <a:cubicBezTo>
                  <a:pt x="509698" y="478892"/>
                  <a:pt x="589061" y="451680"/>
                  <a:pt x="595755" y="417307"/>
                </a:cubicBezTo>
                <a:cubicBezTo>
                  <a:pt x="596233" y="418739"/>
                  <a:pt x="596711" y="420172"/>
                  <a:pt x="596711" y="422081"/>
                </a:cubicBezTo>
                <a:lnTo>
                  <a:pt x="596711" y="507537"/>
                </a:lnTo>
                <a:cubicBezTo>
                  <a:pt x="596711" y="544774"/>
                  <a:pt x="514479" y="574373"/>
                  <a:pt x="413123" y="574373"/>
                </a:cubicBezTo>
                <a:cubicBezTo>
                  <a:pt x="311766" y="574373"/>
                  <a:pt x="229534" y="544774"/>
                  <a:pt x="229534" y="507537"/>
                </a:cubicBezTo>
                <a:lnTo>
                  <a:pt x="229534" y="422081"/>
                </a:lnTo>
                <a:close/>
                <a:moveTo>
                  <a:pt x="229534" y="287877"/>
                </a:moveTo>
                <a:cubicBezTo>
                  <a:pt x="236705" y="322741"/>
                  <a:pt x="316547" y="349963"/>
                  <a:pt x="413123" y="349963"/>
                </a:cubicBezTo>
                <a:cubicBezTo>
                  <a:pt x="509698" y="349963"/>
                  <a:pt x="589061" y="322741"/>
                  <a:pt x="595755" y="287877"/>
                </a:cubicBezTo>
                <a:cubicBezTo>
                  <a:pt x="596233" y="289787"/>
                  <a:pt x="596711" y="291220"/>
                  <a:pt x="596711" y="293130"/>
                </a:cubicBezTo>
                <a:lnTo>
                  <a:pt x="596711" y="378618"/>
                </a:lnTo>
                <a:cubicBezTo>
                  <a:pt x="596711" y="415392"/>
                  <a:pt x="514479" y="445480"/>
                  <a:pt x="413123" y="445480"/>
                </a:cubicBezTo>
                <a:cubicBezTo>
                  <a:pt x="311766" y="445480"/>
                  <a:pt x="229534" y="415392"/>
                  <a:pt x="229534" y="378618"/>
                </a:cubicBezTo>
                <a:lnTo>
                  <a:pt x="229534" y="293130"/>
                </a:lnTo>
                <a:close/>
                <a:moveTo>
                  <a:pt x="0" y="287877"/>
                </a:moveTo>
                <a:cubicBezTo>
                  <a:pt x="7171" y="322267"/>
                  <a:pt x="86533" y="349492"/>
                  <a:pt x="183584" y="349492"/>
                </a:cubicBezTo>
                <a:cubicBezTo>
                  <a:pt x="190277" y="349492"/>
                  <a:pt x="196970" y="349492"/>
                  <a:pt x="203663" y="349015"/>
                </a:cubicBezTo>
                <a:lnTo>
                  <a:pt x="203663" y="373852"/>
                </a:lnTo>
                <a:lnTo>
                  <a:pt x="203663" y="444542"/>
                </a:lnTo>
                <a:cubicBezTo>
                  <a:pt x="196970" y="445020"/>
                  <a:pt x="190277" y="445020"/>
                  <a:pt x="183584" y="445020"/>
                </a:cubicBezTo>
                <a:cubicBezTo>
                  <a:pt x="82230" y="445020"/>
                  <a:pt x="0" y="414929"/>
                  <a:pt x="0" y="378151"/>
                </a:cubicBezTo>
                <a:lnTo>
                  <a:pt x="0" y="292653"/>
                </a:lnTo>
                <a:close/>
                <a:moveTo>
                  <a:pt x="0" y="158524"/>
                </a:moveTo>
                <a:cubicBezTo>
                  <a:pt x="7171" y="193371"/>
                  <a:pt x="86533" y="220580"/>
                  <a:pt x="183584" y="220580"/>
                </a:cubicBezTo>
                <a:cubicBezTo>
                  <a:pt x="190277" y="220580"/>
                  <a:pt x="196970" y="220580"/>
                  <a:pt x="203663" y="220103"/>
                </a:cubicBezTo>
                <a:lnTo>
                  <a:pt x="203663" y="315574"/>
                </a:lnTo>
                <a:cubicBezTo>
                  <a:pt x="196970" y="316051"/>
                  <a:pt x="190277" y="316051"/>
                  <a:pt x="183584" y="316051"/>
                </a:cubicBezTo>
                <a:cubicBezTo>
                  <a:pt x="82230" y="316051"/>
                  <a:pt x="0" y="285978"/>
                  <a:pt x="0" y="249221"/>
                </a:cubicBezTo>
                <a:lnTo>
                  <a:pt x="0" y="163775"/>
                </a:lnTo>
                <a:close/>
                <a:moveTo>
                  <a:pt x="413123" y="129353"/>
                </a:moveTo>
                <a:cubicBezTo>
                  <a:pt x="514479" y="129353"/>
                  <a:pt x="596711" y="159436"/>
                  <a:pt x="596711" y="196204"/>
                </a:cubicBezTo>
                <a:lnTo>
                  <a:pt x="596711" y="251118"/>
                </a:lnTo>
                <a:cubicBezTo>
                  <a:pt x="596711" y="288364"/>
                  <a:pt x="514479" y="317970"/>
                  <a:pt x="413123" y="317970"/>
                </a:cubicBezTo>
                <a:cubicBezTo>
                  <a:pt x="311766" y="317970"/>
                  <a:pt x="229534" y="288364"/>
                  <a:pt x="229534" y="251118"/>
                </a:cubicBezTo>
                <a:lnTo>
                  <a:pt x="229534" y="196204"/>
                </a:lnTo>
                <a:cubicBezTo>
                  <a:pt x="229534" y="159436"/>
                  <a:pt x="311766" y="129353"/>
                  <a:pt x="413123" y="129353"/>
                </a:cubicBezTo>
                <a:close/>
                <a:moveTo>
                  <a:pt x="183589" y="0"/>
                </a:moveTo>
                <a:cubicBezTo>
                  <a:pt x="284945" y="0"/>
                  <a:pt x="367177" y="30083"/>
                  <a:pt x="367177" y="66851"/>
                </a:cubicBezTo>
                <a:lnTo>
                  <a:pt x="367177" y="105530"/>
                </a:lnTo>
                <a:cubicBezTo>
                  <a:pt x="282554" y="112693"/>
                  <a:pt x="207493" y="140388"/>
                  <a:pt x="204147" y="188139"/>
                </a:cubicBezTo>
                <a:cubicBezTo>
                  <a:pt x="197453" y="188617"/>
                  <a:pt x="190282" y="188617"/>
                  <a:pt x="183589" y="188617"/>
                </a:cubicBezTo>
                <a:cubicBezTo>
                  <a:pt x="82232" y="188617"/>
                  <a:pt x="0" y="158534"/>
                  <a:pt x="0" y="121765"/>
                </a:cubicBezTo>
                <a:lnTo>
                  <a:pt x="0" y="66851"/>
                </a:lnTo>
                <a:cubicBezTo>
                  <a:pt x="0" y="30083"/>
                  <a:pt x="82232" y="0"/>
                  <a:pt x="183589" y="0"/>
                </a:cubicBezTo>
                <a:close/>
              </a:path>
            </a:pathLst>
          </a:custGeom>
          <a:solidFill>
            <a:srgbClr val="312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2" name="iconfont-10019-4945134">
            <a:extLst>
              <a:ext uri="{FF2B5EF4-FFF2-40B4-BE49-F238E27FC236}">
                <a16:creationId xmlns:a16="http://schemas.microsoft.com/office/drawing/2014/main" id="{E9026D5D-A2C0-5F78-6B9B-76FA7403DA4D}"/>
              </a:ext>
            </a:extLst>
          </p:cNvPr>
          <p:cNvSpPr/>
          <p:nvPr/>
        </p:nvSpPr>
        <p:spPr>
          <a:xfrm>
            <a:off x="6246964" y="3921367"/>
            <a:ext cx="348346" cy="269290"/>
          </a:xfrm>
          <a:custGeom>
            <a:avLst/>
            <a:gdLst>
              <a:gd name="T0" fmla="*/ 6444 w 6580"/>
              <a:gd name="T1" fmla="*/ 4181 h 5094"/>
              <a:gd name="T2" fmla="*/ 3738 w 6580"/>
              <a:gd name="T3" fmla="*/ 227 h 5094"/>
              <a:gd name="T4" fmla="*/ 3310 w 6580"/>
              <a:gd name="T5" fmla="*/ 0 h 5094"/>
              <a:gd name="T6" fmla="*/ 2879 w 6580"/>
              <a:gd name="T7" fmla="*/ 225 h 5094"/>
              <a:gd name="T8" fmla="*/ 138 w 6580"/>
              <a:gd name="T9" fmla="*/ 4178 h 5094"/>
              <a:gd name="T10" fmla="*/ 100 w 6580"/>
              <a:gd name="T11" fmla="*/ 4781 h 5094"/>
              <a:gd name="T12" fmla="*/ 617 w 6580"/>
              <a:gd name="T13" fmla="*/ 5094 h 5094"/>
              <a:gd name="T14" fmla="*/ 5963 w 6580"/>
              <a:gd name="T15" fmla="*/ 5094 h 5094"/>
              <a:gd name="T16" fmla="*/ 6479 w 6580"/>
              <a:gd name="T17" fmla="*/ 4783 h 5094"/>
              <a:gd name="T18" fmla="*/ 6444 w 6580"/>
              <a:gd name="T19" fmla="*/ 4181 h 5094"/>
              <a:gd name="T20" fmla="*/ 3290 w 6580"/>
              <a:gd name="T21" fmla="*/ 4636 h 5094"/>
              <a:gd name="T22" fmla="*/ 2878 w 6580"/>
              <a:gd name="T23" fmla="*/ 4224 h 5094"/>
              <a:gd name="T24" fmla="*/ 3290 w 6580"/>
              <a:gd name="T25" fmla="*/ 3812 h 5094"/>
              <a:gd name="T26" fmla="*/ 3702 w 6580"/>
              <a:gd name="T27" fmla="*/ 4224 h 5094"/>
              <a:gd name="T28" fmla="*/ 3290 w 6580"/>
              <a:gd name="T29" fmla="*/ 4636 h 5094"/>
              <a:gd name="T30" fmla="*/ 2923 w 6580"/>
              <a:gd name="T31" fmla="*/ 1208 h 5094"/>
              <a:gd name="T32" fmla="*/ 3290 w 6580"/>
              <a:gd name="T33" fmla="*/ 1047 h 5094"/>
              <a:gd name="T34" fmla="*/ 3657 w 6580"/>
              <a:gd name="T35" fmla="*/ 1208 h 5094"/>
              <a:gd name="T36" fmla="*/ 3787 w 6580"/>
              <a:gd name="T37" fmla="*/ 1587 h 5094"/>
              <a:gd name="T38" fmla="*/ 3630 w 6580"/>
              <a:gd name="T39" fmla="*/ 3457 h 5094"/>
              <a:gd name="T40" fmla="*/ 3290 w 6580"/>
              <a:gd name="T41" fmla="*/ 3384 h 5094"/>
              <a:gd name="T42" fmla="*/ 2950 w 6580"/>
              <a:gd name="T43" fmla="*/ 3457 h 5094"/>
              <a:gd name="T44" fmla="*/ 2794 w 6580"/>
              <a:gd name="T45" fmla="*/ 1587 h 5094"/>
              <a:gd name="T46" fmla="*/ 2923 w 6580"/>
              <a:gd name="T47" fmla="*/ 1208 h 5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80" h="5094">
                <a:moveTo>
                  <a:pt x="6444" y="4181"/>
                </a:moveTo>
                <a:lnTo>
                  <a:pt x="3738" y="227"/>
                </a:lnTo>
                <a:cubicBezTo>
                  <a:pt x="3641" y="86"/>
                  <a:pt x="3481" y="1"/>
                  <a:pt x="3310" y="0"/>
                </a:cubicBezTo>
                <a:cubicBezTo>
                  <a:pt x="3138" y="0"/>
                  <a:pt x="2977" y="84"/>
                  <a:pt x="2879" y="225"/>
                </a:cubicBezTo>
                <a:lnTo>
                  <a:pt x="138" y="4178"/>
                </a:lnTo>
                <a:cubicBezTo>
                  <a:pt x="14" y="4357"/>
                  <a:pt x="0" y="4589"/>
                  <a:pt x="100" y="4781"/>
                </a:cubicBezTo>
                <a:cubicBezTo>
                  <a:pt x="201" y="4973"/>
                  <a:pt x="400" y="5094"/>
                  <a:pt x="617" y="5094"/>
                </a:cubicBezTo>
                <a:lnTo>
                  <a:pt x="5963" y="5094"/>
                </a:lnTo>
                <a:cubicBezTo>
                  <a:pt x="6180" y="5094"/>
                  <a:pt x="6378" y="4974"/>
                  <a:pt x="6479" y="4783"/>
                </a:cubicBezTo>
                <a:cubicBezTo>
                  <a:pt x="6580" y="4591"/>
                  <a:pt x="6567" y="4360"/>
                  <a:pt x="6444" y="4181"/>
                </a:cubicBezTo>
                <a:close/>
                <a:moveTo>
                  <a:pt x="3290" y="4636"/>
                </a:moveTo>
                <a:cubicBezTo>
                  <a:pt x="3063" y="4636"/>
                  <a:pt x="2878" y="4452"/>
                  <a:pt x="2878" y="4224"/>
                </a:cubicBezTo>
                <a:cubicBezTo>
                  <a:pt x="2878" y="3996"/>
                  <a:pt x="3063" y="3812"/>
                  <a:pt x="3290" y="3812"/>
                </a:cubicBezTo>
                <a:cubicBezTo>
                  <a:pt x="3518" y="3812"/>
                  <a:pt x="3702" y="3996"/>
                  <a:pt x="3702" y="4224"/>
                </a:cubicBezTo>
                <a:cubicBezTo>
                  <a:pt x="3702" y="4452"/>
                  <a:pt x="3518" y="4636"/>
                  <a:pt x="3290" y="4636"/>
                </a:cubicBezTo>
                <a:close/>
                <a:moveTo>
                  <a:pt x="2923" y="1208"/>
                </a:moveTo>
                <a:cubicBezTo>
                  <a:pt x="3018" y="1105"/>
                  <a:pt x="3151" y="1047"/>
                  <a:pt x="3290" y="1047"/>
                </a:cubicBezTo>
                <a:cubicBezTo>
                  <a:pt x="3430" y="1047"/>
                  <a:pt x="3563" y="1105"/>
                  <a:pt x="3657" y="1208"/>
                </a:cubicBezTo>
                <a:cubicBezTo>
                  <a:pt x="3751" y="1310"/>
                  <a:pt x="3798" y="1448"/>
                  <a:pt x="3787" y="1587"/>
                </a:cubicBezTo>
                <a:lnTo>
                  <a:pt x="3630" y="3457"/>
                </a:lnTo>
                <a:cubicBezTo>
                  <a:pt x="3526" y="3410"/>
                  <a:pt x="3411" y="3384"/>
                  <a:pt x="3290" y="3384"/>
                </a:cubicBezTo>
                <a:cubicBezTo>
                  <a:pt x="3169" y="3384"/>
                  <a:pt x="3054" y="3410"/>
                  <a:pt x="2950" y="3457"/>
                </a:cubicBezTo>
                <a:lnTo>
                  <a:pt x="2794" y="1587"/>
                </a:lnTo>
                <a:cubicBezTo>
                  <a:pt x="2782" y="1448"/>
                  <a:pt x="2829" y="1310"/>
                  <a:pt x="2923" y="1208"/>
                </a:cubicBezTo>
                <a:close/>
              </a:path>
            </a:pathLst>
          </a:custGeom>
          <a:solidFill>
            <a:srgbClr val="312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3" name="圆角矩形 6">
            <a:extLst>
              <a:ext uri="{FF2B5EF4-FFF2-40B4-BE49-F238E27FC236}">
                <a16:creationId xmlns:a16="http://schemas.microsoft.com/office/drawing/2014/main" id="{153EDCDC-D67B-C4AF-F95C-37C4963AF783}"/>
              </a:ext>
            </a:extLst>
          </p:cNvPr>
          <p:cNvSpPr/>
          <p:nvPr/>
        </p:nvSpPr>
        <p:spPr>
          <a:xfrm>
            <a:off x="6110579" y="4920927"/>
            <a:ext cx="5084921" cy="991050"/>
          </a:xfrm>
          <a:prstGeom prst="roundRect">
            <a:avLst>
              <a:gd name="adj" fmla="val 10433"/>
            </a:avLst>
          </a:pr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4" name="矩形 23">
            <a:extLst>
              <a:ext uri="{FF2B5EF4-FFF2-40B4-BE49-F238E27FC236}">
                <a16:creationId xmlns:a16="http://schemas.microsoft.com/office/drawing/2014/main" id="{CF89ED8F-1336-8279-856F-01B650E62020}"/>
              </a:ext>
            </a:extLst>
          </p:cNvPr>
          <p:cNvSpPr/>
          <p:nvPr/>
        </p:nvSpPr>
        <p:spPr>
          <a:xfrm>
            <a:off x="180524" y="1021514"/>
            <a:ext cx="5313001" cy="5106393"/>
          </a:xfrm>
          <a:prstGeom prst="rect">
            <a:avLst/>
          </a:prstGeom>
          <a:noFill/>
          <a:ln w="127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a:ln>
                <a:noFill/>
              </a:ln>
              <a:solidFill>
                <a:prstClr val="white"/>
              </a:solidFill>
              <a:effectLst/>
              <a:uLnTx/>
              <a:uFillTx/>
              <a:latin typeface="Arial"/>
              <a:ea typeface="微软雅黑"/>
              <a:cs typeface="+mn-cs"/>
            </a:endParaRPr>
          </a:p>
        </p:txBody>
      </p:sp>
      <p:sp>
        <p:nvSpPr>
          <p:cNvPr id="25" name="圆角矩形 26">
            <a:extLst>
              <a:ext uri="{FF2B5EF4-FFF2-40B4-BE49-F238E27FC236}">
                <a16:creationId xmlns:a16="http://schemas.microsoft.com/office/drawing/2014/main" id="{2AA69D41-1934-7B72-1A0F-7D52729F6D89}"/>
              </a:ext>
            </a:extLst>
          </p:cNvPr>
          <p:cNvSpPr/>
          <p:nvPr/>
        </p:nvSpPr>
        <p:spPr>
          <a:xfrm>
            <a:off x="3348476" y="3755722"/>
            <a:ext cx="1862213" cy="885115"/>
          </a:xfrm>
          <a:prstGeom prst="roundRect">
            <a:avLst>
              <a:gd name="adj" fmla="val 7600"/>
            </a:avLst>
          </a:prstGeom>
          <a:solidFill>
            <a:srgbClr val="FFC000">
              <a:alpha val="11000"/>
            </a:srgbClr>
          </a:solidFill>
          <a:ln w="3175">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6" name="文本框 25">
            <a:extLst>
              <a:ext uri="{FF2B5EF4-FFF2-40B4-BE49-F238E27FC236}">
                <a16:creationId xmlns:a16="http://schemas.microsoft.com/office/drawing/2014/main" id="{0CE745A6-4FE9-7A35-0C0B-15710C7E05B4}"/>
              </a:ext>
            </a:extLst>
          </p:cNvPr>
          <p:cNvSpPr txBox="1"/>
          <p:nvPr/>
        </p:nvSpPr>
        <p:spPr>
          <a:xfrm>
            <a:off x="2923502" y="3453820"/>
            <a:ext cx="470132" cy="646331"/>
          </a:xfrm>
          <a:prstGeom prst="rect">
            <a:avLst/>
          </a:prstGeom>
          <a:noFill/>
          <a:effectLst>
            <a:outerShdw blurRad="50800" dist="38100" dir="2700000" algn="tl" rotWithShape="0">
              <a:schemeClr val="bg1">
                <a:alpha val="40000"/>
              </a:scheme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1" u="none" strike="noStrike" kern="1200" cap="none" spc="0" normalizeH="0" baseline="0" noProof="0" dirty="0">
                <a:ln>
                  <a:noFill/>
                </a:ln>
                <a:effectLst/>
                <a:uLnTx/>
                <a:uFillTx/>
                <a:latin typeface="汉仪力量黑简" panose="00020600040101010101" pitchFamily="18" charset="-122"/>
                <a:ea typeface="汉仪力量黑简" panose="00020600040101010101" pitchFamily="18" charset="-122"/>
                <a:cs typeface="+mn-cs"/>
              </a:rPr>
              <a:t>1</a:t>
            </a:r>
            <a:endParaRPr kumimoji="0" lang="zh-CN" altLang="en-US" sz="3600" b="0" i="1" u="none" strike="noStrike" kern="1200" cap="none" spc="0" normalizeH="0" baseline="0" noProof="0" dirty="0">
              <a:ln>
                <a:noFill/>
              </a:ln>
              <a:effectLst/>
              <a:uLnTx/>
              <a:uFillTx/>
              <a:latin typeface="汉仪力量黑简" panose="00020600040101010101" pitchFamily="18" charset="-122"/>
              <a:ea typeface="汉仪力量黑简" panose="00020600040101010101" pitchFamily="18" charset="-122"/>
              <a:cs typeface="+mn-cs"/>
            </a:endParaRPr>
          </a:p>
        </p:txBody>
      </p:sp>
      <p:sp>
        <p:nvSpPr>
          <p:cNvPr id="27" name="文本框 26">
            <a:extLst>
              <a:ext uri="{FF2B5EF4-FFF2-40B4-BE49-F238E27FC236}">
                <a16:creationId xmlns:a16="http://schemas.microsoft.com/office/drawing/2014/main" id="{5869897A-F3D2-4270-BEC2-16E922E60DC1}"/>
              </a:ext>
            </a:extLst>
          </p:cNvPr>
          <p:cNvSpPr txBox="1"/>
          <p:nvPr/>
        </p:nvSpPr>
        <p:spPr>
          <a:xfrm>
            <a:off x="2877792" y="4735840"/>
            <a:ext cx="470132" cy="646331"/>
          </a:xfrm>
          <a:prstGeom prst="rect">
            <a:avLst/>
          </a:prstGeom>
          <a:noFill/>
          <a:effectLst>
            <a:outerShdw blurRad="50800" dist="38100" dir="2700000" algn="tl" rotWithShape="0">
              <a:schemeClr val="bg1">
                <a:alpha val="40000"/>
              </a:scheme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1" u="none" strike="noStrike" kern="1200" cap="none" spc="0" normalizeH="0" baseline="0" noProof="0" dirty="0">
                <a:ln>
                  <a:noFill/>
                </a:ln>
                <a:effectLst/>
                <a:uLnTx/>
                <a:uFillTx/>
                <a:latin typeface="汉仪力量黑简" panose="00020600040101010101" pitchFamily="18" charset="-122"/>
                <a:ea typeface="汉仪力量黑简" panose="00020600040101010101" pitchFamily="18" charset="-122"/>
                <a:cs typeface="+mn-cs"/>
              </a:rPr>
              <a:t>2</a:t>
            </a:r>
            <a:endParaRPr kumimoji="0" lang="zh-CN" altLang="en-US" sz="3600" b="0" i="1" u="none" strike="noStrike" kern="1200" cap="none" spc="0" normalizeH="0" baseline="0" noProof="0" dirty="0">
              <a:ln>
                <a:noFill/>
              </a:ln>
              <a:effectLst/>
              <a:uLnTx/>
              <a:uFillTx/>
              <a:latin typeface="汉仪力量黑简" panose="00020600040101010101" pitchFamily="18" charset="-122"/>
              <a:ea typeface="汉仪力量黑简" panose="00020600040101010101" pitchFamily="18" charset="-122"/>
              <a:cs typeface="+mn-cs"/>
            </a:endParaRPr>
          </a:p>
        </p:txBody>
      </p:sp>
      <p:sp>
        <p:nvSpPr>
          <p:cNvPr id="28" name="文本框 27">
            <a:extLst>
              <a:ext uri="{FF2B5EF4-FFF2-40B4-BE49-F238E27FC236}">
                <a16:creationId xmlns:a16="http://schemas.microsoft.com/office/drawing/2014/main" id="{FA4CA3AF-AD78-B6E8-B520-E797E86EA230}"/>
              </a:ext>
            </a:extLst>
          </p:cNvPr>
          <p:cNvSpPr txBox="1"/>
          <p:nvPr/>
        </p:nvSpPr>
        <p:spPr>
          <a:xfrm>
            <a:off x="3364931" y="3033229"/>
            <a:ext cx="1276141" cy="396134"/>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effectLst/>
                <a:uLnTx/>
                <a:uFillTx/>
                <a:latin typeface="Arial"/>
                <a:ea typeface="微软雅黑"/>
                <a:cs typeface="+mn-cs"/>
              </a:rPr>
              <a:t>方案优势</a:t>
            </a:r>
          </a:p>
        </p:txBody>
      </p:sp>
      <p:sp>
        <p:nvSpPr>
          <p:cNvPr id="30" name="文本框 29">
            <a:extLst>
              <a:ext uri="{FF2B5EF4-FFF2-40B4-BE49-F238E27FC236}">
                <a16:creationId xmlns:a16="http://schemas.microsoft.com/office/drawing/2014/main" id="{2711A228-17CA-7928-1207-3B0CDAB37223}"/>
              </a:ext>
            </a:extLst>
          </p:cNvPr>
          <p:cNvSpPr txBox="1"/>
          <p:nvPr/>
        </p:nvSpPr>
        <p:spPr>
          <a:xfrm>
            <a:off x="3412598" y="3513364"/>
            <a:ext cx="1632742" cy="1080296"/>
          </a:xfrm>
          <a:prstGeom prst="rect">
            <a:avLst/>
          </a:prstGeom>
          <a:noFill/>
        </p:spPr>
        <p:txBody>
          <a:bodyPr wrap="square" rtlCol="0">
            <a:spAutoFit/>
          </a:bodyPr>
          <a:lstStyle>
            <a:defPPr>
              <a:defRPr lang="zh-CN"/>
            </a:defPPr>
            <a:lvl1pPr algn="ctr">
              <a:lnSpc>
                <a:spcPct val="120000"/>
              </a:lnSpc>
              <a:defRPr sz="1050">
                <a:solidFill>
                  <a:prstClr val="white"/>
                </a:solidFill>
                <a:latin typeface="微软雅黑" panose="020B0503020204020204" pitchFamily="34" charset="-122"/>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传感器内置</a:t>
            </a:r>
            <a:endParaRPr kumimoji="0" lang="en-US" altLang="zh-CN" sz="1400" b="1"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集成度高，部署方便</a:t>
            </a:r>
            <a:endParaRPr kumimoji="0" lang="en-US" altLang="zh-CN" sz="1200" b="1"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成本低，可拓展更多物联设备</a:t>
            </a:r>
          </a:p>
        </p:txBody>
      </p:sp>
      <p:sp>
        <p:nvSpPr>
          <p:cNvPr id="31" name="圆角矩形 66">
            <a:extLst>
              <a:ext uri="{FF2B5EF4-FFF2-40B4-BE49-F238E27FC236}">
                <a16:creationId xmlns:a16="http://schemas.microsoft.com/office/drawing/2014/main" id="{D7D99D5B-9B3A-3E1B-1CAB-2526C78E62F9}"/>
              </a:ext>
            </a:extLst>
          </p:cNvPr>
          <p:cNvSpPr/>
          <p:nvPr/>
        </p:nvSpPr>
        <p:spPr>
          <a:xfrm>
            <a:off x="3345546" y="4939796"/>
            <a:ext cx="1862213" cy="1109421"/>
          </a:xfrm>
          <a:prstGeom prst="roundRect">
            <a:avLst>
              <a:gd name="adj" fmla="val 6741"/>
            </a:avLst>
          </a:prstGeom>
          <a:solidFill>
            <a:srgbClr val="FFC000">
              <a:alpha val="11000"/>
            </a:srgbClr>
          </a:solidFill>
          <a:ln w="3175">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4" name="文本框 223">
            <a:extLst>
              <a:ext uri="{FF2B5EF4-FFF2-40B4-BE49-F238E27FC236}">
                <a16:creationId xmlns:a16="http://schemas.microsoft.com/office/drawing/2014/main" id="{45D26AB5-293E-F733-5749-8632AEAB67EB}"/>
              </a:ext>
            </a:extLst>
          </p:cNvPr>
          <p:cNvSpPr txBox="1"/>
          <p:nvPr/>
        </p:nvSpPr>
        <p:spPr>
          <a:xfrm>
            <a:off x="3417349" y="4743345"/>
            <a:ext cx="1790410" cy="1301895"/>
          </a:xfrm>
          <a:prstGeom prst="rect">
            <a:avLst/>
          </a:prstGeom>
          <a:noFill/>
        </p:spPr>
        <p:txBody>
          <a:bodyPr wrap="square" rtlCol="0">
            <a:spAutoFit/>
          </a:bodyPr>
          <a:lstStyle>
            <a:defPPr>
              <a:defRPr lang="zh-CN"/>
            </a:defPPr>
            <a:lvl1pPr algn="ctr">
              <a:lnSpc>
                <a:spcPct val="120000"/>
              </a:lnSpc>
              <a:defRPr sz="1050">
                <a:solidFill>
                  <a:prstClr val="white"/>
                </a:solidFill>
                <a:latin typeface="微软雅黑" panose="020B0503020204020204" pitchFamily="34" charset="-122"/>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数据可上云</a:t>
            </a:r>
            <a:endParaRPr kumimoji="0" lang="en-US" altLang="zh-CN" sz="1400" b="1"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a:cs typeface="+mn-cs"/>
              </a:rPr>
              <a:t>自研电梯云平台，提供完整业务方案，数据云存储，告警全对接，维保全记录</a:t>
            </a:r>
          </a:p>
        </p:txBody>
      </p:sp>
      <p:grpSp>
        <p:nvGrpSpPr>
          <p:cNvPr id="225" name="组合 224">
            <a:extLst>
              <a:ext uri="{FF2B5EF4-FFF2-40B4-BE49-F238E27FC236}">
                <a16:creationId xmlns:a16="http://schemas.microsoft.com/office/drawing/2014/main" id="{3103458C-E63C-278D-A935-55715CF0E683}"/>
              </a:ext>
            </a:extLst>
          </p:cNvPr>
          <p:cNvGrpSpPr/>
          <p:nvPr/>
        </p:nvGrpSpPr>
        <p:grpSpPr>
          <a:xfrm>
            <a:off x="498982" y="3232404"/>
            <a:ext cx="2557848" cy="2919808"/>
            <a:chOff x="1023812" y="3117761"/>
            <a:chExt cx="2413037" cy="2919808"/>
          </a:xfrm>
        </p:grpSpPr>
        <p:sp>
          <p:nvSpPr>
            <p:cNvPr id="226" name="矩形 225">
              <a:extLst>
                <a:ext uri="{FF2B5EF4-FFF2-40B4-BE49-F238E27FC236}">
                  <a16:creationId xmlns:a16="http://schemas.microsoft.com/office/drawing/2014/main" id="{58C74A3F-9E40-BB5F-6B6E-C68D48DB34BC}"/>
                </a:ext>
              </a:extLst>
            </p:cNvPr>
            <p:cNvSpPr/>
            <p:nvPr/>
          </p:nvSpPr>
          <p:spPr>
            <a:xfrm>
              <a:off x="1023812" y="3319817"/>
              <a:ext cx="1585415" cy="2717752"/>
            </a:xfrm>
            <a:prstGeom prst="rect">
              <a:avLst/>
            </a:prstGeom>
            <a:solidFill>
              <a:srgbClr val="5B9BD5">
                <a:lumMod val="20000"/>
                <a:lumOff val="80000"/>
                <a:alpha val="78824"/>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prstClr val="white"/>
                </a:solidFill>
                <a:effectLst/>
                <a:uLnTx/>
                <a:uFillTx/>
                <a:latin typeface="微软雅黑" panose="020B0503020204020204" pitchFamily="34" charset="-122"/>
                <a:ea typeface="等线" panose="02010600030101010101" pitchFamily="2" charset="-122"/>
                <a:cs typeface="+mn-cs"/>
              </a:endParaRPr>
            </a:p>
          </p:txBody>
        </p:sp>
        <p:sp>
          <p:nvSpPr>
            <p:cNvPr id="227" name="梯形 226">
              <a:extLst>
                <a:ext uri="{FF2B5EF4-FFF2-40B4-BE49-F238E27FC236}">
                  <a16:creationId xmlns:a16="http://schemas.microsoft.com/office/drawing/2014/main" id="{2CEBC11D-C17E-9BF9-4284-1F939480F1C5}"/>
                </a:ext>
              </a:extLst>
            </p:cNvPr>
            <p:cNvSpPr/>
            <p:nvPr/>
          </p:nvSpPr>
          <p:spPr>
            <a:xfrm rot="16200000">
              <a:off x="617234" y="4593769"/>
              <a:ext cx="1871898" cy="801797"/>
            </a:xfrm>
            <a:prstGeom prst="trapezoid">
              <a:avLst>
                <a:gd name="adj" fmla="val 13947"/>
              </a:avLst>
            </a:prstGeom>
            <a:solidFill>
              <a:srgbClr val="5B9BD5">
                <a:lumMod val="60000"/>
                <a:lumOff val="40000"/>
                <a:alpha val="92157"/>
              </a:srgbClr>
            </a:solidFill>
            <a:ln w="12700" cap="flat" cmpd="sng" algn="ctr">
              <a:solidFill>
                <a:srgbClr val="70AD4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prstClr val="white"/>
                </a:solidFill>
                <a:effectLst/>
                <a:uLnTx/>
                <a:uFillTx/>
                <a:latin typeface="微软雅黑" panose="020B0503020204020204" pitchFamily="34" charset="-122"/>
                <a:ea typeface="等线" panose="02010600030101010101" pitchFamily="2" charset="-122"/>
                <a:cs typeface="+mn-cs"/>
              </a:endParaRPr>
            </a:p>
          </p:txBody>
        </p:sp>
        <p:sp>
          <p:nvSpPr>
            <p:cNvPr id="228" name="梯形 227">
              <a:extLst>
                <a:ext uri="{FF2B5EF4-FFF2-40B4-BE49-F238E27FC236}">
                  <a16:creationId xmlns:a16="http://schemas.microsoft.com/office/drawing/2014/main" id="{5E69DA1D-A425-FDF9-8A47-FF9AA887211E}"/>
                </a:ext>
              </a:extLst>
            </p:cNvPr>
            <p:cNvSpPr/>
            <p:nvPr/>
          </p:nvSpPr>
          <p:spPr>
            <a:xfrm rot="5400000">
              <a:off x="1293840" y="4715787"/>
              <a:ext cx="1871898" cy="557760"/>
            </a:xfrm>
            <a:prstGeom prst="trapezoid">
              <a:avLst>
                <a:gd name="adj" fmla="val 13947"/>
              </a:avLst>
            </a:prstGeom>
            <a:solidFill>
              <a:srgbClr val="F2F2F2">
                <a:alpha val="92157"/>
              </a:srgbClr>
            </a:solidFill>
            <a:ln w="12700" cap="flat" cmpd="sng" algn="ctr">
              <a:solidFill>
                <a:srgbClr val="70AD4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prstClr val="white"/>
                </a:solidFill>
                <a:effectLst/>
                <a:uLnTx/>
                <a:uFillTx/>
                <a:latin typeface="微软雅黑" panose="020B0503020204020204" pitchFamily="34" charset="-122"/>
                <a:ea typeface="等线" panose="02010600030101010101" pitchFamily="2" charset="-122"/>
                <a:cs typeface="+mn-cs"/>
              </a:endParaRPr>
            </a:p>
          </p:txBody>
        </p:sp>
        <p:cxnSp>
          <p:nvCxnSpPr>
            <p:cNvPr id="229" name="直接连接符 228">
              <a:extLst>
                <a:ext uri="{FF2B5EF4-FFF2-40B4-BE49-F238E27FC236}">
                  <a16:creationId xmlns:a16="http://schemas.microsoft.com/office/drawing/2014/main" id="{9E0C037C-92A2-C729-6EF5-728C151B02F5}"/>
                </a:ext>
              </a:extLst>
            </p:cNvPr>
            <p:cNvCxnSpPr/>
            <p:nvPr/>
          </p:nvCxnSpPr>
          <p:spPr>
            <a:xfrm>
              <a:off x="1152285" y="4178705"/>
              <a:ext cx="697881" cy="76462"/>
            </a:xfrm>
            <a:prstGeom prst="line">
              <a:avLst/>
            </a:prstGeom>
            <a:noFill/>
            <a:ln w="6350" cap="flat" cmpd="sng" algn="ctr">
              <a:solidFill>
                <a:srgbClr val="70AD47">
                  <a:lumMod val="90000"/>
                </a:srgbClr>
              </a:solidFill>
              <a:prstDash val="solid"/>
              <a:miter lim="800000"/>
            </a:ln>
            <a:effectLst/>
          </p:spPr>
        </p:cxnSp>
        <p:cxnSp>
          <p:nvCxnSpPr>
            <p:cNvPr id="230" name="直接连接符 229">
              <a:extLst>
                <a:ext uri="{FF2B5EF4-FFF2-40B4-BE49-F238E27FC236}">
                  <a16:creationId xmlns:a16="http://schemas.microsoft.com/office/drawing/2014/main" id="{23F6AEBD-EBD0-8983-8A85-EAB3982D4D6F}"/>
                </a:ext>
              </a:extLst>
            </p:cNvPr>
            <p:cNvCxnSpPr/>
            <p:nvPr/>
          </p:nvCxnSpPr>
          <p:spPr>
            <a:xfrm flipV="1">
              <a:off x="1850165" y="4147555"/>
              <a:ext cx="658504" cy="107612"/>
            </a:xfrm>
            <a:prstGeom prst="line">
              <a:avLst/>
            </a:prstGeom>
            <a:noFill/>
            <a:ln w="6350" cap="flat" cmpd="sng" algn="ctr">
              <a:solidFill>
                <a:srgbClr val="70AD47">
                  <a:lumMod val="90000"/>
                </a:srgbClr>
              </a:solidFill>
              <a:prstDash val="solid"/>
              <a:miter lim="800000"/>
            </a:ln>
            <a:effectLst/>
          </p:spPr>
        </p:cxnSp>
        <p:cxnSp>
          <p:nvCxnSpPr>
            <p:cNvPr id="232" name="直接连接符 231">
              <a:extLst>
                <a:ext uri="{FF2B5EF4-FFF2-40B4-BE49-F238E27FC236}">
                  <a16:creationId xmlns:a16="http://schemas.microsoft.com/office/drawing/2014/main" id="{5FE1DCBC-0FCE-1419-4C9A-4D9EF11B6F26}"/>
                </a:ext>
              </a:extLst>
            </p:cNvPr>
            <p:cNvCxnSpPr/>
            <p:nvPr/>
          </p:nvCxnSpPr>
          <p:spPr>
            <a:xfrm flipH="1">
              <a:off x="1845573" y="4255167"/>
              <a:ext cx="4592" cy="1451317"/>
            </a:xfrm>
            <a:prstGeom prst="line">
              <a:avLst/>
            </a:prstGeom>
            <a:noFill/>
            <a:ln w="6350" cap="flat" cmpd="sng" algn="ctr">
              <a:solidFill>
                <a:srgbClr val="70AD47">
                  <a:lumMod val="90000"/>
                </a:srgbClr>
              </a:solidFill>
              <a:prstDash val="solid"/>
              <a:miter lim="800000"/>
            </a:ln>
            <a:effectLst/>
          </p:spPr>
        </p:cxnSp>
        <p:cxnSp>
          <p:nvCxnSpPr>
            <p:cNvPr id="233" name="直接连接符 232">
              <a:extLst>
                <a:ext uri="{FF2B5EF4-FFF2-40B4-BE49-F238E27FC236}">
                  <a16:creationId xmlns:a16="http://schemas.microsoft.com/office/drawing/2014/main" id="{898FC455-53B5-629B-F37D-98143CF36044}"/>
                </a:ext>
              </a:extLst>
            </p:cNvPr>
            <p:cNvCxnSpPr/>
            <p:nvPr/>
          </p:nvCxnSpPr>
          <p:spPr>
            <a:xfrm flipV="1">
              <a:off x="1152285" y="5706484"/>
              <a:ext cx="693289" cy="100888"/>
            </a:xfrm>
            <a:prstGeom prst="line">
              <a:avLst/>
            </a:prstGeom>
            <a:noFill/>
            <a:ln w="6350" cap="flat" cmpd="sng" algn="ctr">
              <a:solidFill>
                <a:srgbClr val="70AD47">
                  <a:lumMod val="90000"/>
                </a:srgbClr>
              </a:solidFill>
              <a:prstDash val="solid"/>
              <a:miter lim="800000"/>
            </a:ln>
            <a:effectLst/>
          </p:spPr>
        </p:cxnSp>
        <p:cxnSp>
          <p:nvCxnSpPr>
            <p:cNvPr id="234" name="直接连接符 233">
              <a:extLst>
                <a:ext uri="{FF2B5EF4-FFF2-40B4-BE49-F238E27FC236}">
                  <a16:creationId xmlns:a16="http://schemas.microsoft.com/office/drawing/2014/main" id="{69F1963F-DF9E-8AC0-4E63-22B10CF40E51}"/>
                </a:ext>
              </a:extLst>
            </p:cNvPr>
            <p:cNvCxnSpPr/>
            <p:nvPr/>
          </p:nvCxnSpPr>
          <p:spPr>
            <a:xfrm>
              <a:off x="1845921" y="5706484"/>
              <a:ext cx="662748" cy="130406"/>
            </a:xfrm>
            <a:prstGeom prst="line">
              <a:avLst/>
            </a:prstGeom>
            <a:noFill/>
            <a:ln w="6350" cap="flat" cmpd="sng" algn="ctr">
              <a:solidFill>
                <a:srgbClr val="70AD47">
                  <a:lumMod val="90000"/>
                </a:srgbClr>
              </a:solidFill>
              <a:prstDash val="solid"/>
              <a:miter lim="800000"/>
            </a:ln>
            <a:effectLst/>
          </p:spPr>
        </p:cxnSp>
        <p:cxnSp>
          <p:nvCxnSpPr>
            <p:cNvPr id="235" name="直接连接符 234">
              <a:extLst>
                <a:ext uri="{FF2B5EF4-FFF2-40B4-BE49-F238E27FC236}">
                  <a16:creationId xmlns:a16="http://schemas.microsoft.com/office/drawing/2014/main" id="{7B62B2B5-6C7F-0D7E-A0D7-1B70B4070C6E}"/>
                </a:ext>
              </a:extLst>
            </p:cNvPr>
            <p:cNvCxnSpPr/>
            <p:nvPr/>
          </p:nvCxnSpPr>
          <p:spPr>
            <a:xfrm>
              <a:off x="1508046" y="4115724"/>
              <a:ext cx="0" cy="1757886"/>
            </a:xfrm>
            <a:prstGeom prst="line">
              <a:avLst/>
            </a:prstGeom>
            <a:noFill/>
            <a:ln w="6350" cap="flat" cmpd="sng" algn="ctr">
              <a:solidFill>
                <a:sysClr val="windowText" lastClr="000000">
                  <a:lumMod val="50000"/>
                  <a:lumOff val="50000"/>
                </a:sysClr>
              </a:solidFill>
              <a:prstDash val="solid"/>
              <a:miter lim="800000"/>
            </a:ln>
            <a:effectLst/>
          </p:spPr>
        </p:cxnSp>
        <p:pic>
          <p:nvPicPr>
            <p:cNvPr id="236" name="Picture 2" descr="DS-3WF0EC-5ACT/R">
              <a:extLst>
                <a:ext uri="{FF2B5EF4-FFF2-40B4-BE49-F238E27FC236}">
                  <a16:creationId xmlns:a16="http://schemas.microsoft.com/office/drawing/2014/main" id="{7364E8A5-CA62-3113-6674-5F7B0150008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rot="16200000">
              <a:off x="1811061" y="3215692"/>
              <a:ext cx="210007" cy="465278"/>
            </a:xfrm>
            <a:prstGeom prst="rect">
              <a:avLst/>
            </a:prstGeom>
            <a:noFill/>
            <a:extLst>
              <a:ext uri="{909E8E84-426E-40DD-AFC4-6F175D3DCCD1}">
                <a14:hiddenFill xmlns:a14="http://schemas.microsoft.com/office/drawing/2010/main">
                  <a:solidFill>
                    <a:srgbClr val="FFFFFF"/>
                  </a:solidFill>
                </a14:hiddenFill>
              </a:ext>
            </a:extLst>
          </p:spPr>
        </p:pic>
        <p:pic>
          <p:nvPicPr>
            <p:cNvPr id="237" name="图片 236">
              <a:extLst>
                <a:ext uri="{FF2B5EF4-FFF2-40B4-BE49-F238E27FC236}">
                  <a16:creationId xmlns:a16="http://schemas.microsoft.com/office/drawing/2014/main" id="{14F406BB-9F40-3CBC-B658-E55003830EE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66405" y="3575399"/>
              <a:ext cx="271037" cy="276333"/>
            </a:xfrm>
            <a:prstGeom prst="rect">
              <a:avLst/>
            </a:prstGeom>
          </p:spPr>
        </p:pic>
        <p:cxnSp>
          <p:nvCxnSpPr>
            <p:cNvPr id="238" name="肘形连接符 46">
              <a:extLst>
                <a:ext uri="{FF2B5EF4-FFF2-40B4-BE49-F238E27FC236}">
                  <a16:creationId xmlns:a16="http://schemas.microsoft.com/office/drawing/2014/main" id="{53769B4C-ACB4-2EC3-F667-49FCC2EA9FBE}"/>
                </a:ext>
              </a:extLst>
            </p:cNvPr>
            <p:cNvCxnSpPr/>
            <p:nvPr/>
          </p:nvCxnSpPr>
          <p:spPr>
            <a:xfrm rot="16200000" flipV="1">
              <a:off x="2034807" y="4030070"/>
              <a:ext cx="239097" cy="143532"/>
            </a:xfrm>
            <a:prstGeom prst="bentConnector3">
              <a:avLst>
                <a:gd name="adj1" fmla="val 96603"/>
              </a:avLst>
            </a:prstGeom>
            <a:noFill/>
            <a:ln w="19050" cap="flat" cmpd="sng" algn="ctr">
              <a:solidFill>
                <a:srgbClr val="00B0F0"/>
              </a:solidFill>
              <a:prstDash val="solid"/>
              <a:miter lim="800000"/>
              <a:tailEnd type="triangle"/>
            </a:ln>
            <a:effectLst/>
          </p:spPr>
        </p:cxnSp>
        <p:sp>
          <p:nvSpPr>
            <p:cNvPr id="239" name="文本框 238">
              <a:extLst>
                <a:ext uri="{FF2B5EF4-FFF2-40B4-BE49-F238E27FC236}">
                  <a16:creationId xmlns:a16="http://schemas.microsoft.com/office/drawing/2014/main" id="{1AB1A110-266F-AF59-9C3E-5A66BC5A7913}"/>
                </a:ext>
              </a:extLst>
            </p:cNvPr>
            <p:cNvSpPr txBox="1"/>
            <p:nvPr/>
          </p:nvSpPr>
          <p:spPr>
            <a:xfrm>
              <a:off x="2621112" y="3117761"/>
              <a:ext cx="74012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1" i="0" u="none" strike="noStrike" kern="1200" cap="none" spc="0" normalizeH="0" baseline="0" noProof="0" dirty="0">
                  <a:ln>
                    <a:noFill/>
                  </a:ln>
                  <a:effectLst/>
                  <a:uLnTx/>
                  <a:uFillTx/>
                  <a:latin typeface="微软雅黑" panose="020B0503020204020204" pitchFamily="34" charset="-122"/>
                  <a:ea typeface="微软雅黑"/>
                  <a:cs typeface="+mn-cs"/>
                </a:rPr>
                <a:t>机房网桥</a:t>
              </a:r>
            </a:p>
          </p:txBody>
        </p:sp>
        <p:sp>
          <p:nvSpPr>
            <p:cNvPr id="240" name="矩形 239">
              <a:extLst>
                <a:ext uri="{FF2B5EF4-FFF2-40B4-BE49-F238E27FC236}">
                  <a16:creationId xmlns:a16="http://schemas.microsoft.com/office/drawing/2014/main" id="{ABBFBD73-CD28-86FA-D2BE-A760CECA8D77}"/>
                </a:ext>
              </a:extLst>
            </p:cNvPr>
            <p:cNvSpPr/>
            <p:nvPr/>
          </p:nvSpPr>
          <p:spPr>
            <a:xfrm>
              <a:off x="1023812" y="3319817"/>
              <a:ext cx="72691" cy="2717752"/>
            </a:xfrm>
            <a:prstGeom prst="rect">
              <a:avLst/>
            </a:prstGeom>
            <a:solidFill>
              <a:srgbClr val="5B9BD5">
                <a:lumMod val="75000"/>
                <a:alpha val="78824"/>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prstClr val="white"/>
                </a:solidFill>
                <a:effectLst/>
                <a:uLnTx/>
                <a:uFillTx/>
                <a:latin typeface="微软雅黑" panose="020B0503020204020204" pitchFamily="34" charset="-122"/>
                <a:ea typeface="等线" panose="02010600030101010101" pitchFamily="2" charset="-122"/>
                <a:cs typeface="+mn-cs"/>
              </a:endParaRPr>
            </a:p>
          </p:txBody>
        </p:sp>
        <p:sp>
          <p:nvSpPr>
            <p:cNvPr id="255" name="文本框 254">
              <a:extLst>
                <a:ext uri="{FF2B5EF4-FFF2-40B4-BE49-F238E27FC236}">
                  <a16:creationId xmlns:a16="http://schemas.microsoft.com/office/drawing/2014/main" id="{297BE661-186D-C6B2-6F3D-0F1AD77AC38A}"/>
                </a:ext>
              </a:extLst>
            </p:cNvPr>
            <p:cNvSpPr txBox="1"/>
            <p:nvPr/>
          </p:nvSpPr>
          <p:spPr>
            <a:xfrm>
              <a:off x="2612779" y="3642679"/>
              <a:ext cx="82407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1" i="0" u="none" strike="noStrike" kern="1200" cap="none" spc="0" normalizeH="0" baseline="0" noProof="0" dirty="0">
                  <a:ln>
                    <a:noFill/>
                  </a:ln>
                  <a:effectLst/>
                  <a:uLnTx/>
                  <a:uFillTx/>
                  <a:latin typeface="微软雅黑" panose="020B0503020204020204" pitchFamily="34" charset="-122"/>
                  <a:ea typeface="微软雅黑"/>
                  <a:cs typeface="+mn-cs"/>
                </a:rPr>
                <a:t>电梯网桥</a:t>
              </a:r>
            </a:p>
          </p:txBody>
        </p:sp>
        <p:sp>
          <p:nvSpPr>
            <p:cNvPr id="32" name="矩形 31">
              <a:extLst>
                <a:ext uri="{FF2B5EF4-FFF2-40B4-BE49-F238E27FC236}">
                  <a16:creationId xmlns:a16="http://schemas.microsoft.com/office/drawing/2014/main" id="{F46EDEC1-97C3-7A17-1A73-2F3359D2D211}"/>
                </a:ext>
              </a:extLst>
            </p:cNvPr>
            <p:cNvSpPr/>
            <p:nvPr/>
          </p:nvSpPr>
          <p:spPr>
            <a:xfrm>
              <a:off x="2536283" y="3319817"/>
              <a:ext cx="72691" cy="2717752"/>
            </a:xfrm>
            <a:prstGeom prst="rect">
              <a:avLst/>
            </a:prstGeom>
            <a:solidFill>
              <a:srgbClr val="5B9BD5">
                <a:lumMod val="75000"/>
                <a:alpha val="78824"/>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prstClr val="white"/>
                </a:solidFill>
                <a:effectLst/>
                <a:uLnTx/>
                <a:uFillTx/>
                <a:latin typeface="微软雅黑" panose="020B0503020204020204" pitchFamily="34" charset="-122"/>
                <a:ea typeface="等线" panose="02010600030101010101" pitchFamily="2" charset="-122"/>
                <a:cs typeface="+mn-cs"/>
              </a:endParaRPr>
            </a:p>
          </p:txBody>
        </p:sp>
        <p:sp>
          <p:nvSpPr>
            <p:cNvPr id="34" name="文本框 33">
              <a:extLst>
                <a:ext uri="{FF2B5EF4-FFF2-40B4-BE49-F238E27FC236}">
                  <a16:creationId xmlns:a16="http://schemas.microsoft.com/office/drawing/2014/main" id="{C18EA210-DA0C-E9D0-93E4-AD0B92CEF14D}"/>
                </a:ext>
              </a:extLst>
            </p:cNvPr>
            <p:cNvSpPr txBox="1"/>
            <p:nvPr/>
          </p:nvSpPr>
          <p:spPr>
            <a:xfrm>
              <a:off x="2609422" y="4111878"/>
              <a:ext cx="827427"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1" i="0" u="none" strike="noStrike" kern="1200" cap="none" spc="0" normalizeH="0" baseline="0" noProof="0" dirty="0">
                  <a:ln>
                    <a:noFill/>
                  </a:ln>
                  <a:effectLst/>
                  <a:uLnTx/>
                  <a:uFillTx/>
                  <a:latin typeface="微软雅黑" panose="020B0503020204020204" pitchFamily="34" charset="-122"/>
                  <a:ea typeface="微软雅黑"/>
                  <a:cs typeface="+mn-cs"/>
                </a:rPr>
                <a:t>电梯物联网半球</a:t>
              </a:r>
              <a:endParaRPr kumimoji="0" lang="zh-CN" altLang="en-US" sz="900" b="0" i="0" u="none" strike="noStrike" kern="1200" cap="none" spc="0" normalizeH="0" baseline="0" noProof="0" dirty="0">
                <a:ln>
                  <a:noFill/>
                </a:ln>
                <a:effectLst/>
                <a:uLnTx/>
                <a:uFillTx/>
                <a:latin typeface="微软雅黑" panose="020B0503020204020204" pitchFamily="34" charset="-122"/>
                <a:ea typeface="微软雅黑"/>
                <a:cs typeface="+mn-cs"/>
              </a:endParaRPr>
            </a:p>
          </p:txBody>
        </p:sp>
        <p:cxnSp>
          <p:nvCxnSpPr>
            <p:cNvPr id="35" name="肘形连接符 55">
              <a:extLst>
                <a:ext uri="{FF2B5EF4-FFF2-40B4-BE49-F238E27FC236}">
                  <a16:creationId xmlns:a16="http://schemas.microsoft.com/office/drawing/2014/main" id="{EDBE6BB6-F7F9-FFAA-D239-6EAC5F205952}"/>
                </a:ext>
              </a:extLst>
            </p:cNvPr>
            <p:cNvCxnSpPr>
              <a:stCxn id="236" idx="3"/>
            </p:cNvCxnSpPr>
            <p:nvPr/>
          </p:nvCxnSpPr>
          <p:spPr>
            <a:xfrm rot="5400000" flipH="1" flipV="1">
              <a:off x="2210290" y="2921421"/>
              <a:ext cx="127681" cy="716132"/>
            </a:xfrm>
            <a:prstGeom prst="bentConnector4">
              <a:avLst>
                <a:gd name="adj1" fmla="val 99809"/>
                <a:gd name="adj2" fmla="val 57191"/>
              </a:avLst>
            </a:prstGeom>
            <a:noFill/>
            <a:ln w="6350" cap="flat" cmpd="sng" algn="ctr">
              <a:solidFill>
                <a:srgbClr val="5B9BD5"/>
              </a:solidFill>
              <a:prstDash val="solid"/>
              <a:miter lim="800000"/>
            </a:ln>
            <a:effectLst/>
          </p:spPr>
        </p:cxnSp>
        <p:cxnSp>
          <p:nvCxnSpPr>
            <p:cNvPr id="36" name="肘形连接符 56">
              <a:extLst>
                <a:ext uri="{FF2B5EF4-FFF2-40B4-BE49-F238E27FC236}">
                  <a16:creationId xmlns:a16="http://schemas.microsoft.com/office/drawing/2014/main" id="{2361E089-64B0-30AA-683A-0E0CFEDD4978}"/>
                </a:ext>
              </a:extLst>
            </p:cNvPr>
            <p:cNvCxnSpPr/>
            <p:nvPr/>
          </p:nvCxnSpPr>
          <p:spPr>
            <a:xfrm flipV="1">
              <a:off x="2114985" y="3723507"/>
              <a:ext cx="530853" cy="185538"/>
            </a:xfrm>
            <a:prstGeom prst="bentConnector3">
              <a:avLst>
                <a:gd name="adj1" fmla="val 1196"/>
              </a:avLst>
            </a:prstGeom>
            <a:noFill/>
            <a:ln w="6350" cap="flat" cmpd="sng" algn="ctr">
              <a:solidFill>
                <a:srgbClr val="5B9BD5"/>
              </a:solidFill>
              <a:prstDash val="solid"/>
              <a:miter lim="800000"/>
            </a:ln>
            <a:effectLst/>
          </p:spPr>
        </p:cxnSp>
        <p:cxnSp>
          <p:nvCxnSpPr>
            <p:cNvPr id="37" name="肘形连接符 57">
              <a:extLst>
                <a:ext uri="{FF2B5EF4-FFF2-40B4-BE49-F238E27FC236}">
                  <a16:creationId xmlns:a16="http://schemas.microsoft.com/office/drawing/2014/main" id="{C68D9695-270E-64F9-218D-D4DA778FAFD3}"/>
                </a:ext>
              </a:extLst>
            </p:cNvPr>
            <p:cNvCxnSpPr>
              <a:endCxn id="34" idx="1"/>
            </p:cNvCxnSpPr>
            <p:nvPr/>
          </p:nvCxnSpPr>
          <p:spPr>
            <a:xfrm flipV="1">
              <a:off x="2356854" y="4313496"/>
              <a:ext cx="252568" cy="61376"/>
            </a:xfrm>
            <a:prstGeom prst="bentConnector3">
              <a:avLst>
                <a:gd name="adj1" fmla="val 50000"/>
              </a:avLst>
            </a:prstGeom>
            <a:noFill/>
            <a:ln w="6350" cap="flat" cmpd="sng" algn="ctr">
              <a:solidFill>
                <a:srgbClr val="5B9BD5"/>
              </a:solidFill>
              <a:prstDash val="solid"/>
              <a:miter lim="800000"/>
            </a:ln>
            <a:effectLst/>
          </p:spPr>
        </p:cxnSp>
        <p:pic>
          <p:nvPicPr>
            <p:cNvPr id="38" name="Picture 2" descr="DS-3WF0EC-5ACT/R">
              <a:extLst>
                <a:ext uri="{FF2B5EF4-FFF2-40B4-BE49-F238E27FC236}">
                  <a16:creationId xmlns:a16="http://schemas.microsoft.com/office/drawing/2014/main" id="{D13CA771-7016-7D54-D4FB-E6554649722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rot="16200000">
              <a:off x="1770433" y="3778375"/>
              <a:ext cx="236189" cy="412408"/>
            </a:xfrm>
            <a:prstGeom prst="rect">
              <a:avLst/>
            </a:prstGeom>
            <a:noFill/>
            <a:extLst>
              <a:ext uri="{909E8E84-426E-40DD-AFC4-6F175D3DCCD1}">
                <a14:hiddenFill xmlns:a14="http://schemas.microsoft.com/office/drawing/2010/main">
                  <a:solidFill>
                    <a:srgbClr val="FFFFFF"/>
                  </a:solidFill>
                </a14:hiddenFill>
              </a:ext>
            </a:extLst>
          </p:spPr>
        </p:pic>
        <p:pic>
          <p:nvPicPr>
            <p:cNvPr id="39" name="图片 38">
              <a:extLst>
                <a:ext uri="{FF2B5EF4-FFF2-40B4-BE49-F238E27FC236}">
                  <a16:creationId xmlns:a16="http://schemas.microsoft.com/office/drawing/2014/main" id="{7F1F1B4E-AD2C-AD50-9091-477473B9759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52091" y="4248866"/>
              <a:ext cx="304762" cy="295851"/>
            </a:xfrm>
            <a:prstGeom prst="rect">
              <a:avLst/>
            </a:prstGeom>
          </p:spPr>
        </p:pic>
        <p:cxnSp>
          <p:nvCxnSpPr>
            <p:cNvPr id="40" name="肘形连接符 61">
              <a:extLst>
                <a:ext uri="{FF2B5EF4-FFF2-40B4-BE49-F238E27FC236}">
                  <a16:creationId xmlns:a16="http://schemas.microsoft.com/office/drawing/2014/main" id="{1B86D782-D065-8E18-2838-52964FC8C17B}"/>
                </a:ext>
              </a:extLst>
            </p:cNvPr>
            <p:cNvCxnSpPr>
              <a:endCxn id="38" idx="0"/>
            </p:cNvCxnSpPr>
            <p:nvPr/>
          </p:nvCxnSpPr>
          <p:spPr>
            <a:xfrm rot="5400000" flipH="1" flipV="1">
              <a:off x="1330421" y="3992848"/>
              <a:ext cx="360172" cy="343634"/>
            </a:xfrm>
            <a:prstGeom prst="bentConnector2">
              <a:avLst/>
            </a:prstGeom>
            <a:noFill/>
            <a:ln w="19050" cap="flat" cmpd="sng" algn="ctr">
              <a:solidFill>
                <a:srgbClr val="00B0F0"/>
              </a:solidFill>
              <a:prstDash val="solid"/>
              <a:miter lim="800000"/>
              <a:tailEnd type="triangle"/>
            </a:ln>
            <a:effectLst/>
          </p:spPr>
        </p:cxnSp>
        <p:sp>
          <p:nvSpPr>
            <p:cNvPr id="41" name="矩形 40">
              <a:extLst>
                <a:ext uri="{FF2B5EF4-FFF2-40B4-BE49-F238E27FC236}">
                  <a16:creationId xmlns:a16="http://schemas.microsoft.com/office/drawing/2014/main" id="{412D26A1-B703-9BD0-B179-5174C73CBFBB}"/>
                </a:ext>
              </a:extLst>
            </p:cNvPr>
            <p:cNvSpPr/>
            <p:nvPr/>
          </p:nvSpPr>
          <p:spPr>
            <a:xfrm>
              <a:off x="1088087" y="5026339"/>
              <a:ext cx="658131"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1" i="0" u="none" strike="noStrike" kern="0" cap="none" spc="0" normalizeH="0" baseline="0" noProof="0" dirty="0">
                  <a:ln>
                    <a:noFill/>
                  </a:ln>
                  <a:effectLst/>
                  <a:uLnTx/>
                  <a:uFillTx/>
                  <a:latin typeface="微软雅黑" panose="020B0503020204020204" pitchFamily="34" charset="-122"/>
                  <a:ea typeface="微软雅黑"/>
                  <a:cs typeface="+mn-cs"/>
                </a:rPr>
                <a:t>信息发布屏</a:t>
              </a:r>
              <a:endParaRPr kumimoji="0" lang="zh-CN" altLang="en-US" sz="800" b="1" i="0" u="none" strike="noStrike" kern="1200" cap="none" spc="0" normalizeH="0" baseline="0" noProof="0" dirty="0">
                <a:ln>
                  <a:noFill/>
                </a:ln>
                <a:effectLst/>
                <a:uLnTx/>
                <a:uFillTx/>
                <a:latin typeface="Arial"/>
                <a:ea typeface="微软雅黑"/>
                <a:cs typeface="+mn-cs"/>
              </a:endParaRPr>
            </a:p>
          </p:txBody>
        </p:sp>
      </p:grpSp>
      <p:grpSp>
        <p:nvGrpSpPr>
          <p:cNvPr id="42" name="组合 41">
            <a:extLst>
              <a:ext uri="{FF2B5EF4-FFF2-40B4-BE49-F238E27FC236}">
                <a16:creationId xmlns:a16="http://schemas.microsoft.com/office/drawing/2014/main" id="{271BEAC0-A5A8-1F5B-F754-E69BD705B078}"/>
              </a:ext>
            </a:extLst>
          </p:cNvPr>
          <p:cNvGrpSpPr/>
          <p:nvPr/>
        </p:nvGrpSpPr>
        <p:grpSpPr>
          <a:xfrm>
            <a:off x="500106" y="870145"/>
            <a:ext cx="4582861" cy="1203729"/>
            <a:chOff x="500817" y="1342817"/>
            <a:chExt cx="4582861" cy="1203729"/>
          </a:xfrm>
        </p:grpSpPr>
        <p:sp>
          <p:nvSpPr>
            <p:cNvPr id="43" name="íşľïḓè">
              <a:extLst>
                <a:ext uri="{FF2B5EF4-FFF2-40B4-BE49-F238E27FC236}">
                  <a16:creationId xmlns:a16="http://schemas.microsoft.com/office/drawing/2014/main" id="{11F013C9-99C3-9821-BE0D-21AD5D752F3F}"/>
                </a:ext>
              </a:extLst>
            </p:cNvPr>
            <p:cNvSpPr/>
            <p:nvPr/>
          </p:nvSpPr>
          <p:spPr>
            <a:xfrm>
              <a:off x="556091" y="1342817"/>
              <a:ext cx="2827793" cy="435006"/>
            </a:xfrm>
            <a:prstGeom prst="rect">
              <a:avLst/>
            </a:prstGeom>
          </p:spPr>
          <p:txBody>
            <a:bodyPr anchor="b" anchorCtr="0">
              <a:noAutofit/>
            </a:bodyPr>
            <a:lstStyle/>
            <a:p>
              <a:pPr marR="0" lvl="0" indent="0" algn="ctr" fontAlgn="auto">
                <a:lnSpc>
                  <a:spcPct val="150000"/>
                </a:lnSpc>
                <a:spcBef>
                  <a:spcPts val="0"/>
                </a:spcBef>
                <a:spcAft>
                  <a:spcPts val="0"/>
                </a:spcAft>
                <a:buClrTx/>
                <a:buSzPct val="25000"/>
                <a:buFontTx/>
                <a:buNone/>
                <a:tabLst/>
                <a:defRPr/>
              </a:pPr>
              <a:r>
                <a:rPr lang="zh-CN" altLang="en-US" sz="2000" b="1" dirty="0">
                  <a:solidFill>
                    <a:srgbClr val="FF9900"/>
                  </a:solidFill>
                  <a:ea typeface="思源黑体 CN Medium" panose="020B0600000000000000" charset="-122"/>
                </a:rPr>
                <a:t>一体集成，轻量方案</a:t>
              </a:r>
              <a:endParaRPr lang="en-US" altLang="zh-CN" sz="2000" b="1" dirty="0">
                <a:solidFill>
                  <a:srgbClr val="FF9900"/>
                </a:solidFill>
                <a:ea typeface="思源黑体 CN Medium" panose="020B0600000000000000" charset="-122"/>
              </a:endParaRPr>
            </a:p>
          </p:txBody>
        </p:sp>
        <p:cxnSp>
          <p:nvCxnSpPr>
            <p:cNvPr id="44" name="iṡḻïďe">
              <a:extLst>
                <a:ext uri="{FF2B5EF4-FFF2-40B4-BE49-F238E27FC236}">
                  <a16:creationId xmlns:a16="http://schemas.microsoft.com/office/drawing/2014/main" id="{C2120BE7-134B-432C-F774-B9647F0C3FE2}"/>
                </a:ext>
              </a:extLst>
            </p:cNvPr>
            <p:cNvCxnSpPr>
              <a:cxnSpLocks/>
            </p:cNvCxnSpPr>
            <p:nvPr/>
          </p:nvCxnSpPr>
          <p:spPr>
            <a:xfrm>
              <a:off x="500817" y="1915707"/>
              <a:ext cx="452758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5" name="cloud-camera-symbol_35894">
              <a:extLst>
                <a:ext uri="{FF2B5EF4-FFF2-40B4-BE49-F238E27FC236}">
                  <a16:creationId xmlns:a16="http://schemas.microsoft.com/office/drawing/2014/main" id="{5AC252DD-2CA4-8A10-4B6C-D6733D4C454C}"/>
                </a:ext>
              </a:extLst>
            </p:cNvPr>
            <p:cNvSpPr/>
            <p:nvPr/>
          </p:nvSpPr>
          <p:spPr>
            <a:xfrm>
              <a:off x="4560372" y="1439209"/>
              <a:ext cx="523306" cy="295071"/>
            </a:xfrm>
            <a:custGeom>
              <a:avLst/>
              <a:gdLst>
                <a:gd name="connsiteX0" fmla="*/ 487694 w 601337"/>
                <a:gd name="connsiteY0" fmla="*/ 211749 h 330506"/>
                <a:gd name="connsiteX1" fmla="*/ 515247 w 601337"/>
                <a:gd name="connsiteY1" fmla="*/ 239096 h 330506"/>
                <a:gd name="connsiteX2" fmla="*/ 487694 w 601337"/>
                <a:gd name="connsiteY2" fmla="*/ 266639 h 330506"/>
                <a:gd name="connsiteX3" fmla="*/ 460336 w 601337"/>
                <a:gd name="connsiteY3" fmla="*/ 239096 h 330506"/>
                <a:gd name="connsiteX4" fmla="*/ 487694 w 601337"/>
                <a:gd name="connsiteY4" fmla="*/ 211749 h 330506"/>
                <a:gd name="connsiteX5" fmla="*/ 487700 w 601337"/>
                <a:gd name="connsiteY5" fmla="*/ 193049 h 330506"/>
                <a:gd name="connsiteX6" fmla="*/ 439780 w 601337"/>
                <a:gd name="connsiteY6" fmla="*/ 239334 h 330506"/>
                <a:gd name="connsiteX7" fmla="*/ 487699 w 601337"/>
                <a:gd name="connsiteY7" fmla="*/ 287181 h 330506"/>
                <a:gd name="connsiteX8" fmla="*/ 535619 w 601337"/>
                <a:gd name="connsiteY8" fmla="*/ 239334 h 330506"/>
                <a:gd name="connsiteX9" fmla="*/ 487700 w 601337"/>
                <a:gd name="connsiteY9" fmla="*/ 193049 h 330506"/>
                <a:gd name="connsiteX10" fmla="*/ 557525 w 601337"/>
                <a:gd name="connsiteY10" fmla="*/ 183285 h 330506"/>
                <a:gd name="connsiteX11" fmla="*/ 548724 w 601337"/>
                <a:gd name="connsiteY11" fmla="*/ 187972 h 330506"/>
                <a:gd name="connsiteX12" fmla="*/ 550288 w 601337"/>
                <a:gd name="connsiteY12" fmla="*/ 199299 h 330506"/>
                <a:gd name="connsiteX13" fmla="*/ 559677 w 601337"/>
                <a:gd name="connsiteY13" fmla="*/ 201057 h 330506"/>
                <a:gd name="connsiteX14" fmla="*/ 572977 w 601337"/>
                <a:gd name="connsiteY14" fmla="*/ 201057 h 330506"/>
                <a:gd name="connsiteX15" fmla="*/ 581191 w 601337"/>
                <a:gd name="connsiteY15" fmla="*/ 198713 h 330506"/>
                <a:gd name="connsiteX16" fmla="*/ 581387 w 601337"/>
                <a:gd name="connsiteY16" fmla="*/ 198518 h 330506"/>
                <a:gd name="connsiteX17" fmla="*/ 582169 w 601337"/>
                <a:gd name="connsiteY17" fmla="*/ 197737 h 330506"/>
                <a:gd name="connsiteX18" fmla="*/ 582169 w 601337"/>
                <a:gd name="connsiteY18" fmla="*/ 197541 h 330506"/>
                <a:gd name="connsiteX19" fmla="*/ 582756 w 601337"/>
                <a:gd name="connsiteY19" fmla="*/ 195198 h 330506"/>
                <a:gd name="connsiteX20" fmla="*/ 580018 w 601337"/>
                <a:gd name="connsiteY20" fmla="*/ 184261 h 330506"/>
                <a:gd name="connsiteX21" fmla="*/ 570630 w 601337"/>
                <a:gd name="connsiteY21" fmla="*/ 183285 h 330506"/>
                <a:gd name="connsiteX22" fmla="*/ 416505 w 601337"/>
                <a:gd name="connsiteY22" fmla="*/ 156139 h 330506"/>
                <a:gd name="connsiteX23" fmla="*/ 460121 w 601337"/>
                <a:gd name="connsiteY23" fmla="*/ 156139 h 330506"/>
                <a:gd name="connsiteX24" fmla="*/ 460121 w 601337"/>
                <a:gd name="connsiteY24" fmla="*/ 167857 h 330506"/>
                <a:gd name="connsiteX25" fmla="*/ 601337 w 601337"/>
                <a:gd name="connsiteY25" fmla="*/ 167857 h 330506"/>
                <a:gd name="connsiteX26" fmla="*/ 601337 w 601337"/>
                <a:gd name="connsiteY26" fmla="*/ 169614 h 330506"/>
                <a:gd name="connsiteX27" fmla="*/ 601337 w 601337"/>
                <a:gd name="connsiteY27" fmla="*/ 180160 h 330506"/>
                <a:gd name="connsiteX28" fmla="*/ 601337 w 601337"/>
                <a:gd name="connsiteY28" fmla="*/ 296751 h 330506"/>
                <a:gd name="connsiteX29" fmla="*/ 601337 w 601337"/>
                <a:gd name="connsiteY29" fmla="*/ 309054 h 330506"/>
                <a:gd name="connsiteX30" fmla="*/ 587646 w 601337"/>
                <a:gd name="connsiteY30" fmla="*/ 309054 h 330506"/>
                <a:gd name="connsiteX31" fmla="*/ 428436 w 601337"/>
                <a:gd name="connsiteY31" fmla="*/ 309054 h 330506"/>
                <a:gd name="connsiteX32" fmla="*/ 428240 w 601337"/>
                <a:gd name="connsiteY32" fmla="*/ 309054 h 330506"/>
                <a:gd name="connsiteX33" fmla="*/ 399097 w 601337"/>
                <a:gd name="connsiteY33" fmla="*/ 309054 h 330506"/>
                <a:gd name="connsiteX34" fmla="*/ 399097 w 601337"/>
                <a:gd name="connsiteY34" fmla="*/ 308859 h 330506"/>
                <a:gd name="connsiteX35" fmla="*/ 399097 w 601337"/>
                <a:gd name="connsiteY35" fmla="*/ 296751 h 330506"/>
                <a:gd name="connsiteX36" fmla="*/ 399097 w 601337"/>
                <a:gd name="connsiteY36" fmla="*/ 180160 h 330506"/>
                <a:gd name="connsiteX37" fmla="*/ 399097 w 601337"/>
                <a:gd name="connsiteY37" fmla="*/ 169614 h 330506"/>
                <a:gd name="connsiteX38" fmla="*/ 399097 w 601337"/>
                <a:gd name="connsiteY38" fmla="*/ 167857 h 330506"/>
                <a:gd name="connsiteX39" fmla="*/ 416505 w 601337"/>
                <a:gd name="connsiteY39" fmla="*/ 167857 h 330506"/>
                <a:gd name="connsiteX40" fmla="*/ 215460 w 601337"/>
                <a:gd name="connsiteY40" fmla="*/ 138 h 330506"/>
                <a:gd name="connsiteX41" fmla="*/ 293295 w 601337"/>
                <a:gd name="connsiteY41" fmla="*/ 39579 h 330506"/>
                <a:gd name="connsiteX42" fmla="*/ 371325 w 601337"/>
                <a:gd name="connsiteY42" fmla="*/ 138 h 330506"/>
                <a:gd name="connsiteX43" fmla="*/ 470085 w 601337"/>
                <a:gd name="connsiteY43" fmla="*/ 98936 h 330506"/>
                <a:gd name="connsiteX44" fmla="*/ 469303 w 601337"/>
                <a:gd name="connsiteY44" fmla="*/ 108113 h 330506"/>
                <a:gd name="connsiteX45" fmla="*/ 459916 w 601337"/>
                <a:gd name="connsiteY45" fmla="*/ 107722 h 330506"/>
                <a:gd name="connsiteX46" fmla="*/ 326932 w 601337"/>
                <a:gd name="connsiteY46" fmla="*/ 240494 h 330506"/>
                <a:gd name="connsiteX47" fmla="*/ 362329 w 601337"/>
                <a:gd name="connsiteY47" fmla="*/ 330506 h 330506"/>
                <a:gd name="connsiteX48" fmla="*/ 97144 w 601337"/>
                <a:gd name="connsiteY48" fmla="*/ 330506 h 330506"/>
                <a:gd name="connsiteX49" fmla="*/ 97144 w 601337"/>
                <a:gd name="connsiteY49" fmla="*/ 329530 h 330506"/>
                <a:gd name="connsiteX50" fmla="*/ 144 w 601337"/>
                <a:gd name="connsiteY50" fmla="*/ 223703 h 330506"/>
                <a:gd name="connsiteX51" fmla="*/ 106922 w 601337"/>
                <a:gd name="connsiteY51" fmla="*/ 116899 h 330506"/>
                <a:gd name="connsiteX52" fmla="*/ 117678 w 601337"/>
                <a:gd name="connsiteY52" fmla="*/ 118071 h 330506"/>
                <a:gd name="connsiteX53" fmla="*/ 116505 w 601337"/>
                <a:gd name="connsiteY53" fmla="*/ 98936 h 330506"/>
                <a:gd name="connsiteX54" fmla="*/ 215460 w 601337"/>
                <a:gd name="connsiteY54" fmla="*/ 138 h 33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01337" h="330506">
                  <a:moveTo>
                    <a:pt x="487694" y="211749"/>
                  </a:moveTo>
                  <a:cubicBezTo>
                    <a:pt x="503327" y="212531"/>
                    <a:pt x="514270" y="223665"/>
                    <a:pt x="515247" y="239096"/>
                  </a:cubicBezTo>
                  <a:cubicBezTo>
                    <a:pt x="514466" y="253356"/>
                    <a:pt x="503132" y="267420"/>
                    <a:pt x="487694" y="266639"/>
                  </a:cubicBezTo>
                  <a:cubicBezTo>
                    <a:pt x="473429" y="265857"/>
                    <a:pt x="459359" y="254723"/>
                    <a:pt x="460336" y="239096"/>
                  </a:cubicBezTo>
                  <a:cubicBezTo>
                    <a:pt x="461118" y="224837"/>
                    <a:pt x="472256" y="210968"/>
                    <a:pt x="487694" y="211749"/>
                  </a:cubicBezTo>
                  <a:close/>
                  <a:moveTo>
                    <a:pt x="487700" y="193049"/>
                  </a:moveTo>
                  <a:cubicBezTo>
                    <a:pt x="464571" y="193049"/>
                    <a:pt x="441442" y="208478"/>
                    <a:pt x="439780" y="239334"/>
                  </a:cubicBezTo>
                  <a:cubicBezTo>
                    <a:pt x="438215" y="266285"/>
                    <a:pt x="462664" y="285814"/>
                    <a:pt x="487699" y="287181"/>
                  </a:cubicBezTo>
                  <a:cubicBezTo>
                    <a:pt x="514886" y="288548"/>
                    <a:pt x="534250" y="264136"/>
                    <a:pt x="535619" y="239334"/>
                  </a:cubicBezTo>
                  <a:cubicBezTo>
                    <a:pt x="533957" y="208478"/>
                    <a:pt x="510828" y="193049"/>
                    <a:pt x="487700" y="193049"/>
                  </a:cubicBezTo>
                  <a:close/>
                  <a:moveTo>
                    <a:pt x="557525" y="183285"/>
                  </a:moveTo>
                  <a:cubicBezTo>
                    <a:pt x="553809" y="183285"/>
                    <a:pt x="549897" y="183675"/>
                    <a:pt x="548724" y="187972"/>
                  </a:cubicBezTo>
                  <a:cubicBezTo>
                    <a:pt x="547746" y="190901"/>
                    <a:pt x="547941" y="196955"/>
                    <a:pt x="550288" y="199299"/>
                  </a:cubicBezTo>
                  <a:cubicBezTo>
                    <a:pt x="552635" y="201642"/>
                    <a:pt x="556743" y="201057"/>
                    <a:pt x="559677" y="201057"/>
                  </a:cubicBezTo>
                  <a:lnTo>
                    <a:pt x="572977" y="201057"/>
                  </a:lnTo>
                  <a:cubicBezTo>
                    <a:pt x="576106" y="201057"/>
                    <a:pt x="579236" y="201057"/>
                    <a:pt x="581191" y="198713"/>
                  </a:cubicBezTo>
                  <a:cubicBezTo>
                    <a:pt x="581387" y="198713"/>
                    <a:pt x="581387" y="198518"/>
                    <a:pt x="581387" y="198518"/>
                  </a:cubicBezTo>
                  <a:cubicBezTo>
                    <a:pt x="581778" y="198127"/>
                    <a:pt x="581974" y="198127"/>
                    <a:pt x="582169" y="197737"/>
                  </a:cubicBezTo>
                  <a:cubicBezTo>
                    <a:pt x="582169" y="197737"/>
                    <a:pt x="582169" y="197541"/>
                    <a:pt x="582169" y="197541"/>
                  </a:cubicBezTo>
                  <a:cubicBezTo>
                    <a:pt x="582561" y="196955"/>
                    <a:pt x="582756" y="196174"/>
                    <a:pt x="582756" y="195198"/>
                  </a:cubicBezTo>
                  <a:cubicBezTo>
                    <a:pt x="582756" y="191682"/>
                    <a:pt x="583734" y="186410"/>
                    <a:pt x="580018" y="184261"/>
                  </a:cubicBezTo>
                  <a:cubicBezTo>
                    <a:pt x="577280" y="182699"/>
                    <a:pt x="573563" y="183285"/>
                    <a:pt x="570630" y="183285"/>
                  </a:cubicBezTo>
                  <a:close/>
                  <a:moveTo>
                    <a:pt x="416505" y="156139"/>
                  </a:moveTo>
                  <a:lnTo>
                    <a:pt x="460121" y="156139"/>
                  </a:lnTo>
                  <a:lnTo>
                    <a:pt x="460121" y="167857"/>
                  </a:lnTo>
                  <a:lnTo>
                    <a:pt x="601337" y="167857"/>
                  </a:lnTo>
                  <a:lnTo>
                    <a:pt x="601337" y="169614"/>
                  </a:lnTo>
                  <a:lnTo>
                    <a:pt x="601337" y="180160"/>
                  </a:lnTo>
                  <a:lnTo>
                    <a:pt x="601337" y="296751"/>
                  </a:lnTo>
                  <a:lnTo>
                    <a:pt x="601337" y="309054"/>
                  </a:lnTo>
                  <a:lnTo>
                    <a:pt x="587646" y="309054"/>
                  </a:lnTo>
                  <a:lnTo>
                    <a:pt x="428436" y="309054"/>
                  </a:lnTo>
                  <a:lnTo>
                    <a:pt x="428240" y="309054"/>
                  </a:lnTo>
                  <a:lnTo>
                    <a:pt x="399097" y="309054"/>
                  </a:lnTo>
                  <a:lnTo>
                    <a:pt x="399097" y="308859"/>
                  </a:lnTo>
                  <a:lnTo>
                    <a:pt x="399097" y="296751"/>
                  </a:lnTo>
                  <a:lnTo>
                    <a:pt x="399097" y="180160"/>
                  </a:lnTo>
                  <a:lnTo>
                    <a:pt x="399097" y="169614"/>
                  </a:lnTo>
                  <a:lnTo>
                    <a:pt x="399097" y="167857"/>
                  </a:lnTo>
                  <a:lnTo>
                    <a:pt x="416505" y="167857"/>
                  </a:lnTo>
                  <a:close/>
                  <a:moveTo>
                    <a:pt x="215460" y="138"/>
                  </a:moveTo>
                  <a:cubicBezTo>
                    <a:pt x="248510" y="1895"/>
                    <a:pt x="275889" y="16539"/>
                    <a:pt x="293295" y="39579"/>
                  </a:cubicBezTo>
                  <a:cubicBezTo>
                    <a:pt x="310895" y="15173"/>
                    <a:pt x="338470" y="-1619"/>
                    <a:pt x="371325" y="138"/>
                  </a:cubicBezTo>
                  <a:cubicBezTo>
                    <a:pt x="427257" y="3067"/>
                    <a:pt x="467152" y="42898"/>
                    <a:pt x="470085" y="98936"/>
                  </a:cubicBezTo>
                  <a:cubicBezTo>
                    <a:pt x="470085" y="102060"/>
                    <a:pt x="469694" y="104989"/>
                    <a:pt x="469303" y="108113"/>
                  </a:cubicBezTo>
                  <a:cubicBezTo>
                    <a:pt x="466174" y="107918"/>
                    <a:pt x="463045" y="107722"/>
                    <a:pt x="459916" y="107722"/>
                  </a:cubicBezTo>
                  <a:cubicBezTo>
                    <a:pt x="386579" y="107722"/>
                    <a:pt x="326932" y="167079"/>
                    <a:pt x="326932" y="240494"/>
                  </a:cubicBezTo>
                  <a:cubicBezTo>
                    <a:pt x="326932" y="275249"/>
                    <a:pt x="340426" y="306685"/>
                    <a:pt x="362329" y="330506"/>
                  </a:cubicBezTo>
                  <a:lnTo>
                    <a:pt x="97144" y="330506"/>
                  </a:lnTo>
                  <a:lnTo>
                    <a:pt x="97144" y="329530"/>
                  </a:lnTo>
                  <a:cubicBezTo>
                    <a:pt x="45124" y="322305"/>
                    <a:pt x="-2985" y="280521"/>
                    <a:pt x="144" y="223703"/>
                  </a:cubicBezTo>
                  <a:cubicBezTo>
                    <a:pt x="3077" y="168056"/>
                    <a:pt x="46493" y="113775"/>
                    <a:pt x="106922" y="116899"/>
                  </a:cubicBezTo>
                  <a:cubicBezTo>
                    <a:pt x="110638" y="117095"/>
                    <a:pt x="114158" y="117485"/>
                    <a:pt x="117678" y="118071"/>
                  </a:cubicBezTo>
                  <a:cubicBezTo>
                    <a:pt x="116700" y="111823"/>
                    <a:pt x="116309" y="105575"/>
                    <a:pt x="116505" y="98936"/>
                  </a:cubicBezTo>
                  <a:cubicBezTo>
                    <a:pt x="119242" y="47389"/>
                    <a:pt x="159529" y="-2986"/>
                    <a:pt x="215460" y="138"/>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6" name="组合 45">
              <a:extLst>
                <a:ext uri="{FF2B5EF4-FFF2-40B4-BE49-F238E27FC236}">
                  <a16:creationId xmlns:a16="http://schemas.microsoft.com/office/drawing/2014/main" id="{811D927C-4D36-FF3C-A3A6-A292921B7E37}"/>
                </a:ext>
              </a:extLst>
            </p:cNvPr>
            <p:cNvGrpSpPr/>
            <p:nvPr/>
          </p:nvGrpSpPr>
          <p:grpSpPr>
            <a:xfrm>
              <a:off x="1111922" y="2090011"/>
              <a:ext cx="2658803" cy="456535"/>
              <a:chOff x="1662815" y="2324524"/>
              <a:chExt cx="2569456" cy="456535"/>
            </a:xfrm>
          </p:grpSpPr>
          <p:pic>
            <p:nvPicPr>
              <p:cNvPr id="48" name="Picture 2" descr="DS-3WF0EC-5ACT/R">
                <a:extLst>
                  <a:ext uri="{FF2B5EF4-FFF2-40B4-BE49-F238E27FC236}">
                    <a16:creationId xmlns:a16="http://schemas.microsoft.com/office/drawing/2014/main" id="{23467C9F-4E04-4C10-B5C9-DB21022DEAC4}"/>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rot="16200000">
                <a:off x="3512070" y="2351038"/>
                <a:ext cx="243711" cy="539949"/>
              </a:xfrm>
              <a:prstGeom prst="rect">
                <a:avLst/>
              </a:prstGeom>
              <a:noFill/>
              <a:extLst>
                <a:ext uri="{909E8E84-426E-40DD-AFC4-6F175D3DCCD1}">
                  <a14:hiddenFill xmlns:a14="http://schemas.microsoft.com/office/drawing/2010/main">
                    <a:solidFill>
                      <a:srgbClr val="FFFFFF"/>
                    </a:solidFill>
                  </a14:hiddenFill>
                </a:ext>
              </a:extLst>
            </p:spPr>
          </p:pic>
          <p:sp>
            <p:nvSpPr>
              <p:cNvPr id="49" name="íṥlîḑê">
                <a:extLst>
                  <a:ext uri="{FF2B5EF4-FFF2-40B4-BE49-F238E27FC236}">
                    <a16:creationId xmlns:a16="http://schemas.microsoft.com/office/drawing/2014/main" id="{B0EBFD5A-B721-D0BB-833B-46E8DB4BDB3F}"/>
                  </a:ext>
                </a:extLst>
              </p:cNvPr>
              <p:cNvSpPr txBox="1"/>
              <p:nvPr/>
            </p:nvSpPr>
            <p:spPr>
              <a:xfrm>
                <a:off x="1662815" y="2324524"/>
                <a:ext cx="364647" cy="4565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0" name="íṥlîḑê">
                <a:extLst>
                  <a:ext uri="{FF2B5EF4-FFF2-40B4-BE49-F238E27FC236}">
                    <a16:creationId xmlns:a16="http://schemas.microsoft.com/office/drawing/2014/main" id="{B7290F03-2414-1448-C37D-34E61A57CD0B}"/>
                  </a:ext>
                </a:extLst>
              </p:cNvPr>
              <p:cNvSpPr txBox="1"/>
              <p:nvPr/>
            </p:nvSpPr>
            <p:spPr>
              <a:xfrm>
                <a:off x="2484300" y="2324524"/>
                <a:ext cx="364647" cy="4565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1" name="íṥlîḑê">
                <a:extLst>
                  <a:ext uri="{FF2B5EF4-FFF2-40B4-BE49-F238E27FC236}">
                    <a16:creationId xmlns:a16="http://schemas.microsoft.com/office/drawing/2014/main" id="{F617B88D-9B4C-EC2D-3D43-54594EE7438E}"/>
                  </a:ext>
                </a:extLst>
              </p:cNvPr>
              <p:cNvSpPr txBox="1"/>
              <p:nvPr/>
            </p:nvSpPr>
            <p:spPr>
              <a:xfrm>
                <a:off x="3095137" y="2324524"/>
                <a:ext cx="364647" cy="4565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2" name="íṥlîḑê">
                <a:extLst>
                  <a:ext uri="{FF2B5EF4-FFF2-40B4-BE49-F238E27FC236}">
                    <a16:creationId xmlns:a16="http://schemas.microsoft.com/office/drawing/2014/main" id="{3B1A0FA1-F552-4B0A-ADE7-1B531339CAA7}"/>
                  </a:ext>
                </a:extLst>
              </p:cNvPr>
              <p:cNvSpPr txBox="1"/>
              <p:nvPr/>
            </p:nvSpPr>
            <p:spPr>
              <a:xfrm>
                <a:off x="3867624" y="2324524"/>
                <a:ext cx="364647" cy="4565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sp>
          <p:nvSpPr>
            <p:cNvPr id="47" name="矩形 46">
              <a:extLst>
                <a:ext uri="{FF2B5EF4-FFF2-40B4-BE49-F238E27FC236}">
                  <a16:creationId xmlns:a16="http://schemas.microsoft.com/office/drawing/2014/main" id="{7E3AD5FB-0E12-5D5F-521D-459C431D2222}"/>
                </a:ext>
              </a:extLst>
            </p:cNvPr>
            <p:cNvSpPr/>
            <p:nvPr/>
          </p:nvSpPr>
          <p:spPr>
            <a:xfrm>
              <a:off x="3725407" y="2163493"/>
              <a:ext cx="1302998" cy="337725"/>
            </a:xfrm>
            <a:prstGeom prst="rect">
              <a:avLst/>
            </a:prstGeom>
            <a:gradFill flip="none" rotWithShape="1">
              <a:gsLst>
                <a:gs pos="0">
                  <a:srgbClr val="74FFBD">
                    <a:alpha val="23000"/>
                  </a:srgbClr>
                </a:gs>
                <a:gs pos="86000">
                  <a:srgbClr val="74FFBD">
                    <a:alpha val="0"/>
                  </a:srgbClr>
                </a:gs>
              </a:gsLst>
              <a:lin ang="5400000" scaled="1"/>
              <a:tileRect/>
            </a:gradFill>
            <a:ln w="12700" cap="flat" cmpd="sng" algn="ctr">
              <a:gradFill>
                <a:gsLst>
                  <a:gs pos="34000">
                    <a:srgbClr val="83FFE6">
                      <a:alpha val="39000"/>
                    </a:srgbClr>
                  </a:gs>
                  <a:gs pos="0">
                    <a:srgbClr val="83FFE6">
                      <a:alpha val="61000"/>
                    </a:srgbClr>
                  </a:gs>
                  <a:gs pos="78000">
                    <a:srgbClr val="83FFE6">
                      <a:alpha val="0"/>
                    </a:srgbClr>
                  </a:gs>
                </a:gsLst>
                <a:lin ang="5400000" scaled="1"/>
              </a:gra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effectLst/>
                  <a:uLnTx/>
                  <a:uFillTx/>
                  <a:latin typeface="微软雅黑"/>
                  <a:ea typeface="微软雅黑"/>
                  <a:cs typeface="+mn-ea"/>
                  <a:sym typeface="+mn-lt"/>
                </a:rPr>
                <a:t>梯联网平台</a:t>
              </a:r>
            </a:p>
          </p:txBody>
        </p:sp>
      </p:grpSp>
      <p:sp>
        <p:nvSpPr>
          <p:cNvPr id="59" name="矩形 58">
            <a:extLst>
              <a:ext uri="{FF2B5EF4-FFF2-40B4-BE49-F238E27FC236}">
                <a16:creationId xmlns:a16="http://schemas.microsoft.com/office/drawing/2014/main" id="{86465EB0-0EF0-610B-4ED3-E491633028E5}"/>
              </a:ext>
            </a:extLst>
          </p:cNvPr>
          <p:cNvSpPr/>
          <p:nvPr/>
        </p:nvSpPr>
        <p:spPr>
          <a:xfrm>
            <a:off x="205519" y="2307214"/>
            <a:ext cx="5314275" cy="377411"/>
          </a:xfrm>
          <a:prstGeom prst="rect">
            <a:avLst/>
          </a:prstGeom>
        </p:spPr>
        <p:txBody>
          <a:bodyPr wrap="none">
            <a:spAutoFit/>
          </a:bodyPr>
          <a:lstStyle/>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n"/>
              <a:tabLst/>
              <a:defRPr/>
            </a:pPr>
            <a:r>
              <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电梯半球</a:t>
            </a:r>
            <a:r>
              <a:rPr kumimoji="0" lang="en-US" altLang="zh-CN"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电梯状态检测</a:t>
            </a:r>
            <a:r>
              <a:rPr kumimoji="0" lang="en-US" altLang="zh-CN"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信息发布屏</a:t>
            </a:r>
            <a:r>
              <a:rPr kumimoji="0" lang="en-US" altLang="zh-CN"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电梯网桥</a:t>
            </a:r>
            <a:r>
              <a:rPr kumimoji="0" lang="en-US" altLang="zh-CN"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梯联网平台</a:t>
            </a:r>
            <a:endParaRPr kumimoji="0" lang="en-US" altLang="zh-CN"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pic>
        <p:nvPicPr>
          <p:cNvPr id="60" name="图片 59">
            <a:extLst>
              <a:ext uri="{FF2B5EF4-FFF2-40B4-BE49-F238E27FC236}">
                <a16:creationId xmlns:a16="http://schemas.microsoft.com/office/drawing/2014/main" id="{EB9F065A-0540-A035-3B47-DAEB2C939A2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0106" y="1592709"/>
            <a:ext cx="697760" cy="555278"/>
          </a:xfrm>
          <a:prstGeom prst="rect">
            <a:avLst/>
          </a:prstGeom>
        </p:spPr>
      </p:pic>
      <p:pic>
        <p:nvPicPr>
          <p:cNvPr id="62" name="图片 61">
            <a:extLst>
              <a:ext uri="{FF2B5EF4-FFF2-40B4-BE49-F238E27FC236}">
                <a16:creationId xmlns:a16="http://schemas.microsoft.com/office/drawing/2014/main" id="{08C764FC-337A-6891-171D-B9925273D13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17915" y="1685349"/>
            <a:ext cx="582421" cy="416489"/>
          </a:xfrm>
          <a:prstGeom prst="rect">
            <a:avLst/>
          </a:prstGeom>
        </p:spPr>
      </p:pic>
      <p:pic>
        <p:nvPicPr>
          <p:cNvPr id="63" name="图片 62">
            <a:extLst>
              <a:ext uri="{FF2B5EF4-FFF2-40B4-BE49-F238E27FC236}">
                <a16:creationId xmlns:a16="http://schemas.microsoft.com/office/drawing/2014/main" id="{45EA588B-F7AC-482F-234B-96E651BF483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82743" y="3724801"/>
            <a:ext cx="444131" cy="317598"/>
          </a:xfrm>
          <a:prstGeom prst="rect">
            <a:avLst/>
          </a:prstGeom>
        </p:spPr>
      </p:pic>
      <p:pic>
        <p:nvPicPr>
          <p:cNvPr id="256" name="图片 255" descr="15寸云对讲">
            <a:extLst>
              <a:ext uri="{FF2B5EF4-FFF2-40B4-BE49-F238E27FC236}">
                <a16:creationId xmlns:a16="http://schemas.microsoft.com/office/drawing/2014/main" id="{5D3DC1FC-B921-5B99-02C4-CEE1CAC7156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99321" y="4521179"/>
            <a:ext cx="305181" cy="611952"/>
          </a:xfrm>
          <a:prstGeom prst="rect">
            <a:avLst/>
          </a:prstGeom>
        </p:spPr>
      </p:pic>
      <p:pic>
        <p:nvPicPr>
          <p:cNvPr id="257" name="图片 256" descr="15寸云对讲">
            <a:extLst>
              <a:ext uri="{FF2B5EF4-FFF2-40B4-BE49-F238E27FC236}">
                <a16:creationId xmlns:a16="http://schemas.microsoft.com/office/drawing/2014/main" id="{28E99BBD-BB68-DF2B-E1BD-6500C37F5B8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288833" y="1583819"/>
            <a:ext cx="305181" cy="611952"/>
          </a:xfrm>
          <a:prstGeom prst="rect">
            <a:avLst/>
          </a:prstGeom>
        </p:spPr>
      </p:pic>
      <p:sp>
        <p:nvSpPr>
          <p:cNvPr id="258" name="矩形 257">
            <a:extLst>
              <a:ext uri="{FF2B5EF4-FFF2-40B4-BE49-F238E27FC236}">
                <a16:creationId xmlns:a16="http://schemas.microsoft.com/office/drawing/2014/main" id="{E562C124-8D36-38E9-E115-E37724976446}"/>
              </a:ext>
            </a:extLst>
          </p:cNvPr>
          <p:cNvSpPr/>
          <p:nvPr/>
        </p:nvSpPr>
        <p:spPr>
          <a:xfrm>
            <a:off x="505736" y="3545930"/>
            <a:ext cx="841890"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800" b="1" kern="0" dirty="0">
                <a:latin typeface="微软雅黑" panose="020B0503020204020204" pitchFamily="34" charset="-122"/>
                <a:ea typeface="微软雅黑"/>
              </a:rPr>
              <a:t>电梯状态检测</a:t>
            </a:r>
            <a:endParaRPr kumimoji="0" lang="zh-CN" altLang="en-US" sz="800" b="1" i="0" u="none" strike="noStrike" kern="1200" cap="none" spc="0" normalizeH="0" baseline="0" noProof="0" dirty="0">
              <a:ln>
                <a:noFill/>
              </a:ln>
              <a:effectLst/>
              <a:uLnTx/>
              <a:uFillTx/>
              <a:latin typeface="Arial"/>
              <a:ea typeface="微软雅黑"/>
              <a:cs typeface="+mn-cs"/>
            </a:endParaRPr>
          </a:p>
        </p:txBody>
      </p:sp>
    </p:spTree>
    <p:extLst>
      <p:ext uri="{BB962C8B-B14F-4D97-AF65-F5344CB8AC3E}">
        <p14:creationId xmlns:p14="http://schemas.microsoft.com/office/powerpoint/2010/main" val="41718190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3" y="283210"/>
            <a:ext cx="4348423"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梯联网平台电梯监测解决方案</a:t>
            </a:r>
          </a:p>
        </p:txBody>
      </p:sp>
      <p:cxnSp>
        <p:nvCxnSpPr>
          <p:cNvPr id="3" name="直接连接符 2">
            <a:extLst>
              <a:ext uri="{FF2B5EF4-FFF2-40B4-BE49-F238E27FC236}">
                <a16:creationId xmlns:a16="http://schemas.microsoft.com/office/drawing/2014/main" id="{9154EEDC-4689-4EE7-6FC0-B0FE1F04A7AA}"/>
              </a:ext>
            </a:extLst>
          </p:cNvPr>
          <p:cNvCxnSpPr/>
          <p:nvPr/>
        </p:nvCxnSpPr>
        <p:spPr>
          <a:xfrm flipV="1">
            <a:off x="-1181150" y="5247981"/>
            <a:ext cx="537450" cy="527105"/>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4" name="7f5f63f6bb7cd0cb137bbb917b3d50be">
            <a:hlinkClick r:id="" action="ppaction://media"/>
            <a:extLst>
              <a:ext uri="{FF2B5EF4-FFF2-40B4-BE49-F238E27FC236}">
                <a16:creationId xmlns:a16="http://schemas.microsoft.com/office/drawing/2014/main" id="{C4B7B515-2AAD-3C84-441B-4C748FC9101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90642" y="1349677"/>
            <a:ext cx="3002442" cy="4831668"/>
          </a:xfrm>
          <a:prstGeom prst="rect">
            <a:avLst/>
          </a:prstGeom>
        </p:spPr>
      </p:pic>
      <p:grpSp>
        <p:nvGrpSpPr>
          <p:cNvPr id="5" name="a0d0c382-c5dd-409c-aa7c-4d4120beef4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5CF36CFD-65BD-C2B0-3ABA-7AB1E14D6158}"/>
              </a:ext>
            </a:extLst>
          </p:cNvPr>
          <p:cNvGrpSpPr>
            <a:grpSpLocks noChangeAspect="1"/>
          </p:cNvGrpSpPr>
          <p:nvPr>
            <p:custDataLst>
              <p:tags r:id="rId3"/>
            </p:custDataLst>
          </p:nvPr>
        </p:nvGrpSpPr>
        <p:grpSpPr>
          <a:xfrm>
            <a:off x="4772048" y="4320182"/>
            <a:ext cx="1744198" cy="1290602"/>
            <a:chOff x="3004344" y="1561995"/>
            <a:chExt cx="6183312" cy="4575280"/>
          </a:xfrm>
        </p:grpSpPr>
        <p:sp>
          <p:nvSpPr>
            <p:cNvPr id="7" name="îṣ1íḓé">
              <a:extLst>
                <a:ext uri="{FF2B5EF4-FFF2-40B4-BE49-F238E27FC236}">
                  <a16:creationId xmlns:a16="http://schemas.microsoft.com/office/drawing/2014/main" id="{F8138E23-9D0F-F730-A48A-39815BCBE0FA}"/>
                </a:ext>
              </a:extLst>
            </p:cNvPr>
            <p:cNvSpPr/>
            <p:nvPr/>
          </p:nvSpPr>
          <p:spPr bwMode="auto">
            <a:xfrm>
              <a:off x="3004344" y="1561995"/>
              <a:ext cx="6166862" cy="4575280"/>
            </a:xfrm>
            <a:custGeom>
              <a:avLst/>
              <a:gdLst>
                <a:gd name="T0" fmla="*/ 1352 w 1442"/>
                <a:gd name="T1" fmla="*/ 712 h 1071"/>
                <a:gd name="T2" fmla="*/ 1420 w 1442"/>
                <a:gd name="T3" fmla="*/ 688 h 1071"/>
                <a:gd name="T4" fmla="*/ 1252 w 1442"/>
                <a:gd name="T5" fmla="*/ 573 h 1071"/>
                <a:gd name="T6" fmla="*/ 1208 w 1442"/>
                <a:gd name="T7" fmla="*/ 536 h 1071"/>
                <a:gd name="T8" fmla="*/ 1174 w 1442"/>
                <a:gd name="T9" fmla="*/ 497 h 1071"/>
                <a:gd name="T10" fmla="*/ 996 w 1442"/>
                <a:gd name="T11" fmla="*/ 296 h 1071"/>
                <a:gd name="T12" fmla="*/ 1058 w 1442"/>
                <a:gd name="T13" fmla="*/ 286 h 1071"/>
                <a:gd name="T14" fmla="*/ 1087 w 1442"/>
                <a:gd name="T15" fmla="*/ 209 h 1071"/>
                <a:gd name="T16" fmla="*/ 1060 w 1442"/>
                <a:gd name="T17" fmla="*/ 163 h 1071"/>
                <a:gd name="T18" fmla="*/ 990 w 1442"/>
                <a:gd name="T19" fmla="*/ 155 h 1071"/>
                <a:gd name="T20" fmla="*/ 950 w 1442"/>
                <a:gd name="T21" fmla="*/ 45 h 1071"/>
                <a:gd name="T22" fmla="*/ 912 w 1442"/>
                <a:gd name="T23" fmla="*/ 5 h 1071"/>
                <a:gd name="T24" fmla="*/ 932 w 1442"/>
                <a:gd name="T25" fmla="*/ 128 h 1071"/>
                <a:gd name="T26" fmla="*/ 972 w 1442"/>
                <a:gd name="T27" fmla="*/ 146 h 1071"/>
                <a:gd name="T28" fmla="*/ 937 w 1442"/>
                <a:gd name="T29" fmla="*/ 193 h 1071"/>
                <a:gd name="T30" fmla="*/ 906 w 1442"/>
                <a:gd name="T31" fmla="*/ 307 h 1071"/>
                <a:gd name="T32" fmla="*/ 994 w 1442"/>
                <a:gd name="T33" fmla="*/ 376 h 1071"/>
                <a:gd name="T34" fmla="*/ 951 w 1442"/>
                <a:gd name="T35" fmla="*/ 443 h 1071"/>
                <a:gd name="T36" fmla="*/ 916 w 1442"/>
                <a:gd name="T37" fmla="*/ 661 h 1071"/>
                <a:gd name="T38" fmla="*/ 918 w 1442"/>
                <a:gd name="T39" fmla="*/ 764 h 1071"/>
                <a:gd name="T40" fmla="*/ 655 w 1442"/>
                <a:gd name="T41" fmla="*/ 742 h 1071"/>
                <a:gd name="T42" fmla="*/ 632 w 1442"/>
                <a:gd name="T43" fmla="*/ 556 h 1071"/>
                <a:gd name="T44" fmla="*/ 650 w 1442"/>
                <a:gd name="T45" fmla="*/ 554 h 1071"/>
                <a:gd name="T46" fmla="*/ 677 w 1442"/>
                <a:gd name="T47" fmla="*/ 551 h 1071"/>
                <a:gd name="T48" fmla="*/ 703 w 1442"/>
                <a:gd name="T49" fmla="*/ 514 h 1071"/>
                <a:gd name="T50" fmla="*/ 711 w 1442"/>
                <a:gd name="T51" fmla="*/ 504 h 1071"/>
                <a:gd name="T52" fmla="*/ 691 w 1442"/>
                <a:gd name="T53" fmla="*/ 381 h 1071"/>
                <a:gd name="T54" fmla="*/ 373 w 1442"/>
                <a:gd name="T55" fmla="*/ 378 h 1071"/>
                <a:gd name="T56" fmla="*/ 176 w 1442"/>
                <a:gd name="T57" fmla="*/ 387 h 1071"/>
                <a:gd name="T58" fmla="*/ 180 w 1442"/>
                <a:gd name="T59" fmla="*/ 445 h 1071"/>
                <a:gd name="T60" fmla="*/ 202 w 1442"/>
                <a:gd name="T61" fmla="*/ 500 h 1071"/>
                <a:gd name="T62" fmla="*/ 172 w 1442"/>
                <a:gd name="T63" fmla="*/ 526 h 1071"/>
                <a:gd name="T64" fmla="*/ 57 w 1442"/>
                <a:gd name="T65" fmla="*/ 593 h 1071"/>
                <a:gd name="T66" fmla="*/ 81 w 1442"/>
                <a:gd name="T67" fmla="*/ 612 h 1071"/>
                <a:gd name="T68" fmla="*/ 77 w 1442"/>
                <a:gd name="T69" fmla="*/ 617 h 1071"/>
                <a:gd name="T70" fmla="*/ 4 w 1442"/>
                <a:gd name="T71" fmla="*/ 789 h 1071"/>
                <a:gd name="T72" fmla="*/ 15 w 1442"/>
                <a:gd name="T73" fmla="*/ 797 h 1071"/>
                <a:gd name="T74" fmla="*/ 24 w 1442"/>
                <a:gd name="T75" fmla="*/ 831 h 1071"/>
                <a:gd name="T76" fmla="*/ 124 w 1442"/>
                <a:gd name="T77" fmla="*/ 977 h 1071"/>
                <a:gd name="T78" fmla="*/ 429 w 1442"/>
                <a:gd name="T79" fmla="*/ 924 h 1071"/>
                <a:gd name="T80" fmla="*/ 583 w 1442"/>
                <a:gd name="T81" fmla="*/ 926 h 1071"/>
                <a:gd name="T82" fmla="*/ 604 w 1442"/>
                <a:gd name="T83" fmla="*/ 889 h 1071"/>
                <a:gd name="T84" fmla="*/ 725 w 1442"/>
                <a:gd name="T85" fmla="*/ 885 h 1071"/>
                <a:gd name="T86" fmla="*/ 898 w 1442"/>
                <a:gd name="T87" fmla="*/ 864 h 1071"/>
                <a:gd name="T88" fmla="*/ 940 w 1442"/>
                <a:gd name="T89" fmla="*/ 818 h 1071"/>
                <a:gd name="T90" fmla="*/ 1000 w 1442"/>
                <a:gd name="T91" fmla="*/ 827 h 1071"/>
                <a:gd name="T92" fmla="*/ 1032 w 1442"/>
                <a:gd name="T93" fmla="*/ 832 h 1071"/>
                <a:gd name="T94" fmla="*/ 1035 w 1442"/>
                <a:gd name="T95" fmla="*/ 832 h 1071"/>
                <a:gd name="T96" fmla="*/ 1037 w 1442"/>
                <a:gd name="T97" fmla="*/ 832 h 1071"/>
                <a:gd name="T98" fmla="*/ 1111 w 1442"/>
                <a:gd name="T99" fmla="*/ 963 h 1071"/>
                <a:gd name="T100" fmla="*/ 1426 w 1442"/>
                <a:gd name="T101" fmla="*/ 83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42" h="1071">
                  <a:moveTo>
                    <a:pt x="1426" y="837"/>
                  </a:moveTo>
                  <a:cubicBezTo>
                    <a:pt x="1418" y="788"/>
                    <a:pt x="1391" y="743"/>
                    <a:pt x="1352" y="712"/>
                  </a:cubicBezTo>
                  <a:cubicBezTo>
                    <a:pt x="1365" y="714"/>
                    <a:pt x="1378" y="717"/>
                    <a:pt x="1390" y="717"/>
                  </a:cubicBezTo>
                  <a:cubicBezTo>
                    <a:pt x="1407" y="715"/>
                    <a:pt x="1417" y="704"/>
                    <a:pt x="1420" y="688"/>
                  </a:cubicBezTo>
                  <a:cubicBezTo>
                    <a:pt x="1429" y="643"/>
                    <a:pt x="1383" y="605"/>
                    <a:pt x="1346" y="590"/>
                  </a:cubicBezTo>
                  <a:cubicBezTo>
                    <a:pt x="1316" y="577"/>
                    <a:pt x="1284" y="574"/>
                    <a:pt x="1252" y="573"/>
                  </a:cubicBezTo>
                  <a:cubicBezTo>
                    <a:pt x="1232" y="572"/>
                    <a:pt x="1211" y="571"/>
                    <a:pt x="1192" y="576"/>
                  </a:cubicBezTo>
                  <a:cubicBezTo>
                    <a:pt x="1202" y="565"/>
                    <a:pt x="1208" y="550"/>
                    <a:pt x="1208" y="536"/>
                  </a:cubicBezTo>
                  <a:cubicBezTo>
                    <a:pt x="1208" y="518"/>
                    <a:pt x="1196" y="498"/>
                    <a:pt x="1176" y="499"/>
                  </a:cubicBezTo>
                  <a:cubicBezTo>
                    <a:pt x="1176" y="499"/>
                    <a:pt x="1175" y="498"/>
                    <a:pt x="1174" y="497"/>
                  </a:cubicBezTo>
                  <a:cubicBezTo>
                    <a:pt x="1173" y="496"/>
                    <a:pt x="1171" y="496"/>
                    <a:pt x="1170" y="496"/>
                  </a:cubicBezTo>
                  <a:cubicBezTo>
                    <a:pt x="1110" y="508"/>
                    <a:pt x="1030" y="325"/>
                    <a:pt x="996" y="296"/>
                  </a:cubicBezTo>
                  <a:cubicBezTo>
                    <a:pt x="1015" y="295"/>
                    <a:pt x="1034" y="293"/>
                    <a:pt x="1053" y="291"/>
                  </a:cubicBezTo>
                  <a:cubicBezTo>
                    <a:pt x="1056" y="291"/>
                    <a:pt x="1058" y="289"/>
                    <a:pt x="1058" y="286"/>
                  </a:cubicBezTo>
                  <a:cubicBezTo>
                    <a:pt x="1058" y="282"/>
                    <a:pt x="1058" y="282"/>
                    <a:pt x="1058" y="282"/>
                  </a:cubicBezTo>
                  <a:cubicBezTo>
                    <a:pt x="1076" y="262"/>
                    <a:pt x="1086" y="236"/>
                    <a:pt x="1087" y="209"/>
                  </a:cubicBezTo>
                  <a:cubicBezTo>
                    <a:pt x="1088" y="189"/>
                    <a:pt x="1082" y="166"/>
                    <a:pt x="1060" y="163"/>
                  </a:cubicBezTo>
                  <a:cubicBezTo>
                    <a:pt x="1060" y="163"/>
                    <a:pt x="1060" y="163"/>
                    <a:pt x="1060" y="163"/>
                  </a:cubicBezTo>
                  <a:cubicBezTo>
                    <a:pt x="1056" y="156"/>
                    <a:pt x="1050" y="158"/>
                    <a:pt x="1043" y="158"/>
                  </a:cubicBezTo>
                  <a:cubicBezTo>
                    <a:pt x="1025" y="159"/>
                    <a:pt x="1007" y="157"/>
                    <a:pt x="990" y="155"/>
                  </a:cubicBezTo>
                  <a:cubicBezTo>
                    <a:pt x="996" y="136"/>
                    <a:pt x="996" y="106"/>
                    <a:pt x="990" y="89"/>
                  </a:cubicBezTo>
                  <a:cubicBezTo>
                    <a:pt x="985" y="72"/>
                    <a:pt x="966" y="52"/>
                    <a:pt x="950" y="45"/>
                  </a:cubicBezTo>
                  <a:cubicBezTo>
                    <a:pt x="948" y="29"/>
                    <a:pt x="930" y="3"/>
                    <a:pt x="918" y="0"/>
                  </a:cubicBezTo>
                  <a:cubicBezTo>
                    <a:pt x="915" y="0"/>
                    <a:pt x="912" y="2"/>
                    <a:pt x="912" y="5"/>
                  </a:cubicBezTo>
                  <a:cubicBezTo>
                    <a:pt x="914" y="38"/>
                    <a:pt x="915" y="71"/>
                    <a:pt x="915" y="104"/>
                  </a:cubicBezTo>
                  <a:cubicBezTo>
                    <a:pt x="914" y="116"/>
                    <a:pt x="913" y="135"/>
                    <a:pt x="932" y="128"/>
                  </a:cubicBezTo>
                  <a:cubicBezTo>
                    <a:pt x="945" y="123"/>
                    <a:pt x="948" y="104"/>
                    <a:pt x="949" y="90"/>
                  </a:cubicBezTo>
                  <a:cubicBezTo>
                    <a:pt x="962" y="107"/>
                    <a:pt x="970" y="125"/>
                    <a:pt x="972" y="146"/>
                  </a:cubicBezTo>
                  <a:cubicBezTo>
                    <a:pt x="973" y="161"/>
                    <a:pt x="972" y="177"/>
                    <a:pt x="958" y="186"/>
                  </a:cubicBezTo>
                  <a:cubicBezTo>
                    <a:pt x="951" y="189"/>
                    <a:pt x="944" y="191"/>
                    <a:pt x="937" y="193"/>
                  </a:cubicBezTo>
                  <a:cubicBezTo>
                    <a:pt x="914" y="201"/>
                    <a:pt x="900" y="214"/>
                    <a:pt x="896" y="238"/>
                  </a:cubicBezTo>
                  <a:cubicBezTo>
                    <a:pt x="893" y="259"/>
                    <a:pt x="892" y="289"/>
                    <a:pt x="906" y="307"/>
                  </a:cubicBezTo>
                  <a:cubicBezTo>
                    <a:pt x="913" y="317"/>
                    <a:pt x="920" y="321"/>
                    <a:pt x="931" y="321"/>
                  </a:cubicBezTo>
                  <a:cubicBezTo>
                    <a:pt x="961" y="322"/>
                    <a:pt x="989" y="369"/>
                    <a:pt x="994" y="376"/>
                  </a:cubicBezTo>
                  <a:cubicBezTo>
                    <a:pt x="1004" y="404"/>
                    <a:pt x="995" y="438"/>
                    <a:pt x="955" y="438"/>
                  </a:cubicBezTo>
                  <a:cubicBezTo>
                    <a:pt x="953" y="438"/>
                    <a:pt x="951" y="441"/>
                    <a:pt x="951" y="443"/>
                  </a:cubicBezTo>
                  <a:cubicBezTo>
                    <a:pt x="948" y="514"/>
                    <a:pt x="944" y="587"/>
                    <a:pt x="914" y="654"/>
                  </a:cubicBezTo>
                  <a:cubicBezTo>
                    <a:pt x="913" y="656"/>
                    <a:pt x="913" y="660"/>
                    <a:pt x="916" y="661"/>
                  </a:cubicBezTo>
                  <a:cubicBezTo>
                    <a:pt x="917" y="662"/>
                    <a:pt x="917" y="662"/>
                    <a:pt x="917" y="662"/>
                  </a:cubicBezTo>
                  <a:cubicBezTo>
                    <a:pt x="924" y="688"/>
                    <a:pt x="939" y="739"/>
                    <a:pt x="918" y="764"/>
                  </a:cubicBezTo>
                  <a:cubicBezTo>
                    <a:pt x="878" y="766"/>
                    <a:pt x="837" y="769"/>
                    <a:pt x="797" y="770"/>
                  </a:cubicBezTo>
                  <a:cubicBezTo>
                    <a:pt x="749" y="772"/>
                    <a:pt x="697" y="770"/>
                    <a:pt x="655" y="742"/>
                  </a:cubicBezTo>
                  <a:cubicBezTo>
                    <a:pt x="614" y="714"/>
                    <a:pt x="597" y="662"/>
                    <a:pt x="604" y="613"/>
                  </a:cubicBezTo>
                  <a:cubicBezTo>
                    <a:pt x="607" y="591"/>
                    <a:pt x="618" y="573"/>
                    <a:pt x="632" y="556"/>
                  </a:cubicBezTo>
                  <a:cubicBezTo>
                    <a:pt x="633" y="556"/>
                    <a:pt x="633" y="556"/>
                    <a:pt x="633" y="556"/>
                  </a:cubicBezTo>
                  <a:cubicBezTo>
                    <a:pt x="637" y="554"/>
                    <a:pt x="644" y="554"/>
                    <a:pt x="650" y="554"/>
                  </a:cubicBezTo>
                  <a:cubicBezTo>
                    <a:pt x="652" y="554"/>
                    <a:pt x="655" y="554"/>
                    <a:pt x="657" y="554"/>
                  </a:cubicBezTo>
                  <a:cubicBezTo>
                    <a:pt x="664" y="553"/>
                    <a:pt x="671" y="553"/>
                    <a:pt x="677" y="551"/>
                  </a:cubicBezTo>
                  <a:cubicBezTo>
                    <a:pt x="687" y="549"/>
                    <a:pt x="697" y="545"/>
                    <a:pt x="703" y="536"/>
                  </a:cubicBezTo>
                  <a:cubicBezTo>
                    <a:pt x="707" y="529"/>
                    <a:pt x="710" y="520"/>
                    <a:pt x="703" y="514"/>
                  </a:cubicBezTo>
                  <a:cubicBezTo>
                    <a:pt x="702" y="512"/>
                    <a:pt x="699" y="511"/>
                    <a:pt x="697" y="511"/>
                  </a:cubicBezTo>
                  <a:cubicBezTo>
                    <a:pt x="701" y="509"/>
                    <a:pt x="711" y="505"/>
                    <a:pt x="711" y="504"/>
                  </a:cubicBezTo>
                  <a:cubicBezTo>
                    <a:pt x="713" y="505"/>
                    <a:pt x="807" y="451"/>
                    <a:pt x="753" y="402"/>
                  </a:cubicBezTo>
                  <a:cubicBezTo>
                    <a:pt x="736" y="387"/>
                    <a:pt x="713" y="382"/>
                    <a:pt x="691" y="381"/>
                  </a:cubicBezTo>
                  <a:cubicBezTo>
                    <a:pt x="657" y="381"/>
                    <a:pt x="622" y="384"/>
                    <a:pt x="588" y="384"/>
                  </a:cubicBezTo>
                  <a:cubicBezTo>
                    <a:pt x="516" y="385"/>
                    <a:pt x="445" y="383"/>
                    <a:pt x="373" y="378"/>
                  </a:cubicBezTo>
                  <a:cubicBezTo>
                    <a:pt x="310" y="373"/>
                    <a:pt x="238" y="364"/>
                    <a:pt x="177" y="386"/>
                  </a:cubicBezTo>
                  <a:cubicBezTo>
                    <a:pt x="176" y="387"/>
                    <a:pt x="176" y="387"/>
                    <a:pt x="176" y="387"/>
                  </a:cubicBezTo>
                  <a:cubicBezTo>
                    <a:pt x="165" y="391"/>
                    <a:pt x="159" y="405"/>
                    <a:pt x="162" y="416"/>
                  </a:cubicBezTo>
                  <a:cubicBezTo>
                    <a:pt x="164" y="428"/>
                    <a:pt x="170" y="439"/>
                    <a:pt x="180" y="445"/>
                  </a:cubicBezTo>
                  <a:cubicBezTo>
                    <a:pt x="203" y="458"/>
                    <a:pt x="202" y="491"/>
                    <a:pt x="202" y="500"/>
                  </a:cubicBezTo>
                  <a:cubicBezTo>
                    <a:pt x="202" y="500"/>
                    <a:pt x="202" y="500"/>
                    <a:pt x="202" y="500"/>
                  </a:cubicBezTo>
                  <a:cubicBezTo>
                    <a:pt x="193" y="510"/>
                    <a:pt x="183" y="518"/>
                    <a:pt x="172" y="526"/>
                  </a:cubicBezTo>
                  <a:cubicBezTo>
                    <a:pt x="172" y="526"/>
                    <a:pt x="172" y="526"/>
                    <a:pt x="172" y="526"/>
                  </a:cubicBezTo>
                  <a:cubicBezTo>
                    <a:pt x="150" y="521"/>
                    <a:pt x="104" y="519"/>
                    <a:pt x="102" y="520"/>
                  </a:cubicBezTo>
                  <a:cubicBezTo>
                    <a:pt x="74" y="534"/>
                    <a:pt x="59" y="562"/>
                    <a:pt x="57" y="593"/>
                  </a:cubicBezTo>
                  <a:cubicBezTo>
                    <a:pt x="56" y="594"/>
                    <a:pt x="59" y="597"/>
                    <a:pt x="60" y="597"/>
                  </a:cubicBezTo>
                  <a:cubicBezTo>
                    <a:pt x="68" y="602"/>
                    <a:pt x="76" y="604"/>
                    <a:pt x="81" y="612"/>
                  </a:cubicBezTo>
                  <a:cubicBezTo>
                    <a:pt x="81" y="612"/>
                    <a:pt x="81" y="612"/>
                    <a:pt x="81" y="612"/>
                  </a:cubicBezTo>
                  <a:cubicBezTo>
                    <a:pt x="80" y="614"/>
                    <a:pt x="79" y="615"/>
                    <a:pt x="77" y="617"/>
                  </a:cubicBezTo>
                  <a:cubicBezTo>
                    <a:pt x="43" y="661"/>
                    <a:pt x="17" y="711"/>
                    <a:pt x="1" y="764"/>
                  </a:cubicBezTo>
                  <a:cubicBezTo>
                    <a:pt x="0" y="766"/>
                    <a:pt x="0" y="783"/>
                    <a:pt x="4" y="789"/>
                  </a:cubicBezTo>
                  <a:cubicBezTo>
                    <a:pt x="6" y="791"/>
                    <a:pt x="7" y="792"/>
                    <a:pt x="9" y="793"/>
                  </a:cubicBezTo>
                  <a:cubicBezTo>
                    <a:pt x="11" y="794"/>
                    <a:pt x="13" y="796"/>
                    <a:pt x="15" y="797"/>
                  </a:cubicBezTo>
                  <a:cubicBezTo>
                    <a:pt x="23" y="805"/>
                    <a:pt x="21" y="815"/>
                    <a:pt x="20" y="827"/>
                  </a:cubicBezTo>
                  <a:cubicBezTo>
                    <a:pt x="20" y="830"/>
                    <a:pt x="22" y="831"/>
                    <a:pt x="24" y="831"/>
                  </a:cubicBezTo>
                  <a:cubicBezTo>
                    <a:pt x="50" y="833"/>
                    <a:pt x="76" y="836"/>
                    <a:pt x="103" y="837"/>
                  </a:cubicBezTo>
                  <a:cubicBezTo>
                    <a:pt x="92" y="883"/>
                    <a:pt x="103" y="938"/>
                    <a:pt x="124" y="977"/>
                  </a:cubicBezTo>
                  <a:cubicBezTo>
                    <a:pt x="148" y="1022"/>
                    <a:pt x="192" y="1056"/>
                    <a:pt x="243" y="1061"/>
                  </a:cubicBezTo>
                  <a:cubicBezTo>
                    <a:pt x="336" y="1071"/>
                    <a:pt x="403" y="1004"/>
                    <a:pt x="429" y="924"/>
                  </a:cubicBezTo>
                  <a:cubicBezTo>
                    <a:pt x="466" y="924"/>
                    <a:pt x="567" y="926"/>
                    <a:pt x="580" y="926"/>
                  </a:cubicBezTo>
                  <a:cubicBezTo>
                    <a:pt x="581" y="926"/>
                    <a:pt x="582" y="926"/>
                    <a:pt x="583" y="926"/>
                  </a:cubicBezTo>
                  <a:cubicBezTo>
                    <a:pt x="588" y="926"/>
                    <a:pt x="595" y="927"/>
                    <a:pt x="598" y="924"/>
                  </a:cubicBezTo>
                  <a:cubicBezTo>
                    <a:pt x="606" y="917"/>
                    <a:pt x="604" y="900"/>
                    <a:pt x="604" y="889"/>
                  </a:cubicBezTo>
                  <a:cubicBezTo>
                    <a:pt x="643" y="891"/>
                    <a:pt x="681" y="892"/>
                    <a:pt x="719" y="890"/>
                  </a:cubicBezTo>
                  <a:cubicBezTo>
                    <a:pt x="722" y="890"/>
                    <a:pt x="724" y="888"/>
                    <a:pt x="725" y="885"/>
                  </a:cubicBezTo>
                  <a:cubicBezTo>
                    <a:pt x="725" y="876"/>
                    <a:pt x="725" y="866"/>
                    <a:pt x="725" y="857"/>
                  </a:cubicBezTo>
                  <a:cubicBezTo>
                    <a:pt x="743" y="858"/>
                    <a:pt x="858" y="863"/>
                    <a:pt x="898" y="864"/>
                  </a:cubicBezTo>
                  <a:cubicBezTo>
                    <a:pt x="909" y="864"/>
                    <a:pt x="917" y="865"/>
                    <a:pt x="924" y="856"/>
                  </a:cubicBezTo>
                  <a:cubicBezTo>
                    <a:pt x="932" y="847"/>
                    <a:pt x="935" y="829"/>
                    <a:pt x="940" y="818"/>
                  </a:cubicBezTo>
                  <a:cubicBezTo>
                    <a:pt x="964" y="769"/>
                    <a:pt x="1000" y="727"/>
                    <a:pt x="1045" y="696"/>
                  </a:cubicBezTo>
                  <a:cubicBezTo>
                    <a:pt x="1015" y="732"/>
                    <a:pt x="1000" y="781"/>
                    <a:pt x="1000" y="827"/>
                  </a:cubicBezTo>
                  <a:cubicBezTo>
                    <a:pt x="1000" y="829"/>
                    <a:pt x="1002" y="831"/>
                    <a:pt x="1005" y="832"/>
                  </a:cubicBezTo>
                  <a:cubicBezTo>
                    <a:pt x="1014" y="832"/>
                    <a:pt x="1023" y="832"/>
                    <a:pt x="1032" y="832"/>
                  </a:cubicBezTo>
                  <a:cubicBezTo>
                    <a:pt x="1033" y="832"/>
                    <a:pt x="1034" y="832"/>
                    <a:pt x="1035" y="832"/>
                  </a:cubicBezTo>
                  <a:cubicBezTo>
                    <a:pt x="1035" y="832"/>
                    <a:pt x="1035" y="832"/>
                    <a:pt x="1035" y="832"/>
                  </a:cubicBezTo>
                  <a:cubicBezTo>
                    <a:pt x="1035" y="832"/>
                    <a:pt x="1035" y="832"/>
                    <a:pt x="1035" y="832"/>
                  </a:cubicBezTo>
                  <a:cubicBezTo>
                    <a:pt x="1036" y="832"/>
                    <a:pt x="1036" y="832"/>
                    <a:pt x="1037" y="832"/>
                  </a:cubicBezTo>
                  <a:cubicBezTo>
                    <a:pt x="1059" y="827"/>
                    <a:pt x="1080" y="826"/>
                    <a:pt x="1101" y="827"/>
                  </a:cubicBezTo>
                  <a:cubicBezTo>
                    <a:pt x="1078" y="867"/>
                    <a:pt x="1090" y="925"/>
                    <a:pt x="1111" y="963"/>
                  </a:cubicBezTo>
                  <a:cubicBezTo>
                    <a:pt x="1138" y="1013"/>
                    <a:pt x="1190" y="1048"/>
                    <a:pt x="1247" y="1055"/>
                  </a:cubicBezTo>
                  <a:cubicBezTo>
                    <a:pt x="1362" y="1071"/>
                    <a:pt x="1442" y="940"/>
                    <a:pt x="1426" y="837"/>
                  </a:cubicBezTo>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íṥliḋè">
              <a:extLst>
                <a:ext uri="{FF2B5EF4-FFF2-40B4-BE49-F238E27FC236}">
                  <a16:creationId xmlns:a16="http://schemas.microsoft.com/office/drawing/2014/main" id="{8E9EA590-023E-3CE7-6A22-4501E2838711}"/>
                </a:ext>
              </a:extLst>
            </p:cNvPr>
            <p:cNvSpPr/>
            <p:nvPr/>
          </p:nvSpPr>
          <p:spPr bwMode="auto">
            <a:xfrm>
              <a:off x="7534386" y="2279646"/>
              <a:ext cx="119266" cy="452387"/>
            </a:xfrm>
            <a:custGeom>
              <a:avLst/>
              <a:gdLst>
                <a:gd name="T0" fmla="*/ 1 w 28"/>
                <a:gd name="T1" fmla="*/ 15 h 106"/>
                <a:gd name="T2" fmla="*/ 2 w 28"/>
                <a:gd name="T3" fmla="*/ 0 h 106"/>
                <a:gd name="T4" fmla="*/ 0 w 28"/>
                <a:gd name="T5" fmla="*/ 106 h 106"/>
                <a:gd name="T6" fmla="*/ 1 w 28"/>
                <a:gd name="T7" fmla="*/ 15 h 106"/>
              </a:gdLst>
              <a:ahLst/>
              <a:cxnLst>
                <a:cxn ang="0">
                  <a:pos x="T0" y="T1"/>
                </a:cxn>
                <a:cxn ang="0">
                  <a:pos x="T2" y="T3"/>
                </a:cxn>
                <a:cxn ang="0">
                  <a:pos x="T4" y="T5"/>
                </a:cxn>
                <a:cxn ang="0">
                  <a:pos x="T6" y="T7"/>
                </a:cxn>
              </a:cxnLst>
              <a:rect l="0" t="0" r="r" b="b"/>
              <a:pathLst>
                <a:path w="28" h="106">
                  <a:moveTo>
                    <a:pt x="1" y="15"/>
                  </a:moveTo>
                  <a:cubicBezTo>
                    <a:pt x="1" y="13"/>
                    <a:pt x="2" y="4"/>
                    <a:pt x="2" y="0"/>
                  </a:cubicBezTo>
                  <a:cubicBezTo>
                    <a:pt x="28" y="22"/>
                    <a:pt x="17" y="78"/>
                    <a:pt x="0" y="106"/>
                  </a:cubicBezTo>
                  <a:cubicBezTo>
                    <a:pt x="1" y="15"/>
                    <a:pt x="1" y="15"/>
                    <a:pt x="1" y="15"/>
                  </a:cubicBezTo>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9" name="îSľîdê">
              <a:extLst>
                <a:ext uri="{FF2B5EF4-FFF2-40B4-BE49-F238E27FC236}">
                  <a16:creationId xmlns:a16="http://schemas.microsoft.com/office/drawing/2014/main" id="{A2B58FA1-926C-E3F5-D276-E74E3941FDEB}"/>
                </a:ext>
              </a:extLst>
            </p:cNvPr>
            <p:cNvSpPr/>
            <p:nvPr/>
          </p:nvSpPr>
          <p:spPr bwMode="auto">
            <a:xfrm>
              <a:off x="6933945" y="1596952"/>
              <a:ext cx="98703" cy="499682"/>
            </a:xfrm>
            <a:custGeom>
              <a:avLst/>
              <a:gdLst>
                <a:gd name="T0" fmla="*/ 7 w 23"/>
                <a:gd name="T1" fmla="*/ 113 h 117"/>
                <a:gd name="T2" fmla="*/ 1 w 23"/>
                <a:gd name="T3" fmla="*/ 54 h 117"/>
                <a:gd name="T4" fmla="*/ 1 w 23"/>
                <a:gd name="T5" fmla="*/ 0 h 117"/>
                <a:gd name="T6" fmla="*/ 9 w 23"/>
                <a:gd name="T7" fmla="*/ 11 h 117"/>
                <a:gd name="T8" fmla="*/ 21 w 23"/>
                <a:gd name="T9" fmla="*/ 44 h 117"/>
                <a:gd name="T10" fmla="*/ 7 w 23"/>
                <a:gd name="T11" fmla="*/ 113 h 117"/>
              </a:gdLst>
              <a:ahLst/>
              <a:cxnLst>
                <a:cxn ang="0">
                  <a:pos x="T0" y="T1"/>
                </a:cxn>
                <a:cxn ang="0">
                  <a:pos x="T2" y="T3"/>
                </a:cxn>
                <a:cxn ang="0">
                  <a:pos x="T4" y="T5"/>
                </a:cxn>
                <a:cxn ang="0">
                  <a:pos x="T6" y="T7"/>
                </a:cxn>
                <a:cxn ang="0">
                  <a:pos x="T8" y="T9"/>
                </a:cxn>
                <a:cxn ang="0">
                  <a:pos x="T10" y="T11"/>
                </a:cxn>
              </a:cxnLst>
              <a:rect l="0" t="0" r="r" b="b"/>
              <a:pathLst>
                <a:path w="23" h="117">
                  <a:moveTo>
                    <a:pt x="7" y="113"/>
                  </a:moveTo>
                  <a:cubicBezTo>
                    <a:pt x="1" y="117"/>
                    <a:pt x="1" y="62"/>
                    <a:pt x="1" y="54"/>
                  </a:cubicBezTo>
                  <a:cubicBezTo>
                    <a:pt x="0" y="38"/>
                    <a:pt x="2" y="16"/>
                    <a:pt x="1" y="0"/>
                  </a:cubicBezTo>
                  <a:cubicBezTo>
                    <a:pt x="3" y="2"/>
                    <a:pt x="7" y="9"/>
                    <a:pt x="9" y="11"/>
                  </a:cubicBezTo>
                  <a:cubicBezTo>
                    <a:pt x="11" y="13"/>
                    <a:pt x="20" y="33"/>
                    <a:pt x="21" y="44"/>
                  </a:cubicBezTo>
                  <a:cubicBezTo>
                    <a:pt x="22" y="58"/>
                    <a:pt x="23" y="111"/>
                    <a:pt x="7" y="113"/>
                  </a:cubicBezTo>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0" name="îŝ1ïḍê">
              <a:extLst>
                <a:ext uri="{FF2B5EF4-FFF2-40B4-BE49-F238E27FC236}">
                  <a16:creationId xmlns:a16="http://schemas.microsoft.com/office/drawing/2014/main" id="{6AD1F5D3-68E3-7009-39C2-9B5F3868A06F}"/>
                </a:ext>
              </a:extLst>
            </p:cNvPr>
            <p:cNvSpPr/>
            <p:nvPr/>
          </p:nvSpPr>
          <p:spPr bwMode="auto">
            <a:xfrm>
              <a:off x="8034068" y="3723172"/>
              <a:ext cx="145998" cy="304333"/>
            </a:xfrm>
            <a:custGeom>
              <a:avLst/>
              <a:gdLst>
                <a:gd name="T0" fmla="*/ 0 w 34"/>
                <a:gd name="T1" fmla="*/ 71 h 71"/>
                <a:gd name="T2" fmla="*/ 0 w 34"/>
                <a:gd name="T3" fmla="*/ 0 h 71"/>
                <a:gd name="T4" fmla="*/ 0 w 34"/>
                <a:gd name="T5" fmla="*/ 71 h 71"/>
              </a:gdLst>
              <a:ahLst/>
              <a:cxnLst>
                <a:cxn ang="0">
                  <a:pos x="T0" y="T1"/>
                </a:cxn>
                <a:cxn ang="0">
                  <a:pos x="T2" y="T3"/>
                </a:cxn>
                <a:cxn ang="0">
                  <a:pos x="T4" y="T5"/>
                </a:cxn>
              </a:cxnLst>
              <a:rect l="0" t="0" r="r" b="b"/>
              <a:pathLst>
                <a:path w="34" h="71">
                  <a:moveTo>
                    <a:pt x="0" y="71"/>
                  </a:moveTo>
                  <a:cubicBezTo>
                    <a:pt x="2" y="48"/>
                    <a:pt x="0" y="24"/>
                    <a:pt x="0" y="0"/>
                  </a:cubicBezTo>
                  <a:cubicBezTo>
                    <a:pt x="34" y="10"/>
                    <a:pt x="24" y="54"/>
                    <a:pt x="0" y="71"/>
                  </a:cubicBezTo>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1" name="išlîḋé">
              <a:extLst>
                <a:ext uri="{FF2B5EF4-FFF2-40B4-BE49-F238E27FC236}">
                  <a16:creationId xmlns:a16="http://schemas.microsoft.com/office/drawing/2014/main" id="{366B0A5F-FA19-B37C-67D9-256224FD59C2}"/>
                </a:ext>
              </a:extLst>
            </p:cNvPr>
            <p:cNvSpPr/>
            <p:nvPr/>
          </p:nvSpPr>
          <p:spPr bwMode="auto">
            <a:xfrm>
              <a:off x="7067605" y="1784076"/>
              <a:ext cx="183011" cy="431824"/>
            </a:xfrm>
            <a:custGeom>
              <a:avLst/>
              <a:gdLst>
                <a:gd name="T0" fmla="*/ 0 w 43"/>
                <a:gd name="T1" fmla="*/ 30 h 101"/>
                <a:gd name="T2" fmla="*/ 0 w 43"/>
                <a:gd name="T3" fmla="*/ 0 h 101"/>
                <a:gd name="T4" fmla="*/ 30 w 43"/>
                <a:gd name="T5" fmla="*/ 101 h 101"/>
                <a:gd name="T6" fmla="*/ 0 w 43"/>
                <a:gd name="T7" fmla="*/ 30 h 101"/>
              </a:gdLst>
              <a:ahLst/>
              <a:cxnLst>
                <a:cxn ang="0">
                  <a:pos x="T0" y="T1"/>
                </a:cxn>
                <a:cxn ang="0">
                  <a:pos x="T2" y="T3"/>
                </a:cxn>
                <a:cxn ang="0">
                  <a:pos x="T4" y="T5"/>
                </a:cxn>
                <a:cxn ang="0">
                  <a:pos x="T6" y="T7"/>
                </a:cxn>
              </a:cxnLst>
              <a:rect l="0" t="0" r="r" b="b"/>
              <a:pathLst>
                <a:path w="43" h="101">
                  <a:moveTo>
                    <a:pt x="0" y="30"/>
                  </a:moveTo>
                  <a:cubicBezTo>
                    <a:pt x="1" y="23"/>
                    <a:pt x="0" y="8"/>
                    <a:pt x="0" y="0"/>
                  </a:cubicBezTo>
                  <a:cubicBezTo>
                    <a:pt x="30" y="19"/>
                    <a:pt x="43" y="52"/>
                    <a:pt x="30" y="101"/>
                  </a:cubicBezTo>
                  <a:cubicBezTo>
                    <a:pt x="26" y="80"/>
                    <a:pt x="15" y="44"/>
                    <a:pt x="0" y="30"/>
                  </a:cubicBezTo>
                  <a:close/>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2" name="îŝľíḓé">
              <a:extLst>
                <a:ext uri="{FF2B5EF4-FFF2-40B4-BE49-F238E27FC236}">
                  <a16:creationId xmlns:a16="http://schemas.microsoft.com/office/drawing/2014/main" id="{EF3189C6-3D62-A794-4ED8-A387B811385F}"/>
                </a:ext>
              </a:extLst>
            </p:cNvPr>
            <p:cNvSpPr/>
            <p:nvPr/>
          </p:nvSpPr>
          <p:spPr bwMode="auto">
            <a:xfrm>
              <a:off x="7162195" y="2259083"/>
              <a:ext cx="341347" cy="520245"/>
            </a:xfrm>
            <a:custGeom>
              <a:avLst/>
              <a:gdLst>
                <a:gd name="T0" fmla="*/ 13 w 80"/>
                <a:gd name="T1" fmla="*/ 0 h 122"/>
                <a:gd name="T2" fmla="*/ 14 w 80"/>
                <a:gd name="T3" fmla="*/ 0 h 122"/>
                <a:gd name="T4" fmla="*/ 79 w 80"/>
                <a:gd name="T5" fmla="*/ 8 h 122"/>
                <a:gd name="T6" fmla="*/ 76 w 80"/>
                <a:gd name="T7" fmla="*/ 115 h 122"/>
                <a:gd name="T8" fmla="*/ 75 w 80"/>
                <a:gd name="T9" fmla="*/ 116 h 122"/>
                <a:gd name="T10" fmla="*/ 74 w 80"/>
                <a:gd name="T11" fmla="*/ 118 h 122"/>
                <a:gd name="T12" fmla="*/ 32 w 80"/>
                <a:gd name="T13" fmla="*/ 122 h 122"/>
                <a:gd name="T14" fmla="*/ 0 w 80"/>
                <a:gd name="T15" fmla="*/ 57 h 122"/>
                <a:gd name="T16" fmla="*/ 13 w 80"/>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22">
                  <a:moveTo>
                    <a:pt x="13" y="0"/>
                  </a:moveTo>
                  <a:cubicBezTo>
                    <a:pt x="14" y="0"/>
                    <a:pt x="14" y="0"/>
                    <a:pt x="14" y="0"/>
                  </a:cubicBezTo>
                  <a:cubicBezTo>
                    <a:pt x="24" y="3"/>
                    <a:pt x="80" y="3"/>
                    <a:pt x="79" y="8"/>
                  </a:cubicBezTo>
                  <a:cubicBezTo>
                    <a:pt x="78" y="12"/>
                    <a:pt x="77" y="84"/>
                    <a:pt x="76" y="115"/>
                  </a:cubicBezTo>
                  <a:cubicBezTo>
                    <a:pt x="75" y="116"/>
                    <a:pt x="75" y="116"/>
                    <a:pt x="75" y="116"/>
                  </a:cubicBezTo>
                  <a:cubicBezTo>
                    <a:pt x="75" y="117"/>
                    <a:pt x="74" y="118"/>
                    <a:pt x="74" y="118"/>
                  </a:cubicBezTo>
                  <a:cubicBezTo>
                    <a:pt x="60" y="120"/>
                    <a:pt x="46" y="121"/>
                    <a:pt x="32" y="122"/>
                  </a:cubicBezTo>
                  <a:cubicBezTo>
                    <a:pt x="31" y="121"/>
                    <a:pt x="2" y="122"/>
                    <a:pt x="0" y="57"/>
                  </a:cubicBezTo>
                  <a:cubicBezTo>
                    <a:pt x="0" y="37"/>
                    <a:pt x="5" y="19"/>
                    <a:pt x="13" y="0"/>
                  </a:cubicBezTo>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3" name="îṥ1ïde">
              <a:extLst>
                <a:ext uri="{FF2B5EF4-FFF2-40B4-BE49-F238E27FC236}">
                  <a16:creationId xmlns:a16="http://schemas.microsoft.com/office/drawing/2014/main" id="{F058A53A-4E50-2934-CE37-41276CF6E3FE}"/>
                </a:ext>
              </a:extLst>
            </p:cNvPr>
            <p:cNvSpPr/>
            <p:nvPr/>
          </p:nvSpPr>
          <p:spPr bwMode="auto">
            <a:xfrm>
              <a:off x="6964789" y="3488753"/>
              <a:ext cx="289939" cy="861592"/>
            </a:xfrm>
            <a:custGeom>
              <a:avLst/>
              <a:gdLst>
                <a:gd name="T0" fmla="*/ 35 w 68"/>
                <a:gd name="T1" fmla="*/ 12 h 202"/>
                <a:gd name="T2" fmla="*/ 37 w 68"/>
                <a:gd name="T3" fmla="*/ 0 h 202"/>
                <a:gd name="T4" fmla="*/ 64 w 68"/>
                <a:gd name="T5" fmla="*/ 97 h 202"/>
                <a:gd name="T6" fmla="*/ 0 w 68"/>
                <a:gd name="T7" fmla="*/ 202 h 202"/>
                <a:gd name="T8" fmla="*/ 35 w 68"/>
                <a:gd name="T9" fmla="*/ 12 h 202"/>
              </a:gdLst>
              <a:ahLst/>
              <a:cxnLst>
                <a:cxn ang="0">
                  <a:pos x="T0" y="T1"/>
                </a:cxn>
                <a:cxn ang="0">
                  <a:pos x="T2" y="T3"/>
                </a:cxn>
                <a:cxn ang="0">
                  <a:pos x="T4" y="T5"/>
                </a:cxn>
                <a:cxn ang="0">
                  <a:pos x="T6" y="T7"/>
                </a:cxn>
                <a:cxn ang="0">
                  <a:pos x="T8" y="T9"/>
                </a:cxn>
              </a:cxnLst>
              <a:rect l="0" t="0" r="r" b="b"/>
              <a:pathLst>
                <a:path w="68" h="202">
                  <a:moveTo>
                    <a:pt x="35" y="12"/>
                  </a:moveTo>
                  <a:cubicBezTo>
                    <a:pt x="35" y="6"/>
                    <a:pt x="36" y="2"/>
                    <a:pt x="37" y="0"/>
                  </a:cubicBezTo>
                  <a:cubicBezTo>
                    <a:pt x="57" y="29"/>
                    <a:pt x="68" y="60"/>
                    <a:pt x="64" y="97"/>
                  </a:cubicBezTo>
                  <a:cubicBezTo>
                    <a:pt x="60" y="133"/>
                    <a:pt x="43" y="197"/>
                    <a:pt x="0" y="202"/>
                  </a:cubicBezTo>
                  <a:cubicBezTo>
                    <a:pt x="26" y="142"/>
                    <a:pt x="32" y="77"/>
                    <a:pt x="35" y="12"/>
                  </a:cubicBezTo>
                  <a:close/>
                </a:path>
              </a:pathLst>
            </a:custGeom>
            <a:solidFill>
              <a:srgbClr val="CC2234"/>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4" name="i$ľiḍè">
              <a:extLst>
                <a:ext uri="{FF2B5EF4-FFF2-40B4-BE49-F238E27FC236}">
                  <a16:creationId xmlns:a16="http://schemas.microsoft.com/office/drawing/2014/main" id="{ED69D81C-53D1-9ABD-BBEF-947A46F1EAE6}"/>
                </a:ext>
              </a:extLst>
            </p:cNvPr>
            <p:cNvSpPr/>
            <p:nvPr/>
          </p:nvSpPr>
          <p:spPr bwMode="auto">
            <a:xfrm>
              <a:off x="5768019" y="3770467"/>
              <a:ext cx="289939" cy="115153"/>
            </a:xfrm>
            <a:custGeom>
              <a:avLst/>
              <a:gdLst>
                <a:gd name="T0" fmla="*/ 43 w 68"/>
                <a:gd name="T1" fmla="*/ 19 h 27"/>
                <a:gd name="T2" fmla="*/ 11 w 68"/>
                <a:gd name="T3" fmla="*/ 26 h 27"/>
                <a:gd name="T4" fmla="*/ 0 w 68"/>
                <a:gd name="T5" fmla="*/ 26 h 27"/>
                <a:gd name="T6" fmla="*/ 38 w 68"/>
                <a:gd name="T7" fmla="*/ 0 h 27"/>
                <a:gd name="T8" fmla="*/ 43 w 68"/>
                <a:gd name="T9" fmla="*/ 19 h 27"/>
              </a:gdLst>
              <a:ahLst/>
              <a:cxnLst>
                <a:cxn ang="0">
                  <a:pos x="T0" y="T1"/>
                </a:cxn>
                <a:cxn ang="0">
                  <a:pos x="T2" y="T3"/>
                </a:cxn>
                <a:cxn ang="0">
                  <a:pos x="T4" y="T5"/>
                </a:cxn>
                <a:cxn ang="0">
                  <a:pos x="T6" y="T7"/>
                </a:cxn>
                <a:cxn ang="0">
                  <a:pos x="T8" y="T9"/>
                </a:cxn>
              </a:cxnLst>
              <a:rect l="0" t="0" r="r" b="b"/>
              <a:pathLst>
                <a:path w="68" h="27">
                  <a:moveTo>
                    <a:pt x="43" y="19"/>
                  </a:moveTo>
                  <a:cubicBezTo>
                    <a:pt x="34" y="24"/>
                    <a:pt x="21" y="25"/>
                    <a:pt x="11" y="26"/>
                  </a:cubicBezTo>
                  <a:cubicBezTo>
                    <a:pt x="8" y="27"/>
                    <a:pt x="4" y="26"/>
                    <a:pt x="0" y="26"/>
                  </a:cubicBezTo>
                  <a:cubicBezTo>
                    <a:pt x="11" y="16"/>
                    <a:pt x="24" y="7"/>
                    <a:pt x="38" y="0"/>
                  </a:cubicBezTo>
                  <a:cubicBezTo>
                    <a:pt x="39" y="1"/>
                    <a:pt x="68" y="5"/>
                    <a:pt x="43" y="19"/>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5" name="îṥḻíḑé">
              <a:extLst>
                <a:ext uri="{FF2B5EF4-FFF2-40B4-BE49-F238E27FC236}">
                  <a16:creationId xmlns:a16="http://schemas.microsoft.com/office/drawing/2014/main" id="{25A88366-9097-829E-4D6F-029C3471F63F}"/>
                </a:ext>
              </a:extLst>
            </p:cNvPr>
            <p:cNvSpPr/>
            <p:nvPr/>
          </p:nvSpPr>
          <p:spPr bwMode="auto">
            <a:xfrm>
              <a:off x="3619179" y="3190589"/>
              <a:ext cx="2669085" cy="477063"/>
            </a:xfrm>
            <a:custGeom>
              <a:avLst/>
              <a:gdLst>
                <a:gd name="T0" fmla="*/ 36 w 624"/>
                <a:gd name="T1" fmla="*/ 10 h 112"/>
                <a:gd name="T2" fmla="*/ 199 w 624"/>
                <a:gd name="T3" fmla="*/ 5 h 112"/>
                <a:gd name="T4" fmla="*/ 363 w 624"/>
                <a:gd name="T5" fmla="*/ 13 h 112"/>
                <a:gd name="T6" fmla="*/ 525 w 624"/>
                <a:gd name="T7" fmla="*/ 12 h 112"/>
                <a:gd name="T8" fmla="*/ 603 w 624"/>
                <a:gd name="T9" fmla="*/ 34 h 112"/>
                <a:gd name="T10" fmla="*/ 567 w 624"/>
                <a:gd name="T11" fmla="*/ 111 h 112"/>
                <a:gd name="T12" fmla="*/ 68 w 624"/>
                <a:gd name="T13" fmla="*/ 112 h 112"/>
                <a:gd name="T14" fmla="*/ 63 w 624"/>
                <a:gd name="T15" fmla="*/ 83 h 112"/>
                <a:gd name="T16" fmla="*/ 36 w 624"/>
                <a:gd name="T17" fmla="*/ 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4" h="112">
                  <a:moveTo>
                    <a:pt x="36" y="10"/>
                  </a:moveTo>
                  <a:cubicBezTo>
                    <a:pt x="92" y="2"/>
                    <a:pt x="143" y="0"/>
                    <a:pt x="199" y="5"/>
                  </a:cubicBezTo>
                  <a:cubicBezTo>
                    <a:pt x="254" y="9"/>
                    <a:pt x="309" y="12"/>
                    <a:pt x="363" y="13"/>
                  </a:cubicBezTo>
                  <a:cubicBezTo>
                    <a:pt x="417" y="15"/>
                    <a:pt x="471" y="14"/>
                    <a:pt x="525" y="12"/>
                  </a:cubicBezTo>
                  <a:cubicBezTo>
                    <a:pt x="551" y="11"/>
                    <a:pt x="587" y="9"/>
                    <a:pt x="603" y="34"/>
                  </a:cubicBezTo>
                  <a:cubicBezTo>
                    <a:pt x="624" y="67"/>
                    <a:pt x="593" y="95"/>
                    <a:pt x="567" y="111"/>
                  </a:cubicBezTo>
                  <a:cubicBezTo>
                    <a:pt x="402" y="104"/>
                    <a:pt x="233" y="98"/>
                    <a:pt x="68" y="112"/>
                  </a:cubicBezTo>
                  <a:cubicBezTo>
                    <a:pt x="70" y="102"/>
                    <a:pt x="67" y="92"/>
                    <a:pt x="63" y="83"/>
                  </a:cubicBezTo>
                  <a:cubicBezTo>
                    <a:pt x="54" y="65"/>
                    <a:pt x="0" y="28"/>
                    <a:pt x="36" y="10"/>
                  </a:cubicBezTo>
                </a:path>
              </a:pathLst>
            </a:custGeom>
            <a:solidFill>
              <a:srgbClr val="2B262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6" name="íšlidê">
              <a:extLst>
                <a:ext uri="{FF2B5EF4-FFF2-40B4-BE49-F238E27FC236}">
                  <a16:creationId xmlns:a16="http://schemas.microsoft.com/office/drawing/2014/main" id="{ED7814EB-26C3-2F58-8C1F-EEEEA60BC1FA}"/>
                </a:ext>
              </a:extLst>
            </p:cNvPr>
            <p:cNvSpPr/>
            <p:nvPr/>
          </p:nvSpPr>
          <p:spPr bwMode="auto">
            <a:xfrm>
              <a:off x="3277833" y="3817762"/>
              <a:ext cx="158336" cy="285826"/>
            </a:xfrm>
            <a:custGeom>
              <a:avLst/>
              <a:gdLst>
                <a:gd name="T0" fmla="*/ 2 w 37"/>
                <a:gd name="T1" fmla="*/ 53 h 67"/>
                <a:gd name="T2" fmla="*/ 14 w 37"/>
                <a:gd name="T3" fmla="*/ 23 h 67"/>
                <a:gd name="T4" fmla="*/ 37 w 37"/>
                <a:gd name="T5" fmla="*/ 0 h 67"/>
                <a:gd name="T6" fmla="*/ 24 w 37"/>
                <a:gd name="T7" fmla="*/ 36 h 67"/>
                <a:gd name="T8" fmla="*/ 2 w 37"/>
                <a:gd name="T9" fmla="*/ 53 h 67"/>
              </a:gdLst>
              <a:ahLst/>
              <a:cxnLst>
                <a:cxn ang="0">
                  <a:pos x="T0" y="T1"/>
                </a:cxn>
                <a:cxn ang="0">
                  <a:pos x="T2" y="T3"/>
                </a:cxn>
                <a:cxn ang="0">
                  <a:pos x="T4" y="T5"/>
                </a:cxn>
                <a:cxn ang="0">
                  <a:pos x="T6" y="T7"/>
                </a:cxn>
                <a:cxn ang="0">
                  <a:pos x="T8" y="T9"/>
                </a:cxn>
              </a:cxnLst>
              <a:rect l="0" t="0" r="r" b="b"/>
              <a:pathLst>
                <a:path w="37" h="67">
                  <a:moveTo>
                    <a:pt x="2" y="53"/>
                  </a:moveTo>
                  <a:cubicBezTo>
                    <a:pt x="0" y="45"/>
                    <a:pt x="10" y="29"/>
                    <a:pt x="14" y="23"/>
                  </a:cubicBezTo>
                  <a:cubicBezTo>
                    <a:pt x="20" y="14"/>
                    <a:pt x="28" y="7"/>
                    <a:pt x="37" y="0"/>
                  </a:cubicBezTo>
                  <a:cubicBezTo>
                    <a:pt x="36" y="13"/>
                    <a:pt x="31" y="25"/>
                    <a:pt x="24" y="36"/>
                  </a:cubicBezTo>
                  <a:cubicBezTo>
                    <a:pt x="21" y="40"/>
                    <a:pt x="7" y="67"/>
                    <a:pt x="2" y="53"/>
                  </a:cubicBezTo>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7" name="íṧlîḍé">
              <a:extLst>
                <a:ext uri="{FF2B5EF4-FFF2-40B4-BE49-F238E27FC236}">
                  <a16:creationId xmlns:a16="http://schemas.microsoft.com/office/drawing/2014/main" id="{093D1979-1DB9-E678-5B3C-C55007162DEA}"/>
                </a:ext>
              </a:extLst>
            </p:cNvPr>
            <p:cNvSpPr/>
            <p:nvPr/>
          </p:nvSpPr>
          <p:spPr bwMode="auto">
            <a:xfrm>
              <a:off x="3321015" y="3795143"/>
              <a:ext cx="380417" cy="351628"/>
            </a:xfrm>
            <a:custGeom>
              <a:avLst/>
              <a:gdLst>
                <a:gd name="T0" fmla="*/ 0 w 89"/>
                <a:gd name="T1" fmla="*/ 71 h 82"/>
                <a:gd name="T2" fmla="*/ 25 w 89"/>
                <a:gd name="T3" fmla="*/ 39 h 82"/>
                <a:gd name="T4" fmla="*/ 31 w 89"/>
                <a:gd name="T5" fmla="*/ 25 h 82"/>
                <a:gd name="T6" fmla="*/ 35 w 89"/>
                <a:gd name="T7" fmla="*/ 10 h 82"/>
                <a:gd name="T8" fmla="*/ 89 w 89"/>
                <a:gd name="T9" fmla="*/ 11 h 82"/>
                <a:gd name="T10" fmla="*/ 59 w 89"/>
                <a:gd name="T11" fmla="*/ 35 h 82"/>
                <a:gd name="T12" fmla="*/ 13 w 89"/>
                <a:gd name="T13" fmla="*/ 82 h 82"/>
                <a:gd name="T14" fmla="*/ 0 w 89"/>
                <a:gd name="T15" fmla="*/ 71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82">
                  <a:moveTo>
                    <a:pt x="0" y="71"/>
                  </a:moveTo>
                  <a:cubicBezTo>
                    <a:pt x="11" y="64"/>
                    <a:pt x="19" y="49"/>
                    <a:pt x="25" y="39"/>
                  </a:cubicBezTo>
                  <a:cubicBezTo>
                    <a:pt x="27" y="34"/>
                    <a:pt x="30" y="30"/>
                    <a:pt x="31" y="25"/>
                  </a:cubicBezTo>
                  <a:cubicBezTo>
                    <a:pt x="32" y="23"/>
                    <a:pt x="34" y="11"/>
                    <a:pt x="35" y="10"/>
                  </a:cubicBezTo>
                  <a:cubicBezTo>
                    <a:pt x="44" y="0"/>
                    <a:pt x="73" y="7"/>
                    <a:pt x="89" y="11"/>
                  </a:cubicBezTo>
                  <a:cubicBezTo>
                    <a:pt x="79" y="19"/>
                    <a:pt x="68" y="26"/>
                    <a:pt x="59" y="35"/>
                  </a:cubicBezTo>
                  <a:cubicBezTo>
                    <a:pt x="42" y="50"/>
                    <a:pt x="27" y="65"/>
                    <a:pt x="13" y="82"/>
                  </a:cubicBezTo>
                  <a:cubicBezTo>
                    <a:pt x="9" y="78"/>
                    <a:pt x="5" y="74"/>
                    <a:pt x="0" y="71"/>
                  </a:cubicBezTo>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8" name="ïslîďè">
              <a:extLst>
                <a:ext uri="{FF2B5EF4-FFF2-40B4-BE49-F238E27FC236}">
                  <a16:creationId xmlns:a16="http://schemas.microsoft.com/office/drawing/2014/main" id="{EFFCA610-3FA9-E6D7-29FC-88733D3C534B}"/>
                </a:ext>
              </a:extLst>
            </p:cNvPr>
            <p:cNvSpPr/>
            <p:nvPr/>
          </p:nvSpPr>
          <p:spPr bwMode="auto">
            <a:xfrm>
              <a:off x="3098934" y="4952843"/>
              <a:ext cx="376304" cy="150110"/>
            </a:xfrm>
            <a:custGeom>
              <a:avLst/>
              <a:gdLst>
                <a:gd name="T0" fmla="*/ 68 w 88"/>
                <a:gd name="T1" fmla="*/ 31 h 35"/>
                <a:gd name="T2" fmla="*/ 14 w 88"/>
                <a:gd name="T3" fmla="*/ 30 h 35"/>
                <a:gd name="T4" fmla="*/ 7 w 88"/>
                <a:gd name="T5" fmla="*/ 4 h 35"/>
                <a:gd name="T6" fmla="*/ 35 w 88"/>
                <a:gd name="T7" fmla="*/ 2 h 35"/>
                <a:gd name="T8" fmla="*/ 39 w 88"/>
                <a:gd name="T9" fmla="*/ 4 h 35"/>
                <a:gd name="T10" fmla="*/ 42 w 88"/>
                <a:gd name="T11" fmla="*/ 5 h 35"/>
                <a:gd name="T12" fmla="*/ 88 w 88"/>
                <a:gd name="T13" fmla="*/ 20 h 35"/>
                <a:gd name="T14" fmla="*/ 84 w 88"/>
                <a:gd name="T15" fmla="*/ 32 h 35"/>
                <a:gd name="T16" fmla="*/ 68 w 88"/>
                <a:gd name="T17"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35">
                  <a:moveTo>
                    <a:pt x="68" y="31"/>
                  </a:moveTo>
                  <a:cubicBezTo>
                    <a:pt x="53" y="31"/>
                    <a:pt x="29" y="35"/>
                    <a:pt x="14" y="30"/>
                  </a:cubicBezTo>
                  <a:cubicBezTo>
                    <a:pt x="0" y="24"/>
                    <a:pt x="11" y="14"/>
                    <a:pt x="7" y="4"/>
                  </a:cubicBezTo>
                  <a:cubicBezTo>
                    <a:pt x="16" y="3"/>
                    <a:pt x="26" y="0"/>
                    <a:pt x="35" y="2"/>
                  </a:cubicBezTo>
                  <a:cubicBezTo>
                    <a:pt x="36" y="3"/>
                    <a:pt x="38" y="3"/>
                    <a:pt x="39" y="4"/>
                  </a:cubicBezTo>
                  <a:cubicBezTo>
                    <a:pt x="40" y="4"/>
                    <a:pt x="41" y="5"/>
                    <a:pt x="42" y="5"/>
                  </a:cubicBezTo>
                  <a:cubicBezTo>
                    <a:pt x="57" y="11"/>
                    <a:pt x="71" y="21"/>
                    <a:pt x="88" y="20"/>
                  </a:cubicBezTo>
                  <a:cubicBezTo>
                    <a:pt x="86" y="24"/>
                    <a:pt x="85" y="28"/>
                    <a:pt x="84" y="32"/>
                  </a:cubicBezTo>
                  <a:cubicBezTo>
                    <a:pt x="78" y="32"/>
                    <a:pt x="73" y="31"/>
                    <a:pt x="68" y="31"/>
                  </a:cubicBezTo>
                  <a:close/>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9" name="ïŝḷiḓe">
              <a:extLst>
                <a:ext uri="{FF2B5EF4-FFF2-40B4-BE49-F238E27FC236}">
                  <a16:creationId xmlns:a16="http://schemas.microsoft.com/office/drawing/2014/main" id="{3AFDDB62-B49A-0F6B-61E5-ACAF05409B83}"/>
                </a:ext>
              </a:extLst>
            </p:cNvPr>
            <p:cNvSpPr/>
            <p:nvPr/>
          </p:nvSpPr>
          <p:spPr bwMode="auto">
            <a:xfrm>
              <a:off x="4604150" y="4889097"/>
              <a:ext cx="242644" cy="261151"/>
            </a:xfrm>
            <a:custGeom>
              <a:avLst/>
              <a:gdLst>
                <a:gd name="T0" fmla="*/ 21 w 57"/>
                <a:gd name="T1" fmla="*/ 30 h 61"/>
                <a:gd name="T2" fmla="*/ 0 w 57"/>
                <a:gd name="T3" fmla="*/ 3 h 61"/>
                <a:gd name="T4" fmla="*/ 30 w 57"/>
                <a:gd name="T5" fmla="*/ 0 h 61"/>
                <a:gd name="T6" fmla="*/ 31 w 57"/>
                <a:gd name="T7" fmla="*/ 1 h 61"/>
                <a:gd name="T8" fmla="*/ 55 w 57"/>
                <a:gd name="T9" fmla="*/ 58 h 61"/>
                <a:gd name="T10" fmla="*/ 27 w 57"/>
                <a:gd name="T11" fmla="*/ 59 h 61"/>
                <a:gd name="T12" fmla="*/ 21 w 57"/>
                <a:gd name="T13" fmla="*/ 30 h 61"/>
              </a:gdLst>
              <a:ahLst/>
              <a:cxnLst>
                <a:cxn ang="0">
                  <a:pos x="T0" y="T1"/>
                </a:cxn>
                <a:cxn ang="0">
                  <a:pos x="T2" y="T3"/>
                </a:cxn>
                <a:cxn ang="0">
                  <a:pos x="T4" y="T5"/>
                </a:cxn>
                <a:cxn ang="0">
                  <a:pos x="T6" y="T7"/>
                </a:cxn>
                <a:cxn ang="0">
                  <a:pos x="T8" y="T9"/>
                </a:cxn>
                <a:cxn ang="0">
                  <a:pos x="T10" y="T11"/>
                </a:cxn>
                <a:cxn ang="0">
                  <a:pos x="T12" y="T13"/>
                </a:cxn>
              </a:cxnLst>
              <a:rect l="0" t="0" r="r" b="b"/>
              <a:pathLst>
                <a:path w="57" h="61">
                  <a:moveTo>
                    <a:pt x="21" y="30"/>
                  </a:moveTo>
                  <a:cubicBezTo>
                    <a:pt x="16" y="20"/>
                    <a:pt x="9" y="10"/>
                    <a:pt x="0" y="3"/>
                  </a:cubicBezTo>
                  <a:cubicBezTo>
                    <a:pt x="10" y="2"/>
                    <a:pt x="20" y="1"/>
                    <a:pt x="30" y="0"/>
                  </a:cubicBezTo>
                  <a:cubicBezTo>
                    <a:pt x="31" y="1"/>
                    <a:pt x="31" y="1"/>
                    <a:pt x="31" y="1"/>
                  </a:cubicBezTo>
                  <a:cubicBezTo>
                    <a:pt x="54" y="11"/>
                    <a:pt x="57" y="38"/>
                    <a:pt x="55" y="58"/>
                  </a:cubicBezTo>
                  <a:cubicBezTo>
                    <a:pt x="54" y="61"/>
                    <a:pt x="34" y="59"/>
                    <a:pt x="27" y="59"/>
                  </a:cubicBezTo>
                  <a:cubicBezTo>
                    <a:pt x="28" y="49"/>
                    <a:pt x="24" y="38"/>
                    <a:pt x="21" y="30"/>
                  </a:cubicBezTo>
                  <a:close/>
                </a:path>
              </a:pathLst>
            </a:custGeom>
            <a:solidFill>
              <a:srgbClr val="38333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0" name="îsľïďé">
              <a:extLst>
                <a:ext uri="{FF2B5EF4-FFF2-40B4-BE49-F238E27FC236}">
                  <a16:creationId xmlns:a16="http://schemas.microsoft.com/office/drawing/2014/main" id="{9DCD450A-0F62-FC28-E018-5DEC4FFBEFCB}"/>
                </a:ext>
              </a:extLst>
            </p:cNvPr>
            <p:cNvSpPr/>
            <p:nvPr/>
          </p:nvSpPr>
          <p:spPr bwMode="auto">
            <a:xfrm>
              <a:off x="3586279" y="4893210"/>
              <a:ext cx="1089842" cy="1042547"/>
            </a:xfrm>
            <a:custGeom>
              <a:avLst/>
              <a:gdLst>
                <a:gd name="T0" fmla="*/ 200 w 255"/>
                <a:gd name="T1" fmla="*/ 103 h 244"/>
                <a:gd name="T2" fmla="*/ 205 w 255"/>
                <a:gd name="T3" fmla="*/ 108 h 244"/>
                <a:gd name="T4" fmla="*/ 237 w 255"/>
                <a:gd name="T5" fmla="*/ 105 h 244"/>
                <a:gd name="T6" fmla="*/ 68 w 255"/>
                <a:gd name="T7" fmla="*/ 209 h 244"/>
                <a:gd name="T8" fmla="*/ 4 w 255"/>
                <a:gd name="T9" fmla="*/ 126 h 244"/>
                <a:gd name="T10" fmla="*/ 9 w 255"/>
                <a:gd name="T11" fmla="*/ 56 h 244"/>
                <a:gd name="T12" fmla="*/ 44 w 255"/>
                <a:gd name="T13" fmla="*/ 1 h 244"/>
                <a:gd name="T14" fmla="*/ 44 w 255"/>
                <a:gd name="T15" fmla="*/ 0 h 244"/>
                <a:gd name="T16" fmla="*/ 203 w 255"/>
                <a:gd name="T17" fmla="*/ 6 h 244"/>
                <a:gd name="T18" fmla="*/ 225 w 255"/>
                <a:gd name="T19" fmla="*/ 4 h 244"/>
                <a:gd name="T20" fmla="*/ 225 w 255"/>
                <a:gd name="T21" fmla="*/ 4 h 244"/>
                <a:gd name="T22" fmla="*/ 250 w 255"/>
                <a:gd name="T23" fmla="*/ 33 h 244"/>
                <a:gd name="T24" fmla="*/ 255 w 255"/>
                <a:gd name="T25" fmla="*/ 58 h 244"/>
                <a:gd name="T26" fmla="*/ 206 w 255"/>
                <a:gd name="T27" fmla="*/ 54 h 244"/>
                <a:gd name="T28" fmla="*/ 199 w 255"/>
                <a:gd name="T29" fmla="*/ 61 h 244"/>
                <a:gd name="T30" fmla="*/ 200 w 255"/>
                <a:gd name="T31" fmla="*/ 10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5" h="244">
                  <a:moveTo>
                    <a:pt x="200" y="103"/>
                  </a:moveTo>
                  <a:cubicBezTo>
                    <a:pt x="200" y="106"/>
                    <a:pt x="203" y="109"/>
                    <a:pt x="205" y="108"/>
                  </a:cubicBezTo>
                  <a:cubicBezTo>
                    <a:pt x="216" y="107"/>
                    <a:pt x="226" y="106"/>
                    <a:pt x="237" y="105"/>
                  </a:cubicBezTo>
                  <a:cubicBezTo>
                    <a:pt x="228" y="185"/>
                    <a:pt x="145" y="244"/>
                    <a:pt x="68" y="209"/>
                  </a:cubicBezTo>
                  <a:cubicBezTo>
                    <a:pt x="35" y="194"/>
                    <a:pt x="10" y="162"/>
                    <a:pt x="4" y="126"/>
                  </a:cubicBezTo>
                  <a:cubicBezTo>
                    <a:pt x="0" y="106"/>
                    <a:pt x="2" y="80"/>
                    <a:pt x="9" y="56"/>
                  </a:cubicBezTo>
                  <a:cubicBezTo>
                    <a:pt x="21" y="29"/>
                    <a:pt x="30" y="12"/>
                    <a:pt x="44" y="1"/>
                  </a:cubicBezTo>
                  <a:cubicBezTo>
                    <a:pt x="44" y="0"/>
                    <a:pt x="44" y="0"/>
                    <a:pt x="44" y="0"/>
                  </a:cubicBezTo>
                  <a:cubicBezTo>
                    <a:pt x="73" y="6"/>
                    <a:pt x="170" y="9"/>
                    <a:pt x="203" y="6"/>
                  </a:cubicBezTo>
                  <a:cubicBezTo>
                    <a:pt x="210" y="5"/>
                    <a:pt x="217" y="4"/>
                    <a:pt x="225" y="4"/>
                  </a:cubicBezTo>
                  <a:cubicBezTo>
                    <a:pt x="225" y="4"/>
                    <a:pt x="225" y="4"/>
                    <a:pt x="225" y="4"/>
                  </a:cubicBezTo>
                  <a:cubicBezTo>
                    <a:pt x="236" y="13"/>
                    <a:pt x="244" y="21"/>
                    <a:pt x="250" y="33"/>
                  </a:cubicBezTo>
                  <a:cubicBezTo>
                    <a:pt x="253" y="41"/>
                    <a:pt x="253" y="50"/>
                    <a:pt x="255" y="58"/>
                  </a:cubicBezTo>
                  <a:cubicBezTo>
                    <a:pt x="238" y="58"/>
                    <a:pt x="222" y="57"/>
                    <a:pt x="206" y="54"/>
                  </a:cubicBezTo>
                  <a:cubicBezTo>
                    <a:pt x="201" y="53"/>
                    <a:pt x="199" y="56"/>
                    <a:pt x="199" y="61"/>
                  </a:cubicBezTo>
                  <a:cubicBezTo>
                    <a:pt x="201" y="75"/>
                    <a:pt x="201" y="89"/>
                    <a:pt x="200" y="103"/>
                  </a:cubicBezTo>
                  <a:close/>
                </a:path>
              </a:pathLst>
            </a:custGeom>
            <a:solidFill>
              <a:srgbClr val="2B262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1" name="ïṡ1ïdê">
              <a:extLst>
                <a:ext uri="{FF2B5EF4-FFF2-40B4-BE49-F238E27FC236}">
                  <a16:creationId xmlns:a16="http://schemas.microsoft.com/office/drawing/2014/main" id="{A80E23DB-4EF2-3905-6EEE-267F681B0C8F}"/>
                </a:ext>
              </a:extLst>
            </p:cNvPr>
            <p:cNvSpPr/>
            <p:nvPr/>
          </p:nvSpPr>
          <p:spPr bwMode="auto">
            <a:xfrm>
              <a:off x="3495801" y="4901435"/>
              <a:ext cx="226194" cy="189180"/>
            </a:xfrm>
            <a:custGeom>
              <a:avLst/>
              <a:gdLst>
                <a:gd name="T0" fmla="*/ 0 w 53"/>
                <a:gd name="T1" fmla="*/ 44 h 44"/>
                <a:gd name="T2" fmla="*/ 6 w 53"/>
                <a:gd name="T3" fmla="*/ 29 h 44"/>
                <a:gd name="T4" fmla="*/ 44 w 53"/>
                <a:gd name="T5" fmla="*/ 2 h 44"/>
                <a:gd name="T6" fmla="*/ 53 w 53"/>
                <a:gd name="T7" fmla="*/ 0 h 44"/>
                <a:gd name="T8" fmla="*/ 25 w 53"/>
                <a:gd name="T9" fmla="*/ 44 h 44"/>
                <a:gd name="T10" fmla="*/ 0 w 53"/>
                <a:gd name="T11" fmla="*/ 44 h 44"/>
              </a:gdLst>
              <a:ahLst/>
              <a:cxnLst>
                <a:cxn ang="0">
                  <a:pos x="T0" y="T1"/>
                </a:cxn>
                <a:cxn ang="0">
                  <a:pos x="T2" y="T3"/>
                </a:cxn>
                <a:cxn ang="0">
                  <a:pos x="T4" y="T5"/>
                </a:cxn>
                <a:cxn ang="0">
                  <a:pos x="T6" y="T7"/>
                </a:cxn>
                <a:cxn ang="0">
                  <a:pos x="T8" y="T9"/>
                </a:cxn>
                <a:cxn ang="0">
                  <a:pos x="T10" y="T11"/>
                </a:cxn>
              </a:cxnLst>
              <a:rect l="0" t="0" r="r" b="b"/>
              <a:pathLst>
                <a:path w="53" h="44">
                  <a:moveTo>
                    <a:pt x="0" y="44"/>
                  </a:moveTo>
                  <a:cubicBezTo>
                    <a:pt x="2" y="39"/>
                    <a:pt x="3" y="34"/>
                    <a:pt x="6" y="29"/>
                  </a:cubicBezTo>
                  <a:cubicBezTo>
                    <a:pt x="20" y="23"/>
                    <a:pt x="29" y="8"/>
                    <a:pt x="44" y="2"/>
                  </a:cubicBezTo>
                  <a:cubicBezTo>
                    <a:pt x="47" y="1"/>
                    <a:pt x="50" y="1"/>
                    <a:pt x="53" y="0"/>
                  </a:cubicBezTo>
                  <a:cubicBezTo>
                    <a:pt x="40" y="11"/>
                    <a:pt x="31" y="27"/>
                    <a:pt x="25" y="44"/>
                  </a:cubicBezTo>
                  <a:cubicBezTo>
                    <a:pt x="17" y="44"/>
                    <a:pt x="8" y="44"/>
                    <a:pt x="0" y="44"/>
                  </a:cubicBezTo>
                  <a:close/>
                </a:path>
              </a:pathLst>
            </a:custGeom>
            <a:solidFill>
              <a:srgbClr val="38333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2" name="îṥľíḍè">
              <a:extLst>
                <a:ext uri="{FF2B5EF4-FFF2-40B4-BE49-F238E27FC236}">
                  <a16:creationId xmlns:a16="http://schemas.microsoft.com/office/drawing/2014/main" id="{DD2BC174-2333-FDC2-FB5E-5D58590A6DD3}"/>
                </a:ext>
              </a:extLst>
            </p:cNvPr>
            <p:cNvSpPr/>
            <p:nvPr/>
          </p:nvSpPr>
          <p:spPr bwMode="auto">
            <a:xfrm>
              <a:off x="3308677" y="3791030"/>
              <a:ext cx="2017236" cy="1213220"/>
            </a:xfrm>
            <a:custGeom>
              <a:avLst/>
              <a:gdLst>
                <a:gd name="T0" fmla="*/ 166 w 472"/>
                <a:gd name="T1" fmla="*/ 254 h 284"/>
                <a:gd name="T2" fmla="*/ 61 w 472"/>
                <a:gd name="T3" fmla="*/ 267 h 284"/>
                <a:gd name="T4" fmla="*/ 20 w 472"/>
                <a:gd name="T5" fmla="*/ 277 h 284"/>
                <a:gd name="T6" fmla="*/ 0 w 472"/>
                <a:gd name="T7" fmla="*/ 268 h 284"/>
                <a:gd name="T8" fmla="*/ 144 w 472"/>
                <a:gd name="T9" fmla="*/ 62 h 284"/>
                <a:gd name="T10" fmla="*/ 405 w 472"/>
                <a:gd name="T11" fmla="*/ 53 h 284"/>
                <a:gd name="T12" fmla="*/ 468 w 472"/>
                <a:gd name="T13" fmla="*/ 161 h 284"/>
                <a:gd name="T14" fmla="*/ 471 w 472"/>
                <a:gd name="T15" fmla="*/ 220 h 284"/>
                <a:gd name="T16" fmla="*/ 464 w 472"/>
                <a:gd name="T17" fmla="*/ 265 h 284"/>
                <a:gd name="T18" fmla="*/ 427 w 472"/>
                <a:gd name="T19" fmla="*/ 253 h 284"/>
                <a:gd name="T20" fmla="*/ 278 w 472"/>
                <a:gd name="T21" fmla="*/ 250 h 284"/>
                <a:gd name="T22" fmla="*/ 166 w 472"/>
                <a:gd name="T23" fmla="*/ 25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2" h="284">
                  <a:moveTo>
                    <a:pt x="166" y="254"/>
                  </a:moveTo>
                  <a:cubicBezTo>
                    <a:pt x="127" y="250"/>
                    <a:pt x="92" y="239"/>
                    <a:pt x="61" y="267"/>
                  </a:cubicBezTo>
                  <a:cubicBezTo>
                    <a:pt x="47" y="279"/>
                    <a:pt x="38" y="284"/>
                    <a:pt x="20" y="277"/>
                  </a:cubicBezTo>
                  <a:cubicBezTo>
                    <a:pt x="13" y="275"/>
                    <a:pt x="6" y="271"/>
                    <a:pt x="0" y="268"/>
                  </a:cubicBezTo>
                  <a:cubicBezTo>
                    <a:pt x="25" y="186"/>
                    <a:pt x="70" y="109"/>
                    <a:pt x="144" y="62"/>
                  </a:cubicBezTo>
                  <a:cubicBezTo>
                    <a:pt x="219" y="13"/>
                    <a:pt x="328" y="0"/>
                    <a:pt x="405" y="53"/>
                  </a:cubicBezTo>
                  <a:cubicBezTo>
                    <a:pt x="442" y="78"/>
                    <a:pt x="461" y="119"/>
                    <a:pt x="468" y="161"/>
                  </a:cubicBezTo>
                  <a:cubicBezTo>
                    <a:pt x="471" y="181"/>
                    <a:pt x="472" y="201"/>
                    <a:pt x="471" y="220"/>
                  </a:cubicBezTo>
                  <a:cubicBezTo>
                    <a:pt x="470" y="228"/>
                    <a:pt x="471" y="260"/>
                    <a:pt x="464" y="265"/>
                  </a:cubicBezTo>
                  <a:cubicBezTo>
                    <a:pt x="457" y="269"/>
                    <a:pt x="434" y="255"/>
                    <a:pt x="427" y="253"/>
                  </a:cubicBezTo>
                  <a:cubicBezTo>
                    <a:pt x="378" y="241"/>
                    <a:pt x="328" y="245"/>
                    <a:pt x="278" y="250"/>
                  </a:cubicBezTo>
                  <a:cubicBezTo>
                    <a:pt x="240" y="254"/>
                    <a:pt x="203" y="257"/>
                    <a:pt x="166" y="254"/>
                  </a:cubicBezTo>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3" name="ïṥḷîdè">
              <a:extLst>
                <a:ext uri="{FF2B5EF4-FFF2-40B4-BE49-F238E27FC236}">
                  <a16:creationId xmlns:a16="http://schemas.microsoft.com/office/drawing/2014/main" id="{F27E7326-F096-9B40-CCC3-E97034FB5346}"/>
                </a:ext>
              </a:extLst>
            </p:cNvPr>
            <p:cNvSpPr/>
            <p:nvPr/>
          </p:nvSpPr>
          <p:spPr bwMode="auto">
            <a:xfrm>
              <a:off x="3384761" y="5137910"/>
              <a:ext cx="1398288" cy="913000"/>
            </a:xfrm>
            <a:custGeom>
              <a:avLst/>
              <a:gdLst>
                <a:gd name="T0" fmla="*/ 168 w 327"/>
                <a:gd name="T1" fmla="*/ 213 h 214"/>
                <a:gd name="T2" fmla="*/ 23 w 327"/>
                <a:gd name="T3" fmla="*/ 0 h 214"/>
                <a:gd name="T4" fmla="*/ 47 w 327"/>
                <a:gd name="T5" fmla="*/ 0 h 214"/>
                <a:gd name="T6" fmla="*/ 40 w 327"/>
                <a:gd name="T7" fmla="*/ 62 h 214"/>
                <a:gd name="T8" fmla="*/ 109 w 327"/>
                <a:gd name="T9" fmla="*/ 161 h 214"/>
                <a:gd name="T10" fmla="*/ 291 w 327"/>
                <a:gd name="T11" fmla="*/ 86 h 214"/>
                <a:gd name="T12" fmla="*/ 327 w 327"/>
                <a:gd name="T13" fmla="*/ 86 h 214"/>
                <a:gd name="T14" fmla="*/ 168 w 327"/>
                <a:gd name="T15" fmla="*/ 213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7" h="214">
                  <a:moveTo>
                    <a:pt x="168" y="213"/>
                  </a:moveTo>
                  <a:cubicBezTo>
                    <a:pt x="64" y="212"/>
                    <a:pt x="0" y="94"/>
                    <a:pt x="23" y="0"/>
                  </a:cubicBezTo>
                  <a:cubicBezTo>
                    <a:pt x="31" y="0"/>
                    <a:pt x="39" y="0"/>
                    <a:pt x="47" y="0"/>
                  </a:cubicBezTo>
                  <a:cubicBezTo>
                    <a:pt x="41" y="21"/>
                    <a:pt x="39" y="43"/>
                    <a:pt x="40" y="62"/>
                  </a:cubicBezTo>
                  <a:cubicBezTo>
                    <a:pt x="44" y="105"/>
                    <a:pt x="70" y="147"/>
                    <a:pt x="109" y="161"/>
                  </a:cubicBezTo>
                  <a:cubicBezTo>
                    <a:pt x="226" y="202"/>
                    <a:pt x="289" y="86"/>
                    <a:pt x="291" y="86"/>
                  </a:cubicBezTo>
                  <a:cubicBezTo>
                    <a:pt x="303" y="86"/>
                    <a:pt x="315" y="86"/>
                    <a:pt x="327" y="86"/>
                  </a:cubicBezTo>
                  <a:cubicBezTo>
                    <a:pt x="303" y="156"/>
                    <a:pt x="249" y="214"/>
                    <a:pt x="168" y="213"/>
                  </a:cubicBezTo>
                  <a:close/>
                </a:path>
              </a:pathLst>
            </a:custGeom>
            <a:solidFill>
              <a:srgbClr val="38333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4" name="iṧļîḑê">
              <a:extLst>
                <a:ext uri="{FF2B5EF4-FFF2-40B4-BE49-F238E27FC236}">
                  <a16:creationId xmlns:a16="http://schemas.microsoft.com/office/drawing/2014/main" id="{424676E5-DED1-2FFA-C9C8-E62E715ACF08}"/>
                </a:ext>
              </a:extLst>
            </p:cNvPr>
            <p:cNvSpPr/>
            <p:nvPr/>
          </p:nvSpPr>
          <p:spPr bwMode="auto">
            <a:xfrm>
              <a:off x="4655558" y="5333260"/>
              <a:ext cx="170673" cy="129547"/>
            </a:xfrm>
            <a:custGeom>
              <a:avLst/>
              <a:gdLst>
                <a:gd name="T0" fmla="*/ 33 w 40"/>
                <a:gd name="T1" fmla="*/ 30 h 30"/>
                <a:gd name="T2" fmla="*/ 0 w 40"/>
                <a:gd name="T3" fmla="*/ 30 h 30"/>
                <a:gd name="T4" fmla="*/ 0 w 40"/>
                <a:gd name="T5" fmla="*/ 1 h 30"/>
                <a:gd name="T6" fmla="*/ 40 w 40"/>
                <a:gd name="T7" fmla="*/ 0 h 30"/>
                <a:gd name="T8" fmla="*/ 33 w 40"/>
                <a:gd name="T9" fmla="*/ 30 h 30"/>
              </a:gdLst>
              <a:ahLst/>
              <a:cxnLst>
                <a:cxn ang="0">
                  <a:pos x="T0" y="T1"/>
                </a:cxn>
                <a:cxn ang="0">
                  <a:pos x="T2" y="T3"/>
                </a:cxn>
                <a:cxn ang="0">
                  <a:pos x="T4" y="T5"/>
                </a:cxn>
                <a:cxn ang="0">
                  <a:pos x="T6" y="T7"/>
                </a:cxn>
                <a:cxn ang="0">
                  <a:pos x="T8" y="T9"/>
                </a:cxn>
              </a:cxnLst>
              <a:rect l="0" t="0" r="r" b="b"/>
              <a:pathLst>
                <a:path w="40" h="30">
                  <a:moveTo>
                    <a:pt x="33" y="30"/>
                  </a:moveTo>
                  <a:cubicBezTo>
                    <a:pt x="22" y="30"/>
                    <a:pt x="11" y="30"/>
                    <a:pt x="0" y="30"/>
                  </a:cubicBezTo>
                  <a:cubicBezTo>
                    <a:pt x="2" y="20"/>
                    <a:pt x="3" y="11"/>
                    <a:pt x="0" y="1"/>
                  </a:cubicBezTo>
                  <a:cubicBezTo>
                    <a:pt x="13" y="1"/>
                    <a:pt x="26" y="0"/>
                    <a:pt x="40" y="0"/>
                  </a:cubicBezTo>
                  <a:cubicBezTo>
                    <a:pt x="38" y="10"/>
                    <a:pt x="36" y="20"/>
                    <a:pt x="33" y="30"/>
                  </a:cubicBezTo>
                  <a:close/>
                </a:path>
              </a:pathLst>
            </a:custGeom>
            <a:solidFill>
              <a:srgbClr val="38333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5" name="ïś1iḍê">
              <a:extLst>
                <a:ext uri="{FF2B5EF4-FFF2-40B4-BE49-F238E27FC236}">
                  <a16:creationId xmlns:a16="http://schemas.microsoft.com/office/drawing/2014/main" id="{5B37FF67-3CEB-DF7C-B6A9-43B396AA5C7C}"/>
                </a:ext>
              </a:extLst>
            </p:cNvPr>
            <p:cNvSpPr/>
            <p:nvPr/>
          </p:nvSpPr>
          <p:spPr bwMode="auto">
            <a:xfrm>
              <a:off x="4484884" y="5170811"/>
              <a:ext cx="353685" cy="137772"/>
            </a:xfrm>
            <a:custGeom>
              <a:avLst/>
              <a:gdLst>
                <a:gd name="T0" fmla="*/ 81 w 83"/>
                <a:gd name="T1" fmla="*/ 27 h 32"/>
                <a:gd name="T2" fmla="*/ 1 w 83"/>
                <a:gd name="T3" fmla="*/ 32 h 32"/>
                <a:gd name="T4" fmla="*/ 0 w 83"/>
                <a:gd name="T5" fmla="*/ 0 h 32"/>
                <a:gd name="T6" fmla="*/ 79 w 83"/>
                <a:gd name="T7" fmla="*/ 1 h 32"/>
                <a:gd name="T8" fmla="*/ 83 w 83"/>
                <a:gd name="T9" fmla="*/ 4 h 32"/>
                <a:gd name="T10" fmla="*/ 81 w 83"/>
                <a:gd name="T11" fmla="*/ 27 h 32"/>
              </a:gdLst>
              <a:ahLst/>
              <a:cxnLst>
                <a:cxn ang="0">
                  <a:pos x="T0" y="T1"/>
                </a:cxn>
                <a:cxn ang="0">
                  <a:pos x="T2" y="T3"/>
                </a:cxn>
                <a:cxn ang="0">
                  <a:pos x="T4" y="T5"/>
                </a:cxn>
                <a:cxn ang="0">
                  <a:pos x="T6" y="T7"/>
                </a:cxn>
                <a:cxn ang="0">
                  <a:pos x="T8" y="T9"/>
                </a:cxn>
                <a:cxn ang="0">
                  <a:pos x="T10" y="T11"/>
                </a:cxn>
              </a:cxnLst>
              <a:rect l="0" t="0" r="r" b="b"/>
              <a:pathLst>
                <a:path w="83" h="32">
                  <a:moveTo>
                    <a:pt x="81" y="27"/>
                  </a:moveTo>
                  <a:cubicBezTo>
                    <a:pt x="54" y="28"/>
                    <a:pt x="28" y="29"/>
                    <a:pt x="1" y="32"/>
                  </a:cubicBezTo>
                  <a:cubicBezTo>
                    <a:pt x="2" y="21"/>
                    <a:pt x="1" y="11"/>
                    <a:pt x="0" y="0"/>
                  </a:cubicBezTo>
                  <a:cubicBezTo>
                    <a:pt x="26" y="4"/>
                    <a:pt x="53" y="5"/>
                    <a:pt x="79" y="1"/>
                  </a:cubicBezTo>
                  <a:cubicBezTo>
                    <a:pt x="80" y="2"/>
                    <a:pt x="81" y="3"/>
                    <a:pt x="83" y="4"/>
                  </a:cubicBezTo>
                  <a:cubicBezTo>
                    <a:pt x="82" y="12"/>
                    <a:pt x="82" y="19"/>
                    <a:pt x="81" y="27"/>
                  </a:cubicBezTo>
                </a:path>
              </a:pathLst>
            </a:custGeom>
            <a:solidFill>
              <a:srgbClr val="6C656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6" name="íṥḷîḓe">
              <a:extLst>
                <a:ext uri="{FF2B5EF4-FFF2-40B4-BE49-F238E27FC236}">
                  <a16:creationId xmlns:a16="http://schemas.microsoft.com/office/drawing/2014/main" id="{E12BA131-96C3-3C22-C796-E369416455DA}"/>
                </a:ext>
              </a:extLst>
            </p:cNvPr>
            <p:cNvSpPr/>
            <p:nvPr/>
          </p:nvSpPr>
          <p:spPr bwMode="auto">
            <a:xfrm>
              <a:off x="4850907" y="5333260"/>
              <a:ext cx="688862" cy="141885"/>
            </a:xfrm>
            <a:custGeom>
              <a:avLst/>
              <a:gdLst>
                <a:gd name="T0" fmla="*/ 148 w 161"/>
                <a:gd name="T1" fmla="*/ 30 h 33"/>
                <a:gd name="T2" fmla="*/ 122 w 161"/>
                <a:gd name="T3" fmla="*/ 30 h 33"/>
                <a:gd name="T4" fmla="*/ 66 w 161"/>
                <a:gd name="T5" fmla="*/ 30 h 33"/>
                <a:gd name="T6" fmla="*/ 0 w 161"/>
                <a:gd name="T7" fmla="*/ 30 h 33"/>
                <a:gd name="T8" fmla="*/ 6 w 161"/>
                <a:gd name="T9" fmla="*/ 0 h 33"/>
                <a:gd name="T10" fmla="*/ 161 w 161"/>
                <a:gd name="T11" fmla="*/ 6 h 33"/>
                <a:gd name="T12" fmla="*/ 148 w 161"/>
                <a:gd name="T13" fmla="*/ 30 h 33"/>
              </a:gdLst>
              <a:ahLst/>
              <a:cxnLst>
                <a:cxn ang="0">
                  <a:pos x="T0" y="T1"/>
                </a:cxn>
                <a:cxn ang="0">
                  <a:pos x="T2" y="T3"/>
                </a:cxn>
                <a:cxn ang="0">
                  <a:pos x="T4" y="T5"/>
                </a:cxn>
                <a:cxn ang="0">
                  <a:pos x="T6" y="T7"/>
                </a:cxn>
                <a:cxn ang="0">
                  <a:pos x="T8" y="T9"/>
                </a:cxn>
                <a:cxn ang="0">
                  <a:pos x="T10" y="T11"/>
                </a:cxn>
                <a:cxn ang="0">
                  <a:pos x="T12" y="T13"/>
                </a:cxn>
              </a:cxnLst>
              <a:rect l="0" t="0" r="r" b="b"/>
              <a:pathLst>
                <a:path w="161" h="33">
                  <a:moveTo>
                    <a:pt x="148" y="30"/>
                  </a:moveTo>
                  <a:cubicBezTo>
                    <a:pt x="141" y="33"/>
                    <a:pt x="129" y="30"/>
                    <a:pt x="122" y="30"/>
                  </a:cubicBezTo>
                  <a:cubicBezTo>
                    <a:pt x="103" y="30"/>
                    <a:pt x="85" y="30"/>
                    <a:pt x="66" y="30"/>
                  </a:cubicBezTo>
                  <a:cubicBezTo>
                    <a:pt x="44" y="30"/>
                    <a:pt x="22" y="30"/>
                    <a:pt x="0" y="30"/>
                  </a:cubicBezTo>
                  <a:cubicBezTo>
                    <a:pt x="3" y="20"/>
                    <a:pt x="5" y="10"/>
                    <a:pt x="6" y="0"/>
                  </a:cubicBezTo>
                  <a:cubicBezTo>
                    <a:pt x="58" y="0"/>
                    <a:pt x="109" y="3"/>
                    <a:pt x="161" y="6"/>
                  </a:cubicBezTo>
                  <a:cubicBezTo>
                    <a:pt x="160" y="16"/>
                    <a:pt x="161" y="26"/>
                    <a:pt x="148" y="30"/>
                  </a:cubicBezTo>
                  <a:close/>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7" name="îs1íḋè">
              <a:extLst>
                <a:ext uri="{FF2B5EF4-FFF2-40B4-BE49-F238E27FC236}">
                  <a16:creationId xmlns:a16="http://schemas.microsoft.com/office/drawing/2014/main" id="{38B509A8-7D6F-0F83-7199-B7CFF29E608D}"/>
                </a:ext>
              </a:extLst>
            </p:cNvPr>
            <p:cNvSpPr/>
            <p:nvPr/>
          </p:nvSpPr>
          <p:spPr bwMode="auto">
            <a:xfrm>
              <a:off x="4881751" y="5197543"/>
              <a:ext cx="1180320" cy="131604"/>
            </a:xfrm>
            <a:custGeom>
              <a:avLst/>
              <a:gdLst>
                <a:gd name="T0" fmla="*/ 275 w 276"/>
                <a:gd name="T1" fmla="*/ 28 h 31"/>
                <a:gd name="T2" fmla="*/ 119 w 276"/>
                <a:gd name="T3" fmla="*/ 25 h 31"/>
                <a:gd name="T4" fmla="*/ 0 w 276"/>
                <a:gd name="T5" fmla="*/ 21 h 31"/>
                <a:gd name="T6" fmla="*/ 1 w 276"/>
                <a:gd name="T7" fmla="*/ 2 h 31"/>
                <a:gd name="T8" fmla="*/ 35 w 276"/>
                <a:gd name="T9" fmla="*/ 1 h 31"/>
                <a:gd name="T10" fmla="*/ 97 w 276"/>
                <a:gd name="T11" fmla="*/ 0 h 31"/>
                <a:gd name="T12" fmla="*/ 276 w 276"/>
                <a:gd name="T13" fmla="*/ 6 h 31"/>
                <a:gd name="T14" fmla="*/ 275 w 276"/>
                <a:gd name="T15" fmla="*/ 28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31">
                  <a:moveTo>
                    <a:pt x="275" y="28"/>
                  </a:moveTo>
                  <a:cubicBezTo>
                    <a:pt x="223" y="31"/>
                    <a:pt x="171" y="28"/>
                    <a:pt x="119" y="25"/>
                  </a:cubicBezTo>
                  <a:cubicBezTo>
                    <a:pt x="79" y="23"/>
                    <a:pt x="40" y="21"/>
                    <a:pt x="0" y="21"/>
                  </a:cubicBezTo>
                  <a:cubicBezTo>
                    <a:pt x="1" y="15"/>
                    <a:pt x="1" y="9"/>
                    <a:pt x="1" y="2"/>
                  </a:cubicBezTo>
                  <a:cubicBezTo>
                    <a:pt x="12" y="4"/>
                    <a:pt x="26" y="1"/>
                    <a:pt x="35" y="1"/>
                  </a:cubicBezTo>
                  <a:cubicBezTo>
                    <a:pt x="55" y="0"/>
                    <a:pt x="76" y="0"/>
                    <a:pt x="97" y="0"/>
                  </a:cubicBezTo>
                  <a:cubicBezTo>
                    <a:pt x="157" y="0"/>
                    <a:pt x="216" y="3"/>
                    <a:pt x="276" y="6"/>
                  </a:cubicBezTo>
                  <a:cubicBezTo>
                    <a:pt x="276" y="13"/>
                    <a:pt x="275" y="21"/>
                    <a:pt x="275" y="28"/>
                  </a:cubicBezTo>
                </a:path>
              </a:pathLst>
            </a:custGeom>
            <a:solidFill>
              <a:srgbClr val="6C656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8" name="ïṥlíḋe">
              <a:extLst>
                <a:ext uri="{FF2B5EF4-FFF2-40B4-BE49-F238E27FC236}">
                  <a16:creationId xmlns:a16="http://schemas.microsoft.com/office/drawing/2014/main" id="{2B04133A-1B5D-0CDF-2922-A820F57D5AA7}"/>
                </a:ext>
              </a:extLst>
            </p:cNvPr>
            <p:cNvSpPr/>
            <p:nvPr/>
          </p:nvSpPr>
          <p:spPr bwMode="auto">
            <a:xfrm>
              <a:off x="3029020" y="3694384"/>
              <a:ext cx="4077655" cy="1507272"/>
            </a:xfrm>
            <a:custGeom>
              <a:avLst/>
              <a:gdLst>
                <a:gd name="T0" fmla="*/ 940 w 953"/>
                <a:gd name="T1" fmla="*/ 283 h 353"/>
                <a:gd name="T2" fmla="*/ 918 w 953"/>
                <a:gd name="T3" fmla="*/ 325 h 353"/>
                <a:gd name="T4" fmla="*/ 888 w 953"/>
                <a:gd name="T5" fmla="*/ 353 h 353"/>
                <a:gd name="T6" fmla="*/ 768 w 953"/>
                <a:gd name="T7" fmla="*/ 349 h 353"/>
                <a:gd name="T8" fmla="*/ 717 w 953"/>
                <a:gd name="T9" fmla="*/ 347 h 353"/>
                <a:gd name="T10" fmla="*/ 713 w 953"/>
                <a:gd name="T11" fmla="*/ 346 h 353"/>
                <a:gd name="T12" fmla="*/ 530 w 953"/>
                <a:gd name="T13" fmla="*/ 341 h 353"/>
                <a:gd name="T14" fmla="*/ 477 w 953"/>
                <a:gd name="T15" fmla="*/ 342 h 353"/>
                <a:gd name="T16" fmla="*/ 441 w 953"/>
                <a:gd name="T17" fmla="*/ 344 h 353"/>
                <a:gd name="T18" fmla="*/ 429 w 953"/>
                <a:gd name="T19" fmla="*/ 324 h 353"/>
                <a:gd name="T20" fmla="*/ 414 w 953"/>
                <a:gd name="T21" fmla="*/ 279 h 353"/>
                <a:gd name="T22" fmla="*/ 502 w 953"/>
                <a:gd name="T23" fmla="*/ 288 h 353"/>
                <a:gd name="T24" fmla="*/ 530 w 953"/>
                <a:gd name="T25" fmla="*/ 294 h 353"/>
                <a:gd name="T26" fmla="*/ 548 w 953"/>
                <a:gd name="T27" fmla="*/ 230 h 353"/>
                <a:gd name="T28" fmla="*/ 516 w 953"/>
                <a:gd name="T29" fmla="*/ 106 h 353"/>
                <a:gd name="T30" fmla="*/ 256 w 953"/>
                <a:gd name="T31" fmla="*/ 49 h 353"/>
                <a:gd name="T32" fmla="*/ 55 w 953"/>
                <a:gd name="T33" fmla="*/ 287 h 353"/>
                <a:gd name="T34" fmla="*/ 31 w 953"/>
                <a:gd name="T35" fmla="*/ 285 h 353"/>
                <a:gd name="T36" fmla="*/ 25 w 953"/>
                <a:gd name="T37" fmla="*/ 287 h 353"/>
                <a:gd name="T38" fmla="*/ 6 w 953"/>
                <a:gd name="T39" fmla="*/ 264 h 353"/>
                <a:gd name="T40" fmla="*/ 86 w 953"/>
                <a:gd name="T41" fmla="*/ 115 h 353"/>
                <a:gd name="T42" fmla="*/ 142 w 953"/>
                <a:gd name="T43" fmla="*/ 59 h 353"/>
                <a:gd name="T44" fmla="*/ 199 w 953"/>
                <a:gd name="T45" fmla="*/ 9 h 353"/>
                <a:gd name="T46" fmla="*/ 204 w 953"/>
                <a:gd name="T47" fmla="*/ 3 h 353"/>
                <a:gd name="T48" fmla="*/ 686 w 953"/>
                <a:gd name="T49" fmla="*/ 3 h 353"/>
                <a:gd name="T50" fmla="*/ 593 w 953"/>
                <a:gd name="T51" fmla="*/ 89 h 353"/>
                <a:gd name="T52" fmla="*/ 613 w 953"/>
                <a:gd name="T53" fmla="*/ 226 h 353"/>
                <a:gd name="T54" fmla="*/ 741 w 953"/>
                <a:gd name="T55" fmla="*/ 284 h 353"/>
                <a:gd name="T56" fmla="*/ 933 w 953"/>
                <a:gd name="T57" fmla="*/ 279 h 353"/>
                <a:gd name="T58" fmla="*/ 936 w 953"/>
                <a:gd name="T59" fmla="*/ 278 h 353"/>
                <a:gd name="T60" fmla="*/ 940 w 953"/>
                <a:gd name="T61" fmla="*/ 277 h 353"/>
                <a:gd name="T62" fmla="*/ 953 w 953"/>
                <a:gd name="T63" fmla="*/ 264 h 353"/>
                <a:gd name="T64" fmla="*/ 940 w 953"/>
                <a:gd name="T65" fmla="*/ 28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3" h="353">
                  <a:moveTo>
                    <a:pt x="940" y="283"/>
                  </a:moveTo>
                  <a:cubicBezTo>
                    <a:pt x="932" y="297"/>
                    <a:pt x="924" y="311"/>
                    <a:pt x="918" y="325"/>
                  </a:cubicBezTo>
                  <a:cubicBezTo>
                    <a:pt x="911" y="342"/>
                    <a:pt x="909" y="353"/>
                    <a:pt x="888" y="353"/>
                  </a:cubicBezTo>
                  <a:cubicBezTo>
                    <a:pt x="848" y="352"/>
                    <a:pt x="808" y="351"/>
                    <a:pt x="768" y="349"/>
                  </a:cubicBezTo>
                  <a:cubicBezTo>
                    <a:pt x="751" y="348"/>
                    <a:pt x="734" y="347"/>
                    <a:pt x="717" y="347"/>
                  </a:cubicBezTo>
                  <a:cubicBezTo>
                    <a:pt x="716" y="346"/>
                    <a:pt x="714" y="346"/>
                    <a:pt x="713" y="346"/>
                  </a:cubicBezTo>
                  <a:cubicBezTo>
                    <a:pt x="652" y="344"/>
                    <a:pt x="591" y="341"/>
                    <a:pt x="530" y="341"/>
                  </a:cubicBezTo>
                  <a:cubicBezTo>
                    <a:pt x="512" y="341"/>
                    <a:pt x="494" y="342"/>
                    <a:pt x="477" y="342"/>
                  </a:cubicBezTo>
                  <a:cubicBezTo>
                    <a:pt x="467" y="342"/>
                    <a:pt x="451" y="346"/>
                    <a:pt x="441" y="344"/>
                  </a:cubicBezTo>
                  <a:cubicBezTo>
                    <a:pt x="430" y="340"/>
                    <a:pt x="428" y="336"/>
                    <a:pt x="429" y="324"/>
                  </a:cubicBezTo>
                  <a:cubicBezTo>
                    <a:pt x="429" y="306"/>
                    <a:pt x="428" y="289"/>
                    <a:pt x="414" y="279"/>
                  </a:cubicBezTo>
                  <a:cubicBezTo>
                    <a:pt x="444" y="277"/>
                    <a:pt x="474" y="279"/>
                    <a:pt x="502" y="288"/>
                  </a:cubicBezTo>
                  <a:cubicBezTo>
                    <a:pt x="513" y="292"/>
                    <a:pt x="524" y="298"/>
                    <a:pt x="530" y="294"/>
                  </a:cubicBezTo>
                  <a:cubicBezTo>
                    <a:pt x="547" y="284"/>
                    <a:pt x="548" y="247"/>
                    <a:pt x="548" y="230"/>
                  </a:cubicBezTo>
                  <a:cubicBezTo>
                    <a:pt x="549" y="187"/>
                    <a:pt x="540" y="142"/>
                    <a:pt x="516" y="106"/>
                  </a:cubicBezTo>
                  <a:cubicBezTo>
                    <a:pt x="462" y="25"/>
                    <a:pt x="340" y="16"/>
                    <a:pt x="256" y="49"/>
                  </a:cubicBezTo>
                  <a:cubicBezTo>
                    <a:pt x="152" y="89"/>
                    <a:pt x="85" y="184"/>
                    <a:pt x="55" y="287"/>
                  </a:cubicBezTo>
                  <a:cubicBezTo>
                    <a:pt x="50" y="286"/>
                    <a:pt x="33" y="285"/>
                    <a:pt x="31" y="285"/>
                  </a:cubicBezTo>
                  <a:cubicBezTo>
                    <a:pt x="29" y="286"/>
                    <a:pt x="27" y="287"/>
                    <a:pt x="25" y="287"/>
                  </a:cubicBezTo>
                  <a:cubicBezTo>
                    <a:pt x="0" y="296"/>
                    <a:pt x="7" y="265"/>
                    <a:pt x="6" y="264"/>
                  </a:cubicBezTo>
                  <a:cubicBezTo>
                    <a:pt x="23" y="210"/>
                    <a:pt x="50" y="159"/>
                    <a:pt x="86" y="115"/>
                  </a:cubicBezTo>
                  <a:cubicBezTo>
                    <a:pt x="103" y="95"/>
                    <a:pt x="121" y="76"/>
                    <a:pt x="142" y="59"/>
                  </a:cubicBezTo>
                  <a:cubicBezTo>
                    <a:pt x="161" y="42"/>
                    <a:pt x="183" y="29"/>
                    <a:pt x="199" y="9"/>
                  </a:cubicBezTo>
                  <a:cubicBezTo>
                    <a:pt x="200" y="8"/>
                    <a:pt x="203" y="4"/>
                    <a:pt x="204" y="3"/>
                  </a:cubicBezTo>
                  <a:cubicBezTo>
                    <a:pt x="288" y="3"/>
                    <a:pt x="609" y="0"/>
                    <a:pt x="686" y="3"/>
                  </a:cubicBezTo>
                  <a:cubicBezTo>
                    <a:pt x="648" y="19"/>
                    <a:pt x="606" y="53"/>
                    <a:pt x="593" y="89"/>
                  </a:cubicBezTo>
                  <a:cubicBezTo>
                    <a:pt x="577" y="133"/>
                    <a:pt x="585" y="189"/>
                    <a:pt x="613" y="226"/>
                  </a:cubicBezTo>
                  <a:cubicBezTo>
                    <a:pt x="644" y="265"/>
                    <a:pt x="694" y="280"/>
                    <a:pt x="741" y="284"/>
                  </a:cubicBezTo>
                  <a:cubicBezTo>
                    <a:pt x="805" y="288"/>
                    <a:pt x="870" y="281"/>
                    <a:pt x="933" y="279"/>
                  </a:cubicBezTo>
                  <a:cubicBezTo>
                    <a:pt x="934" y="279"/>
                    <a:pt x="935" y="278"/>
                    <a:pt x="936" y="278"/>
                  </a:cubicBezTo>
                  <a:cubicBezTo>
                    <a:pt x="937" y="278"/>
                    <a:pt x="939" y="278"/>
                    <a:pt x="940" y="277"/>
                  </a:cubicBezTo>
                  <a:cubicBezTo>
                    <a:pt x="945" y="272"/>
                    <a:pt x="949" y="268"/>
                    <a:pt x="953" y="264"/>
                  </a:cubicBezTo>
                  <a:cubicBezTo>
                    <a:pt x="949" y="270"/>
                    <a:pt x="944" y="277"/>
                    <a:pt x="940" y="283"/>
                  </a:cubicBezTo>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9" name="íš1iḑe">
              <a:extLst>
                <a:ext uri="{FF2B5EF4-FFF2-40B4-BE49-F238E27FC236}">
                  <a16:creationId xmlns:a16="http://schemas.microsoft.com/office/drawing/2014/main" id="{61319951-325A-B474-4CE4-66647321E3F3}"/>
                </a:ext>
              </a:extLst>
            </p:cNvPr>
            <p:cNvSpPr/>
            <p:nvPr/>
          </p:nvSpPr>
          <p:spPr bwMode="auto">
            <a:xfrm>
              <a:off x="6968902" y="4416147"/>
              <a:ext cx="158336" cy="409205"/>
            </a:xfrm>
            <a:custGeom>
              <a:avLst/>
              <a:gdLst>
                <a:gd name="T0" fmla="*/ 33 w 37"/>
                <a:gd name="T1" fmla="*/ 78 h 96"/>
                <a:gd name="T2" fmla="*/ 16 w 37"/>
                <a:gd name="T3" fmla="*/ 96 h 96"/>
                <a:gd name="T4" fmla="*/ 3 w 37"/>
                <a:gd name="T5" fmla="*/ 95 h 96"/>
                <a:gd name="T6" fmla="*/ 0 w 37"/>
                <a:gd name="T7" fmla="*/ 0 h 96"/>
                <a:gd name="T8" fmla="*/ 33 w 37"/>
                <a:gd name="T9" fmla="*/ 78 h 96"/>
              </a:gdLst>
              <a:ahLst/>
              <a:cxnLst>
                <a:cxn ang="0">
                  <a:pos x="T0" y="T1"/>
                </a:cxn>
                <a:cxn ang="0">
                  <a:pos x="T2" y="T3"/>
                </a:cxn>
                <a:cxn ang="0">
                  <a:pos x="T4" y="T5"/>
                </a:cxn>
                <a:cxn ang="0">
                  <a:pos x="T6" y="T7"/>
                </a:cxn>
                <a:cxn ang="0">
                  <a:pos x="T8" y="T9"/>
                </a:cxn>
              </a:cxnLst>
              <a:rect l="0" t="0" r="r" b="b"/>
              <a:pathLst>
                <a:path w="37" h="96">
                  <a:moveTo>
                    <a:pt x="33" y="78"/>
                  </a:moveTo>
                  <a:cubicBezTo>
                    <a:pt x="28" y="84"/>
                    <a:pt x="22" y="90"/>
                    <a:pt x="16" y="96"/>
                  </a:cubicBezTo>
                  <a:cubicBezTo>
                    <a:pt x="15" y="95"/>
                    <a:pt x="6" y="95"/>
                    <a:pt x="3" y="95"/>
                  </a:cubicBezTo>
                  <a:cubicBezTo>
                    <a:pt x="17" y="69"/>
                    <a:pt x="10" y="27"/>
                    <a:pt x="0" y="0"/>
                  </a:cubicBezTo>
                  <a:cubicBezTo>
                    <a:pt x="25" y="17"/>
                    <a:pt x="37" y="47"/>
                    <a:pt x="33" y="78"/>
                  </a:cubicBezTo>
                  <a:close/>
                </a:path>
              </a:pathLst>
            </a:custGeom>
            <a:solidFill>
              <a:srgbClr val="38333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0" name="iśḻiďê">
              <a:extLst>
                <a:ext uri="{FF2B5EF4-FFF2-40B4-BE49-F238E27FC236}">
                  <a16:creationId xmlns:a16="http://schemas.microsoft.com/office/drawing/2014/main" id="{F2C7D409-4259-DB82-5BD9-117CFE1B0967}"/>
                </a:ext>
              </a:extLst>
            </p:cNvPr>
            <p:cNvSpPr/>
            <p:nvPr/>
          </p:nvSpPr>
          <p:spPr bwMode="auto">
            <a:xfrm>
              <a:off x="7007972" y="3258447"/>
              <a:ext cx="487345" cy="1420907"/>
            </a:xfrm>
            <a:custGeom>
              <a:avLst/>
              <a:gdLst>
                <a:gd name="T0" fmla="*/ 0 w 114"/>
                <a:gd name="T1" fmla="*/ 264 h 333"/>
                <a:gd name="T2" fmla="*/ 60 w 114"/>
                <a:gd name="T3" fmla="*/ 173 h 333"/>
                <a:gd name="T4" fmla="*/ 33 w 114"/>
                <a:gd name="T5" fmla="*/ 48 h 333"/>
                <a:gd name="T6" fmla="*/ 47 w 114"/>
                <a:gd name="T7" fmla="*/ 40 h 333"/>
                <a:gd name="T8" fmla="*/ 64 w 114"/>
                <a:gd name="T9" fmla="*/ 17 h 333"/>
                <a:gd name="T10" fmla="*/ 67 w 114"/>
                <a:gd name="T11" fmla="*/ 0 h 333"/>
                <a:gd name="T12" fmla="*/ 107 w 114"/>
                <a:gd name="T13" fmla="*/ 170 h 333"/>
                <a:gd name="T14" fmla="*/ 38 w 114"/>
                <a:gd name="T15" fmla="*/ 333 h 333"/>
                <a:gd name="T16" fmla="*/ 0 w 114"/>
                <a:gd name="T17" fmla="*/ 26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333">
                  <a:moveTo>
                    <a:pt x="0" y="264"/>
                  </a:moveTo>
                  <a:cubicBezTo>
                    <a:pt x="36" y="252"/>
                    <a:pt x="53" y="207"/>
                    <a:pt x="60" y="173"/>
                  </a:cubicBezTo>
                  <a:cubicBezTo>
                    <a:pt x="69" y="131"/>
                    <a:pt x="64" y="80"/>
                    <a:pt x="33" y="48"/>
                  </a:cubicBezTo>
                  <a:cubicBezTo>
                    <a:pt x="37" y="46"/>
                    <a:pt x="41" y="44"/>
                    <a:pt x="47" y="40"/>
                  </a:cubicBezTo>
                  <a:cubicBezTo>
                    <a:pt x="55" y="35"/>
                    <a:pt x="61" y="27"/>
                    <a:pt x="64" y="17"/>
                  </a:cubicBezTo>
                  <a:cubicBezTo>
                    <a:pt x="66" y="12"/>
                    <a:pt x="67" y="6"/>
                    <a:pt x="67" y="0"/>
                  </a:cubicBezTo>
                  <a:cubicBezTo>
                    <a:pt x="98" y="51"/>
                    <a:pt x="114" y="108"/>
                    <a:pt x="107" y="170"/>
                  </a:cubicBezTo>
                  <a:cubicBezTo>
                    <a:pt x="101" y="230"/>
                    <a:pt x="75" y="286"/>
                    <a:pt x="38" y="333"/>
                  </a:cubicBezTo>
                  <a:cubicBezTo>
                    <a:pt x="36" y="305"/>
                    <a:pt x="22" y="280"/>
                    <a:pt x="0" y="264"/>
                  </a:cubicBezTo>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1" name="ïṩ1íḓê">
              <a:extLst>
                <a:ext uri="{FF2B5EF4-FFF2-40B4-BE49-F238E27FC236}">
                  <a16:creationId xmlns:a16="http://schemas.microsoft.com/office/drawing/2014/main" id="{AE12C668-71CD-ADF7-B25C-9912FE8A0BA1}"/>
                </a:ext>
              </a:extLst>
            </p:cNvPr>
            <p:cNvSpPr/>
            <p:nvPr/>
          </p:nvSpPr>
          <p:spPr bwMode="auto">
            <a:xfrm>
              <a:off x="6874312" y="2378348"/>
              <a:ext cx="1120687" cy="2288668"/>
            </a:xfrm>
            <a:custGeom>
              <a:avLst/>
              <a:gdLst>
                <a:gd name="T0" fmla="*/ 85 w 262"/>
                <a:gd name="T1" fmla="*/ 536 h 536"/>
                <a:gd name="T2" fmla="*/ 148 w 262"/>
                <a:gd name="T3" fmla="*/ 394 h 536"/>
                <a:gd name="T4" fmla="*/ 100 w 262"/>
                <a:gd name="T5" fmla="*/ 189 h 536"/>
                <a:gd name="T6" fmla="*/ 68 w 262"/>
                <a:gd name="T7" fmla="*/ 147 h 536"/>
                <a:gd name="T8" fmla="*/ 39 w 262"/>
                <a:gd name="T9" fmla="*/ 120 h 536"/>
                <a:gd name="T10" fmla="*/ 4 w 262"/>
                <a:gd name="T11" fmla="*/ 99 h 536"/>
                <a:gd name="T12" fmla="*/ 0 w 262"/>
                <a:gd name="T13" fmla="*/ 68 h 536"/>
                <a:gd name="T14" fmla="*/ 29 w 262"/>
                <a:gd name="T15" fmla="*/ 14 h 536"/>
                <a:gd name="T16" fmla="*/ 61 w 262"/>
                <a:gd name="T17" fmla="*/ 0 h 536"/>
                <a:gd name="T18" fmla="*/ 129 w 262"/>
                <a:gd name="T19" fmla="*/ 173 h 536"/>
                <a:gd name="T20" fmla="*/ 175 w 262"/>
                <a:gd name="T21" fmla="*/ 247 h 536"/>
                <a:gd name="T22" fmla="*/ 262 w 262"/>
                <a:gd name="T23" fmla="*/ 310 h 536"/>
                <a:gd name="T24" fmla="*/ 262 w 262"/>
                <a:gd name="T25" fmla="*/ 390 h 536"/>
                <a:gd name="T26" fmla="*/ 171 w 262"/>
                <a:gd name="T27" fmla="*/ 476 h 536"/>
                <a:gd name="T28" fmla="*/ 85 w 262"/>
                <a:gd name="T29" fmla="*/ 53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536">
                  <a:moveTo>
                    <a:pt x="85" y="536"/>
                  </a:moveTo>
                  <a:cubicBezTo>
                    <a:pt x="116" y="494"/>
                    <a:pt x="139" y="446"/>
                    <a:pt x="148" y="394"/>
                  </a:cubicBezTo>
                  <a:cubicBezTo>
                    <a:pt x="159" y="321"/>
                    <a:pt x="141" y="250"/>
                    <a:pt x="100" y="189"/>
                  </a:cubicBezTo>
                  <a:cubicBezTo>
                    <a:pt x="90" y="174"/>
                    <a:pt x="79" y="160"/>
                    <a:pt x="68" y="147"/>
                  </a:cubicBezTo>
                  <a:cubicBezTo>
                    <a:pt x="59" y="137"/>
                    <a:pt x="51" y="125"/>
                    <a:pt x="39" y="120"/>
                  </a:cubicBezTo>
                  <a:cubicBezTo>
                    <a:pt x="21" y="113"/>
                    <a:pt x="14" y="124"/>
                    <a:pt x="4" y="99"/>
                  </a:cubicBezTo>
                  <a:cubicBezTo>
                    <a:pt x="0" y="90"/>
                    <a:pt x="0" y="78"/>
                    <a:pt x="0" y="68"/>
                  </a:cubicBezTo>
                  <a:cubicBezTo>
                    <a:pt x="0" y="45"/>
                    <a:pt x="5" y="23"/>
                    <a:pt x="29" y="14"/>
                  </a:cubicBezTo>
                  <a:cubicBezTo>
                    <a:pt x="41" y="9"/>
                    <a:pt x="52" y="6"/>
                    <a:pt x="61" y="0"/>
                  </a:cubicBezTo>
                  <a:cubicBezTo>
                    <a:pt x="45" y="69"/>
                    <a:pt x="115" y="150"/>
                    <a:pt x="129" y="173"/>
                  </a:cubicBezTo>
                  <a:cubicBezTo>
                    <a:pt x="143" y="198"/>
                    <a:pt x="162" y="221"/>
                    <a:pt x="175" y="247"/>
                  </a:cubicBezTo>
                  <a:cubicBezTo>
                    <a:pt x="194" y="283"/>
                    <a:pt x="219" y="315"/>
                    <a:pt x="262" y="310"/>
                  </a:cubicBezTo>
                  <a:cubicBezTo>
                    <a:pt x="262" y="335"/>
                    <a:pt x="260" y="365"/>
                    <a:pt x="262" y="390"/>
                  </a:cubicBezTo>
                  <a:cubicBezTo>
                    <a:pt x="223" y="402"/>
                    <a:pt x="193" y="441"/>
                    <a:pt x="171" y="476"/>
                  </a:cubicBezTo>
                  <a:cubicBezTo>
                    <a:pt x="170" y="475"/>
                    <a:pt x="108" y="512"/>
                    <a:pt x="85" y="536"/>
                  </a:cubicBezTo>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2" name="íśḷîdê">
              <a:extLst>
                <a:ext uri="{FF2B5EF4-FFF2-40B4-BE49-F238E27FC236}">
                  <a16:creationId xmlns:a16="http://schemas.microsoft.com/office/drawing/2014/main" id="{9E1FE680-E110-D91B-BDB4-B85AC165D55B}"/>
                </a:ext>
              </a:extLst>
            </p:cNvPr>
            <p:cNvSpPr/>
            <p:nvPr/>
          </p:nvSpPr>
          <p:spPr bwMode="auto">
            <a:xfrm>
              <a:off x="7324643" y="4492231"/>
              <a:ext cx="234419" cy="581934"/>
            </a:xfrm>
            <a:custGeom>
              <a:avLst/>
              <a:gdLst>
                <a:gd name="T0" fmla="*/ 19 w 55"/>
                <a:gd name="T1" fmla="*/ 136 h 136"/>
                <a:gd name="T2" fmla="*/ 0 w 55"/>
                <a:gd name="T3" fmla="*/ 136 h 136"/>
                <a:gd name="T4" fmla="*/ 55 w 55"/>
                <a:gd name="T5" fmla="*/ 0 h 136"/>
                <a:gd name="T6" fmla="*/ 19 w 55"/>
                <a:gd name="T7" fmla="*/ 136 h 136"/>
              </a:gdLst>
              <a:ahLst/>
              <a:cxnLst>
                <a:cxn ang="0">
                  <a:pos x="T0" y="T1"/>
                </a:cxn>
                <a:cxn ang="0">
                  <a:pos x="T2" y="T3"/>
                </a:cxn>
                <a:cxn ang="0">
                  <a:pos x="T4" y="T5"/>
                </a:cxn>
                <a:cxn ang="0">
                  <a:pos x="T6" y="T7"/>
                </a:cxn>
              </a:cxnLst>
              <a:rect l="0" t="0" r="r" b="b"/>
              <a:pathLst>
                <a:path w="55" h="136">
                  <a:moveTo>
                    <a:pt x="19" y="136"/>
                  </a:moveTo>
                  <a:cubicBezTo>
                    <a:pt x="12" y="136"/>
                    <a:pt x="6" y="136"/>
                    <a:pt x="0" y="136"/>
                  </a:cubicBezTo>
                  <a:cubicBezTo>
                    <a:pt x="0" y="83"/>
                    <a:pt x="21" y="39"/>
                    <a:pt x="55" y="0"/>
                  </a:cubicBezTo>
                  <a:cubicBezTo>
                    <a:pt x="33" y="42"/>
                    <a:pt x="20" y="88"/>
                    <a:pt x="19" y="136"/>
                  </a:cubicBezTo>
                  <a:close/>
                </a:path>
              </a:pathLst>
            </a:custGeom>
            <a:solidFill>
              <a:srgbClr val="CC2234"/>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3" name="íšļíḑe">
              <a:extLst>
                <a:ext uri="{FF2B5EF4-FFF2-40B4-BE49-F238E27FC236}">
                  <a16:creationId xmlns:a16="http://schemas.microsoft.com/office/drawing/2014/main" id="{B13ACFCF-B7A9-1673-3D91-2E972705CC2E}"/>
                </a:ext>
              </a:extLst>
            </p:cNvPr>
            <p:cNvSpPr/>
            <p:nvPr/>
          </p:nvSpPr>
          <p:spPr bwMode="auto">
            <a:xfrm>
              <a:off x="7443909" y="4027505"/>
              <a:ext cx="1612144" cy="1040491"/>
            </a:xfrm>
            <a:custGeom>
              <a:avLst/>
              <a:gdLst>
                <a:gd name="T0" fmla="*/ 0 w 377"/>
                <a:gd name="T1" fmla="*/ 244 h 244"/>
                <a:gd name="T2" fmla="*/ 131 w 377"/>
                <a:gd name="T3" fmla="*/ 10 h 244"/>
                <a:gd name="T4" fmla="*/ 240 w 377"/>
                <a:gd name="T5" fmla="*/ 4 h 244"/>
                <a:gd name="T6" fmla="*/ 326 w 377"/>
                <a:gd name="T7" fmla="*/ 31 h 244"/>
                <a:gd name="T8" fmla="*/ 376 w 377"/>
                <a:gd name="T9" fmla="*/ 96 h 244"/>
                <a:gd name="T10" fmla="*/ 332 w 377"/>
                <a:gd name="T11" fmla="*/ 124 h 244"/>
                <a:gd name="T12" fmla="*/ 272 w 377"/>
                <a:gd name="T13" fmla="*/ 119 h 244"/>
                <a:gd name="T14" fmla="*/ 91 w 377"/>
                <a:gd name="T15" fmla="*/ 242 h 244"/>
                <a:gd name="T16" fmla="*/ 0 w 377"/>
                <a:gd name="T1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44">
                  <a:moveTo>
                    <a:pt x="0" y="244"/>
                  </a:moveTo>
                  <a:cubicBezTo>
                    <a:pt x="1" y="152"/>
                    <a:pt x="52" y="57"/>
                    <a:pt x="131" y="10"/>
                  </a:cubicBezTo>
                  <a:cubicBezTo>
                    <a:pt x="180" y="0"/>
                    <a:pt x="209" y="2"/>
                    <a:pt x="240" y="4"/>
                  </a:cubicBezTo>
                  <a:cubicBezTo>
                    <a:pt x="272" y="7"/>
                    <a:pt x="299" y="15"/>
                    <a:pt x="326" y="31"/>
                  </a:cubicBezTo>
                  <a:cubicBezTo>
                    <a:pt x="349" y="44"/>
                    <a:pt x="373" y="69"/>
                    <a:pt x="376" y="96"/>
                  </a:cubicBezTo>
                  <a:cubicBezTo>
                    <a:pt x="377" y="102"/>
                    <a:pt x="377" y="139"/>
                    <a:pt x="332" y="124"/>
                  </a:cubicBezTo>
                  <a:cubicBezTo>
                    <a:pt x="320" y="120"/>
                    <a:pt x="273" y="119"/>
                    <a:pt x="272" y="119"/>
                  </a:cubicBezTo>
                  <a:cubicBezTo>
                    <a:pt x="269" y="117"/>
                    <a:pt x="101" y="112"/>
                    <a:pt x="91" y="242"/>
                  </a:cubicBezTo>
                  <a:cubicBezTo>
                    <a:pt x="86" y="241"/>
                    <a:pt x="24" y="239"/>
                    <a:pt x="0" y="244"/>
                  </a:cubicBezTo>
                </a:path>
              </a:pathLst>
            </a:custGeom>
            <a:solidFill>
              <a:srgbClr val="E0222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4" name="îṩ1ïḑé">
              <a:extLst>
                <a:ext uri="{FF2B5EF4-FFF2-40B4-BE49-F238E27FC236}">
                  <a16:creationId xmlns:a16="http://schemas.microsoft.com/office/drawing/2014/main" id="{FAE59650-5DF5-462A-0EA8-5EB64E2B901A}"/>
                </a:ext>
              </a:extLst>
            </p:cNvPr>
            <p:cNvSpPr/>
            <p:nvPr/>
          </p:nvSpPr>
          <p:spPr bwMode="auto">
            <a:xfrm>
              <a:off x="7610469" y="4582708"/>
              <a:ext cx="1577187" cy="1507272"/>
            </a:xfrm>
            <a:custGeom>
              <a:avLst/>
              <a:gdLst>
                <a:gd name="T0" fmla="*/ 272 w 369"/>
                <a:gd name="T1" fmla="*/ 304 h 353"/>
                <a:gd name="T2" fmla="*/ 77 w 369"/>
                <a:gd name="T3" fmla="*/ 294 h 353"/>
                <a:gd name="T4" fmla="*/ 34 w 369"/>
                <a:gd name="T5" fmla="*/ 121 h 353"/>
                <a:gd name="T6" fmla="*/ 49 w 369"/>
                <a:gd name="T7" fmla="*/ 124 h 353"/>
                <a:gd name="T8" fmla="*/ 61 w 369"/>
                <a:gd name="T9" fmla="*/ 115 h 353"/>
                <a:gd name="T10" fmla="*/ 211 w 369"/>
                <a:gd name="T11" fmla="*/ 0 h 353"/>
                <a:gd name="T12" fmla="*/ 250 w 369"/>
                <a:gd name="T13" fmla="*/ 2 h 353"/>
                <a:gd name="T14" fmla="*/ 272 w 369"/>
                <a:gd name="T15" fmla="*/ 304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9" h="353">
                  <a:moveTo>
                    <a:pt x="272" y="304"/>
                  </a:moveTo>
                  <a:cubicBezTo>
                    <a:pt x="214" y="353"/>
                    <a:pt x="133" y="342"/>
                    <a:pt x="77" y="294"/>
                  </a:cubicBezTo>
                  <a:cubicBezTo>
                    <a:pt x="34" y="256"/>
                    <a:pt x="0" y="175"/>
                    <a:pt x="34" y="121"/>
                  </a:cubicBezTo>
                  <a:cubicBezTo>
                    <a:pt x="39" y="122"/>
                    <a:pt x="44" y="123"/>
                    <a:pt x="49" y="124"/>
                  </a:cubicBezTo>
                  <a:cubicBezTo>
                    <a:pt x="53" y="124"/>
                    <a:pt x="61" y="119"/>
                    <a:pt x="61" y="115"/>
                  </a:cubicBezTo>
                  <a:cubicBezTo>
                    <a:pt x="62" y="33"/>
                    <a:pt x="142" y="2"/>
                    <a:pt x="211" y="0"/>
                  </a:cubicBezTo>
                  <a:cubicBezTo>
                    <a:pt x="224" y="0"/>
                    <a:pt x="237" y="1"/>
                    <a:pt x="250" y="2"/>
                  </a:cubicBezTo>
                  <a:cubicBezTo>
                    <a:pt x="354" y="69"/>
                    <a:pt x="369" y="221"/>
                    <a:pt x="272" y="304"/>
                  </a:cubicBezTo>
                  <a:close/>
                </a:path>
              </a:pathLst>
            </a:custGeom>
            <a:solidFill>
              <a:srgbClr val="38333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5" name="ïśḻîḍè">
              <a:extLst>
                <a:ext uri="{FF2B5EF4-FFF2-40B4-BE49-F238E27FC236}">
                  <a16:creationId xmlns:a16="http://schemas.microsoft.com/office/drawing/2014/main" id="{2E9D1E9A-392E-A7D5-F8E5-84B648362EFF}"/>
                </a:ext>
              </a:extLst>
            </p:cNvPr>
            <p:cNvSpPr/>
            <p:nvPr/>
          </p:nvSpPr>
          <p:spPr bwMode="auto">
            <a:xfrm>
              <a:off x="7883958" y="4749269"/>
              <a:ext cx="1069279" cy="1194714"/>
            </a:xfrm>
            <a:custGeom>
              <a:avLst/>
              <a:gdLst>
                <a:gd name="T0" fmla="*/ 230 w 250"/>
                <a:gd name="T1" fmla="*/ 94 h 280"/>
                <a:gd name="T2" fmla="*/ 98 w 250"/>
                <a:gd name="T3" fmla="*/ 14 h 280"/>
                <a:gd name="T4" fmla="*/ 95 w 250"/>
                <a:gd name="T5" fmla="*/ 13 h 280"/>
                <a:gd name="T6" fmla="*/ 2 w 250"/>
                <a:gd name="T7" fmla="*/ 125 h 280"/>
                <a:gd name="T8" fmla="*/ 16 w 250"/>
                <a:gd name="T9" fmla="*/ 205 h 280"/>
                <a:gd name="T10" fmla="*/ 73 w 250"/>
                <a:gd name="T11" fmla="*/ 259 h 280"/>
                <a:gd name="T12" fmla="*/ 207 w 250"/>
                <a:gd name="T13" fmla="*/ 237 h 280"/>
                <a:gd name="T14" fmla="*/ 230 w 250"/>
                <a:gd name="T15" fmla="*/ 94 h 2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80">
                  <a:moveTo>
                    <a:pt x="230" y="94"/>
                  </a:moveTo>
                  <a:cubicBezTo>
                    <a:pt x="210" y="45"/>
                    <a:pt x="154" y="0"/>
                    <a:pt x="98" y="14"/>
                  </a:cubicBezTo>
                  <a:cubicBezTo>
                    <a:pt x="98" y="13"/>
                    <a:pt x="97" y="13"/>
                    <a:pt x="95" y="13"/>
                  </a:cubicBezTo>
                  <a:cubicBezTo>
                    <a:pt x="50" y="22"/>
                    <a:pt x="6" y="80"/>
                    <a:pt x="2" y="125"/>
                  </a:cubicBezTo>
                  <a:cubicBezTo>
                    <a:pt x="0" y="151"/>
                    <a:pt x="5" y="182"/>
                    <a:pt x="16" y="205"/>
                  </a:cubicBezTo>
                  <a:cubicBezTo>
                    <a:pt x="28" y="228"/>
                    <a:pt x="48" y="247"/>
                    <a:pt x="73" y="259"/>
                  </a:cubicBezTo>
                  <a:cubicBezTo>
                    <a:pt x="116" y="280"/>
                    <a:pt x="172" y="269"/>
                    <a:pt x="207" y="237"/>
                  </a:cubicBezTo>
                  <a:cubicBezTo>
                    <a:pt x="247" y="202"/>
                    <a:pt x="250" y="142"/>
                    <a:pt x="230" y="94"/>
                  </a:cubicBez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6" name="iṡliḍê">
              <a:extLst>
                <a:ext uri="{FF2B5EF4-FFF2-40B4-BE49-F238E27FC236}">
                  <a16:creationId xmlns:a16="http://schemas.microsoft.com/office/drawing/2014/main" id="{95A63313-09D9-3A6F-90CC-2B1AE7E0EFB1}"/>
                </a:ext>
              </a:extLst>
            </p:cNvPr>
            <p:cNvSpPr/>
            <p:nvPr/>
          </p:nvSpPr>
          <p:spPr bwMode="auto">
            <a:xfrm>
              <a:off x="7892183" y="4813014"/>
              <a:ext cx="1048716" cy="1050772"/>
            </a:xfrm>
            <a:custGeom>
              <a:avLst/>
              <a:gdLst>
                <a:gd name="T0" fmla="*/ 149 w 245"/>
                <a:gd name="T1" fmla="*/ 239 h 246"/>
                <a:gd name="T2" fmla="*/ 69 w 245"/>
                <a:gd name="T3" fmla="*/ 233 h 246"/>
                <a:gd name="T4" fmla="*/ 17 w 245"/>
                <a:gd name="T5" fmla="*/ 167 h 246"/>
                <a:gd name="T6" fmla="*/ 26 w 245"/>
                <a:gd name="T7" fmla="*/ 64 h 246"/>
                <a:gd name="T8" fmla="*/ 84 w 245"/>
                <a:gd name="T9" fmla="*/ 8 h 246"/>
                <a:gd name="T10" fmla="*/ 174 w 245"/>
                <a:gd name="T11" fmla="*/ 22 h 246"/>
                <a:gd name="T12" fmla="*/ 227 w 245"/>
                <a:gd name="T13" fmla="*/ 96 h 246"/>
                <a:gd name="T14" fmla="*/ 149 w 245"/>
                <a:gd name="T15" fmla="*/ 239 h 2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5" h="246">
                  <a:moveTo>
                    <a:pt x="149" y="239"/>
                  </a:moveTo>
                  <a:cubicBezTo>
                    <a:pt x="124" y="246"/>
                    <a:pt x="91" y="245"/>
                    <a:pt x="69" y="233"/>
                  </a:cubicBezTo>
                  <a:cubicBezTo>
                    <a:pt x="43" y="219"/>
                    <a:pt x="28" y="193"/>
                    <a:pt x="17" y="167"/>
                  </a:cubicBezTo>
                  <a:cubicBezTo>
                    <a:pt x="0" y="132"/>
                    <a:pt x="5" y="97"/>
                    <a:pt x="26" y="64"/>
                  </a:cubicBezTo>
                  <a:cubicBezTo>
                    <a:pt x="41" y="41"/>
                    <a:pt x="59" y="18"/>
                    <a:pt x="84" y="8"/>
                  </a:cubicBezTo>
                  <a:cubicBezTo>
                    <a:pt x="125" y="0"/>
                    <a:pt x="148" y="4"/>
                    <a:pt x="174" y="22"/>
                  </a:cubicBezTo>
                  <a:cubicBezTo>
                    <a:pt x="199" y="39"/>
                    <a:pt x="219" y="68"/>
                    <a:pt x="227" y="96"/>
                  </a:cubicBezTo>
                  <a:cubicBezTo>
                    <a:pt x="245" y="157"/>
                    <a:pt x="211" y="222"/>
                    <a:pt x="149" y="239"/>
                  </a:cubicBezTo>
                  <a:close/>
                </a:path>
              </a:pathLst>
            </a:custGeom>
            <a:solidFill>
              <a:srgbClr val="2B262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7" name="iṥḷíďê">
              <a:extLst>
                <a:ext uri="{FF2B5EF4-FFF2-40B4-BE49-F238E27FC236}">
                  <a16:creationId xmlns:a16="http://schemas.microsoft.com/office/drawing/2014/main" id="{7DFC8883-718E-89BD-43ED-6945EF428B1D}"/>
                </a:ext>
              </a:extLst>
            </p:cNvPr>
            <p:cNvSpPr/>
            <p:nvPr/>
          </p:nvSpPr>
          <p:spPr bwMode="auto">
            <a:xfrm>
              <a:off x="6948339" y="1648360"/>
              <a:ext cx="84309" cy="306390"/>
            </a:xfrm>
            <a:custGeom>
              <a:avLst/>
              <a:gdLst>
                <a:gd name="T0" fmla="*/ 3 w 20"/>
                <a:gd name="T1" fmla="*/ 0 h 72"/>
                <a:gd name="T2" fmla="*/ 1 w 20"/>
                <a:gd name="T3" fmla="*/ 3 h 72"/>
                <a:gd name="T4" fmla="*/ 12 w 20"/>
                <a:gd name="T5" fmla="*/ 71 h 72"/>
                <a:gd name="T6" fmla="*/ 13 w 20"/>
                <a:gd name="T7" fmla="*/ 72 h 72"/>
                <a:gd name="T8" fmla="*/ 14 w 20"/>
                <a:gd name="T9" fmla="*/ 71 h 72"/>
                <a:gd name="T10" fmla="*/ 5 w 20"/>
                <a:gd name="T11" fmla="*/ 1 h 72"/>
                <a:gd name="T12" fmla="*/ 3 w 20"/>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20" h="72">
                  <a:moveTo>
                    <a:pt x="3" y="0"/>
                  </a:moveTo>
                  <a:cubicBezTo>
                    <a:pt x="2" y="0"/>
                    <a:pt x="0" y="1"/>
                    <a:pt x="1" y="3"/>
                  </a:cubicBezTo>
                  <a:cubicBezTo>
                    <a:pt x="9" y="26"/>
                    <a:pt x="11" y="47"/>
                    <a:pt x="12" y="71"/>
                  </a:cubicBezTo>
                  <a:cubicBezTo>
                    <a:pt x="12" y="72"/>
                    <a:pt x="13" y="72"/>
                    <a:pt x="13" y="72"/>
                  </a:cubicBezTo>
                  <a:cubicBezTo>
                    <a:pt x="14" y="72"/>
                    <a:pt x="14" y="72"/>
                    <a:pt x="14" y="71"/>
                  </a:cubicBezTo>
                  <a:cubicBezTo>
                    <a:pt x="20" y="49"/>
                    <a:pt x="15" y="22"/>
                    <a:pt x="5" y="1"/>
                  </a:cubicBezTo>
                  <a:cubicBezTo>
                    <a:pt x="4" y="0"/>
                    <a:pt x="4" y="0"/>
                    <a:pt x="3" y="0"/>
                  </a:cubicBezTo>
                </a:path>
              </a:pathLst>
            </a:custGeom>
            <a:solidFill>
              <a:srgbClr val="FF44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8" name="íŝḷiďé">
              <a:extLst>
                <a:ext uri="{FF2B5EF4-FFF2-40B4-BE49-F238E27FC236}">
                  <a16:creationId xmlns:a16="http://schemas.microsoft.com/office/drawing/2014/main" id="{0B8461B7-2A59-9208-6C60-DC2EC871719B}"/>
                </a:ext>
              </a:extLst>
            </p:cNvPr>
            <p:cNvSpPr/>
            <p:nvPr/>
          </p:nvSpPr>
          <p:spPr bwMode="auto">
            <a:xfrm>
              <a:off x="7084055" y="1831371"/>
              <a:ext cx="90477" cy="123378"/>
            </a:xfrm>
            <a:custGeom>
              <a:avLst/>
              <a:gdLst>
                <a:gd name="T0" fmla="*/ 2 w 21"/>
                <a:gd name="T1" fmla="*/ 1 h 29"/>
                <a:gd name="T2" fmla="*/ 0 w 21"/>
                <a:gd name="T3" fmla="*/ 2 h 29"/>
                <a:gd name="T4" fmla="*/ 20 w 21"/>
                <a:gd name="T5" fmla="*/ 29 h 29"/>
                <a:gd name="T6" fmla="*/ 21 w 21"/>
                <a:gd name="T7" fmla="*/ 28 h 29"/>
                <a:gd name="T8" fmla="*/ 2 w 21"/>
                <a:gd name="T9" fmla="*/ 1 h 29"/>
              </a:gdLst>
              <a:ahLst/>
              <a:cxnLst>
                <a:cxn ang="0">
                  <a:pos x="T0" y="T1"/>
                </a:cxn>
                <a:cxn ang="0">
                  <a:pos x="T2" y="T3"/>
                </a:cxn>
                <a:cxn ang="0">
                  <a:pos x="T4" y="T5"/>
                </a:cxn>
                <a:cxn ang="0">
                  <a:pos x="T6" y="T7"/>
                </a:cxn>
                <a:cxn ang="0">
                  <a:pos x="T8" y="T9"/>
                </a:cxn>
              </a:cxnLst>
              <a:rect l="0" t="0" r="r" b="b"/>
              <a:pathLst>
                <a:path w="21" h="29">
                  <a:moveTo>
                    <a:pt x="2" y="1"/>
                  </a:moveTo>
                  <a:cubicBezTo>
                    <a:pt x="1" y="0"/>
                    <a:pt x="0" y="1"/>
                    <a:pt x="0" y="2"/>
                  </a:cubicBezTo>
                  <a:cubicBezTo>
                    <a:pt x="8" y="10"/>
                    <a:pt x="14" y="19"/>
                    <a:pt x="20" y="29"/>
                  </a:cubicBezTo>
                  <a:cubicBezTo>
                    <a:pt x="20" y="29"/>
                    <a:pt x="21" y="29"/>
                    <a:pt x="21" y="28"/>
                  </a:cubicBezTo>
                  <a:cubicBezTo>
                    <a:pt x="17" y="17"/>
                    <a:pt x="10" y="8"/>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9" name="îŝḷïḑè">
              <a:extLst>
                <a:ext uri="{FF2B5EF4-FFF2-40B4-BE49-F238E27FC236}">
                  <a16:creationId xmlns:a16="http://schemas.microsoft.com/office/drawing/2014/main" id="{A02DE5A5-01D3-400F-824C-E419B7DA6209}"/>
                </a:ext>
              </a:extLst>
            </p:cNvPr>
            <p:cNvSpPr/>
            <p:nvPr/>
          </p:nvSpPr>
          <p:spPr bwMode="auto">
            <a:xfrm>
              <a:off x="7495316" y="2331053"/>
              <a:ext cx="43182" cy="106928"/>
            </a:xfrm>
            <a:custGeom>
              <a:avLst/>
              <a:gdLst>
                <a:gd name="T0" fmla="*/ 0 w 10"/>
                <a:gd name="T1" fmla="*/ 0 h 25"/>
                <a:gd name="T2" fmla="*/ 0 w 10"/>
                <a:gd name="T3" fmla="*/ 10 h 25"/>
                <a:gd name="T4" fmla="*/ 10 w 10"/>
                <a:gd name="T5" fmla="*/ 25 h 25"/>
                <a:gd name="T6" fmla="*/ 10 w 10"/>
                <a:gd name="T7" fmla="*/ 7 h 25"/>
                <a:gd name="T8" fmla="*/ 3 w 10"/>
                <a:gd name="T9" fmla="*/ 1 h 25"/>
                <a:gd name="T10" fmla="*/ 0 w 10"/>
                <a:gd name="T11" fmla="*/ 0 h 25"/>
              </a:gdLst>
              <a:ahLst/>
              <a:cxnLst>
                <a:cxn ang="0">
                  <a:pos x="T0" y="T1"/>
                </a:cxn>
                <a:cxn ang="0">
                  <a:pos x="T2" y="T3"/>
                </a:cxn>
                <a:cxn ang="0">
                  <a:pos x="T4" y="T5"/>
                </a:cxn>
                <a:cxn ang="0">
                  <a:pos x="T6" y="T7"/>
                </a:cxn>
                <a:cxn ang="0">
                  <a:pos x="T8" y="T9"/>
                </a:cxn>
                <a:cxn ang="0">
                  <a:pos x="T10" y="T11"/>
                </a:cxn>
              </a:cxnLst>
              <a:rect l="0" t="0" r="r" b="b"/>
              <a:pathLst>
                <a:path w="10" h="25">
                  <a:moveTo>
                    <a:pt x="0" y="0"/>
                  </a:moveTo>
                  <a:cubicBezTo>
                    <a:pt x="0" y="3"/>
                    <a:pt x="0" y="7"/>
                    <a:pt x="0" y="10"/>
                  </a:cubicBezTo>
                  <a:cubicBezTo>
                    <a:pt x="6" y="13"/>
                    <a:pt x="9" y="18"/>
                    <a:pt x="10" y="25"/>
                  </a:cubicBezTo>
                  <a:cubicBezTo>
                    <a:pt x="10" y="7"/>
                    <a:pt x="10" y="7"/>
                    <a:pt x="10" y="7"/>
                  </a:cubicBezTo>
                  <a:cubicBezTo>
                    <a:pt x="8" y="5"/>
                    <a:pt x="6" y="3"/>
                    <a:pt x="3" y="1"/>
                  </a:cubicBezTo>
                  <a:cubicBezTo>
                    <a:pt x="2" y="1"/>
                    <a:pt x="1" y="1"/>
                    <a:pt x="0" y="0"/>
                  </a:cubicBezTo>
                </a:path>
              </a:pathLst>
            </a:custGeom>
            <a:solidFill>
              <a:srgbClr val="463E4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0" name="ïSḷíḑè">
              <a:extLst>
                <a:ext uri="{FF2B5EF4-FFF2-40B4-BE49-F238E27FC236}">
                  <a16:creationId xmlns:a16="http://schemas.microsoft.com/office/drawing/2014/main" id="{D6955DB0-E1D6-95AD-F771-780D2EE20849}"/>
                </a:ext>
              </a:extLst>
            </p:cNvPr>
            <p:cNvSpPr/>
            <p:nvPr/>
          </p:nvSpPr>
          <p:spPr bwMode="auto">
            <a:xfrm>
              <a:off x="7538499" y="2361898"/>
              <a:ext cx="32901" cy="88421"/>
            </a:xfrm>
            <a:custGeom>
              <a:avLst/>
              <a:gdLst>
                <a:gd name="T0" fmla="*/ 0 w 8"/>
                <a:gd name="T1" fmla="*/ 0 h 21"/>
                <a:gd name="T2" fmla="*/ 0 w 8"/>
                <a:gd name="T3" fmla="*/ 18 h 21"/>
                <a:gd name="T4" fmla="*/ 0 w 8"/>
                <a:gd name="T5" fmla="*/ 20 h 21"/>
                <a:gd name="T6" fmla="*/ 2 w 8"/>
                <a:gd name="T7" fmla="*/ 21 h 21"/>
                <a:gd name="T8" fmla="*/ 2 w 8"/>
                <a:gd name="T9" fmla="*/ 21 h 21"/>
                <a:gd name="T10" fmla="*/ 0 w 8"/>
                <a:gd name="T11" fmla="*/ 0 h 21"/>
              </a:gdLst>
              <a:ahLst/>
              <a:cxnLst>
                <a:cxn ang="0">
                  <a:pos x="T0" y="T1"/>
                </a:cxn>
                <a:cxn ang="0">
                  <a:pos x="T2" y="T3"/>
                </a:cxn>
                <a:cxn ang="0">
                  <a:pos x="T4" y="T5"/>
                </a:cxn>
                <a:cxn ang="0">
                  <a:pos x="T6" y="T7"/>
                </a:cxn>
                <a:cxn ang="0">
                  <a:pos x="T8" y="T9"/>
                </a:cxn>
                <a:cxn ang="0">
                  <a:pos x="T10" y="T11"/>
                </a:cxn>
              </a:cxnLst>
              <a:rect l="0" t="0" r="r" b="b"/>
              <a:pathLst>
                <a:path w="8" h="21">
                  <a:moveTo>
                    <a:pt x="0" y="0"/>
                  </a:moveTo>
                  <a:cubicBezTo>
                    <a:pt x="0" y="18"/>
                    <a:pt x="0" y="18"/>
                    <a:pt x="0" y="18"/>
                  </a:cubicBezTo>
                  <a:cubicBezTo>
                    <a:pt x="0" y="18"/>
                    <a:pt x="0" y="19"/>
                    <a:pt x="0" y="20"/>
                  </a:cubicBezTo>
                  <a:cubicBezTo>
                    <a:pt x="0" y="20"/>
                    <a:pt x="1" y="21"/>
                    <a:pt x="2" y="21"/>
                  </a:cubicBezTo>
                  <a:cubicBezTo>
                    <a:pt x="2" y="21"/>
                    <a:pt x="2" y="21"/>
                    <a:pt x="2" y="21"/>
                  </a:cubicBezTo>
                  <a:cubicBezTo>
                    <a:pt x="8" y="14"/>
                    <a:pt x="6" y="6"/>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1" name="ïšḷíḍê">
              <a:extLst>
                <a:ext uri="{FF2B5EF4-FFF2-40B4-BE49-F238E27FC236}">
                  <a16:creationId xmlns:a16="http://schemas.microsoft.com/office/drawing/2014/main" id="{A1B0DAA8-E5C6-51EE-DBD7-6BBD91520EED}"/>
                </a:ext>
              </a:extLst>
            </p:cNvPr>
            <p:cNvSpPr/>
            <p:nvPr/>
          </p:nvSpPr>
          <p:spPr bwMode="auto">
            <a:xfrm>
              <a:off x="7225940" y="2310490"/>
              <a:ext cx="269376" cy="63745"/>
            </a:xfrm>
            <a:custGeom>
              <a:avLst/>
              <a:gdLst>
                <a:gd name="T0" fmla="*/ 14 w 63"/>
                <a:gd name="T1" fmla="*/ 0 h 15"/>
                <a:gd name="T2" fmla="*/ 3 w 63"/>
                <a:gd name="T3" fmla="*/ 1 h 15"/>
                <a:gd name="T4" fmla="*/ 2 w 63"/>
                <a:gd name="T5" fmla="*/ 5 h 15"/>
                <a:gd name="T6" fmla="*/ 63 w 63"/>
                <a:gd name="T7" fmla="*/ 15 h 15"/>
                <a:gd name="T8" fmla="*/ 63 w 63"/>
                <a:gd name="T9" fmla="*/ 5 h 15"/>
                <a:gd name="T10" fmla="*/ 41 w 63"/>
                <a:gd name="T11" fmla="*/ 2 h 15"/>
                <a:gd name="T12" fmla="*/ 14 w 6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3" h="15">
                  <a:moveTo>
                    <a:pt x="14" y="0"/>
                  </a:moveTo>
                  <a:cubicBezTo>
                    <a:pt x="10" y="0"/>
                    <a:pt x="7" y="0"/>
                    <a:pt x="3" y="1"/>
                  </a:cubicBezTo>
                  <a:cubicBezTo>
                    <a:pt x="1" y="1"/>
                    <a:pt x="0" y="4"/>
                    <a:pt x="2" y="5"/>
                  </a:cubicBezTo>
                  <a:cubicBezTo>
                    <a:pt x="17" y="9"/>
                    <a:pt x="47" y="7"/>
                    <a:pt x="63" y="15"/>
                  </a:cubicBezTo>
                  <a:cubicBezTo>
                    <a:pt x="63" y="12"/>
                    <a:pt x="63" y="8"/>
                    <a:pt x="63" y="5"/>
                  </a:cubicBezTo>
                  <a:cubicBezTo>
                    <a:pt x="56" y="3"/>
                    <a:pt x="48" y="3"/>
                    <a:pt x="41" y="2"/>
                  </a:cubicBezTo>
                  <a:cubicBezTo>
                    <a:pt x="32" y="1"/>
                    <a:pt x="23" y="0"/>
                    <a:pt x="14" y="0"/>
                  </a:cubicBezTo>
                </a:path>
              </a:pathLst>
            </a:custGeom>
            <a:solidFill>
              <a:srgbClr val="FF44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2" name="îsľïde">
              <a:extLst>
                <a:ext uri="{FF2B5EF4-FFF2-40B4-BE49-F238E27FC236}">
                  <a16:creationId xmlns:a16="http://schemas.microsoft.com/office/drawing/2014/main" id="{DB48D1E4-D830-8AA3-7D6D-B2219E926B29}"/>
                </a:ext>
              </a:extLst>
            </p:cNvPr>
            <p:cNvSpPr/>
            <p:nvPr/>
          </p:nvSpPr>
          <p:spPr bwMode="auto">
            <a:xfrm>
              <a:off x="7990886" y="3754017"/>
              <a:ext cx="43182" cy="47295"/>
            </a:xfrm>
            <a:custGeom>
              <a:avLst/>
              <a:gdLst>
                <a:gd name="T0" fmla="*/ 1 w 10"/>
                <a:gd name="T1" fmla="*/ 0 h 11"/>
                <a:gd name="T2" fmla="*/ 0 w 10"/>
                <a:gd name="T3" fmla="*/ 10 h 11"/>
                <a:gd name="T4" fmla="*/ 10 w 10"/>
                <a:gd name="T5" fmla="*/ 11 h 11"/>
                <a:gd name="T6" fmla="*/ 10 w 10"/>
                <a:gd name="T7" fmla="*/ 2 h 11"/>
                <a:gd name="T8" fmla="*/ 1 w 10"/>
                <a:gd name="T9" fmla="*/ 0 h 11"/>
              </a:gdLst>
              <a:ahLst/>
              <a:cxnLst>
                <a:cxn ang="0">
                  <a:pos x="T0" y="T1"/>
                </a:cxn>
                <a:cxn ang="0">
                  <a:pos x="T2" y="T3"/>
                </a:cxn>
                <a:cxn ang="0">
                  <a:pos x="T4" y="T5"/>
                </a:cxn>
                <a:cxn ang="0">
                  <a:pos x="T6" y="T7"/>
                </a:cxn>
                <a:cxn ang="0">
                  <a:pos x="T8" y="T9"/>
                </a:cxn>
              </a:cxnLst>
              <a:rect l="0" t="0" r="r" b="b"/>
              <a:pathLst>
                <a:path w="10" h="11">
                  <a:moveTo>
                    <a:pt x="1" y="0"/>
                  </a:moveTo>
                  <a:cubicBezTo>
                    <a:pt x="1" y="3"/>
                    <a:pt x="1" y="7"/>
                    <a:pt x="0" y="10"/>
                  </a:cubicBezTo>
                  <a:cubicBezTo>
                    <a:pt x="4" y="10"/>
                    <a:pt x="7" y="10"/>
                    <a:pt x="10" y="11"/>
                  </a:cubicBezTo>
                  <a:cubicBezTo>
                    <a:pt x="10" y="8"/>
                    <a:pt x="10" y="5"/>
                    <a:pt x="10" y="2"/>
                  </a:cubicBezTo>
                  <a:cubicBezTo>
                    <a:pt x="7" y="1"/>
                    <a:pt x="4" y="1"/>
                    <a:pt x="1" y="0"/>
                  </a:cubicBezTo>
                </a:path>
              </a:pathLst>
            </a:custGeom>
            <a:solidFill>
              <a:srgbClr val="463E4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3" name="í$ļiḍê">
              <a:extLst>
                <a:ext uri="{FF2B5EF4-FFF2-40B4-BE49-F238E27FC236}">
                  <a16:creationId xmlns:a16="http://schemas.microsoft.com/office/drawing/2014/main" id="{E128D838-B11C-3A94-9EAE-636DDAEA2CB7}"/>
                </a:ext>
              </a:extLst>
            </p:cNvPr>
            <p:cNvSpPr/>
            <p:nvPr/>
          </p:nvSpPr>
          <p:spPr bwMode="auto">
            <a:xfrm>
              <a:off x="8034068" y="3762242"/>
              <a:ext cx="51408" cy="39070"/>
            </a:xfrm>
            <a:custGeom>
              <a:avLst/>
              <a:gdLst>
                <a:gd name="T0" fmla="*/ 0 w 12"/>
                <a:gd name="T1" fmla="*/ 0 h 9"/>
                <a:gd name="T2" fmla="*/ 0 w 12"/>
                <a:gd name="T3" fmla="*/ 9 h 9"/>
                <a:gd name="T4" fmla="*/ 5 w 12"/>
                <a:gd name="T5" fmla="*/ 9 h 9"/>
                <a:gd name="T6" fmla="*/ 6 w 12"/>
                <a:gd name="T7" fmla="*/ 9 h 9"/>
                <a:gd name="T8" fmla="*/ 7 w 12"/>
                <a:gd name="T9" fmla="*/ 1 h 9"/>
                <a:gd name="T10" fmla="*/ 0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0" y="0"/>
                  </a:moveTo>
                  <a:cubicBezTo>
                    <a:pt x="0" y="3"/>
                    <a:pt x="0" y="6"/>
                    <a:pt x="0" y="9"/>
                  </a:cubicBezTo>
                  <a:cubicBezTo>
                    <a:pt x="2" y="9"/>
                    <a:pt x="4" y="9"/>
                    <a:pt x="5" y="9"/>
                  </a:cubicBezTo>
                  <a:cubicBezTo>
                    <a:pt x="5" y="9"/>
                    <a:pt x="5" y="9"/>
                    <a:pt x="6" y="9"/>
                  </a:cubicBezTo>
                  <a:cubicBezTo>
                    <a:pt x="10" y="9"/>
                    <a:pt x="12" y="2"/>
                    <a:pt x="7" y="1"/>
                  </a:cubicBezTo>
                  <a:cubicBezTo>
                    <a:pt x="5" y="1"/>
                    <a:pt x="3"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4" name="ïṧľíďê">
              <a:extLst>
                <a:ext uri="{FF2B5EF4-FFF2-40B4-BE49-F238E27FC236}">
                  <a16:creationId xmlns:a16="http://schemas.microsoft.com/office/drawing/2014/main" id="{767EF2BB-14C1-4E2E-6EF4-2FE65B707684}"/>
                </a:ext>
              </a:extLst>
            </p:cNvPr>
            <p:cNvSpPr/>
            <p:nvPr/>
          </p:nvSpPr>
          <p:spPr bwMode="auto">
            <a:xfrm>
              <a:off x="7059379" y="2437981"/>
              <a:ext cx="935619" cy="1363331"/>
            </a:xfrm>
            <a:custGeom>
              <a:avLst/>
              <a:gdLst>
                <a:gd name="T0" fmla="*/ 10 w 219"/>
                <a:gd name="T1" fmla="*/ 0 h 319"/>
                <a:gd name="T2" fmla="*/ 8 w 219"/>
                <a:gd name="T3" fmla="*/ 2 h 319"/>
                <a:gd name="T4" fmla="*/ 26 w 219"/>
                <a:gd name="T5" fmla="*/ 93 h 319"/>
                <a:gd name="T6" fmla="*/ 86 w 219"/>
                <a:gd name="T7" fmla="*/ 194 h 319"/>
                <a:gd name="T8" fmla="*/ 137 w 219"/>
                <a:gd name="T9" fmla="*/ 296 h 319"/>
                <a:gd name="T10" fmla="*/ 218 w 219"/>
                <a:gd name="T11" fmla="*/ 318 h 319"/>
                <a:gd name="T12" fmla="*/ 219 w 219"/>
                <a:gd name="T13" fmla="*/ 308 h 319"/>
                <a:gd name="T14" fmla="*/ 144 w 219"/>
                <a:gd name="T15" fmla="*/ 273 h 319"/>
                <a:gd name="T16" fmla="*/ 92 w 219"/>
                <a:gd name="T17" fmla="*/ 191 h 319"/>
                <a:gd name="T18" fmla="*/ 44 w 219"/>
                <a:gd name="T19" fmla="*/ 110 h 319"/>
                <a:gd name="T20" fmla="*/ 12 w 219"/>
                <a:gd name="T21" fmla="*/ 3 h 319"/>
                <a:gd name="T22" fmla="*/ 10 w 219"/>
                <a:gd name="T23"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319">
                  <a:moveTo>
                    <a:pt x="10" y="0"/>
                  </a:moveTo>
                  <a:cubicBezTo>
                    <a:pt x="9" y="0"/>
                    <a:pt x="8" y="0"/>
                    <a:pt x="8" y="2"/>
                  </a:cubicBezTo>
                  <a:cubicBezTo>
                    <a:pt x="0" y="34"/>
                    <a:pt x="11" y="64"/>
                    <a:pt x="26" y="93"/>
                  </a:cubicBezTo>
                  <a:cubicBezTo>
                    <a:pt x="44" y="128"/>
                    <a:pt x="65" y="161"/>
                    <a:pt x="86" y="194"/>
                  </a:cubicBezTo>
                  <a:cubicBezTo>
                    <a:pt x="104" y="225"/>
                    <a:pt x="115" y="268"/>
                    <a:pt x="137" y="296"/>
                  </a:cubicBezTo>
                  <a:cubicBezTo>
                    <a:pt x="155" y="319"/>
                    <a:pt x="189" y="317"/>
                    <a:pt x="218" y="318"/>
                  </a:cubicBezTo>
                  <a:cubicBezTo>
                    <a:pt x="219" y="315"/>
                    <a:pt x="219" y="311"/>
                    <a:pt x="219" y="308"/>
                  </a:cubicBezTo>
                  <a:cubicBezTo>
                    <a:pt x="190" y="303"/>
                    <a:pt x="163" y="300"/>
                    <a:pt x="144" y="273"/>
                  </a:cubicBezTo>
                  <a:cubicBezTo>
                    <a:pt x="126" y="246"/>
                    <a:pt x="109" y="218"/>
                    <a:pt x="92" y="191"/>
                  </a:cubicBezTo>
                  <a:cubicBezTo>
                    <a:pt x="76" y="164"/>
                    <a:pt x="60" y="137"/>
                    <a:pt x="44" y="110"/>
                  </a:cubicBezTo>
                  <a:cubicBezTo>
                    <a:pt x="24" y="77"/>
                    <a:pt x="7" y="42"/>
                    <a:pt x="12" y="3"/>
                  </a:cubicBezTo>
                  <a:cubicBezTo>
                    <a:pt x="13" y="1"/>
                    <a:pt x="11" y="0"/>
                    <a:pt x="10" y="0"/>
                  </a:cubicBezTo>
                </a:path>
              </a:pathLst>
            </a:custGeom>
            <a:solidFill>
              <a:srgbClr val="FF44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5" name="îṩḷïḍè">
              <a:extLst>
                <a:ext uri="{FF2B5EF4-FFF2-40B4-BE49-F238E27FC236}">
                  <a16:creationId xmlns:a16="http://schemas.microsoft.com/office/drawing/2014/main" id="{8E57D1C9-72C2-892B-0293-E5B214309D85}"/>
                </a:ext>
              </a:extLst>
            </p:cNvPr>
            <p:cNvSpPr/>
            <p:nvPr/>
          </p:nvSpPr>
          <p:spPr bwMode="auto">
            <a:xfrm>
              <a:off x="3931738" y="3219377"/>
              <a:ext cx="2233148" cy="337234"/>
            </a:xfrm>
            <a:custGeom>
              <a:avLst/>
              <a:gdLst>
                <a:gd name="T0" fmla="*/ 112 w 522"/>
                <a:gd name="T1" fmla="*/ 0 h 79"/>
                <a:gd name="T2" fmla="*/ 10 w 522"/>
                <a:gd name="T3" fmla="*/ 6 h 79"/>
                <a:gd name="T4" fmla="*/ 2 w 522"/>
                <a:gd name="T5" fmla="*/ 18 h 79"/>
                <a:gd name="T6" fmla="*/ 13 w 522"/>
                <a:gd name="T7" fmla="*/ 18 h 79"/>
                <a:gd name="T8" fmla="*/ 114 w 522"/>
                <a:gd name="T9" fmla="*/ 15 h 79"/>
                <a:gd name="T10" fmla="*/ 215 w 522"/>
                <a:gd name="T11" fmla="*/ 12 h 79"/>
                <a:gd name="T12" fmla="*/ 271 w 522"/>
                <a:gd name="T13" fmla="*/ 14 h 79"/>
                <a:gd name="T14" fmla="*/ 391 w 522"/>
                <a:gd name="T15" fmla="*/ 35 h 79"/>
                <a:gd name="T16" fmla="*/ 399 w 522"/>
                <a:gd name="T17" fmla="*/ 34 h 79"/>
                <a:gd name="T18" fmla="*/ 461 w 522"/>
                <a:gd name="T19" fmla="*/ 29 h 79"/>
                <a:gd name="T20" fmla="*/ 503 w 522"/>
                <a:gd name="T21" fmla="*/ 76 h 79"/>
                <a:gd name="T22" fmla="*/ 505 w 522"/>
                <a:gd name="T23" fmla="*/ 79 h 79"/>
                <a:gd name="T24" fmla="*/ 507 w 522"/>
                <a:gd name="T25" fmla="*/ 78 h 79"/>
                <a:gd name="T26" fmla="*/ 497 w 522"/>
                <a:gd name="T27" fmla="*/ 15 h 79"/>
                <a:gd name="T28" fmla="*/ 445 w 522"/>
                <a:gd name="T29" fmla="*/ 9 h 79"/>
                <a:gd name="T30" fmla="*/ 418 w 522"/>
                <a:gd name="T31" fmla="*/ 10 h 79"/>
                <a:gd name="T32" fmla="*/ 364 w 522"/>
                <a:gd name="T33" fmla="*/ 13 h 79"/>
                <a:gd name="T34" fmla="*/ 336 w 522"/>
                <a:gd name="T35" fmla="*/ 12 h 79"/>
                <a:gd name="T36" fmla="*/ 112 w 522"/>
                <a:gd name="T37"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2" h="79">
                  <a:moveTo>
                    <a:pt x="112" y="0"/>
                  </a:moveTo>
                  <a:cubicBezTo>
                    <a:pt x="78" y="0"/>
                    <a:pt x="44" y="2"/>
                    <a:pt x="10" y="6"/>
                  </a:cubicBezTo>
                  <a:cubicBezTo>
                    <a:pt x="8" y="6"/>
                    <a:pt x="0" y="18"/>
                    <a:pt x="2" y="18"/>
                  </a:cubicBezTo>
                  <a:cubicBezTo>
                    <a:pt x="6" y="18"/>
                    <a:pt x="10" y="18"/>
                    <a:pt x="13" y="18"/>
                  </a:cubicBezTo>
                  <a:cubicBezTo>
                    <a:pt x="46" y="18"/>
                    <a:pt x="80" y="17"/>
                    <a:pt x="114" y="15"/>
                  </a:cubicBezTo>
                  <a:cubicBezTo>
                    <a:pt x="148" y="13"/>
                    <a:pt x="182" y="12"/>
                    <a:pt x="215" y="12"/>
                  </a:cubicBezTo>
                  <a:cubicBezTo>
                    <a:pt x="234" y="12"/>
                    <a:pt x="253" y="12"/>
                    <a:pt x="271" y="14"/>
                  </a:cubicBezTo>
                  <a:cubicBezTo>
                    <a:pt x="310" y="17"/>
                    <a:pt x="351" y="35"/>
                    <a:pt x="391" y="35"/>
                  </a:cubicBezTo>
                  <a:cubicBezTo>
                    <a:pt x="393" y="35"/>
                    <a:pt x="396" y="35"/>
                    <a:pt x="399" y="34"/>
                  </a:cubicBezTo>
                  <a:cubicBezTo>
                    <a:pt x="415" y="33"/>
                    <a:pt x="440" y="29"/>
                    <a:pt x="461" y="29"/>
                  </a:cubicBezTo>
                  <a:cubicBezTo>
                    <a:pt x="491" y="29"/>
                    <a:pt x="514" y="37"/>
                    <a:pt x="503" y="76"/>
                  </a:cubicBezTo>
                  <a:cubicBezTo>
                    <a:pt x="502" y="78"/>
                    <a:pt x="503" y="79"/>
                    <a:pt x="505" y="79"/>
                  </a:cubicBezTo>
                  <a:cubicBezTo>
                    <a:pt x="506" y="79"/>
                    <a:pt x="506" y="79"/>
                    <a:pt x="507" y="78"/>
                  </a:cubicBezTo>
                  <a:cubicBezTo>
                    <a:pt x="521" y="52"/>
                    <a:pt x="522" y="25"/>
                    <a:pt x="497" y="15"/>
                  </a:cubicBezTo>
                  <a:cubicBezTo>
                    <a:pt x="485" y="11"/>
                    <a:pt x="464" y="9"/>
                    <a:pt x="445" y="9"/>
                  </a:cubicBezTo>
                  <a:cubicBezTo>
                    <a:pt x="435" y="9"/>
                    <a:pt x="425" y="10"/>
                    <a:pt x="418" y="10"/>
                  </a:cubicBezTo>
                  <a:cubicBezTo>
                    <a:pt x="400" y="12"/>
                    <a:pt x="382" y="13"/>
                    <a:pt x="364" y="13"/>
                  </a:cubicBezTo>
                  <a:cubicBezTo>
                    <a:pt x="355" y="13"/>
                    <a:pt x="346" y="13"/>
                    <a:pt x="336" y="12"/>
                  </a:cubicBezTo>
                  <a:cubicBezTo>
                    <a:pt x="262" y="7"/>
                    <a:pt x="187" y="0"/>
                    <a:pt x="112" y="0"/>
                  </a:cubicBezTo>
                </a:path>
              </a:pathLst>
            </a:custGeom>
            <a:solidFill>
              <a:srgbClr val="3D363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6" name="ïṧḻiḍe">
              <a:extLst>
                <a:ext uri="{FF2B5EF4-FFF2-40B4-BE49-F238E27FC236}">
                  <a16:creationId xmlns:a16="http://schemas.microsoft.com/office/drawing/2014/main" id="{099DC2BB-8195-A3BE-195C-9A18F858F20A}"/>
                </a:ext>
              </a:extLst>
            </p:cNvPr>
            <p:cNvSpPr/>
            <p:nvPr/>
          </p:nvSpPr>
          <p:spPr bwMode="auto">
            <a:xfrm>
              <a:off x="8901829" y="4202291"/>
              <a:ext cx="123378" cy="148054"/>
            </a:xfrm>
            <a:custGeom>
              <a:avLst/>
              <a:gdLst>
                <a:gd name="T0" fmla="*/ 0 w 29"/>
                <a:gd name="T1" fmla="*/ 0 h 35"/>
                <a:gd name="T2" fmla="*/ 29 w 29"/>
                <a:gd name="T3" fmla="*/ 35 h 35"/>
                <a:gd name="T4" fmla="*/ 0 w 29"/>
                <a:gd name="T5" fmla="*/ 0 h 35"/>
              </a:gdLst>
              <a:ahLst/>
              <a:cxnLst>
                <a:cxn ang="0">
                  <a:pos x="T0" y="T1"/>
                </a:cxn>
                <a:cxn ang="0">
                  <a:pos x="T2" y="T3"/>
                </a:cxn>
                <a:cxn ang="0">
                  <a:pos x="T4" y="T5"/>
                </a:cxn>
              </a:cxnLst>
              <a:rect l="0" t="0" r="r" b="b"/>
              <a:pathLst>
                <a:path w="29" h="35">
                  <a:moveTo>
                    <a:pt x="0" y="0"/>
                  </a:moveTo>
                  <a:cubicBezTo>
                    <a:pt x="12" y="9"/>
                    <a:pt x="22" y="21"/>
                    <a:pt x="29" y="35"/>
                  </a:cubicBezTo>
                  <a:cubicBezTo>
                    <a:pt x="24" y="21"/>
                    <a:pt x="13" y="9"/>
                    <a:pt x="0" y="0"/>
                  </a:cubicBezTo>
                </a:path>
              </a:pathLst>
            </a:custGeom>
            <a:solidFill>
              <a:srgbClr val="463E4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7" name="iSlïḍé">
              <a:extLst>
                <a:ext uri="{FF2B5EF4-FFF2-40B4-BE49-F238E27FC236}">
                  <a16:creationId xmlns:a16="http://schemas.microsoft.com/office/drawing/2014/main" id="{825A67A7-F57F-430E-9194-DBF443FC367B}"/>
                </a:ext>
              </a:extLst>
            </p:cNvPr>
            <p:cNvSpPr/>
            <p:nvPr/>
          </p:nvSpPr>
          <p:spPr bwMode="auto">
            <a:xfrm>
              <a:off x="7931253" y="4068632"/>
              <a:ext cx="1108349" cy="372191"/>
            </a:xfrm>
            <a:custGeom>
              <a:avLst/>
              <a:gdLst>
                <a:gd name="T0" fmla="*/ 120 w 259"/>
                <a:gd name="T1" fmla="*/ 0 h 87"/>
                <a:gd name="T2" fmla="*/ 1 w 259"/>
                <a:gd name="T3" fmla="*/ 26 h 87"/>
                <a:gd name="T4" fmla="*/ 2 w 259"/>
                <a:gd name="T5" fmla="*/ 29 h 87"/>
                <a:gd name="T6" fmla="*/ 2 w 259"/>
                <a:gd name="T7" fmla="*/ 29 h 87"/>
                <a:gd name="T8" fmla="*/ 119 w 259"/>
                <a:gd name="T9" fmla="*/ 7 h 87"/>
                <a:gd name="T10" fmla="*/ 147 w 259"/>
                <a:gd name="T11" fmla="*/ 9 h 87"/>
                <a:gd name="T12" fmla="*/ 254 w 259"/>
                <a:gd name="T13" fmla="*/ 85 h 87"/>
                <a:gd name="T14" fmla="*/ 257 w 259"/>
                <a:gd name="T15" fmla="*/ 87 h 87"/>
                <a:gd name="T16" fmla="*/ 259 w 259"/>
                <a:gd name="T17" fmla="*/ 85 h 87"/>
                <a:gd name="T18" fmla="*/ 256 w 259"/>
                <a:gd name="T19" fmla="*/ 66 h 87"/>
                <a:gd name="T20" fmla="*/ 227 w 259"/>
                <a:gd name="T21" fmla="*/ 31 h 87"/>
                <a:gd name="T22" fmla="*/ 167 w 259"/>
                <a:gd name="T23" fmla="*/ 5 h 87"/>
                <a:gd name="T24" fmla="*/ 120 w 259"/>
                <a:gd name="T2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87">
                  <a:moveTo>
                    <a:pt x="120" y="0"/>
                  </a:moveTo>
                  <a:cubicBezTo>
                    <a:pt x="79" y="0"/>
                    <a:pt x="37" y="10"/>
                    <a:pt x="1" y="26"/>
                  </a:cubicBezTo>
                  <a:cubicBezTo>
                    <a:pt x="0" y="27"/>
                    <a:pt x="1" y="29"/>
                    <a:pt x="2" y="29"/>
                  </a:cubicBezTo>
                  <a:cubicBezTo>
                    <a:pt x="2" y="29"/>
                    <a:pt x="2" y="29"/>
                    <a:pt x="2" y="29"/>
                  </a:cubicBezTo>
                  <a:cubicBezTo>
                    <a:pt x="41" y="19"/>
                    <a:pt x="79" y="7"/>
                    <a:pt x="119" y="7"/>
                  </a:cubicBezTo>
                  <a:cubicBezTo>
                    <a:pt x="128" y="7"/>
                    <a:pt x="138" y="7"/>
                    <a:pt x="147" y="9"/>
                  </a:cubicBezTo>
                  <a:cubicBezTo>
                    <a:pt x="196" y="16"/>
                    <a:pt x="235" y="39"/>
                    <a:pt x="254" y="85"/>
                  </a:cubicBezTo>
                  <a:cubicBezTo>
                    <a:pt x="254" y="87"/>
                    <a:pt x="256" y="87"/>
                    <a:pt x="257" y="87"/>
                  </a:cubicBezTo>
                  <a:cubicBezTo>
                    <a:pt x="258" y="87"/>
                    <a:pt x="259" y="86"/>
                    <a:pt x="259" y="85"/>
                  </a:cubicBezTo>
                  <a:cubicBezTo>
                    <a:pt x="259" y="78"/>
                    <a:pt x="258" y="72"/>
                    <a:pt x="256" y="66"/>
                  </a:cubicBezTo>
                  <a:cubicBezTo>
                    <a:pt x="249" y="52"/>
                    <a:pt x="239" y="40"/>
                    <a:pt x="227" y="31"/>
                  </a:cubicBezTo>
                  <a:cubicBezTo>
                    <a:pt x="208" y="18"/>
                    <a:pt x="185" y="9"/>
                    <a:pt x="167" y="5"/>
                  </a:cubicBezTo>
                  <a:cubicBezTo>
                    <a:pt x="152" y="2"/>
                    <a:pt x="136" y="0"/>
                    <a:pt x="120" y="0"/>
                  </a:cubicBezTo>
                </a:path>
              </a:pathLst>
            </a:custGeom>
            <a:solidFill>
              <a:srgbClr val="FF44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8" name="íšļïḑè">
              <a:extLst>
                <a:ext uri="{FF2B5EF4-FFF2-40B4-BE49-F238E27FC236}">
                  <a16:creationId xmlns:a16="http://schemas.microsoft.com/office/drawing/2014/main" id="{7B5DA971-7E61-987C-25F0-CD9EF9D0BEFD}"/>
                </a:ext>
              </a:extLst>
            </p:cNvPr>
            <p:cNvSpPr/>
            <p:nvPr/>
          </p:nvSpPr>
          <p:spPr bwMode="auto">
            <a:xfrm>
              <a:off x="4410857" y="3920578"/>
              <a:ext cx="867761" cy="904774"/>
            </a:xfrm>
            <a:custGeom>
              <a:avLst/>
              <a:gdLst>
                <a:gd name="T0" fmla="*/ 24 w 203"/>
                <a:gd name="T1" fmla="*/ 0 h 212"/>
                <a:gd name="T2" fmla="*/ 1 w 203"/>
                <a:gd name="T3" fmla="*/ 2 h 212"/>
                <a:gd name="T4" fmla="*/ 2 w 203"/>
                <a:gd name="T5" fmla="*/ 5 h 212"/>
                <a:gd name="T6" fmla="*/ 2 w 203"/>
                <a:gd name="T7" fmla="*/ 5 h 212"/>
                <a:gd name="T8" fmla="*/ 3 w 203"/>
                <a:gd name="T9" fmla="*/ 5 h 212"/>
                <a:gd name="T10" fmla="*/ 132 w 203"/>
                <a:gd name="T11" fmla="*/ 72 h 212"/>
                <a:gd name="T12" fmla="*/ 169 w 203"/>
                <a:gd name="T13" fmla="*/ 148 h 212"/>
                <a:gd name="T14" fmla="*/ 188 w 203"/>
                <a:gd name="T15" fmla="*/ 211 h 212"/>
                <a:gd name="T16" fmla="*/ 189 w 203"/>
                <a:gd name="T17" fmla="*/ 212 h 212"/>
                <a:gd name="T18" fmla="*/ 191 w 203"/>
                <a:gd name="T19" fmla="*/ 211 h 212"/>
                <a:gd name="T20" fmla="*/ 143 w 203"/>
                <a:gd name="T21" fmla="*/ 57 h 212"/>
                <a:gd name="T22" fmla="*/ 24 w 203"/>
                <a:gd name="T23"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212">
                  <a:moveTo>
                    <a:pt x="24" y="0"/>
                  </a:moveTo>
                  <a:cubicBezTo>
                    <a:pt x="17" y="0"/>
                    <a:pt x="9" y="1"/>
                    <a:pt x="1" y="2"/>
                  </a:cubicBezTo>
                  <a:cubicBezTo>
                    <a:pt x="0" y="2"/>
                    <a:pt x="0" y="5"/>
                    <a:pt x="2" y="5"/>
                  </a:cubicBezTo>
                  <a:cubicBezTo>
                    <a:pt x="2" y="5"/>
                    <a:pt x="2" y="5"/>
                    <a:pt x="2" y="5"/>
                  </a:cubicBezTo>
                  <a:cubicBezTo>
                    <a:pt x="2" y="5"/>
                    <a:pt x="3" y="5"/>
                    <a:pt x="3" y="5"/>
                  </a:cubicBezTo>
                  <a:cubicBezTo>
                    <a:pt x="56" y="5"/>
                    <a:pt x="98" y="30"/>
                    <a:pt x="132" y="72"/>
                  </a:cubicBezTo>
                  <a:cubicBezTo>
                    <a:pt x="149" y="92"/>
                    <a:pt x="162" y="123"/>
                    <a:pt x="169" y="148"/>
                  </a:cubicBezTo>
                  <a:cubicBezTo>
                    <a:pt x="176" y="173"/>
                    <a:pt x="183" y="186"/>
                    <a:pt x="188" y="211"/>
                  </a:cubicBezTo>
                  <a:cubicBezTo>
                    <a:pt x="188" y="212"/>
                    <a:pt x="189" y="212"/>
                    <a:pt x="189" y="212"/>
                  </a:cubicBezTo>
                  <a:cubicBezTo>
                    <a:pt x="190" y="212"/>
                    <a:pt x="191" y="212"/>
                    <a:pt x="191" y="211"/>
                  </a:cubicBezTo>
                  <a:cubicBezTo>
                    <a:pt x="203" y="159"/>
                    <a:pt x="177" y="95"/>
                    <a:pt x="143" y="57"/>
                  </a:cubicBezTo>
                  <a:cubicBezTo>
                    <a:pt x="114" y="24"/>
                    <a:pt x="69" y="0"/>
                    <a:pt x="24" y="0"/>
                  </a:cubicBezTo>
                </a:path>
              </a:pathLst>
            </a:custGeom>
            <a:solidFill>
              <a:srgbClr val="FF44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9" name="ïŝļïḍê">
              <a:extLst>
                <a:ext uri="{FF2B5EF4-FFF2-40B4-BE49-F238E27FC236}">
                  <a16:creationId xmlns:a16="http://schemas.microsoft.com/office/drawing/2014/main" id="{E57CE1C5-BA26-563D-B216-4F58B0336352}"/>
                </a:ext>
              </a:extLst>
            </p:cNvPr>
            <p:cNvSpPr/>
            <p:nvPr/>
          </p:nvSpPr>
          <p:spPr bwMode="auto">
            <a:xfrm>
              <a:off x="5420503" y="4154996"/>
              <a:ext cx="1108349" cy="871874"/>
            </a:xfrm>
            <a:custGeom>
              <a:avLst/>
              <a:gdLst>
                <a:gd name="T0" fmla="*/ 21 w 259"/>
                <a:gd name="T1" fmla="*/ 0 h 204"/>
                <a:gd name="T2" fmla="*/ 21 w 259"/>
                <a:gd name="T3" fmla="*/ 0 h 204"/>
                <a:gd name="T4" fmla="*/ 52 w 259"/>
                <a:gd name="T5" fmla="*/ 170 h 204"/>
                <a:gd name="T6" fmla="*/ 172 w 259"/>
                <a:gd name="T7" fmla="*/ 204 h 204"/>
                <a:gd name="T8" fmla="*/ 257 w 259"/>
                <a:gd name="T9" fmla="*/ 195 h 204"/>
                <a:gd name="T10" fmla="*/ 257 w 259"/>
                <a:gd name="T11" fmla="*/ 193 h 204"/>
                <a:gd name="T12" fmla="*/ 74 w 259"/>
                <a:gd name="T13" fmla="*/ 160 h 204"/>
                <a:gd name="T14" fmla="*/ 22 w 259"/>
                <a:gd name="T15" fmla="*/ 0 h 204"/>
                <a:gd name="T16" fmla="*/ 21 w 259"/>
                <a:gd name="T1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204">
                  <a:moveTo>
                    <a:pt x="21" y="0"/>
                  </a:moveTo>
                  <a:cubicBezTo>
                    <a:pt x="21" y="0"/>
                    <a:pt x="21" y="0"/>
                    <a:pt x="21" y="0"/>
                  </a:cubicBezTo>
                  <a:cubicBezTo>
                    <a:pt x="0" y="54"/>
                    <a:pt x="8" y="133"/>
                    <a:pt x="52" y="170"/>
                  </a:cubicBezTo>
                  <a:cubicBezTo>
                    <a:pt x="83" y="196"/>
                    <a:pt x="127" y="204"/>
                    <a:pt x="172" y="204"/>
                  </a:cubicBezTo>
                  <a:cubicBezTo>
                    <a:pt x="202" y="204"/>
                    <a:pt x="232" y="200"/>
                    <a:pt x="257" y="195"/>
                  </a:cubicBezTo>
                  <a:cubicBezTo>
                    <a:pt x="259" y="195"/>
                    <a:pt x="258" y="193"/>
                    <a:pt x="257" y="193"/>
                  </a:cubicBezTo>
                  <a:cubicBezTo>
                    <a:pt x="194" y="188"/>
                    <a:pt x="130" y="198"/>
                    <a:pt x="74" y="160"/>
                  </a:cubicBezTo>
                  <a:cubicBezTo>
                    <a:pt x="21" y="123"/>
                    <a:pt x="10" y="60"/>
                    <a:pt x="22" y="0"/>
                  </a:cubicBezTo>
                  <a:cubicBezTo>
                    <a:pt x="22" y="0"/>
                    <a:pt x="22" y="0"/>
                    <a:pt x="21" y="0"/>
                  </a:cubicBezTo>
                </a:path>
              </a:pathLst>
            </a:custGeom>
            <a:solidFill>
              <a:srgbClr val="FF44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0" name="ïŝḻïḑe">
              <a:extLst>
                <a:ext uri="{FF2B5EF4-FFF2-40B4-BE49-F238E27FC236}">
                  <a16:creationId xmlns:a16="http://schemas.microsoft.com/office/drawing/2014/main" id="{F1B8A247-9DE5-0173-42C7-077582E5BFE8}"/>
                </a:ext>
              </a:extLst>
            </p:cNvPr>
            <p:cNvSpPr/>
            <p:nvPr/>
          </p:nvSpPr>
          <p:spPr bwMode="auto">
            <a:xfrm>
              <a:off x="4484884" y="5201656"/>
              <a:ext cx="298164" cy="47295"/>
            </a:xfrm>
            <a:custGeom>
              <a:avLst/>
              <a:gdLst>
                <a:gd name="T0" fmla="*/ 3 w 70"/>
                <a:gd name="T1" fmla="*/ 0 h 11"/>
                <a:gd name="T2" fmla="*/ 3 w 70"/>
                <a:gd name="T3" fmla="*/ 4 h 11"/>
                <a:gd name="T4" fmla="*/ 42 w 70"/>
                <a:gd name="T5" fmla="*/ 11 h 11"/>
                <a:gd name="T6" fmla="*/ 68 w 70"/>
                <a:gd name="T7" fmla="*/ 6 h 11"/>
                <a:gd name="T8" fmla="*/ 68 w 70"/>
                <a:gd name="T9" fmla="*/ 4 h 11"/>
                <a:gd name="T10" fmla="*/ 65 w 70"/>
                <a:gd name="T11" fmla="*/ 4 h 11"/>
                <a:gd name="T12" fmla="*/ 53 w 70"/>
                <a:gd name="T13" fmla="*/ 5 h 11"/>
                <a:gd name="T14" fmla="*/ 40 w 70"/>
                <a:gd name="T15" fmla="*/ 5 h 11"/>
                <a:gd name="T16" fmla="*/ 38 w 70"/>
                <a:gd name="T17" fmla="*/ 5 h 11"/>
                <a:gd name="T18" fmla="*/ 4 w 70"/>
                <a:gd name="T19" fmla="*/ 0 h 11"/>
                <a:gd name="T20" fmla="*/ 3 w 70"/>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1">
                  <a:moveTo>
                    <a:pt x="3" y="0"/>
                  </a:moveTo>
                  <a:cubicBezTo>
                    <a:pt x="1" y="0"/>
                    <a:pt x="0" y="3"/>
                    <a:pt x="3" y="4"/>
                  </a:cubicBezTo>
                  <a:cubicBezTo>
                    <a:pt x="14" y="8"/>
                    <a:pt x="28" y="11"/>
                    <a:pt x="42" y="11"/>
                  </a:cubicBezTo>
                  <a:cubicBezTo>
                    <a:pt x="51" y="11"/>
                    <a:pt x="61" y="10"/>
                    <a:pt x="68" y="6"/>
                  </a:cubicBezTo>
                  <a:cubicBezTo>
                    <a:pt x="70" y="6"/>
                    <a:pt x="69" y="4"/>
                    <a:pt x="68" y="4"/>
                  </a:cubicBezTo>
                  <a:cubicBezTo>
                    <a:pt x="67" y="4"/>
                    <a:pt x="66" y="4"/>
                    <a:pt x="65" y="4"/>
                  </a:cubicBezTo>
                  <a:cubicBezTo>
                    <a:pt x="61" y="4"/>
                    <a:pt x="57" y="4"/>
                    <a:pt x="53" y="5"/>
                  </a:cubicBezTo>
                  <a:cubicBezTo>
                    <a:pt x="48" y="5"/>
                    <a:pt x="44" y="5"/>
                    <a:pt x="40" y="5"/>
                  </a:cubicBezTo>
                  <a:cubicBezTo>
                    <a:pt x="39" y="5"/>
                    <a:pt x="38" y="5"/>
                    <a:pt x="38" y="5"/>
                  </a:cubicBezTo>
                  <a:cubicBezTo>
                    <a:pt x="26" y="5"/>
                    <a:pt x="15" y="3"/>
                    <a:pt x="4" y="0"/>
                  </a:cubicBezTo>
                  <a:cubicBezTo>
                    <a:pt x="3" y="0"/>
                    <a:pt x="3" y="0"/>
                    <a:pt x="3" y="0"/>
                  </a:cubicBezTo>
                </a:path>
              </a:pathLst>
            </a:custGeom>
            <a:solidFill>
              <a:srgbClr val="D8CAC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1" name="iŝḷiḓè">
              <a:extLst>
                <a:ext uri="{FF2B5EF4-FFF2-40B4-BE49-F238E27FC236}">
                  <a16:creationId xmlns:a16="http://schemas.microsoft.com/office/drawing/2014/main" id="{703C4B48-26AF-0995-ACC0-59AAFD506597}"/>
                </a:ext>
              </a:extLst>
            </p:cNvPr>
            <p:cNvSpPr/>
            <p:nvPr/>
          </p:nvSpPr>
          <p:spPr bwMode="auto">
            <a:xfrm>
              <a:off x="5630247" y="5201656"/>
              <a:ext cx="452387" cy="43182"/>
            </a:xfrm>
            <a:custGeom>
              <a:avLst/>
              <a:gdLst>
                <a:gd name="T0" fmla="*/ 37 w 106"/>
                <a:gd name="T1" fmla="*/ 0 h 10"/>
                <a:gd name="T2" fmla="*/ 0 w 106"/>
                <a:gd name="T3" fmla="*/ 1 h 10"/>
                <a:gd name="T4" fmla="*/ 101 w 106"/>
                <a:gd name="T5" fmla="*/ 5 h 10"/>
                <a:gd name="T6" fmla="*/ 101 w 106"/>
                <a:gd name="T7" fmla="*/ 10 h 10"/>
                <a:gd name="T8" fmla="*/ 101 w 106"/>
                <a:gd name="T9" fmla="*/ 10 h 10"/>
                <a:gd name="T10" fmla="*/ 102 w 106"/>
                <a:gd name="T11" fmla="*/ 10 h 10"/>
                <a:gd name="T12" fmla="*/ 102 w 106"/>
                <a:gd name="T13" fmla="*/ 5 h 10"/>
                <a:gd name="T14" fmla="*/ 37 w 106"/>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
                  <a:moveTo>
                    <a:pt x="37" y="0"/>
                  </a:moveTo>
                  <a:cubicBezTo>
                    <a:pt x="25" y="0"/>
                    <a:pt x="12" y="0"/>
                    <a:pt x="0" y="1"/>
                  </a:cubicBezTo>
                  <a:cubicBezTo>
                    <a:pt x="34" y="2"/>
                    <a:pt x="68" y="3"/>
                    <a:pt x="101" y="5"/>
                  </a:cubicBezTo>
                  <a:cubicBezTo>
                    <a:pt x="101" y="6"/>
                    <a:pt x="101" y="8"/>
                    <a:pt x="101" y="10"/>
                  </a:cubicBezTo>
                  <a:cubicBezTo>
                    <a:pt x="101" y="10"/>
                    <a:pt x="101" y="10"/>
                    <a:pt x="101" y="10"/>
                  </a:cubicBezTo>
                  <a:cubicBezTo>
                    <a:pt x="101" y="10"/>
                    <a:pt x="101" y="10"/>
                    <a:pt x="102" y="10"/>
                  </a:cubicBezTo>
                  <a:cubicBezTo>
                    <a:pt x="104" y="10"/>
                    <a:pt x="106" y="5"/>
                    <a:pt x="102" y="5"/>
                  </a:cubicBezTo>
                  <a:cubicBezTo>
                    <a:pt x="81" y="1"/>
                    <a:pt x="59" y="0"/>
                    <a:pt x="37" y="0"/>
                  </a:cubicBezTo>
                </a:path>
              </a:pathLst>
            </a:custGeom>
            <a:solidFill>
              <a:srgbClr val="40383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2" name="iSḻíďè">
              <a:extLst>
                <a:ext uri="{FF2B5EF4-FFF2-40B4-BE49-F238E27FC236}">
                  <a16:creationId xmlns:a16="http://schemas.microsoft.com/office/drawing/2014/main" id="{4C94E764-2251-6D00-F163-5C113463BE9A}"/>
                </a:ext>
              </a:extLst>
            </p:cNvPr>
            <p:cNvSpPr/>
            <p:nvPr/>
          </p:nvSpPr>
          <p:spPr bwMode="auto">
            <a:xfrm>
              <a:off x="4894089" y="5205769"/>
              <a:ext cx="1167982" cy="47295"/>
            </a:xfrm>
            <a:custGeom>
              <a:avLst/>
              <a:gdLst>
                <a:gd name="T0" fmla="*/ 172 w 273"/>
                <a:gd name="T1" fmla="*/ 0 h 11"/>
                <a:gd name="T2" fmla="*/ 144 w 273"/>
                <a:gd name="T3" fmla="*/ 1 h 11"/>
                <a:gd name="T4" fmla="*/ 2 w 273"/>
                <a:gd name="T5" fmla="*/ 8 h 11"/>
                <a:gd name="T6" fmla="*/ 2 w 273"/>
                <a:gd name="T7" fmla="*/ 11 h 11"/>
                <a:gd name="T8" fmla="*/ 17 w 273"/>
                <a:gd name="T9" fmla="*/ 11 h 11"/>
                <a:gd name="T10" fmla="*/ 106 w 273"/>
                <a:gd name="T11" fmla="*/ 7 h 11"/>
                <a:gd name="T12" fmla="*/ 195 w 273"/>
                <a:gd name="T13" fmla="*/ 3 h 11"/>
                <a:gd name="T14" fmla="*/ 273 w 273"/>
                <a:gd name="T15" fmla="*/ 9 h 11"/>
                <a:gd name="T16" fmla="*/ 273 w 273"/>
                <a:gd name="T17" fmla="*/ 4 h 11"/>
                <a:gd name="T18" fmla="*/ 172 w 27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1">
                  <a:moveTo>
                    <a:pt x="172" y="0"/>
                  </a:moveTo>
                  <a:cubicBezTo>
                    <a:pt x="163" y="0"/>
                    <a:pt x="154" y="0"/>
                    <a:pt x="144" y="1"/>
                  </a:cubicBezTo>
                  <a:cubicBezTo>
                    <a:pt x="97" y="3"/>
                    <a:pt x="49" y="3"/>
                    <a:pt x="2" y="8"/>
                  </a:cubicBezTo>
                  <a:cubicBezTo>
                    <a:pt x="0" y="8"/>
                    <a:pt x="0" y="10"/>
                    <a:pt x="2" y="11"/>
                  </a:cubicBezTo>
                  <a:cubicBezTo>
                    <a:pt x="7" y="11"/>
                    <a:pt x="12" y="11"/>
                    <a:pt x="17" y="11"/>
                  </a:cubicBezTo>
                  <a:cubicBezTo>
                    <a:pt x="47" y="11"/>
                    <a:pt x="76" y="9"/>
                    <a:pt x="106" y="7"/>
                  </a:cubicBezTo>
                  <a:cubicBezTo>
                    <a:pt x="136" y="5"/>
                    <a:pt x="166" y="3"/>
                    <a:pt x="195" y="3"/>
                  </a:cubicBezTo>
                  <a:cubicBezTo>
                    <a:pt x="221" y="3"/>
                    <a:pt x="247" y="5"/>
                    <a:pt x="273" y="9"/>
                  </a:cubicBezTo>
                  <a:cubicBezTo>
                    <a:pt x="273" y="7"/>
                    <a:pt x="273" y="5"/>
                    <a:pt x="273" y="4"/>
                  </a:cubicBezTo>
                  <a:cubicBezTo>
                    <a:pt x="240" y="2"/>
                    <a:pt x="206" y="1"/>
                    <a:pt x="172" y="0"/>
                  </a:cubicBezTo>
                </a:path>
              </a:pathLst>
            </a:custGeom>
            <a:solidFill>
              <a:srgbClr val="C5B8B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3" name="ïSlîďe">
              <a:extLst>
                <a:ext uri="{FF2B5EF4-FFF2-40B4-BE49-F238E27FC236}">
                  <a16:creationId xmlns:a16="http://schemas.microsoft.com/office/drawing/2014/main" id="{DC8F4A28-5B57-F176-8C10-80F485DC3013}"/>
                </a:ext>
              </a:extLst>
            </p:cNvPr>
            <p:cNvSpPr/>
            <p:nvPr/>
          </p:nvSpPr>
          <p:spPr bwMode="auto">
            <a:xfrm>
              <a:off x="3368310" y="3850663"/>
              <a:ext cx="98703" cy="39070"/>
            </a:xfrm>
            <a:custGeom>
              <a:avLst/>
              <a:gdLst>
                <a:gd name="T0" fmla="*/ 1 w 23"/>
                <a:gd name="T1" fmla="*/ 5 h 9"/>
                <a:gd name="T2" fmla="*/ 1 w 23"/>
                <a:gd name="T3" fmla="*/ 5 h 9"/>
                <a:gd name="T4" fmla="*/ 0 w 23"/>
                <a:gd name="T5" fmla="*/ 6 h 9"/>
                <a:gd name="T6" fmla="*/ 1 w 23"/>
                <a:gd name="T7" fmla="*/ 5 h 9"/>
                <a:gd name="T8" fmla="*/ 23 w 23"/>
                <a:gd name="T9" fmla="*/ 0 h 9"/>
                <a:gd name="T10" fmla="*/ 14 w 23"/>
                <a:gd name="T11" fmla="*/ 1 h 9"/>
                <a:gd name="T12" fmla="*/ 12 w 23"/>
                <a:gd name="T13" fmla="*/ 9 h 9"/>
                <a:gd name="T14" fmla="*/ 21 w 23"/>
                <a:gd name="T15" fmla="*/ 9 h 9"/>
                <a:gd name="T16" fmla="*/ 23 w 2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9">
                  <a:moveTo>
                    <a:pt x="1" y="5"/>
                  </a:moveTo>
                  <a:cubicBezTo>
                    <a:pt x="1" y="5"/>
                    <a:pt x="1" y="5"/>
                    <a:pt x="1" y="5"/>
                  </a:cubicBezTo>
                  <a:cubicBezTo>
                    <a:pt x="1" y="5"/>
                    <a:pt x="0" y="5"/>
                    <a:pt x="0" y="6"/>
                  </a:cubicBezTo>
                  <a:cubicBezTo>
                    <a:pt x="1" y="5"/>
                    <a:pt x="1" y="5"/>
                    <a:pt x="1" y="5"/>
                  </a:cubicBezTo>
                  <a:moveTo>
                    <a:pt x="23" y="0"/>
                  </a:moveTo>
                  <a:cubicBezTo>
                    <a:pt x="20" y="0"/>
                    <a:pt x="17" y="0"/>
                    <a:pt x="14" y="1"/>
                  </a:cubicBezTo>
                  <a:cubicBezTo>
                    <a:pt x="14" y="4"/>
                    <a:pt x="13" y="6"/>
                    <a:pt x="12" y="9"/>
                  </a:cubicBezTo>
                  <a:cubicBezTo>
                    <a:pt x="15" y="9"/>
                    <a:pt x="18" y="9"/>
                    <a:pt x="21" y="9"/>
                  </a:cubicBezTo>
                  <a:cubicBezTo>
                    <a:pt x="21" y="6"/>
                    <a:pt x="22" y="2"/>
                    <a:pt x="23" y="0"/>
                  </a:cubicBezTo>
                </a:path>
              </a:pathLst>
            </a:custGeom>
            <a:solidFill>
              <a:srgbClr val="463E4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4" name="işḻídé">
              <a:extLst>
                <a:ext uri="{FF2B5EF4-FFF2-40B4-BE49-F238E27FC236}">
                  <a16:creationId xmlns:a16="http://schemas.microsoft.com/office/drawing/2014/main" id="{EAF197FC-33C5-FB0C-5C89-F4B1D01BF8AF}"/>
                </a:ext>
              </a:extLst>
            </p:cNvPr>
            <p:cNvSpPr/>
            <p:nvPr/>
          </p:nvSpPr>
          <p:spPr bwMode="auto">
            <a:xfrm>
              <a:off x="3368310" y="3856832"/>
              <a:ext cx="59633" cy="37014"/>
            </a:xfrm>
            <a:custGeom>
              <a:avLst/>
              <a:gdLst>
                <a:gd name="T0" fmla="*/ 14 w 14"/>
                <a:gd name="T1" fmla="*/ 0 h 9"/>
                <a:gd name="T2" fmla="*/ 1 w 14"/>
                <a:gd name="T3" fmla="*/ 4 h 9"/>
                <a:gd name="T4" fmla="*/ 0 w 14"/>
                <a:gd name="T5" fmla="*/ 5 h 9"/>
                <a:gd name="T6" fmla="*/ 3 w 14"/>
                <a:gd name="T7" fmla="*/ 9 h 9"/>
                <a:gd name="T8" fmla="*/ 3 w 14"/>
                <a:gd name="T9" fmla="*/ 9 h 9"/>
                <a:gd name="T10" fmla="*/ 12 w 14"/>
                <a:gd name="T11" fmla="*/ 8 h 9"/>
                <a:gd name="T12" fmla="*/ 14 w 1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14" y="0"/>
                  </a:moveTo>
                  <a:cubicBezTo>
                    <a:pt x="10" y="0"/>
                    <a:pt x="6" y="2"/>
                    <a:pt x="1" y="4"/>
                  </a:cubicBezTo>
                  <a:cubicBezTo>
                    <a:pt x="1" y="4"/>
                    <a:pt x="1" y="4"/>
                    <a:pt x="0" y="5"/>
                  </a:cubicBezTo>
                  <a:cubicBezTo>
                    <a:pt x="0" y="7"/>
                    <a:pt x="1" y="9"/>
                    <a:pt x="3" y="9"/>
                  </a:cubicBezTo>
                  <a:cubicBezTo>
                    <a:pt x="3" y="9"/>
                    <a:pt x="3" y="9"/>
                    <a:pt x="3" y="9"/>
                  </a:cubicBezTo>
                  <a:cubicBezTo>
                    <a:pt x="6" y="9"/>
                    <a:pt x="9" y="8"/>
                    <a:pt x="12" y="8"/>
                  </a:cubicBezTo>
                  <a:cubicBezTo>
                    <a:pt x="13" y="5"/>
                    <a:pt x="14" y="3"/>
                    <a:pt x="1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5" name="ïsľiḋé">
              <a:extLst>
                <a:ext uri="{FF2B5EF4-FFF2-40B4-BE49-F238E27FC236}">
                  <a16:creationId xmlns:a16="http://schemas.microsoft.com/office/drawing/2014/main" id="{538BE638-E867-D7F2-29AB-F883317B32D3}"/>
                </a:ext>
              </a:extLst>
            </p:cNvPr>
            <p:cNvSpPr/>
            <p:nvPr/>
          </p:nvSpPr>
          <p:spPr bwMode="auto">
            <a:xfrm>
              <a:off x="3456731" y="3850663"/>
              <a:ext cx="145998" cy="55520"/>
            </a:xfrm>
            <a:custGeom>
              <a:avLst/>
              <a:gdLst>
                <a:gd name="T0" fmla="*/ 3 w 34"/>
                <a:gd name="T1" fmla="*/ 0 h 13"/>
                <a:gd name="T2" fmla="*/ 2 w 34"/>
                <a:gd name="T3" fmla="*/ 0 h 13"/>
                <a:gd name="T4" fmla="*/ 0 w 34"/>
                <a:gd name="T5" fmla="*/ 9 h 13"/>
                <a:gd name="T6" fmla="*/ 2 w 34"/>
                <a:gd name="T7" fmla="*/ 8 h 13"/>
                <a:gd name="T8" fmla="*/ 12 w 34"/>
                <a:gd name="T9" fmla="*/ 9 h 13"/>
                <a:gd name="T10" fmla="*/ 28 w 34"/>
                <a:gd name="T11" fmla="*/ 13 h 13"/>
                <a:gd name="T12" fmla="*/ 33 w 34"/>
                <a:gd name="T13" fmla="*/ 12 h 13"/>
                <a:gd name="T14" fmla="*/ 34 w 34"/>
                <a:gd name="T15" fmla="*/ 10 h 13"/>
                <a:gd name="T16" fmla="*/ 12 w 34"/>
                <a:gd name="T17" fmla="*/ 0 h 13"/>
                <a:gd name="T18" fmla="*/ 3 w 34"/>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3">
                  <a:moveTo>
                    <a:pt x="3" y="0"/>
                  </a:moveTo>
                  <a:cubicBezTo>
                    <a:pt x="3" y="0"/>
                    <a:pt x="2" y="0"/>
                    <a:pt x="2" y="0"/>
                  </a:cubicBezTo>
                  <a:cubicBezTo>
                    <a:pt x="1" y="2"/>
                    <a:pt x="0" y="6"/>
                    <a:pt x="0" y="9"/>
                  </a:cubicBezTo>
                  <a:cubicBezTo>
                    <a:pt x="1" y="8"/>
                    <a:pt x="2" y="8"/>
                    <a:pt x="2" y="8"/>
                  </a:cubicBezTo>
                  <a:cubicBezTo>
                    <a:pt x="5" y="8"/>
                    <a:pt x="9" y="9"/>
                    <a:pt x="12" y="9"/>
                  </a:cubicBezTo>
                  <a:cubicBezTo>
                    <a:pt x="17" y="10"/>
                    <a:pt x="23" y="13"/>
                    <a:pt x="28" y="13"/>
                  </a:cubicBezTo>
                  <a:cubicBezTo>
                    <a:pt x="30" y="13"/>
                    <a:pt x="31" y="13"/>
                    <a:pt x="33" y="12"/>
                  </a:cubicBezTo>
                  <a:cubicBezTo>
                    <a:pt x="34" y="12"/>
                    <a:pt x="34" y="11"/>
                    <a:pt x="34" y="10"/>
                  </a:cubicBezTo>
                  <a:cubicBezTo>
                    <a:pt x="31" y="2"/>
                    <a:pt x="20" y="1"/>
                    <a:pt x="12" y="0"/>
                  </a:cubicBezTo>
                  <a:cubicBezTo>
                    <a:pt x="9" y="0"/>
                    <a:pt x="6" y="0"/>
                    <a:pt x="3" y="0"/>
                  </a:cubicBezTo>
                </a:path>
              </a:pathLst>
            </a:custGeom>
            <a:solidFill>
              <a:srgbClr val="FF44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6" name="i$ľiďê">
              <a:extLst>
                <a:ext uri="{FF2B5EF4-FFF2-40B4-BE49-F238E27FC236}">
                  <a16:creationId xmlns:a16="http://schemas.microsoft.com/office/drawing/2014/main" id="{1EE267A1-6086-5069-410E-415009A58195}"/>
                </a:ext>
              </a:extLst>
            </p:cNvPr>
            <p:cNvSpPr/>
            <p:nvPr/>
          </p:nvSpPr>
          <p:spPr bwMode="auto">
            <a:xfrm>
              <a:off x="7289686" y="3365375"/>
              <a:ext cx="137772" cy="984970"/>
            </a:xfrm>
            <a:custGeom>
              <a:avLst/>
              <a:gdLst>
                <a:gd name="T0" fmla="*/ 28 w 32"/>
                <a:gd name="T1" fmla="*/ 133 h 231"/>
                <a:gd name="T2" fmla="*/ 9 w 32"/>
                <a:gd name="T3" fmla="*/ 231 h 231"/>
                <a:gd name="T4" fmla="*/ 9 w 32"/>
                <a:gd name="T5" fmla="*/ 231 h 231"/>
                <a:gd name="T6" fmla="*/ 26 w 32"/>
                <a:gd name="T7" fmla="*/ 178 h 231"/>
                <a:gd name="T8" fmla="*/ 28 w 32"/>
                <a:gd name="T9" fmla="*/ 133 h 231"/>
                <a:gd name="T10" fmla="*/ 3 w 32"/>
                <a:gd name="T11" fmla="*/ 0 h 231"/>
                <a:gd name="T12" fmla="*/ 1 w 32"/>
                <a:gd name="T13" fmla="*/ 4 h 231"/>
                <a:gd name="T14" fmla="*/ 28 w 32"/>
                <a:gd name="T15" fmla="*/ 133 h 231"/>
                <a:gd name="T16" fmla="*/ 31 w 32"/>
                <a:gd name="T17" fmla="*/ 79 h 231"/>
                <a:gd name="T18" fmla="*/ 5 w 32"/>
                <a:gd name="T19" fmla="*/ 2 h 231"/>
                <a:gd name="T20" fmla="*/ 3 w 32"/>
                <a:gd name="T21"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31">
                  <a:moveTo>
                    <a:pt x="28" y="133"/>
                  </a:moveTo>
                  <a:cubicBezTo>
                    <a:pt x="23" y="169"/>
                    <a:pt x="14" y="212"/>
                    <a:pt x="9" y="231"/>
                  </a:cubicBezTo>
                  <a:cubicBezTo>
                    <a:pt x="9" y="231"/>
                    <a:pt x="9" y="231"/>
                    <a:pt x="9" y="231"/>
                  </a:cubicBezTo>
                  <a:cubicBezTo>
                    <a:pt x="10" y="231"/>
                    <a:pt x="26" y="179"/>
                    <a:pt x="26" y="178"/>
                  </a:cubicBezTo>
                  <a:cubicBezTo>
                    <a:pt x="27" y="163"/>
                    <a:pt x="27" y="148"/>
                    <a:pt x="28" y="133"/>
                  </a:cubicBezTo>
                  <a:moveTo>
                    <a:pt x="3" y="0"/>
                  </a:moveTo>
                  <a:cubicBezTo>
                    <a:pt x="1" y="0"/>
                    <a:pt x="0" y="2"/>
                    <a:pt x="1" y="4"/>
                  </a:cubicBezTo>
                  <a:cubicBezTo>
                    <a:pt x="25" y="43"/>
                    <a:pt x="28" y="88"/>
                    <a:pt x="28" y="133"/>
                  </a:cubicBezTo>
                  <a:cubicBezTo>
                    <a:pt x="31" y="111"/>
                    <a:pt x="32" y="91"/>
                    <a:pt x="31" y="79"/>
                  </a:cubicBezTo>
                  <a:cubicBezTo>
                    <a:pt x="28" y="52"/>
                    <a:pt x="22" y="24"/>
                    <a:pt x="5" y="2"/>
                  </a:cubicBezTo>
                  <a:cubicBezTo>
                    <a:pt x="4" y="1"/>
                    <a:pt x="4" y="0"/>
                    <a:pt x="3" y="0"/>
                  </a:cubicBezTo>
                </a:path>
              </a:pathLst>
            </a:custGeom>
            <a:solidFill>
              <a:srgbClr val="FF445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7" name="iś1íḑé">
              <a:extLst>
                <a:ext uri="{FF2B5EF4-FFF2-40B4-BE49-F238E27FC236}">
                  <a16:creationId xmlns:a16="http://schemas.microsoft.com/office/drawing/2014/main" id="{C4225E42-684D-ED39-47E2-371CA555C409}"/>
                </a:ext>
              </a:extLst>
            </p:cNvPr>
            <p:cNvSpPr/>
            <p:nvPr/>
          </p:nvSpPr>
          <p:spPr bwMode="auto">
            <a:xfrm>
              <a:off x="3680869" y="4765719"/>
              <a:ext cx="1283135" cy="47295"/>
            </a:xfrm>
            <a:custGeom>
              <a:avLst/>
              <a:gdLst>
                <a:gd name="T0" fmla="*/ 2 w 300"/>
                <a:gd name="T1" fmla="*/ 0 h 11"/>
                <a:gd name="T2" fmla="*/ 2 w 300"/>
                <a:gd name="T3" fmla="*/ 4 h 11"/>
                <a:gd name="T4" fmla="*/ 155 w 300"/>
                <a:gd name="T5" fmla="*/ 11 h 11"/>
                <a:gd name="T6" fmla="*/ 214 w 300"/>
                <a:gd name="T7" fmla="*/ 11 h 11"/>
                <a:gd name="T8" fmla="*/ 298 w 300"/>
                <a:gd name="T9" fmla="*/ 5 h 11"/>
                <a:gd name="T10" fmla="*/ 298 w 300"/>
                <a:gd name="T11" fmla="*/ 2 h 11"/>
                <a:gd name="T12" fmla="*/ 263 w 300"/>
                <a:gd name="T13" fmla="*/ 1 h 11"/>
                <a:gd name="T14" fmla="*/ 209 w 300"/>
                <a:gd name="T15" fmla="*/ 2 h 11"/>
                <a:gd name="T16" fmla="*/ 154 w 300"/>
                <a:gd name="T17" fmla="*/ 4 h 11"/>
                <a:gd name="T18" fmla="*/ 150 w 300"/>
                <a:gd name="T19" fmla="*/ 4 h 11"/>
                <a:gd name="T20" fmla="*/ 2 w 300"/>
                <a:gd name="T21" fmla="*/ 0 h 11"/>
                <a:gd name="T22" fmla="*/ 2 w 300"/>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0" h="11">
                  <a:moveTo>
                    <a:pt x="2" y="0"/>
                  </a:moveTo>
                  <a:cubicBezTo>
                    <a:pt x="0" y="0"/>
                    <a:pt x="0" y="3"/>
                    <a:pt x="2" y="4"/>
                  </a:cubicBezTo>
                  <a:cubicBezTo>
                    <a:pt x="53" y="10"/>
                    <a:pt x="104" y="11"/>
                    <a:pt x="155" y="11"/>
                  </a:cubicBezTo>
                  <a:cubicBezTo>
                    <a:pt x="174" y="11"/>
                    <a:pt x="194" y="11"/>
                    <a:pt x="214" y="11"/>
                  </a:cubicBezTo>
                  <a:cubicBezTo>
                    <a:pt x="242" y="11"/>
                    <a:pt x="271" y="10"/>
                    <a:pt x="298" y="5"/>
                  </a:cubicBezTo>
                  <a:cubicBezTo>
                    <a:pt x="300" y="5"/>
                    <a:pt x="300" y="2"/>
                    <a:pt x="298" y="2"/>
                  </a:cubicBezTo>
                  <a:cubicBezTo>
                    <a:pt x="286" y="1"/>
                    <a:pt x="275" y="1"/>
                    <a:pt x="263" y="1"/>
                  </a:cubicBezTo>
                  <a:cubicBezTo>
                    <a:pt x="245" y="1"/>
                    <a:pt x="227" y="2"/>
                    <a:pt x="209" y="2"/>
                  </a:cubicBezTo>
                  <a:cubicBezTo>
                    <a:pt x="190" y="3"/>
                    <a:pt x="172" y="4"/>
                    <a:pt x="154" y="4"/>
                  </a:cubicBezTo>
                  <a:cubicBezTo>
                    <a:pt x="153" y="4"/>
                    <a:pt x="152" y="4"/>
                    <a:pt x="150" y="4"/>
                  </a:cubicBezTo>
                  <a:cubicBezTo>
                    <a:pt x="101" y="4"/>
                    <a:pt x="52" y="0"/>
                    <a:pt x="2" y="0"/>
                  </a:cubicBezTo>
                  <a:cubicBezTo>
                    <a:pt x="2" y="0"/>
                    <a:pt x="2" y="0"/>
                    <a:pt x="2" y="0"/>
                  </a:cubicBezTo>
                </a:path>
              </a:pathLst>
            </a:custGeom>
            <a:solidFill>
              <a:srgbClr val="ED304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8" name="îṡḻidè">
              <a:extLst>
                <a:ext uri="{FF2B5EF4-FFF2-40B4-BE49-F238E27FC236}">
                  <a16:creationId xmlns:a16="http://schemas.microsoft.com/office/drawing/2014/main" id="{25C55987-9BA3-6AEA-746A-B66AD979D58A}"/>
                </a:ext>
              </a:extLst>
            </p:cNvPr>
            <p:cNvSpPr/>
            <p:nvPr/>
          </p:nvSpPr>
          <p:spPr bwMode="auto">
            <a:xfrm>
              <a:off x="7443909" y="4856197"/>
              <a:ext cx="20563" cy="119266"/>
            </a:xfrm>
            <a:custGeom>
              <a:avLst/>
              <a:gdLst>
                <a:gd name="T0" fmla="*/ 5 w 5"/>
                <a:gd name="T1" fmla="*/ 0 h 28"/>
                <a:gd name="T2" fmla="*/ 0 w 5"/>
                <a:gd name="T3" fmla="*/ 25 h 28"/>
                <a:gd name="T4" fmla="*/ 1 w 5"/>
                <a:gd name="T5" fmla="*/ 28 h 28"/>
                <a:gd name="T6" fmla="*/ 5 w 5"/>
                <a:gd name="T7" fmla="*/ 0 h 28"/>
              </a:gdLst>
              <a:ahLst/>
              <a:cxnLst>
                <a:cxn ang="0">
                  <a:pos x="T0" y="T1"/>
                </a:cxn>
                <a:cxn ang="0">
                  <a:pos x="T2" y="T3"/>
                </a:cxn>
                <a:cxn ang="0">
                  <a:pos x="T4" y="T5"/>
                </a:cxn>
                <a:cxn ang="0">
                  <a:pos x="T6" y="T7"/>
                </a:cxn>
              </a:cxnLst>
              <a:rect l="0" t="0" r="r" b="b"/>
              <a:pathLst>
                <a:path w="5" h="28">
                  <a:moveTo>
                    <a:pt x="5" y="0"/>
                  </a:moveTo>
                  <a:cubicBezTo>
                    <a:pt x="3" y="8"/>
                    <a:pt x="2" y="16"/>
                    <a:pt x="0" y="25"/>
                  </a:cubicBezTo>
                  <a:cubicBezTo>
                    <a:pt x="0" y="26"/>
                    <a:pt x="0" y="28"/>
                    <a:pt x="1" y="28"/>
                  </a:cubicBezTo>
                  <a:cubicBezTo>
                    <a:pt x="2" y="19"/>
                    <a:pt x="4" y="10"/>
                    <a:pt x="5" y="0"/>
                  </a:cubicBezTo>
                </a:path>
              </a:pathLst>
            </a:custGeom>
            <a:solidFill>
              <a:srgbClr val="312C2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9" name="îśḷïḓé">
              <a:extLst>
                <a:ext uri="{FF2B5EF4-FFF2-40B4-BE49-F238E27FC236}">
                  <a16:creationId xmlns:a16="http://schemas.microsoft.com/office/drawing/2014/main" id="{55EB3C06-CCCB-0C0E-9261-F6F77D1D2768}"/>
                </a:ext>
              </a:extLst>
            </p:cNvPr>
            <p:cNvSpPr/>
            <p:nvPr/>
          </p:nvSpPr>
          <p:spPr bwMode="auto">
            <a:xfrm>
              <a:off x="7443909" y="4397640"/>
              <a:ext cx="563428" cy="586047"/>
            </a:xfrm>
            <a:custGeom>
              <a:avLst/>
              <a:gdLst>
                <a:gd name="T0" fmla="*/ 70 w 132"/>
                <a:gd name="T1" fmla="*/ 0 h 137"/>
                <a:gd name="T2" fmla="*/ 69 w 132"/>
                <a:gd name="T3" fmla="*/ 0 h 137"/>
                <a:gd name="T4" fmla="*/ 5 w 132"/>
                <a:gd name="T5" fmla="*/ 107 h 137"/>
                <a:gd name="T6" fmla="*/ 1 w 132"/>
                <a:gd name="T7" fmla="*/ 135 h 137"/>
                <a:gd name="T8" fmla="*/ 4 w 132"/>
                <a:gd name="T9" fmla="*/ 136 h 137"/>
                <a:gd name="T10" fmla="*/ 53 w 132"/>
                <a:gd name="T11" fmla="*/ 137 h 137"/>
                <a:gd name="T12" fmla="*/ 61 w 132"/>
                <a:gd name="T13" fmla="*/ 137 h 137"/>
                <a:gd name="T14" fmla="*/ 74 w 132"/>
                <a:gd name="T15" fmla="*/ 135 h 137"/>
                <a:gd name="T16" fmla="*/ 100 w 132"/>
                <a:gd name="T17" fmla="*/ 101 h 137"/>
                <a:gd name="T18" fmla="*/ 131 w 132"/>
                <a:gd name="T19" fmla="*/ 65 h 137"/>
                <a:gd name="T20" fmla="*/ 130 w 132"/>
                <a:gd name="T21" fmla="*/ 62 h 137"/>
                <a:gd name="T22" fmla="*/ 129 w 132"/>
                <a:gd name="T23" fmla="*/ 63 h 137"/>
                <a:gd name="T24" fmla="*/ 86 w 132"/>
                <a:gd name="T25" fmla="*/ 106 h 137"/>
                <a:gd name="T26" fmla="*/ 53 w 132"/>
                <a:gd name="T27" fmla="*/ 129 h 137"/>
                <a:gd name="T28" fmla="*/ 26 w 132"/>
                <a:gd name="T29" fmla="*/ 131 h 137"/>
                <a:gd name="T30" fmla="*/ 12 w 132"/>
                <a:gd name="T31" fmla="*/ 129 h 137"/>
                <a:gd name="T32" fmla="*/ 27 w 132"/>
                <a:gd name="T33" fmla="*/ 66 h 137"/>
                <a:gd name="T34" fmla="*/ 70 w 132"/>
                <a:gd name="T35" fmla="*/ 1 h 137"/>
                <a:gd name="T36" fmla="*/ 70 w 132"/>
                <a:gd name="T3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37">
                  <a:moveTo>
                    <a:pt x="70" y="0"/>
                  </a:moveTo>
                  <a:cubicBezTo>
                    <a:pt x="70" y="0"/>
                    <a:pt x="69" y="0"/>
                    <a:pt x="69" y="0"/>
                  </a:cubicBezTo>
                  <a:cubicBezTo>
                    <a:pt x="37" y="29"/>
                    <a:pt x="16" y="66"/>
                    <a:pt x="5" y="107"/>
                  </a:cubicBezTo>
                  <a:cubicBezTo>
                    <a:pt x="4" y="117"/>
                    <a:pt x="2" y="126"/>
                    <a:pt x="1" y="135"/>
                  </a:cubicBezTo>
                  <a:cubicBezTo>
                    <a:pt x="2" y="136"/>
                    <a:pt x="3" y="136"/>
                    <a:pt x="4" y="136"/>
                  </a:cubicBezTo>
                  <a:cubicBezTo>
                    <a:pt x="20" y="137"/>
                    <a:pt x="37" y="137"/>
                    <a:pt x="53" y="137"/>
                  </a:cubicBezTo>
                  <a:cubicBezTo>
                    <a:pt x="56" y="137"/>
                    <a:pt x="59" y="137"/>
                    <a:pt x="61" y="137"/>
                  </a:cubicBezTo>
                  <a:cubicBezTo>
                    <a:pt x="66" y="137"/>
                    <a:pt x="70" y="137"/>
                    <a:pt x="74" y="135"/>
                  </a:cubicBezTo>
                  <a:cubicBezTo>
                    <a:pt x="84" y="129"/>
                    <a:pt x="93" y="110"/>
                    <a:pt x="100" y="101"/>
                  </a:cubicBezTo>
                  <a:cubicBezTo>
                    <a:pt x="110" y="88"/>
                    <a:pt x="121" y="77"/>
                    <a:pt x="131" y="65"/>
                  </a:cubicBezTo>
                  <a:cubicBezTo>
                    <a:pt x="132" y="64"/>
                    <a:pt x="132" y="62"/>
                    <a:pt x="130" y="62"/>
                  </a:cubicBezTo>
                  <a:cubicBezTo>
                    <a:pt x="130" y="62"/>
                    <a:pt x="130" y="62"/>
                    <a:pt x="129" y="63"/>
                  </a:cubicBezTo>
                  <a:cubicBezTo>
                    <a:pt x="112" y="74"/>
                    <a:pt x="98" y="89"/>
                    <a:pt x="86" y="106"/>
                  </a:cubicBezTo>
                  <a:cubicBezTo>
                    <a:pt x="76" y="119"/>
                    <a:pt x="70" y="127"/>
                    <a:pt x="53" y="129"/>
                  </a:cubicBezTo>
                  <a:cubicBezTo>
                    <a:pt x="49" y="130"/>
                    <a:pt x="36" y="131"/>
                    <a:pt x="26" y="131"/>
                  </a:cubicBezTo>
                  <a:cubicBezTo>
                    <a:pt x="19" y="131"/>
                    <a:pt x="14" y="131"/>
                    <a:pt x="12" y="129"/>
                  </a:cubicBezTo>
                  <a:cubicBezTo>
                    <a:pt x="0" y="121"/>
                    <a:pt x="22" y="76"/>
                    <a:pt x="27" y="66"/>
                  </a:cubicBezTo>
                  <a:cubicBezTo>
                    <a:pt x="38" y="42"/>
                    <a:pt x="53" y="21"/>
                    <a:pt x="70" y="1"/>
                  </a:cubicBezTo>
                  <a:cubicBezTo>
                    <a:pt x="71" y="0"/>
                    <a:pt x="71" y="0"/>
                    <a:pt x="70" y="0"/>
                  </a:cubicBezTo>
                </a:path>
              </a:pathLst>
            </a:custGeom>
            <a:solidFill>
              <a:srgbClr val="ED304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60" name="文本框 39">
            <a:extLst>
              <a:ext uri="{FF2B5EF4-FFF2-40B4-BE49-F238E27FC236}">
                <a16:creationId xmlns:a16="http://schemas.microsoft.com/office/drawing/2014/main" id="{32C0481D-BF1A-BC8D-1808-97A0901815DC}"/>
              </a:ext>
            </a:extLst>
          </p:cNvPr>
          <p:cNvSpPr txBox="1">
            <a:spLocks noChangeArrowheads="1"/>
          </p:cNvSpPr>
          <p:nvPr/>
        </p:nvSpPr>
        <p:spPr bwMode="auto">
          <a:xfrm>
            <a:off x="3578116" y="1476058"/>
            <a:ext cx="7961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桥箱顶</a:t>
            </a:r>
          </a:p>
        </p:txBody>
      </p:sp>
      <p:sp>
        <p:nvSpPr>
          <p:cNvPr id="61" name="矩形 60">
            <a:extLst>
              <a:ext uri="{FF2B5EF4-FFF2-40B4-BE49-F238E27FC236}">
                <a16:creationId xmlns:a16="http://schemas.microsoft.com/office/drawing/2014/main" id="{FDEAB369-7C77-092B-01D4-6C6461426845}"/>
              </a:ext>
            </a:extLst>
          </p:cNvPr>
          <p:cNvSpPr/>
          <p:nvPr/>
        </p:nvSpPr>
        <p:spPr>
          <a:xfrm>
            <a:off x="4277396" y="1476375"/>
            <a:ext cx="96837" cy="4586288"/>
          </a:xfrm>
          <a:prstGeom prst="rect">
            <a:avLst/>
          </a:prstGeom>
          <a:solidFill>
            <a:schemeClr val="tx1">
              <a:lumMod val="50000"/>
              <a:lumOff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2" name="矩形 61">
            <a:extLst>
              <a:ext uri="{FF2B5EF4-FFF2-40B4-BE49-F238E27FC236}">
                <a16:creationId xmlns:a16="http://schemas.microsoft.com/office/drawing/2014/main" id="{9D69BC98-0F9A-D799-8ED3-A8748EF10012}"/>
              </a:ext>
            </a:extLst>
          </p:cNvPr>
          <p:cNvSpPr/>
          <p:nvPr/>
        </p:nvSpPr>
        <p:spPr>
          <a:xfrm>
            <a:off x="6904708" y="1476375"/>
            <a:ext cx="96838" cy="4586288"/>
          </a:xfrm>
          <a:prstGeom prst="rect">
            <a:avLst/>
          </a:prstGeom>
          <a:solidFill>
            <a:schemeClr val="tx1">
              <a:lumMod val="50000"/>
              <a:lumOff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3" name="流程图: 过程 62">
            <a:extLst>
              <a:ext uri="{FF2B5EF4-FFF2-40B4-BE49-F238E27FC236}">
                <a16:creationId xmlns:a16="http://schemas.microsoft.com/office/drawing/2014/main" id="{0A22A46D-9C0D-06EC-BB43-B341A9EB9880}"/>
              </a:ext>
            </a:extLst>
          </p:cNvPr>
          <p:cNvSpPr/>
          <p:nvPr/>
        </p:nvSpPr>
        <p:spPr>
          <a:xfrm>
            <a:off x="4696496" y="2057400"/>
            <a:ext cx="1866900" cy="485775"/>
          </a:xfrm>
          <a:prstGeom prst="flowChartProcess">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4" name="流程图: 过程 63">
            <a:extLst>
              <a:ext uri="{FF2B5EF4-FFF2-40B4-BE49-F238E27FC236}">
                <a16:creationId xmlns:a16="http://schemas.microsoft.com/office/drawing/2014/main" id="{0FC468AD-2D9C-F6BA-A222-2B4DFC1ED525}"/>
              </a:ext>
            </a:extLst>
          </p:cNvPr>
          <p:cNvSpPr/>
          <p:nvPr/>
        </p:nvSpPr>
        <p:spPr>
          <a:xfrm>
            <a:off x="5136233" y="2057400"/>
            <a:ext cx="46038" cy="485775"/>
          </a:xfrm>
          <a:prstGeom prst="flowChartProcess">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5" name="流程图: 过程 64">
            <a:extLst>
              <a:ext uri="{FF2B5EF4-FFF2-40B4-BE49-F238E27FC236}">
                <a16:creationId xmlns:a16="http://schemas.microsoft.com/office/drawing/2014/main" id="{F4F9D7E3-3A7A-2BEA-1608-24FF43037414}"/>
              </a:ext>
            </a:extLst>
          </p:cNvPr>
          <p:cNvSpPr/>
          <p:nvPr/>
        </p:nvSpPr>
        <p:spPr>
          <a:xfrm>
            <a:off x="5622008" y="2071688"/>
            <a:ext cx="46038" cy="471487"/>
          </a:xfrm>
          <a:prstGeom prst="flowChartProcess">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6" name="流程图: 过程 65">
            <a:extLst>
              <a:ext uri="{FF2B5EF4-FFF2-40B4-BE49-F238E27FC236}">
                <a16:creationId xmlns:a16="http://schemas.microsoft.com/office/drawing/2014/main" id="{2116EA0F-A5DB-8693-7668-941A024BEA76}"/>
              </a:ext>
            </a:extLst>
          </p:cNvPr>
          <p:cNvSpPr/>
          <p:nvPr/>
        </p:nvSpPr>
        <p:spPr>
          <a:xfrm>
            <a:off x="6117308" y="2071688"/>
            <a:ext cx="44450" cy="471487"/>
          </a:xfrm>
          <a:prstGeom prst="flowChartProcess">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7" name="矩形 66">
            <a:extLst>
              <a:ext uri="{FF2B5EF4-FFF2-40B4-BE49-F238E27FC236}">
                <a16:creationId xmlns:a16="http://schemas.microsoft.com/office/drawing/2014/main" id="{E9082FD8-4884-AE83-9667-E672F4C3C1DD}"/>
              </a:ext>
            </a:extLst>
          </p:cNvPr>
          <p:cNvSpPr/>
          <p:nvPr/>
        </p:nvSpPr>
        <p:spPr>
          <a:xfrm>
            <a:off x="4696496" y="2543175"/>
            <a:ext cx="1866900" cy="40163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8" name="矩形 67">
            <a:extLst>
              <a:ext uri="{FF2B5EF4-FFF2-40B4-BE49-F238E27FC236}">
                <a16:creationId xmlns:a16="http://schemas.microsoft.com/office/drawing/2014/main" id="{65743767-DD5E-ABA4-FDB4-70DFA05CEDE3}"/>
              </a:ext>
            </a:extLst>
          </p:cNvPr>
          <p:cNvSpPr/>
          <p:nvPr/>
        </p:nvSpPr>
        <p:spPr>
          <a:xfrm>
            <a:off x="4696496" y="3187700"/>
            <a:ext cx="1866900" cy="2465388"/>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9" name="矩形 68">
            <a:extLst>
              <a:ext uri="{FF2B5EF4-FFF2-40B4-BE49-F238E27FC236}">
                <a16:creationId xmlns:a16="http://schemas.microsoft.com/office/drawing/2014/main" id="{853C2786-8F78-086B-15EB-968230AB86A1}"/>
              </a:ext>
            </a:extLst>
          </p:cNvPr>
          <p:cNvSpPr/>
          <p:nvPr/>
        </p:nvSpPr>
        <p:spPr>
          <a:xfrm>
            <a:off x="4334546" y="2071688"/>
            <a:ext cx="192087" cy="69215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70" name="security-camera_203757">
            <a:extLst>
              <a:ext uri="{FF2B5EF4-FFF2-40B4-BE49-F238E27FC236}">
                <a16:creationId xmlns:a16="http://schemas.microsoft.com/office/drawing/2014/main" id="{1D0A7531-86FB-4A4C-305E-B19CB351D767}"/>
              </a:ext>
            </a:extLst>
          </p:cNvPr>
          <p:cNvSpPr>
            <a:spLocks noChangeAspect="1"/>
          </p:cNvSpPr>
          <p:nvPr/>
        </p:nvSpPr>
        <p:spPr bwMode="auto">
          <a:xfrm>
            <a:off x="6161758" y="3197225"/>
            <a:ext cx="376238" cy="307502"/>
          </a:xfrm>
          <a:custGeom>
            <a:avLst/>
            <a:gdLst>
              <a:gd name="T0" fmla="*/ 8325 w 607639"/>
              <a:gd name="T1" fmla="*/ 10960 h 496287"/>
              <a:gd name="T2" fmla="*/ 8666 w 607639"/>
              <a:gd name="T3" fmla="*/ 11240 h 496287"/>
              <a:gd name="T4" fmla="*/ 8387 w 607639"/>
              <a:gd name="T5" fmla="*/ 11581 h 496287"/>
              <a:gd name="T6" fmla="*/ 7824 w 607639"/>
              <a:gd name="T7" fmla="*/ 11609 h 496287"/>
              <a:gd name="T8" fmla="*/ 7512 w 607639"/>
              <a:gd name="T9" fmla="*/ 11297 h 496287"/>
              <a:gd name="T10" fmla="*/ 7824 w 607639"/>
              <a:gd name="T11" fmla="*/ 10985 h 496287"/>
              <a:gd name="T12" fmla="*/ 8325 w 607639"/>
              <a:gd name="T13" fmla="*/ 10960 h 496287"/>
              <a:gd name="T14" fmla="*/ 5518 w 607639"/>
              <a:gd name="T15" fmla="*/ 7050 h 496287"/>
              <a:gd name="T16" fmla="*/ 4083 w 607639"/>
              <a:gd name="T17" fmla="*/ 8485 h 496287"/>
              <a:gd name="T18" fmla="*/ 5518 w 607639"/>
              <a:gd name="T19" fmla="*/ 9923 h 496287"/>
              <a:gd name="T20" fmla="*/ 6954 w 607639"/>
              <a:gd name="T21" fmla="*/ 8485 h 496287"/>
              <a:gd name="T22" fmla="*/ 5518 w 607639"/>
              <a:gd name="T23" fmla="*/ 7050 h 496287"/>
              <a:gd name="T24" fmla="*/ 5518 w 607639"/>
              <a:gd name="T25" fmla="*/ 6425 h 496287"/>
              <a:gd name="T26" fmla="*/ 7578 w 607639"/>
              <a:gd name="T27" fmla="*/ 8485 h 496287"/>
              <a:gd name="T28" fmla="*/ 5518 w 607639"/>
              <a:gd name="T29" fmla="*/ 10547 h 496287"/>
              <a:gd name="T30" fmla="*/ 3459 w 607639"/>
              <a:gd name="T31" fmla="*/ 8485 h 496287"/>
              <a:gd name="T32" fmla="*/ 5518 w 607639"/>
              <a:gd name="T33" fmla="*/ 6425 h 496287"/>
              <a:gd name="T34" fmla="*/ 12986 w 607639"/>
              <a:gd name="T35" fmla="*/ 5816 h 496287"/>
              <a:gd name="T36" fmla="*/ 13298 w 607639"/>
              <a:gd name="T37" fmla="*/ 6128 h 496287"/>
              <a:gd name="T38" fmla="*/ 9941 w 607639"/>
              <a:gd name="T39" fmla="*/ 11184 h 496287"/>
              <a:gd name="T40" fmla="*/ 9821 w 607639"/>
              <a:gd name="T41" fmla="*/ 11209 h 496287"/>
              <a:gd name="T42" fmla="*/ 9532 w 607639"/>
              <a:gd name="T43" fmla="*/ 11016 h 496287"/>
              <a:gd name="T44" fmla="*/ 9700 w 607639"/>
              <a:gd name="T45" fmla="*/ 10608 h 496287"/>
              <a:gd name="T46" fmla="*/ 12674 w 607639"/>
              <a:gd name="T47" fmla="*/ 6128 h 496287"/>
              <a:gd name="T48" fmla="*/ 12986 w 607639"/>
              <a:gd name="T49" fmla="*/ 5816 h 496287"/>
              <a:gd name="T50" fmla="*/ 1965 w 607639"/>
              <a:gd name="T51" fmla="*/ 5414 h 496287"/>
              <a:gd name="T52" fmla="*/ 1965 w 607639"/>
              <a:gd name="T53" fmla="*/ 6331 h 496287"/>
              <a:gd name="T54" fmla="*/ 7825 w 607639"/>
              <a:gd name="T55" fmla="*/ 12202 h 496287"/>
              <a:gd name="T56" fmla="*/ 13686 w 607639"/>
              <a:gd name="T57" fmla="*/ 6331 h 496287"/>
              <a:gd name="T58" fmla="*/ 13686 w 607639"/>
              <a:gd name="T59" fmla="*/ 5414 h 496287"/>
              <a:gd name="T60" fmla="*/ 624 w 607639"/>
              <a:gd name="T61" fmla="*/ 3018 h 496287"/>
              <a:gd name="T62" fmla="*/ 624 w 607639"/>
              <a:gd name="T63" fmla="*/ 4790 h 496287"/>
              <a:gd name="T64" fmla="*/ 15028 w 607639"/>
              <a:gd name="T65" fmla="*/ 4790 h 496287"/>
              <a:gd name="T66" fmla="*/ 15028 w 607639"/>
              <a:gd name="T67" fmla="*/ 3018 h 496287"/>
              <a:gd name="T68" fmla="*/ 624 w 607639"/>
              <a:gd name="T69" fmla="*/ 625 h 496287"/>
              <a:gd name="T70" fmla="*/ 624 w 607639"/>
              <a:gd name="T71" fmla="*/ 2393 h 496287"/>
              <a:gd name="T72" fmla="*/ 15028 w 607639"/>
              <a:gd name="T73" fmla="*/ 2393 h 496287"/>
              <a:gd name="T74" fmla="*/ 15028 w 607639"/>
              <a:gd name="T75" fmla="*/ 625 h 496287"/>
              <a:gd name="T76" fmla="*/ 312 w 607639"/>
              <a:gd name="T77" fmla="*/ 0 h 496287"/>
              <a:gd name="T78" fmla="*/ 15340 w 607639"/>
              <a:gd name="T79" fmla="*/ 0 h 496287"/>
              <a:gd name="T80" fmla="*/ 15651 w 607639"/>
              <a:gd name="T81" fmla="*/ 313 h 496287"/>
              <a:gd name="T82" fmla="*/ 15651 w 607639"/>
              <a:gd name="T83" fmla="*/ 5102 h 496287"/>
              <a:gd name="T84" fmla="*/ 15340 w 607639"/>
              <a:gd name="T85" fmla="*/ 5414 h 496287"/>
              <a:gd name="T86" fmla="*/ 14310 w 607639"/>
              <a:gd name="T87" fmla="*/ 5414 h 496287"/>
              <a:gd name="T88" fmla="*/ 14310 w 607639"/>
              <a:gd name="T89" fmla="*/ 6331 h 496287"/>
              <a:gd name="T90" fmla="*/ 7825 w 607639"/>
              <a:gd name="T91" fmla="*/ 12827 h 496287"/>
              <a:gd name="T92" fmla="*/ 1341 w 607639"/>
              <a:gd name="T93" fmla="*/ 6331 h 496287"/>
              <a:gd name="T94" fmla="*/ 1341 w 607639"/>
              <a:gd name="T95" fmla="*/ 5414 h 496287"/>
              <a:gd name="T96" fmla="*/ 312 w 607639"/>
              <a:gd name="T97" fmla="*/ 5414 h 496287"/>
              <a:gd name="T98" fmla="*/ 0 w 607639"/>
              <a:gd name="T99" fmla="*/ 5102 h 496287"/>
              <a:gd name="T100" fmla="*/ 0 w 607639"/>
              <a:gd name="T101" fmla="*/ 313 h 496287"/>
              <a:gd name="T102" fmla="*/ 312 w 607639"/>
              <a:gd name="T103" fmla="*/ 0 h 4962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07639" h="496287">
                <a:moveTo>
                  <a:pt x="323191" y="424032"/>
                </a:moveTo>
                <a:cubicBezTo>
                  <a:pt x="329874" y="423322"/>
                  <a:pt x="335755" y="428203"/>
                  <a:pt x="336468" y="434860"/>
                </a:cubicBezTo>
                <a:cubicBezTo>
                  <a:pt x="337091" y="441428"/>
                  <a:pt x="332280" y="447374"/>
                  <a:pt x="325597" y="448084"/>
                </a:cubicBezTo>
                <a:cubicBezTo>
                  <a:pt x="318468" y="448794"/>
                  <a:pt x="311072" y="449149"/>
                  <a:pt x="303766" y="449149"/>
                </a:cubicBezTo>
                <a:cubicBezTo>
                  <a:pt x="297083" y="449149"/>
                  <a:pt x="291647" y="443735"/>
                  <a:pt x="291647" y="437079"/>
                </a:cubicBezTo>
                <a:cubicBezTo>
                  <a:pt x="291647" y="430422"/>
                  <a:pt x="297083" y="425008"/>
                  <a:pt x="303766" y="425008"/>
                </a:cubicBezTo>
                <a:cubicBezTo>
                  <a:pt x="310270" y="425008"/>
                  <a:pt x="316775" y="424653"/>
                  <a:pt x="323191" y="424032"/>
                </a:cubicBezTo>
                <a:close/>
                <a:moveTo>
                  <a:pt x="214236" y="272768"/>
                </a:moveTo>
                <a:cubicBezTo>
                  <a:pt x="183520" y="272768"/>
                  <a:pt x="158502" y="297645"/>
                  <a:pt x="158502" y="328297"/>
                </a:cubicBezTo>
                <a:cubicBezTo>
                  <a:pt x="158502" y="358948"/>
                  <a:pt x="183520" y="383914"/>
                  <a:pt x="214236" y="383914"/>
                </a:cubicBezTo>
                <a:cubicBezTo>
                  <a:pt x="244952" y="383914"/>
                  <a:pt x="269970" y="358948"/>
                  <a:pt x="269970" y="328297"/>
                </a:cubicBezTo>
                <a:cubicBezTo>
                  <a:pt x="269970" y="297645"/>
                  <a:pt x="244952" y="272768"/>
                  <a:pt x="214236" y="272768"/>
                </a:cubicBezTo>
                <a:close/>
                <a:moveTo>
                  <a:pt x="214236" y="248602"/>
                </a:moveTo>
                <a:cubicBezTo>
                  <a:pt x="258307" y="248602"/>
                  <a:pt x="294187" y="284318"/>
                  <a:pt x="294187" y="328297"/>
                </a:cubicBezTo>
                <a:cubicBezTo>
                  <a:pt x="294187" y="372275"/>
                  <a:pt x="258307" y="408080"/>
                  <a:pt x="214236" y="408080"/>
                </a:cubicBezTo>
                <a:cubicBezTo>
                  <a:pt x="170166" y="408080"/>
                  <a:pt x="134286" y="372275"/>
                  <a:pt x="134286" y="328297"/>
                </a:cubicBezTo>
                <a:cubicBezTo>
                  <a:pt x="134286" y="284318"/>
                  <a:pt x="170166" y="248602"/>
                  <a:pt x="214236" y="248602"/>
                </a:cubicBezTo>
                <a:close/>
                <a:moveTo>
                  <a:pt x="504151" y="225033"/>
                </a:moveTo>
                <a:cubicBezTo>
                  <a:pt x="510827" y="225033"/>
                  <a:pt x="516257" y="230454"/>
                  <a:pt x="516257" y="237119"/>
                </a:cubicBezTo>
                <a:cubicBezTo>
                  <a:pt x="516257" y="322788"/>
                  <a:pt x="465071" y="399570"/>
                  <a:pt x="385932" y="432717"/>
                </a:cubicBezTo>
                <a:cubicBezTo>
                  <a:pt x="384419" y="433340"/>
                  <a:pt x="382817" y="433695"/>
                  <a:pt x="381303" y="433695"/>
                </a:cubicBezTo>
                <a:cubicBezTo>
                  <a:pt x="376585" y="433695"/>
                  <a:pt x="372045" y="430851"/>
                  <a:pt x="370087" y="426230"/>
                </a:cubicBezTo>
                <a:cubicBezTo>
                  <a:pt x="367505" y="420098"/>
                  <a:pt x="370443" y="412989"/>
                  <a:pt x="376585" y="410412"/>
                </a:cubicBezTo>
                <a:cubicBezTo>
                  <a:pt x="446733" y="381085"/>
                  <a:pt x="492044" y="313012"/>
                  <a:pt x="492044" y="237119"/>
                </a:cubicBezTo>
                <a:cubicBezTo>
                  <a:pt x="492044" y="230454"/>
                  <a:pt x="497385" y="225033"/>
                  <a:pt x="504151" y="225033"/>
                </a:cubicBezTo>
                <a:close/>
                <a:moveTo>
                  <a:pt x="76277" y="209482"/>
                </a:moveTo>
                <a:lnTo>
                  <a:pt x="76277" y="244944"/>
                </a:lnTo>
                <a:cubicBezTo>
                  <a:pt x="76277" y="370260"/>
                  <a:pt x="178366" y="472113"/>
                  <a:pt x="303775" y="472113"/>
                </a:cubicBezTo>
                <a:cubicBezTo>
                  <a:pt x="429273" y="472113"/>
                  <a:pt x="531362" y="370260"/>
                  <a:pt x="531362" y="244944"/>
                </a:cubicBezTo>
                <a:lnTo>
                  <a:pt x="531362" y="209482"/>
                </a:lnTo>
                <a:lnTo>
                  <a:pt x="76277" y="209482"/>
                </a:lnTo>
                <a:close/>
                <a:moveTo>
                  <a:pt x="24209" y="116784"/>
                </a:moveTo>
                <a:lnTo>
                  <a:pt x="24209" y="185308"/>
                </a:lnTo>
                <a:lnTo>
                  <a:pt x="583430" y="185308"/>
                </a:lnTo>
                <a:lnTo>
                  <a:pt x="583430" y="116784"/>
                </a:lnTo>
                <a:lnTo>
                  <a:pt x="24209" y="116784"/>
                </a:lnTo>
                <a:close/>
                <a:moveTo>
                  <a:pt x="24209" y="24174"/>
                </a:moveTo>
                <a:lnTo>
                  <a:pt x="24209" y="92609"/>
                </a:lnTo>
                <a:lnTo>
                  <a:pt x="583430" y="92609"/>
                </a:lnTo>
                <a:lnTo>
                  <a:pt x="583430" y="24174"/>
                </a:lnTo>
                <a:lnTo>
                  <a:pt x="24209" y="24174"/>
                </a:lnTo>
                <a:close/>
                <a:moveTo>
                  <a:pt x="12104" y="0"/>
                </a:moveTo>
                <a:lnTo>
                  <a:pt x="595535" y="0"/>
                </a:lnTo>
                <a:cubicBezTo>
                  <a:pt x="602210" y="0"/>
                  <a:pt x="607639" y="5421"/>
                  <a:pt x="607639" y="12087"/>
                </a:cubicBezTo>
                <a:lnTo>
                  <a:pt x="607639" y="197395"/>
                </a:lnTo>
                <a:cubicBezTo>
                  <a:pt x="607639" y="204061"/>
                  <a:pt x="602210" y="209482"/>
                  <a:pt x="595535" y="209482"/>
                </a:cubicBezTo>
                <a:lnTo>
                  <a:pt x="555571" y="209482"/>
                </a:lnTo>
                <a:lnTo>
                  <a:pt x="555571" y="244944"/>
                </a:lnTo>
                <a:cubicBezTo>
                  <a:pt x="555571" y="383591"/>
                  <a:pt x="442623" y="496287"/>
                  <a:pt x="303775" y="496287"/>
                </a:cubicBezTo>
                <a:cubicBezTo>
                  <a:pt x="165016" y="496287"/>
                  <a:pt x="52068" y="383591"/>
                  <a:pt x="52068" y="244944"/>
                </a:cubicBezTo>
                <a:lnTo>
                  <a:pt x="52068" y="209482"/>
                </a:lnTo>
                <a:lnTo>
                  <a:pt x="12104" y="209482"/>
                </a:lnTo>
                <a:cubicBezTo>
                  <a:pt x="5429" y="209482"/>
                  <a:pt x="0" y="204061"/>
                  <a:pt x="0" y="197395"/>
                </a:cubicBezTo>
                <a:lnTo>
                  <a:pt x="0" y="12087"/>
                </a:lnTo>
                <a:cubicBezTo>
                  <a:pt x="0" y="5421"/>
                  <a:pt x="5429" y="0"/>
                  <a:pt x="1210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71" name="矩形 70">
            <a:extLst>
              <a:ext uri="{FF2B5EF4-FFF2-40B4-BE49-F238E27FC236}">
                <a16:creationId xmlns:a16="http://schemas.microsoft.com/office/drawing/2014/main" id="{71C209C6-7949-5FF7-10DA-972E1B28052F}"/>
              </a:ext>
            </a:extLst>
          </p:cNvPr>
          <p:cNvSpPr/>
          <p:nvPr/>
        </p:nvSpPr>
        <p:spPr>
          <a:xfrm>
            <a:off x="4502821" y="2351088"/>
            <a:ext cx="200025" cy="52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72" name="矩形 71">
            <a:extLst>
              <a:ext uri="{FF2B5EF4-FFF2-40B4-BE49-F238E27FC236}">
                <a16:creationId xmlns:a16="http://schemas.microsoft.com/office/drawing/2014/main" id="{383D738D-D061-B5E2-B424-87FEB676417F}"/>
              </a:ext>
            </a:extLst>
          </p:cNvPr>
          <p:cNvSpPr/>
          <p:nvPr/>
        </p:nvSpPr>
        <p:spPr>
          <a:xfrm flipV="1">
            <a:off x="4469483" y="2593975"/>
            <a:ext cx="217488" cy="46038"/>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73" name="矩形 72">
            <a:extLst>
              <a:ext uri="{FF2B5EF4-FFF2-40B4-BE49-F238E27FC236}">
                <a16:creationId xmlns:a16="http://schemas.microsoft.com/office/drawing/2014/main" id="{69943A79-9A5B-F72C-2CA1-AED654132040}"/>
              </a:ext>
            </a:extLst>
          </p:cNvPr>
          <p:cNvSpPr/>
          <p:nvPr/>
        </p:nvSpPr>
        <p:spPr>
          <a:xfrm>
            <a:off x="4501233" y="2389188"/>
            <a:ext cx="200025" cy="111125"/>
          </a:xfrm>
          <a:prstGeom prst="rect">
            <a:avLst/>
          </a:prstGeom>
          <a:solidFill>
            <a:schemeClr val="bg2">
              <a:lumMod val="7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74" name="矩形 73">
            <a:extLst>
              <a:ext uri="{FF2B5EF4-FFF2-40B4-BE49-F238E27FC236}">
                <a16:creationId xmlns:a16="http://schemas.microsoft.com/office/drawing/2014/main" id="{6B6F5F19-0885-41CD-855B-7E369D6C9BCE}"/>
              </a:ext>
            </a:extLst>
          </p:cNvPr>
          <p:cNvSpPr/>
          <p:nvPr/>
        </p:nvSpPr>
        <p:spPr>
          <a:xfrm>
            <a:off x="4482183" y="2228850"/>
            <a:ext cx="200025" cy="111125"/>
          </a:xfrm>
          <a:prstGeom prst="rect">
            <a:avLst/>
          </a:prstGeom>
          <a:solidFill>
            <a:schemeClr val="bg2">
              <a:lumMod val="7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75" name="文本框 35">
            <a:extLst>
              <a:ext uri="{FF2B5EF4-FFF2-40B4-BE49-F238E27FC236}">
                <a16:creationId xmlns:a16="http://schemas.microsoft.com/office/drawing/2014/main" id="{9AADA707-64DC-4012-FC6F-B533AC64BC86}"/>
              </a:ext>
            </a:extLst>
          </p:cNvPr>
          <p:cNvSpPr txBox="1">
            <a:spLocks noChangeArrowheads="1"/>
          </p:cNvSpPr>
          <p:nvPr/>
        </p:nvSpPr>
        <p:spPr bwMode="auto">
          <a:xfrm>
            <a:off x="4622676" y="5700340"/>
            <a:ext cx="795338"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电梯轿厢</a:t>
            </a:r>
          </a:p>
        </p:txBody>
      </p:sp>
      <p:cxnSp>
        <p:nvCxnSpPr>
          <p:cNvPr id="76" name="直接箭头连接符 75">
            <a:extLst>
              <a:ext uri="{FF2B5EF4-FFF2-40B4-BE49-F238E27FC236}">
                <a16:creationId xmlns:a16="http://schemas.microsoft.com/office/drawing/2014/main" id="{CE5BD18E-8D5C-92E9-27E1-F37D29715687}"/>
              </a:ext>
            </a:extLst>
          </p:cNvPr>
          <p:cNvCxnSpPr/>
          <p:nvPr/>
        </p:nvCxnSpPr>
        <p:spPr>
          <a:xfrm flipH="1" flipV="1">
            <a:off x="4122217" y="1718334"/>
            <a:ext cx="551656" cy="281782"/>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77" name="文本框 61">
            <a:extLst>
              <a:ext uri="{FF2B5EF4-FFF2-40B4-BE49-F238E27FC236}">
                <a16:creationId xmlns:a16="http://schemas.microsoft.com/office/drawing/2014/main" id="{C2E322EB-4310-6A2E-5F7F-EE8656E50EAC}"/>
              </a:ext>
            </a:extLst>
          </p:cNvPr>
          <p:cNvSpPr txBox="1">
            <a:spLocks noChangeArrowheads="1"/>
          </p:cNvSpPr>
          <p:nvPr/>
        </p:nvSpPr>
        <p:spPr bwMode="auto">
          <a:xfrm>
            <a:off x="5928269" y="5977811"/>
            <a:ext cx="825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dirty="0">
                <a:ln>
                  <a:noFill/>
                </a:ln>
                <a:effectLst/>
                <a:uLnTx/>
                <a:uFillTx/>
                <a:latin typeface="Arial" panose="020B0604020202020204" pitchFamily="34" charset="0"/>
                <a:ea typeface="宋体" panose="02010600030101010101" pitchFamily="2" charset="-122"/>
                <a:cs typeface="+mn-cs"/>
              </a:rPr>
              <a:t>电梯井道</a:t>
            </a:r>
          </a:p>
        </p:txBody>
      </p:sp>
      <p:cxnSp>
        <p:nvCxnSpPr>
          <p:cNvPr id="78" name="直接箭头连接符 77">
            <a:extLst>
              <a:ext uri="{FF2B5EF4-FFF2-40B4-BE49-F238E27FC236}">
                <a16:creationId xmlns:a16="http://schemas.microsoft.com/office/drawing/2014/main" id="{E4FABCDD-5AB8-1E62-B26D-39029B54681D}"/>
              </a:ext>
            </a:extLst>
          </p:cNvPr>
          <p:cNvCxnSpPr/>
          <p:nvPr/>
        </p:nvCxnSpPr>
        <p:spPr>
          <a:xfrm flipV="1">
            <a:off x="6629277" y="5700340"/>
            <a:ext cx="209550" cy="31115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81360B4B-1D6A-0D10-B3AB-4C19544D61A1}"/>
              </a:ext>
            </a:extLst>
          </p:cNvPr>
          <p:cNvCxnSpPr/>
          <p:nvPr/>
        </p:nvCxnSpPr>
        <p:spPr>
          <a:xfrm flipH="1">
            <a:off x="6371308" y="2374401"/>
            <a:ext cx="1588" cy="813299"/>
          </a:xfrm>
          <a:prstGeom prst="line">
            <a:avLst/>
          </a:prstGeom>
          <a:ln w="38100">
            <a:solidFill>
              <a:srgbClr val="00A5C5"/>
            </a:solidFill>
          </a:ln>
        </p:spPr>
        <p:style>
          <a:lnRef idx="1">
            <a:schemeClr val="accent1"/>
          </a:lnRef>
          <a:fillRef idx="0">
            <a:schemeClr val="accent1"/>
          </a:fillRef>
          <a:effectRef idx="0">
            <a:schemeClr val="accent1"/>
          </a:effectRef>
          <a:fontRef idx="minor">
            <a:schemeClr val="tx1"/>
          </a:fontRef>
        </p:style>
      </p:cxnSp>
      <p:sp>
        <p:nvSpPr>
          <p:cNvPr id="80" name="梯形 79">
            <a:extLst>
              <a:ext uri="{FF2B5EF4-FFF2-40B4-BE49-F238E27FC236}">
                <a16:creationId xmlns:a16="http://schemas.microsoft.com/office/drawing/2014/main" id="{83A6E05D-A8F9-112E-5BBB-210CEF7FBB53}"/>
              </a:ext>
            </a:extLst>
          </p:cNvPr>
          <p:cNvSpPr/>
          <p:nvPr/>
        </p:nvSpPr>
        <p:spPr>
          <a:xfrm rot="1698818">
            <a:off x="5398638" y="3303944"/>
            <a:ext cx="1289949" cy="1017659"/>
          </a:xfrm>
          <a:prstGeom prst="trapezoid">
            <a:avLst>
              <a:gd name="adj" fmla="val 63378"/>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1" name="文本框 7">
            <a:extLst>
              <a:ext uri="{FF2B5EF4-FFF2-40B4-BE49-F238E27FC236}">
                <a16:creationId xmlns:a16="http://schemas.microsoft.com/office/drawing/2014/main" id="{02DD8214-00BD-6BB1-D597-D67BAA3E9A25}"/>
              </a:ext>
            </a:extLst>
          </p:cNvPr>
          <p:cNvSpPr txBox="1">
            <a:spLocks noChangeArrowheads="1"/>
          </p:cNvSpPr>
          <p:nvPr/>
        </p:nvSpPr>
        <p:spPr bwMode="auto">
          <a:xfrm>
            <a:off x="8376323" y="3023348"/>
            <a:ext cx="14602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effectLst/>
                <a:uLnTx/>
                <a:uFillTx/>
                <a:latin typeface="Verdana" panose="020B0604030504040204" pitchFamily="34" charset="0"/>
                <a:ea typeface="宋体" panose="02010600030101010101" pitchFamily="2" charset="-122"/>
                <a:cs typeface="+mn-cs"/>
              </a:rPr>
              <a:t>继电器</a:t>
            </a:r>
          </a:p>
        </p:txBody>
      </p:sp>
      <p:cxnSp>
        <p:nvCxnSpPr>
          <p:cNvPr id="82" name="直接连接符 81">
            <a:extLst>
              <a:ext uri="{FF2B5EF4-FFF2-40B4-BE49-F238E27FC236}">
                <a16:creationId xmlns:a16="http://schemas.microsoft.com/office/drawing/2014/main" id="{4A341045-B723-443F-7D33-94D474085093}"/>
              </a:ext>
            </a:extLst>
          </p:cNvPr>
          <p:cNvCxnSpPr/>
          <p:nvPr/>
        </p:nvCxnSpPr>
        <p:spPr>
          <a:xfrm flipH="1" flipV="1">
            <a:off x="6371308" y="2386330"/>
            <a:ext cx="1810385" cy="11430"/>
          </a:xfrm>
          <a:prstGeom prst="line">
            <a:avLst/>
          </a:prstGeom>
          <a:ln w="38100">
            <a:solidFill>
              <a:srgbClr val="00A5C5"/>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5FA2579D-55E8-6CF0-3346-DF8ED66C498B}"/>
              </a:ext>
            </a:extLst>
          </p:cNvPr>
          <p:cNvCxnSpPr/>
          <p:nvPr/>
        </p:nvCxnSpPr>
        <p:spPr>
          <a:xfrm flipH="1">
            <a:off x="9837138" y="2448560"/>
            <a:ext cx="648335" cy="0"/>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4" name="文本框 7">
            <a:extLst>
              <a:ext uri="{FF2B5EF4-FFF2-40B4-BE49-F238E27FC236}">
                <a16:creationId xmlns:a16="http://schemas.microsoft.com/office/drawing/2014/main" id="{3D437D63-EE6A-5924-A65F-CEDD7E82580C}"/>
              </a:ext>
            </a:extLst>
          </p:cNvPr>
          <p:cNvSpPr txBox="1">
            <a:spLocks noChangeArrowheads="1"/>
          </p:cNvSpPr>
          <p:nvPr/>
        </p:nvSpPr>
        <p:spPr bwMode="auto">
          <a:xfrm>
            <a:off x="7048853" y="2053273"/>
            <a:ext cx="96901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1600" b="0" i="0" u="none" strike="noStrike" kern="1200" cap="none" spc="0" normalizeH="0" baseline="0" noProof="0" dirty="0">
                <a:ln>
                  <a:noFill/>
                </a:ln>
                <a:effectLst/>
                <a:uLnTx/>
                <a:uFillTx/>
                <a:latin typeface="Verdana" panose="020B0604030504040204" pitchFamily="34" charset="0"/>
                <a:ea typeface="宋体" panose="02010600030101010101" pitchFamily="2" charset="-122"/>
                <a:cs typeface="+mn-cs"/>
              </a:rPr>
              <a:t>I/O</a:t>
            </a:r>
            <a:r>
              <a:rPr kumimoji="0" lang="zh-CN" altLang="en-US" sz="1600" b="0" i="0" u="none" strike="noStrike" kern="1200" cap="none" spc="0" normalizeH="0" baseline="0" noProof="0" dirty="0">
                <a:ln>
                  <a:noFill/>
                </a:ln>
                <a:effectLst/>
                <a:uLnTx/>
                <a:uFillTx/>
                <a:latin typeface="Verdana" panose="020B0604030504040204" pitchFamily="34" charset="0"/>
                <a:ea typeface="宋体" panose="02010600030101010101" pitchFamily="2" charset="-122"/>
                <a:cs typeface="+mn-cs"/>
              </a:rPr>
              <a:t>信号</a:t>
            </a:r>
          </a:p>
        </p:txBody>
      </p:sp>
      <p:sp>
        <p:nvSpPr>
          <p:cNvPr id="85" name="faders_329751">
            <a:extLst>
              <a:ext uri="{FF2B5EF4-FFF2-40B4-BE49-F238E27FC236}">
                <a16:creationId xmlns:a16="http://schemas.microsoft.com/office/drawing/2014/main" id="{0EF390A5-C933-214A-9CC8-2119D8BE9270}"/>
              </a:ext>
            </a:extLst>
          </p:cNvPr>
          <p:cNvSpPr>
            <a:spLocks noChangeAspect="1"/>
          </p:cNvSpPr>
          <p:nvPr/>
        </p:nvSpPr>
        <p:spPr bwMode="auto">
          <a:xfrm>
            <a:off x="8324149" y="1961816"/>
            <a:ext cx="1365773" cy="953784"/>
          </a:xfrm>
          <a:custGeom>
            <a:avLst/>
            <a:gdLst>
              <a:gd name="connsiteX0" fmla="*/ 18602 w 607639"/>
              <a:gd name="connsiteY0" fmla="*/ 426469 h 463615"/>
              <a:gd name="connsiteX1" fmla="*/ 18602 w 607639"/>
              <a:gd name="connsiteY1" fmla="*/ 429579 h 463615"/>
              <a:gd name="connsiteX2" fmla="*/ 34089 w 607639"/>
              <a:gd name="connsiteY2" fmla="*/ 445042 h 463615"/>
              <a:gd name="connsiteX3" fmla="*/ 573550 w 607639"/>
              <a:gd name="connsiteY3" fmla="*/ 445042 h 463615"/>
              <a:gd name="connsiteX4" fmla="*/ 589037 w 607639"/>
              <a:gd name="connsiteY4" fmla="*/ 429579 h 463615"/>
              <a:gd name="connsiteX5" fmla="*/ 589037 w 607639"/>
              <a:gd name="connsiteY5" fmla="*/ 426469 h 463615"/>
              <a:gd name="connsiteX6" fmla="*/ 175849 w 607639"/>
              <a:gd name="connsiteY6" fmla="*/ 349863 h 463615"/>
              <a:gd name="connsiteX7" fmla="*/ 194478 w 607639"/>
              <a:gd name="connsiteY7" fmla="*/ 349863 h 463615"/>
              <a:gd name="connsiteX8" fmla="*/ 194478 w 607639"/>
              <a:gd name="connsiteY8" fmla="*/ 383593 h 463615"/>
              <a:gd name="connsiteX9" fmla="*/ 175849 w 607639"/>
              <a:gd name="connsiteY9" fmla="*/ 383593 h 463615"/>
              <a:gd name="connsiteX10" fmla="*/ 334551 w 607639"/>
              <a:gd name="connsiteY10" fmla="*/ 337515 h 463615"/>
              <a:gd name="connsiteX11" fmla="*/ 353180 w 607639"/>
              <a:gd name="connsiteY11" fmla="*/ 337515 h 463615"/>
              <a:gd name="connsiteX12" fmla="*/ 353180 w 607639"/>
              <a:gd name="connsiteY12" fmla="*/ 383594 h 463615"/>
              <a:gd name="connsiteX13" fmla="*/ 334551 w 607639"/>
              <a:gd name="connsiteY13" fmla="*/ 383594 h 463615"/>
              <a:gd name="connsiteX14" fmla="*/ 404269 w 607639"/>
              <a:gd name="connsiteY14" fmla="*/ 328200 h 463615"/>
              <a:gd name="connsiteX15" fmla="*/ 441457 w 607639"/>
              <a:gd name="connsiteY15" fmla="*/ 328200 h 463615"/>
              <a:gd name="connsiteX16" fmla="*/ 441457 w 607639"/>
              <a:gd name="connsiteY16" fmla="*/ 346783 h 463615"/>
              <a:gd name="connsiteX17" fmla="*/ 432561 w 607639"/>
              <a:gd name="connsiteY17" fmla="*/ 346783 h 463615"/>
              <a:gd name="connsiteX18" fmla="*/ 432561 w 607639"/>
              <a:gd name="connsiteY18" fmla="*/ 383594 h 463615"/>
              <a:gd name="connsiteX19" fmla="*/ 413967 w 607639"/>
              <a:gd name="connsiteY19" fmla="*/ 383594 h 463615"/>
              <a:gd name="connsiteX20" fmla="*/ 413967 w 607639"/>
              <a:gd name="connsiteY20" fmla="*/ 346783 h 463615"/>
              <a:gd name="connsiteX21" fmla="*/ 404269 w 607639"/>
              <a:gd name="connsiteY21" fmla="*/ 346783 h 463615"/>
              <a:gd name="connsiteX22" fmla="*/ 86795 w 607639"/>
              <a:gd name="connsiteY22" fmla="*/ 328200 h 463615"/>
              <a:gd name="connsiteX23" fmla="*/ 123983 w 607639"/>
              <a:gd name="connsiteY23" fmla="*/ 328200 h 463615"/>
              <a:gd name="connsiteX24" fmla="*/ 123983 w 607639"/>
              <a:gd name="connsiteY24" fmla="*/ 346783 h 463615"/>
              <a:gd name="connsiteX25" fmla="*/ 115086 w 607639"/>
              <a:gd name="connsiteY25" fmla="*/ 346783 h 463615"/>
              <a:gd name="connsiteX26" fmla="*/ 115086 w 607639"/>
              <a:gd name="connsiteY26" fmla="*/ 383594 h 463615"/>
              <a:gd name="connsiteX27" fmla="*/ 96492 w 607639"/>
              <a:gd name="connsiteY27" fmla="*/ 383594 h 463615"/>
              <a:gd name="connsiteX28" fmla="*/ 96492 w 607639"/>
              <a:gd name="connsiteY28" fmla="*/ 346783 h 463615"/>
              <a:gd name="connsiteX29" fmla="*/ 86795 w 607639"/>
              <a:gd name="connsiteY29" fmla="*/ 346783 h 463615"/>
              <a:gd name="connsiteX30" fmla="*/ 493323 w 607639"/>
              <a:gd name="connsiteY30" fmla="*/ 306536 h 463615"/>
              <a:gd name="connsiteX31" fmla="*/ 511952 w 607639"/>
              <a:gd name="connsiteY31" fmla="*/ 306536 h 463615"/>
              <a:gd name="connsiteX32" fmla="*/ 511952 w 607639"/>
              <a:gd name="connsiteY32" fmla="*/ 383593 h 463615"/>
              <a:gd name="connsiteX33" fmla="*/ 493323 w 607639"/>
              <a:gd name="connsiteY33" fmla="*/ 383593 h 463615"/>
              <a:gd name="connsiteX34" fmla="*/ 245568 w 607639"/>
              <a:gd name="connsiteY34" fmla="*/ 303502 h 463615"/>
              <a:gd name="connsiteX35" fmla="*/ 282685 w 607639"/>
              <a:gd name="connsiteY35" fmla="*/ 303502 h 463615"/>
              <a:gd name="connsiteX36" fmla="*/ 282685 w 607639"/>
              <a:gd name="connsiteY36" fmla="*/ 322081 h 463615"/>
              <a:gd name="connsiteX37" fmla="*/ 273873 w 607639"/>
              <a:gd name="connsiteY37" fmla="*/ 322081 h 463615"/>
              <a:gd name="connsiteX38" fmla="*/ 273873 w 607639"/>
              <a:gd name="connsiteY38" fmla="*/ 383594 h 463615"/>
              <a:gd name="connsiteX39" fmla="*/ 255270 w 607639"/>
              <a:gd name="connsiteY39" fmla="*/ 383594 h 463615"/>
              <a:gd name="connsiteX40" fmla="*/ 255270 w 607639"/>
              <a:gd name="connsiteY40" fmla="*/ 322081 h 463615"/>
              <a:gd name="connsiteX41" fmla="*/ 245568 w 607639"/>
              <a:gd name="connsiteY41" fmla="*/ 322081 h 463615"/>
              <a:gd name="connsiteX42" fmla="*/ 493372 w 607639"/>
              <a:gd name="connsiteY42" fmla="*/ 259751 h 463615"/>
              <a:gd name="connsiteX43" fmla="*/ 511966 w 607639"/>
              <a:gd name="connsiteY43" fmla="*/ 259751 h 463615"/>
              <a:gd name="connsiteX44" fmla="*/ 511966 w 607639"/>
              <a:gd name="connsiteY44" fmla="*/ 278699 h 463615"/>
              <a:gd name="connsiteX45" fmla="*/ 520773 w 607639"/>
              <a:gd name="connsiteY45" fmla="*/ 278699 h 463615"/>
              <a:gd name="connsiteX46" fmla="*/ 520773 w 607639"/>
              <a:gd name="connsiteY46" fmla="*/ 297292 h 463615"/>
              <a:gd name="connsiteX47" fmla="*/ 483585 w 607639"/>
              <a:gd name="connsiteY47" fmla="*/ 297292 h 463615"/>
              <a:gd name="connsiteX48" fmla="*/ 483585 w 607639"/>
              <a:gd name="connsiteY48" fmla="*/ 278699 h 463615"/>
              <a:gd name="connsiteX49" fmla="*/ 493372 w 607639"/>
              <a:gd name="connsiteY49" fmla="*/ 278699 h 463615"/>
              <a:gd name="connsiteX50" fmla="*/ 413937 w 607639"/>
              <a:gd name="connsiteY50" fmla="*/ 259751 h 463615"/>
              <a:gd name="connsiteX51" fmla="*/ 432566 w 607639"/>
              <a:gd name="connsiteY51" fmla="*/ 259751 h 463615"/>
              <a:gd name="connsiteX52" fmla="*/ 432566 w 607639"/>
              <a:gd name="connsiteY52" fmla="*/ 318955 h 463615"/>
              <a:gd name="connsiteX53" fmla="*/ 413937 w 607639"/>
              <a:gd name="connsiteY53" fmla="*/ 318955 h 463615"/>
              <a:gd name="connsiteX54" fmla="*/ 334581 w 607639"/>
              <a:gd name="connsiteY54" fmla="*/ 259751 h 463615"/>
              <a:gd name="connsiteX55" fmla="*/ 353175 w 607639"/>
              <a:gd name="connsiteY55" fmla="*/ 259751 h 463615"/>
              <a:gd name="connsiteX56" fmla="*/ 353175 w 607639"/>
              <a:gd name="connsiteY56" fmla="*/ 309620 h 463615"/>
              <a:gd name="connsiteX57" fmla="*/ 362071 w 607639"/>
              <a:gd name="connsiteY57" fmla="*/ 309620 h 463615"/>
              <a:gd name="connsiteX58" fmla="*/ 362071 w 607639"/>
              <a:gd name="connsiteY58" fmla="*/ 328199 h 463615"/>
              <a:gd name="connsiteX59" fmla="*/ 324883 w 607639"/>
              <a:gd name="connsiteY59" fmla="*/ 328199 h 463615"/>
              <a:gd name="connsiteX60" fmla="*/ 324883 w 607639"/>
              <a:gd name="connsiteY60" fmla="*/ 309620 h 463615"/>
              <a:gd name="connsiteX61" fmla="*/ 334581 w 607639"/>
              <a:gd name="connsiteY61" fmla="*/ 309620 h 463615"/>
              <a:gd name="connsiteX62" fmla="*/ 255235 w 607639"/>
              <a:gd name="connsiteY62" fmla="*/ 259751 h 463615"/>
              <a:gd name="connsiteX63" fmla="*/ 273864 w 607639"/>
              <a:gd name="connsiteY63" fmla="*/ 259751 h 463615"/>
              <a:gd name="connsiteX64" fmla="*/ 273864 w 607639"/>
              <a:gd name="connsiteY64" fmla="*/ 294187 h 463615"/>
              <a:gd name="connsiteX65" fmla="*/ 255235 w 607639"/>
              <a:gd name="connsiteY65" fmla="*/ 294187 h 463615"/>
              <a:gd name="connsiteX66" fmla="*/ 175879 w 607639"/>
              <a:gd name="connsiteY66" fmla="*/ 259751 h 463615"/>
              <a:gd name="connsiteX67" fmla="*/ 194473 w 607639"/>
              <a:gd name="connsiteY67" fmla="*/ 259751 h 463615"/>
              <a:gd name="connsiteX68" fmla="*/ 194473 w 607639"/>
              <a:gd name="connsiteY68" fmla="*/ 322046 h 463615"/>
              <a:gd name="connsiteX69" fmla="*/ 203370 w 607639"/>
              <a:gd name="connsiteY69" fmla="*/ 322046 h 463615"/>
              <a:gd name="connsiteX70" fmla="*/ 203370 w 607639"/>
              <a:gd name="connsiteY70" fmla="*/ 340619 h 463615"/>
              <a:gd name="connsiteX71" fmla="*/ 166182 w 607639"/>
              <a:gd name="connsiteY71" fmla="*/ 340619 h 463615"/>
              <a:gd name="connsiteX72" fmla="*/ 166182 w 607639"/>
              <a:gd name="connsiteY72" fmla="*/ 322046 h 463615"/>
              <a:gd name="connsiteX73" fmla="*/ 175879 w 607639"/>
              <a:gd name="connsiteY73" fmla="*/ 322046 h 463615"/>
              <a:gd name="connsiteX74" fmla="*/ 96463 w 607639"/>
              <a:gd name="connsiteY74" fmla="*/ 259751 h 463615"/>
              <a:gd name="connsiteX75" fmla="*/ 115092 w 607639"/>
              <a:gd name="connsiteY75" fmla="*/ 259751 h 463615"/>
              <a:gd name="connsiteX76" fmla="*/ 115092 w 607639"/>
              <a:gd name="connsiteY76" fmla="*/ 318955 h 463615"/>
              <a:gd name="connsiteX77" fmla="*/ 96463 w 607639"/>
              <a:gd name="connsiteY77" fmla="*/ 318955 h 463615"/>
              <a:gd name="connsiteX78" fmla="*/ 492900 w 607639"/>
              <a:gd name="connsiteY78" fmla="*/ 217553 h 463615"/>
              <a:gd name="connsiteX79" fmla="*/ 511529 w 607639"/>
              <a:gd name="connsiteY79" fmla="*/ 217553 h 463615"/>
              <a:gd name="connsiteX80" fmla="*/ 511529 w 607639"/>
              <a:gd name="connsiteY80" fmla="*/ 236112 h 463615"/>
              <a:gd name="connsiteX81" fmla="*/ 492900 w 607639"/>
              <a:gd name="connsiteY81" fmla="*/ 236112 h 463615"/>
              <a:gd name="connsiteX82" fmla="*/ 413937 w 607639"/>
              <a:gd name="connsiteY82" fmla="*/ 217553 h 463615"/>
              <a:gd name="connsiteX83" fmla="*/ 432566 w 607639"/>
              <a:gd name="connsiteY83" fmla="*/ 217553 h 463615"/>
              <a:gd name="connsiteX84" fmla="*/ 432566 w 607639"/>
              <a:gd name="connsiteY84" fmla="*/ 236112 h 463615"/>
              <a:gd name="connsiteX85" fmla="*/ 413937 w 607639"/>
              <a:gd name="connsiteY85" fmla="*/ 236112 h 463615"/>
              <a:gd name="connsiteX86" fmla="*/ 334551 w 607639"/>
              <a:gd name="connsiteY86" fmla="*/ 217553 h 463615"/>
              <a:gd name="connsiteX87" fmla="*/ 353180 w 607639"/>
              <a:gd name="connsiteY87" fmla="*/ 217553 h 463615"/>
              <a:gd name="connsiteX88" fmla="*/ 353180 w 607639"/>
              <a:gd name="connsiteY88" fmla="*/ 236112 h 463615"/>
              <a:gd name="connsiteX89" fmla="*/ 334551 w 607639"/>
              <a:gd name="connsiteY89" fmla="*/ 236112 h 463615"/>
              <a:gd name="connsiteX90" fmla="*/ 255235 w 607639"/>
              <a:gd name="connsiteY90" fmla="*/ 217553 h 463615"/>
              <a:gd name="connsiteX91" fmla="*/ 273864 w 607639"/>
              <a:gd name="connsiteY91" fmla="*/ 217553 h 463615"/>
              <a:gd name="connsiteX92" fmla="*/ 273864 w 607639"/>
              <a:gd name="connsiteY92" fmla="*/ 236112 h 463615"/>
              <a:gd name="connsiteX93" fmla="*/ 255235 w 607639"/>
              <a:gd name="connsiteY93" fmla="*/ 236112 h 463615"/>
              <a:gd name="connsiteX94" fmla="*/ 175849 w 607639"/>
              <a:gd name="connsiteY94" fmla="*/ 217553 h 463615"/>
              <a:gd name="connsiteX95" fmla="*/ 194478 w 607639"/>
              <a:gd name="connsiteY95" fmla="*/ 217553 h 463615"/>
              <a:gd name="connsiteX96" fmla="*/ 194478 w 607639"/>
              <a:gd name="connsiteY96" fmla="*/ 236112 h 463615"/>
              <a:gd name="connsiteX97" fmla="*/ 175849 w 607639"/>
              <a:gd name="connsiteY97" fmla="*/ 236112 h 463615"/>
              <a:gd name="connsiteX98" fmla="*/ 96110 w 607639"/>
              <a:gd name="connsiteY98" fmla="*/ 217553 h 463615"/>
              <a:gd name="connsiteX99" fmla="*/ 114739 w 607639"/>
              <a:gd name="connsiteY99" fmla="*/ 217553 h 463615"/>
              <a:gd name="connsiteX100" fmla="*/ 114739 w 607639"/>
              <a:gd name="connsiteY100" fmla="*/ 236112 h 463615"/>
              <a:gd name="connsiteX101" fmla="*/ 96110 w 607639"/>
              <a:gd name="connsiteY101" fmla="*/ 236112 h 463615"/>
              <a:gd name="connsiteX102" fmla="*/ 492900 w 607639"/>
              <a:gd name="connsiteY102" fmla="*/ 180436 h 463615"/>
              <a:gd name="connsiteX103" fmla="*/ 511529 w 607639"/>
              <a:gd name="connsiteY103" fmla="*/ 180436 h 463615"/>
              <a:gd name="connsiteX104" fmla="*/ 511529 w 607639"/>
              <a:gd name="connsiteY104" fmla="*/ 198995 h 463615"/>
              <a:gd name="connsiteX105" fmla="*/ 492900 w 607639"/>
              <a:gd name="connsiteY105" fmla="*/ 198995 h 463615"/>
              <a:gd name="connsiteX106" fmla="*/ 413937 w 607639"/>
              <a:gd name="connsiteY106" fmla="*/ 180436 h 463615"/>
              <a:gd name="connsiteX107" fmla="*/ 432566 w 607639"/>
              <a:gd name="connsiteY107" fmla="*/ 180436 h 463615"/>
              <a:gd name="connsiteX108" fmla="*/ 432566 w 607639"/>
              <a:gd name="connsiteY108" fmla="*/ 198995 h 463615"/>
              <a:gd name="connsiteX109" fmla="*/ 413937 w 607639"/>
              <a:gd name="connsiteY109" fmla="*/ 198995 h 463615"/>
              <a:gd name="connsiteX110" fmla="*/ 334551 w 607639"/>
              <a:gd name="connsiteY110" fmla="*/ 180436 h 463615"/>
              <a:gd name="connsiteX111" fmla="*/ 353180 w 607639"/>
              <a:gd name="connsiteY111" fmla="*/ 180436 h 463615"/>
              <a:gd name="connsiteX112" fmla="*/ 353180 w 607639"/>
              <a:gd name="connsiteY112" fmla="*/ 198995 h 463615"/>
              <a:gd name="connsiteX113" fmla="*/ 334551 w 607639"/>
              <a:gd name="connsiteY113" fmla="*/ 198995 h 463615"/>
              <a:gd name="connsiteX114" fmla="*/ 255235 w 607639"/>
              <a:gd name="connsiteY114" fmla="*/ 180436 h 463615"/>
              <a:gd name="connsiteX115" fmla="*/ 273864 w 607639"/>
              <a:gd name="connsiteY115" fmla="*/ 180436 h 463615"/>
              <a:gd name="connsiteX116" fmla="*/ 273864 w 607639"/>
              <a:gd name="connsiteY116" fmla="*/ 198995 h 463615"/>
              <a:gd name="connsiteX117" fmla="*/ 255235 w 607639"/>
              <a:gd name="connsiteY117" fmla="*/ 198995 h 463615"/>
              <a:gd name="connsiteX118" fmla="*/ 175849 w 607639"/>
              <a:gd name="connsiteY118" fmla="*/ 180436 h 463615"/>
              <a:gd name="connsiteX119" fmla="*/ 194478 w 607639"/>
              <a:gd name="connsiteY119" fmla="*/ 180436 h 463615"/>
              <a:gd name="connsiteX120" fmla="*/ 194478 w 607639"/>
              <a:gd name="connsiteY120" fmla="*/ 198995 h 463615"/>
              <a:gd name="connsiteX121" fmla="*/ 175849 w 607639"/>
              <a:gd name="connsiteY121" fmla="*/ 198995 h 463615"/>
              <a:gd name="connsiteX122" fmla="*/ 96110 w 607639"/>
              <a:gd name="connsiteY122" fmla="*/ 180436 h 463615"/>
              <a:gd name="connsiteX123" fmla="*/ 114739 w 607639"/>
              <a:gd name="connsiteY123" fmla="*/ 180436 h 463615"/>
              <a:gd name="connsiteX124" fmla="*/ 114739 w 607639"/>
              <a:gd name="connsiteY124" fmla="*/ 198995 h 463615"/>
              <a:gd name="connsiteX125" fmla="*/ 96110 w 607639"/>
              <a:gd name="connsiteY125" fmla="*/ 198995 h 463615"/>
              <a:gd name="connsiteX126" fmla="*/ 492900 w 607639"/>
              <a:gd name="connsiteY126" fmla="*/ 143248 h 463615"/>
              <a:gd name="connsiteX127" fmla="*/ 511529 w 607639"/>
              <a:gd name="connsiteY127" fmla="*/ 143248 h 463615"/>
              <a:gd name="connsiteX128" fmla="*/ 511529 w 607639"/>
              <a:gd name="connsiteY128" fmla="*/ 161807 h 463615"/>
              <a:gd name="connsiteX129" fmla="*/ 492900 w 607639"/>
              <a:gd name="connsiteY129" fmla="*/ 161807 h 463615"/>
              <a:gd name="connsiteX130" fmla="*/ 413937 w 607639"/>
              <a:gd name="connsiteY130" fmla="*/ 143248 h 463615"/>
              <a:gd name="connsiteX131" fmla="*/ 432566 w 607639"/>
              <a:gd name="connsiteY131" fmla="*/ 143248 h 463615"/>
              <a:gd name="connsiteX132" fmla="*/ 432566 w 607639"/>
              <a:gd name="connsiteY132" fmla="*/ 161807 h 463615"/>
              <a:gd name="connsiteX133" fmla="*/ 413937 w 607639"/>
              <a:gd name="connsiteY133" fmla="*/ 161807 h 463615"/>
              <a:gd name="connsiteX134" fmla="*/ 334551 w 607639"/>
              <a:gd name="connsiteY134" fmla="*/ 143248 h 463615"/>
              <a:gd name="connsiteX135" fmla="*/ 353180 w 607639"/>
              <a:gd name="connsiteY135" fmla="*/ 143248 h 463615"/>
              <a:gd name="connsiteX136" fmla="*/ 353180 w 607639"/>
              <a:gd name="connsiteY136" fmla="*/ 161807 h 463615"/>
              <a:gd name="connsiteX137" fmla="*/ 334551 w 607639"/>
              <a:gd name="connsiteY137" fmla="*/ 161807 h 463615"/>
              <a:gd name="connsiteX138" fmla="*/ 255235 w 607639"/>
              <a:gd name="connsiteY138" fmla="*/ 143248 h 463615"/>
              <a:gd name="connsiteX139" fmla="*/ 273864 w 607639"/>
              <a:gd name="connsiteY139" fmla="*/ 143248 h 463615"/>
              <a:gd name="connsiteX140" fmla="*/ 273864 w 607639"/>
              <a:gd name="connsiteY140" fmla="*/ 161807 h 463615"/>
              <a:gd name="connsiteX141" fmla="*/ 255235 w 607639"/>
              <a:gd name="connsiteY141" fmla="*/ 161807 h 463615"/>
              <a:gd name="connsiteX142" fmla="*/ 175849 w 607639"/>
              <a:gd name="connsiteY142" fmla="*/ 143248 h 463615"/>
              <a:gd name="connsiteX143" fmla="*/ 194478 w 607639"/>
              <a:gd name="connsiteY143" fmla="*/ 143248 h 463615"/>
              <a:gd name="connsiteX144" fmla="*/ 194478 w 607639"/>
              <a:gd name="connsiteY144" fmla="*/ 161807 h 463615"/>
              <a:gd name="connsiteX145" fmla="*/ 175849 w 607639"/>
              <a:gd name="connsiteY145" fmla="*/ 161807 h 463615"/>
              <a:gd name="connsiteX146" fmla="*/ 96110 w 607639"/>
              <a:gd name="connsiteY146" fmla="*/ 143248 h 463615"/>
              <a:gd name="connsiteX147" fmla="*/ 114739 w 607639"/>
              <a:gd name="connsiteY147" fmla="*/ 143248 h 463615"/>
              <a:gd name="connsiteX148" fmla="*/ 114739 w 607639"/>
              <a:gd name="connsiteY148" fmla="*/ 161807 h 463615"/>
              <a:gd name="connsiteX149" fmla="*/ 96110 w 607639"/>
              <a:gd name="connsiteY149" fmla="*/ 161807 h 463615"/>
              <a:gd name="connsiteX150" fmla="*/ 334551 w 607639"/>
              <a:gd name="connsiteY150" fmla="*/ 106130 h 463615"/>
              <a:gd name="connsiteX151" fmla="*/ 353180 w 607639"/>
              <a:gd name="connsiteY151" fmla="*/ 106130 h 463615"/>
              <a:gd name="connsiteX152" fmla="*/ 353180 w 607639"/>
              <a:gd name="connsiteY152" fmla="*/ 124689 h 463615"/>
              <a:gd name="connsiteX153" fmla="*/ 334551 w 607639"/>
              <a:gd name="connsiteY153" fmla="*/ 124689 h 463615"/>
              <a:gd name="connsiteX154" fmla="*/ 255235 w 607639"/>
              <a:gd name="connsiteY154" fmla="*/ 106130 h 463615"/>
              <a:gd name="connsiteX155" fmla="*/ 273864 w 607639"/>
              <a:gd name="connsiteY155" fmla="*/ 106130 h 463615"/>
              <a:gd name="connsiteX156" fmla="*/ 273864 w 607639"/>
              <a:gd name="connsiteY156" fmla="*/ 124689 h 463615"/>
              <a:gd name="connsiteX157" fmla="*/ 255235 w 607639"/>
              <a:gd name="connsiteY157" fmla="*/ 124689 h 463615"/>
              <a:gd name="connsiteX158" fmla="*/ 175849 w 607639"/>
              <a:gd name="connsiteY158" fmla="*/ 106130 h 463615"/>
              <a:gd name="connsiteX159" fmla="*/ 194478 w 607639"/>
              <a:gd name="connsiteY159" fmla="*/ 106130 h 463615"/>
              <a:gd name="connsiteX160" fmla="*/ 194478 w 607639"/>
              <a:gd name="connsiteY160" fmla="*/ 124689 h 463615"/>
              <a:gd name="connsiteX161" fmla="*/ 175849 w 607639"/>
              <a:gd name="connsiteY161" fmla="*/ 124689 h 463615"/>
              <a:gd name="connsiteX162" fmla="*/ 96110 w 607639"/>
              <a:gd name="connsiteY162" fmla="*/ 106130 h 463615"/>
              <a:gd name="connsiteX163" fmla="*/ 114739 w 607639"/>
              <a:gd name="connsiteY163" fmla="*/ 106130 h 463615"/>
              <a:gd name="connsiteX164" fmla="*/ 114739 w 607639"/>
              <a:gd name="connsiteY164" fmla="*/ 124689 h 463615"/>
              <a:gd name="connsiteX165" fmla="*/ 96110 w 607639"/>
              <a:gd name="connsiteY165" fmla="*/ 124689 h 463615"/>
              <a:gd name="connsiteX166" fmla="*/ 423224 w 607639"/>
              <a:gd name="connsiteY166" fmla="*/ 65855 h 463615"/>
              <a:gd name="connsiteX167" fmla="*/ 423224 w 607639"/>
              <a:gd name="connsiteY167" fmla="*/ 93764 h 463615"/>
              <a:gd name="connsiteX168" fmla="*/ 437287 w 607639"/>
              <a:gd name="connsiteY168" fmla="*/ 93764 h 463615"/>
              <a:gd name="connsiteX169" fmla="*/ 437287 w 607639"/>
              <a:gd name="connsiteY169" fmla="*/ 75810 h 463615"/>
              <a:gd name="connsiteX170" fmla="*/ 455889 w 607639"/>
              <a:gd name="connsiteY170" fmla="*/ 75810 h 463615"/>
              <a:gd name="connsiteX171" fmla="*/ 455889 w 607639"/>
              <a:gd name="connsiteY171" fmla="*/ 93764 h 463615"/>
              <a:gd name="connsiteX172" fmla="*/ 502171 w 607639"/>
              <a:gd name="connsiteY172" fmla="*/ 93764 h 463615"/>
              <a:gd name="connsiteX173" fmla="*/ 502171 w 607639"/>
              <a:gd name="connsiteY173" fmla="*/ 65855 h 463615"/>
              <a:gd name="connsiteX174" fmla="*/ 343866 w 607639"/>
              <a:gd name="connsiteY174" fmla="*/ 56593 h 463615"/>
              <a:gd name="connsiteX175" fmla="*/ 356286 w 607639"/>
              <a:gd name="connsiteY175" fmla="*/ 68977 h 463615"/>
              <a:gd name="connsiteX176" fmla="*/ 343866 w 607639"/>
              <a:gd name="connsiteY176" fmla="*/ 81361 h 463615"/>
              <a:gd name="connsiteX177" fmla="*/ 331446 w 607639"/>
              <a:gd name="connsiteY177" fmla="*/ 68977 h 463615"/>
              <a:gd name="connsiteX178" fmla="*/ 343866 w 607639"/>
              <a:gd name="connsiteY178" fmla="*/ 56593 h 463615"/>
              <a:gd name="connsiteX179" fmla="*/ 264514 w 607639"/>
              <a:gd name="connsiteY179" fmla="*/ 56593 h 463615"/>
              <a:gd name="connsiteX180" fmla="*/ 276898 w 607639"/>
              <a:gd name="connsiteY180" fmla="*/ 68977 h 463615"/>
              <a:gd name="connsiteX181" fmla="*/ 264514 w 607639"/>
              <a:gd name="connsiteY181" fmla="*/ 81361 h 463615"/>
              <a:gd name="connsiteX182" fmla="*/ 252130 w 607639"/>
              <a:gd name="connsiteY182" fmla="*/ 68977 h 463615"/>
              <a:gd name="connsiteX183" fmla="*/ 264514 w 607639"/>
              <a:gd name="connsiteY183" fmla="*/ 56593 h 463615"/>
              <a:gd name="connsiteX184" fmla="*/ 185164 w 607639"/>
              <a:gd name="connsiteY184" fmla="*/ 56593 h 463615"/>
              <a:gd name="connsiteX185" fmla="*/ 197584 w 607639"/>
              <a:gd name="connsiteY185" fmla="*/ 68977 h 463615"/>
              <a:gd name="connsiteX186" fmla="*/ 185164 w 607639"/>
              <a:gd name="connsiteY186" fmla="*/ 81361 h 463615"/>
              <a:gd name="connsiteX187" fmla="*/ 172744 w 607639"/>
              <a:gd name="connsiteY187" fmla="*/ 68977 h 463615"/>
              <a:gd name="connsiteX188" fmla="*/ 185164 w 607639"/>
              <a:gd name="connsiteY188" fmla="*/ 56593 h 463615"/>
              <a:gd name="connsiteX189" fmla="*/ 105425 w 607639"/>
              <a:gd name="connsiteY189" fmla="*/ 56593 h 463615"/>
              <a:gd name="connsiteX190" fmla="*/ 117845 w 607639"/>
              <a:gd name="connsiteY190" fmla="*/ 68977 h 463615"/>
              <a:gd name="connsiteX191" fmla="*/ 105425 w 607639"/>
              <a:gd name="connsiteY191" fmla="*/ 81361 h 463615"/>
              <a:gd name="connsiteX192" fmla="*/ 93005 w 607639"/>
              <a:gd name="connsiteY192" fmla="*/ 68977 h 463615"/>
              <a:gd name="connsiteX193" fmla="*/ 105425 w 607639"/>
              <a:gd name="connsiteY193" fmla="*/ 56593 h 463615"/>
              <a:gd name="connsiteX194" fmla="*/ 404622 w 607639"/>
              <a:gd name="connsiteY194" fmla="*/ 47279 h 463615"/>
              <a:gd name="connsiteX195" fmla="*/ 520773 w 607639"/>
              <a:gd name="connsiteY195" fmla="*/ 47279 h 463615"/>
              <a:gd name="connsiteX196" fmla="*/ 520773 w 607639"/>
              <a:gd name="connsiteY196" fmla="*/ 112340 h 463615"/>
              <a:gd name="connsiteX197" fmla="*/ 404622 w 607639"/>
              <a:gd name="connsiteY197" fmla="*/ 112340 h 463615"/>
              <a:gd name="connsiteX198" fmla="*/ 18602 w 607639"/>
              <a:gd name="connsiteY198" fmla="*/ 30303 h 463615"/>
              <a:gd name="connsiteX199" fmla="*/ 18602 w 607639"/>
              <a:gd name="connsiteY199" fmla="*/ 407896 h 463615"/>
              <a:gd name="connsiteX200" fmla="*/ 589037 w 607639"/>
              <a:gd name="connsiteY200" fmla="*/ 407896 h 463615"/>
              <a:gd name="connsiteX201" fmla="*/ 589037 w 607639"/>
              <a:gd name="connsiteY201" fmla="*/ 30303 h 463615"/>
              <a:gd name="connsiteX202" fmla="*/ 96125 w 607639"/>
              <a:gd name="connsiteY202" fmla="*/ 0 h 463615"/>
              <a:gd name="connsiteX203" fmla="*/ 114728 w 607639"/>
              <a:gd name="connsiteY203" fmla="*/ 0 h 463615"/>
              <a:gd name="connsiteX204" fmla="*/ 114728 w 607639"/>
              <a:gd name="connsiteY204" fmla="*/ 11730 h 463615"/>
              <a:gd name="connsiteX205" fmla="*/ 175874 w 607639"/>
              <a:gd name="connsiteY205" fmla="*/ 11730 h 463615"/>
              <a:gd name="connsiteX206" fmla="*/ 175874 w 607639"/>
              <a:gd name="connsiteY206" fmla="*/ 0 h 463615"/>
              <a:gd name="connsiteX207" fmla="*/ 194476 w 607639"/>
              <a:gd name="connsiteY207" fmla="*/ 0 h 463615"/>
              <a:gd name="connsiteX208" fmla="*/ 194476 w 607639"/>
              <a:gd name="connsiteY208" fmla="*/ 11730 h 463615"/>
              <a:gd name="connsiteX209" fmla="*/ 255267 w 607639"/>
              <a:gd name="connsiteY209" fmla="*/ 11730 h 463615"/>
              <a:gd name="connsiteX210" fmla="*/ 255267 w 607639"/>
              <a:gd name="connsiteY210" fmla="*/ 0 h 463615"/>
              <a:gd name="connsiteX211" fmla="*/ 273869 w 607639"/>
              <a:gd name="connsiteY211" fmla="*/ 0 h 463615"/>
              <a:gd name="connsiteX212" fmla="*/ 273869 w 607639"/>
              <a:gd name="connsiteY212" fmla="*/ 11730 h 463615"/>
              <a:gd name="connsiteX213" fmla="*/ 334571 w 607639"/>
              <a:gd name="connsiteY213" fmla="*/ 11730 h 463615"/>
              <a:gd name="connsiteX214" fmla="*/ 334571 w 607639"/>
              <a:gd name="connsiteY214" fmla="*/ 0 h 463615"/>
              <a:gd name="connsiteX215" fmla="*/ 353173 w 607639"/>
              <a:gd name="connsiteY215" fmla="*/ 0 h 463615"/>
              <a:gd name="connsiteX216" fmla="*/ 353173 w 607639"/>
              <a:gd name="connsiteY216" fmla="*/ 11730 h 463615"/>
              <a:gd name="connsiteX217" fmla="*/ 413964 w 607639"/>
              <a:gd name="connsiteY217" fmla="*/ 11730 h 463615"/>
              <a:gd name="connsiteX218" fmla="*/ 413964 w 607639"/>
              <a:gd name="connsiteY218" fmla="*/ 0 h 463615"/>
              <a:gd name="connsiteX219" fmla="*/ 432566 w 607639"/>
              <a:gd name="connsiteY219" fmla="*/ 0 h 463615"/>
              <a:gd name="connsiteX220" fmla="*/ 432566 w 607639"/>
              <a:gd name="connsiteY220" fmla="*/ 11730 h 463615"/>
              <a:gd name="connsiteX221" fmla="*/ 492911 w 607639"/>
              <a:gd name="connsiteY221" fmla="*/ 11730 h 463615"/>
              <a:gd name="connsiteX222" fmla="*/ 492911 w 607639"/>
              <a:gd name="connsiteY222" fmla="*/ 0 h 463615"/>
              <a:gd name="connsiteX223" fmla="*/ 511514 w 607639"/>
              <a:gd name="connsiteY223" fmla="*/ 0 h 463615"/>
              <a:gd name="connsiteX224" fmla="*/ 511514 w 607639"/>
              <a:gd name="connsiteY224" fmla="*/ 11730 h 463615"/>
              <a:gd name="connsiteX225" fmla="*/ 607639 w 607639"/>
              <a:gd name="connsiteY225" fmla="*/ 11730 h 463615"/>
              <a:gd name="connsiteX226" fmla="*/ 607639 w 607639"/>
              <a:gd name="connsiteY226" fmla="*/ 429579 h 463615"/>
              <a:gd name="connsiteX227" fmla="*/ 573550 w 607639"/>
              <a:gd name="connsiteY227" fmla="*/ 463615 h 463615"/>
              <a:gd name="connsiteX228" fmla="*/ 34089 w 607639"/>
              <a:gd name="connsiteY228" fmla="*/ 463615 h 463615"/>
              <a:gd name="connsiteX229" fmla="*/ 0 w 607639"/>
              <a:gd name="connsiteY229" fmla="*/ 429579 h 463615"/>
              <a:gd name="connsiteX230" fmla="*/ 0 w 607639"/>
              <a:gd name="connsiteY230" fmla="*/ 11730 h 463615"/>
              <a:gd name="connsiteX231" fmla="*/ 96125 w 607639"/>
              <a:gd name="connsiteY231" fmla="*/ 11730 h 46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607639" h="463615">
                <a:moveTo>
                  <a:pt x="18602" y="426469"/>
                </a:moveTo>
                <a:lnTo>
                  <a:pt x="18602" y="429579"/>
                </a:lnTo>
                <a:cubicBezTo>
                  <a:pt x="18602" y="438110"/>
                  <a:pt x="25544" y="445042"/>
                  <a:pt x="34089" y="445042"/>
                </a:cubicBezTo>
                <a:lnTo>
                  <a:pt x="573550" y="445042"/>
                </a:lnTo>
                <a:cubicBezTo>
                  <a:pt x="582095" y="445042"/>
                  <a:pt x="589037" y="438110"/>
                  <a:pt x="589037" y="429579"/>
                </a:cubicBezTo>
                <a:lnTo>
                  <a:pt x="589037" y="426469"/>
                </a:lnTo>
                <a:close/>
                <a:moveTo>
                  <a:pt x="175849" y="349863"/>
                </a:moveTo>
                <a:lnTo>
                  <a:pt x="194478" y="349863"/>
                </a:lnTo>
                <a:lnTo>
                  <a:pt x="194478" y="383593"/>
                </a:lnTo>
                <a:lnTo>
                  <a:pt x="175849" y="383593"/>
                </a:lnTo>
                <a:close/>
                <a:moveTo>
                  <a:pt x="334551" y="337515"/>
                </a:moveTo>
                <a:lnTo>
                  <a:pt x="353180" y="337515"/>
                </a:lnTo>
                <a:lnTo>
                  <a:pt x="353180" y="383594"/>
                </a:lnTo>
                <a:lnTo>
                  <a:pt x="334551" y="383594"/>
                </a:lnTo>
                <a:close/>
                <a:moveTo>
                  <a:pt x="404269" y="328200"/>
                </a:moveTo>
                <a:lnTo>
                  <a:pt x="441457" y="328200"/>
                </a:lnTo>
                <a:lnTo>
                  <a:pt x="441457" y="346783"/>
                </a:lnTo>
                <a:lnTo>
                  <a:pt x="432561" y="346783"/>
                </a:lnTo>
                <a:lnTo>
                  <a:pt x="432561" y="383594"/>
                </a:lnTo>
                <a:lnTo>
                  <a:pt x="413967" y="383594"/>
                </a:lnTo>
                <a:lnTo>
                  <a:pt x="413967" y="346783"/>
                </a:lnTo>
                <a:lnTo>
                  <a:pt x="404269" y="346783"/>
                </a:lnTo>
                <a:close/>
                <a:moveTo>
                  <a:pt x="86795" y="328200"/>
                </a:moveTo>
                <a:lnTo>
                  <a:pt x="123983" y="328200"/>
                </a:lnTo>
                <a:lnTo>
                  <a:pt x="123983" y="346783"/>
                </a:lnTo>
                <a:lnTo>
                  <a:pt x="115086" y="346783"/>
                </a:lnTo>
                <a:lnTo>
                  <a:pt x="115086" y="383594"/>
                </a:lnTo>
                <a:lnTo>
                  <a:pt x="96492" y="383594"/>
                </a:lnTo>
                <a:lnTo>
                  <a:pt x="96492" y="346783"/>
                </a:lnTo>
                <a:lnTo>
                  <a:pt x="86795" y="346783"/>
                </a:lnTo>
                <a:close/>
                <a:moveTo>
                  <a:pt x="493323" y="306536"/>
                </a:moveTo>
                <a:lnTo>
                  <a:pt x="511952" y="306536"/>
                </a:lnTo>
                <a:lnTo>
                  <a:pt x="511952" y="383593"/>
                </a:lnTo>
                <a:lnTo>
                  <a:pt x="493323" y="383593"/>
                </a:lnTo>
                <a:close/>
                <a:moveTo>
                  <a:pt x="245568" y="303502"/>
                </a:moveTo>
                <a:lnTo>
                  <a:pt x="282685" y="303502"/>
                </a:lnTo>
                <a:lnTo>
                  <a:pt x="282685" y="322081"/>
                </a:lnTo>
                <a:lnTo>
                  <a:pt x="273873" y="322081"/>
                </a:lnTo>
                <a:lnTo>
                  <a:pt x="273873" y="383594"/>
                </a:lnTo>
                <a:lnTo>
                  <a:pt x="255270" y="383594"/>
                </a:lnTo>
                <a:lnTo>
                  <a:pt x="255270" y="322081"/>
                </a:lnTo>
                <a:lnTo>
                  <a:pt x="245568" y="322081"/>
                </a:lnTo>
                <a:close/>
                <a:moveTo>
                  <a:pt x="493372" y="259751"/>
                </a:moveTo>
                <a:lnTo>
                  <a:pt x="511966" y="259751"/>
                </a:lnTo>
                <a:lnTo>
                  <a:pt x="511966" y="278699"/>
                </a:lnTo>
                <a:lnTo>
                  <a:pt x="520773" y="278699"/>
                </a:lnTo>
                <a:lnTo>
                  <a:pt x="520773" y="297292"/>
                </a:lnTo>
                <a:lnTo>
                  <a:pt x="483585" y="297292"/>
                </a:lnTo>
                <a:lnTo>
                  <a:pt x="483585" y="278699"/>
                </a:lnTo>
                <a:lnTo>
                  <a:pt x="493372" y="278699"/>
                </a:lnTo>
                <a:close/>
                <a:moveTo>
                  <a:pt x="413937" y="259751"/>
                </a:moveTo>
                <a:lnTo>
                  <a:pt x="432566" y="259751"/>
                </a:lnTo>
                <a:lnTo>
                  <a:pt x="432566" y="318955"/>
                </a:lnTo>
                <a:lnTo>
                  <a:pt x="413937" y="318955"/>
                </a:lnTo>
                <a:close/>
                <a:moveTo>
                  <a:pt x="334581" y="259751"/>
                </a:moveTo>
                <a:lnTo>
                  <a:pt x="353175" y="259751"/>
                </a:lnTo>
                <a:lnTo>
                  <a:pt x="353175" y="309620"/>
                </a:lnTo>
                <a:lnTo>
                  <a:pt x="362071" y="309620"/>
                </a:lnTo>
                <a:lnTo>
                  <a:pt x="362071" y="328199"/>
                </a:lnTo>
                <a:lnTo>
                  <a:pt x="324883" y="328199"/>
                </a:lnTo>
                <a:lnTo>
                  <a:pt x="324883" y="309620"/>
                </a:lnTo>
                <a:lnTo>
                  <a:pt x="334581" y="309620"/>
                </a:lnTo>
                <a:close/>
                <a:moveTo>
                  <a:pt x="255235" y="259751"/>
                </a:moveTo>
                <a:lnTo>
                  <a:pt x="273864" y="259751"/>
                </a:lnTo>
                <a:lnTo>
                  <a:pt x="273864" y="294187"/>
                </a:lnTo>
                <a:lnTo>
                  <a:pt x="255235" y="294187"/>
                </a:lnTo>
                <a:close/>
                <a:moveTo>
                  <a:pt x="175879" y="259751"/>
                </a:moveTo>
                <a:lnTo>
                  <a:pt x="194473" y="259751"/>
                </a:lnTo>
                <a:lnTo>
                  <a:pt x="194473" y="322046"/>
                </a:lnTo>
                <a:lnTo>
                  <a:pt x="203370" y="322046"/>
                </a:lnTo>
                <a:lnTo>
                  <a:pt x="203370" y="340619"/>
                </a:lnTo>
                <a:lnTo>
                  <a:pt x="166182" y="340619"/>
                </a:lnTo>
                <a:lnTo>
                  <a:pt x="166182" y="322046"/>
                </a:lnTo>
                <a:lnTo>
                  <a:pt x="175879" y="322046"/>
                </a:lnTo>
                <a:close/>
                <a:moveTo>
                  <a:pt x="96463" y="259751"/>
                </a:moveTo>
                <a:lnTo>
                  <a:pt x="115092" y="259751"/>
                </a:lnTo>
                <a:lnTo>
                  <a:pt x="115092" y="318955"/>
                </a:lnTo>
                <a:lnTo>
                  <a:pt x="96463" y="318955"/>
                </a:lnTo>
                <a:close/>
                <a:moveTo>
                  <a:pt x="492900" y="217553"/>
                </a:moveTo>
                <a:lnTo>
                  <a:pt x="511529" y="217553"/>
                </a:lnTo>
                <a:lnTo>
                  <a:pt x="511529" y="236112"/>
                </a:lnTo>
                <a:lnTo>
                  <a:pt x="492900" y="236112"/>
                </a:lnTo>
                <a:close/>
                <a:moveTo>
                  <a:pt x="413937" y="217553"/>
                </a:moveTo>
                <a:lnTo>
                  <a:pt x="432566" y="217553"/>
                </a:lnTo>
                <a:lnTo>
                  <a:pt x="432566" y="236112"/>
                </a:lnTo>
                <a:lnTo>
                  <a:pt x="413937" y="236112"/>
                </a:lnTo>
                <a:close/>
                <a:moveTo>
                  <a:pt x="334551" y="217553"/>
                </a:moveTo>
                <a:lnTo>
                  <a:pt x="353180" y="217553"/>
                </a:lnTo>
                <a:lnTo>
                  <a:pt x="353180" y="236112"/>
                </a:lnTo>
                <a:lnTo>
                  <a:pt x="334551" y="236112"/>
                </a:lnTo>
                <a:close/>
                <a:moveTo>
                  <a:pt x="255235" y="217553"/>
                </a:moveTo>
                <a:lnTo>
                  <a:pt x="273864" y="217553"/>
                </a:lnTo>
                <a:lnTo>
                  <a:pt x="273864" y="236112"/>
                </a:lnTo>
                <a:lnTo>
                  <a:pt x="255235" y="236112"/>
                </a:lnTo>
                <a:close/>
                <a:moveTo>
                  <a:pt x="175849" y="217553"/>
                </a:moveTo>
                <a:lnTo>
                  <a:pt x="194478" y="217553"/>
                </a:lnTo>
                <a:lnTo>
                  <a:pt x="194478" y="236112"/>
                </a:lnTo>
                <a:lnTo>
                  <a:pt x="175849" y="236112"/>
                </a:lnTo>
                <a:close/>
                <a:moveTo>
                  <a:pt x="96110" y="217553"/>
                </a:moveTo>
                <a:lnTo>
                  <a:pt x="114739" y="217553"/>
                </a:lnTo>
                <a:lnTo>
                  <a:pt x="114739" y="236112"/>
                </a:lnTo>
                <a:lnTo>
                  <a:pt x="96110" y="236112"/>
                </a:lnTo>
                <a:close/>
                <a:moveTo>
                  <a:pt x="492900" y="180436"/>
                </a:moveTo>
                <a:lnTo>
                  <a:pt x="511529" y="180436"/>
                </a:lnTo>
                <a:lnTo>
                  <a:pt x="511529" y="198995"/>
                </a:lnTo>
                <a:lnTo>
                  <a:pt x="492900" y="198995"/>
                </a:lnTo>
                <a:close/>
                <a:moveTo>
                  <a:pt x="413937" y="180436"/>
                </a:moveTo>
                <a:lnTo>
                  <a:pt x="432566" y="180436"/>
                </a:lnTo>
                <a:lnTo>
                  <a:pt x="432566" y="198995"/>
                </a:lnTo>
                <a:lnTo>
                  <a:pt x="413937" y="198995"/>
                </a:lnTo>
                <a:close/>
                <a:moveTo>
                  <a:pt x="334551" y="180436"/>
                </a:moveTo>
                <a:lnTo>
                  <a:pt x="353180" y="180436"/>
                </a:lnTo>
                <a:lnTo>
                  <a:pt x="353180" y="198995"/>
                </a:lnTo>
                <a:lnTo>
                  <a:pt x="334551" y="198995"/>
                </a:lnTo>
                <a:close/>
                <a:moveTo>
                  <a:pt x="255235" y="180436"/>
                </a:moveTo>
                <a:lnTo>
                  <a:pt x="273864" y="180436"/>
                </a:lnTo>
                <a:lnTo>
                  <a:pt x="273864" y="198995"/>
                </a:lnTo>
                <a:lnTo>
                  <a:pt x="255235" y="198995"/>
                </a:lnTo>
                <a:close/>
                <a:moveTo>
                  <a:pt x="175849" y="180436"/>
                </a:moveTo>
                <a:lnTo>
                  <a:pt x="194478" y="180436"/>
                </a:lnTo>
                <a:lnTo>
                  <a:pt x="194478" y="198995"/>
                </a:lnTo>
                <a:lnTo>
                  <a:pt x="175849" y="198995"/>
                </a:lnTo>
                <a:close/>
                <a:moveTo>
                  <a:pt x="96110" y="180436"/>
                </a:moveTo>
                <a:lnTo>
                  <a:pt x="114739" y="180436"/>
                </a:lnTo>
                <a:lnTo>
                  <a:pt x="114739" y="198995"/>
                </a:lnTo>
                <a:lnTo>
                  <a:pt x="96110" y="198995"/>
                </a:lnTo>
                <a:close/>
                <a:moveTo>
                  <a:pt x="492900" y="143248"/>
                </a:moveTo>
                <a:lnTo>
                  <a:pt x="511529" y="143248"/>
                </a:lnTo>
                <a:lnTo>
                  <a:pt x="511529" y="161807"/>
                </a:lnTo>
                <a:lnTo>
                  <a:pt x="492900" y="161807"/>
                </a:lnTo>
                <a:close/>
                <a:moveTo>
                  <a:pt x="413937" y="143248"/>
                </a:moveTo>
                <a:lnTo>
                  <a:pt x="432566" y="143248"/>
                </a:lnTo>
                <a:lnTo>
                  <a:pt x="432566" y="161807"/>
                </a:lnTo>
                <a:lnTo>
                  <a:pt x="413937" y="161807"/>
                </a:lnTo>
                <a:close/>
                <a:moveTo>
                  <a:pt x="334551" y="143248"/>
                </a:moveTo>
                <a:lnTo>
                  <a:pt x="353180" y="143248"/>
                </a:lnTo>
                <a:lnTo>
                  <a:pt x="353180" y="161807"/>
                </a:lnTo>
                <a:lnTo>
                  <a:pt x="334551" y="161807"/>
                </a:lnTo>
                <a:close/>
                <a:moveTo>
                  <a:pt x="255235" y="143248"/>
                </a:moveTo>
                <a:lnTo>
                  <a:pt x="273864" y="143248"/>
                </a:lnTo>
                <a:lnTo>
                  <a:pt x="273864" y="161807"/>
                </a:lnTo>
                <a:lnTo>
                  <a:pt x="255235" y="161807"/>
                </a:lnTo>
                <a:close/>
                <a:moveTo>
                  <a:pt x="175849" y="143248"/>
                </a:moveTo>
                <a:lnTo>
                  <a:pt x="194478" y="143248"/>
                </a:lnTo>
                <a:lnTo>
                  <a:pt x="194478" y="161807"/>
                </a:lnTo>
                <a:lnTo>
                  <a:pt x="175849" y="161807"/>
                </a:lnTo>
                <a:close/>
                <a:moveTo>
                  <a:pt x="96110" y="143248"/>
                </a:moveTo>
                <a:lnTo>
                  <a:pt x="114739" y="143248"/>
                </a:lnTo>
                <a:lnTo>
                  <a:pt x="114739" y="161807"/>
                </a:lnTo>
                <a:lnTo>
                  <a:pt x="96110" y="161807"/>
                </a:lnTo>
                <a:close/>
                <a:moveTo>
                  <a:pt x="334551" y="106130"/>
                </a:moveTo>
                <a:lnTo>
                  <a:pt x="353180" y="106130"/>
                </a:lnTo>
                <a:lnTo>
                  <a:pt x="353180" y="124689"/>
                </a:lnTo>
                <a:lnTo>
                  <a:pt x="334551" y="124689"/>
                </a:lnTo>
                <a:close/>
                <a:moveTo>
                  <a:pt x="255235" y="106130"/>
                </a:moveTo>
                <a:lnTo>
                  <a:pt x="273864" y="106130"/>
                </a:lnTo>
                <a:lnTo>
                  <a:pt x="273864" y="124689"/>
                </a:lnTo>
                <a:lnTo>
                  <a:pt x="255235" y="124689"/>
                </a:lnTo>
                <a:close/>
                <a:moveTo>
                  <a:pt x="175849" y="106130"/>
                </a:moveTo>
                <a:lnTo>
                  <a:pt x="194478" y="106130"/>
                </a:lnTo>
                <a:lnTo>
                  <a:pt x="194478" y="124689"/>
                </a:lnTo>
                <a:lnTo>
                  <a:pt x="175849" y="124689"/>
                </a:lnTo>
                <a:close/>
                <a:moveTo>
                  <a:pt x="96110" y="106130"/>
                </a:moveTo>
                <a:lnTo>
                  <a:pt x="114739" y="106130"/>
                </a:lnTo>
                <a:lnTo>
                  <a:pt x="114739" y="124689"/>
                </a:lnTo>
                <a:lnTo>
                  <a:pt x="96110" y="124689"/>
                </a:lnTo>
                <a:close/>
                <a:moveTo>
                  <a:pt x="423224" y="65855"/>
                </a:moveTo>
                <a:lnTo>
                  <a:pt x="423224" y="93764"/>
                </a:lnTo>
                <a:lnTo>
                  <a:pt x="437287" y="93764"/>
                </a:lnTo>
                <a:lnTo>
                  <a:pt x="437287" y="75810"/>
                </a:lnTo>
                <a:lnTo>
                  <a:pt x="455889" y="75810"/>
                </a:lnTo>
                <a:lnTo>
                  <a:pt x="455889" y="93764"/>
                </a:lnTo>
                <a:lnTo>
                  <a:pt x="502171" y="93764"/>
                </a:lnTo>
                <a:lnTo>
                  <a:pt x="502171" y="65855"/>
                </a:lnTo>
                <a:close/>
                <a:moveTo>
                  <a:pt x="343866" y="56593"/>
                </a:moveTo>
                <a:cubicBezTo>
                  <a:pt x="350725" y="56593"/>
                  <a:pt x="356286" y="62138"/>
                  <a:pt x="356286" y="68977"/>
                </a:cubicBezTo>
                <a:cubicBezTo>
                  <a:pt x="356286" y="75816"/>
                  <a:pt x="350725" y="81361"/>
                  <a:pt x="343866" y="81361"/>
                </a:cubicBezTo>
                <a:cubicBezTo>
                  <a:pt x="337007" y="81361"/>
                  <a:pt x="331446" y="75816"/>
                  <a:pt x="331446" y="68977"/>
                </a:cubicBezTo>
                <a:cubicBezTo>
                  <a:pt x="331446" y="62138"/>
                  <a:pt x="337007" y="56593"/>
                  <a:pt x="343866" y="56593"/>
                </a:cubicBezTo>
                <a:close/>
                <a:moveTo>
                  <a:pt x="264514" y="56593"/>
                </a:moveTo>
                <a:cubicBezTo>
                  <a:pt x="271353" y="56593"/>
                  <a:pt x="276898" y="62138"/>
                  <a:pt x="276898" y="68977"/>
                </a:cubicBezTo>
                <a:cubicBezTo>
                  <a:pt x="276898" y="75816"/>
                  <a:pt x="271353" y="81361"/>
                  <a:pt x="264514" y="81361"/>
                </a:cubicBezTo>
                <a:cubicBezTo>
                  <a:pt x="257675" y="81361"/>
                  <a:pt x="252130" y="75816"/>
                  <a:pt x="252130" y="68977"/>
                </a:cubicBezTo>
                <a:cubicBezTo>
                  <a:pt x="252130" y="62138"/>
                  <a:pt x="257675" y="56593"/>
                  <a:pt x="264514" y="56593"/>
                </a:cubicBezTo>
                <a:close/>
                <a:moveTo>
                  <a:pt x="185164" y="56593"/>
                </a:moveTo>
                <a:cubicBezTo>
                  <a:pt x="192023" y="56593"/>
                  <a:pt x="197584" y="62138"/>
                  <a:pt x="197584" y="68977"/>
                </a:cubicBezTo>
                <a:cubicBezTo>
                  <a:pt x="197584" y="75816"/>
                  <a:pt x="192023" y="81361"/>
                  <a:pt x="185164" y="81361"/>
                </a:cubicBezTo>
                <a:cubicBezTo>
                  <a:pt x="178305" y="81361"/>
                  <a:pt x="172744" y="75816"/>
                  <a:pt x="172744" y="68977"/>
                </a:cubicBezTo>
                <a:cubicBezTo>
                  <a:pt x="172744" y="62138"/>
                  <a:pt x="178305" y="56593"/>
                  <a:pt x="185164" y="56593"/>
                </a:cubicBezTo>
                <a:close/>
                <a:moveTo>
                  <a:pt x="105425" y="56593"/>
                </a:moveTo>
                <a:cubicBezTo>
                  <a:pt x="112284" y="56593"/>
                  <a:pt x="117845" y="62138"/>
                  <a:pt x="117845" y="68977"/>
                </a:cubicBezTo>
                <a:cubicBezTo>
                  <a:pt x="117845" y="75816"/>
                  <a:pt x="112284" y="81361"/>
                  <a:pt x="105425" y="81361"/>
                </a:cubicBezTo>
                <a:cubicBezTo>
                  <a:pt x="98566" y="81361"/>
                  <a:pt x="93005" y="75816"/>
                  <a:pt x="93005" y="68977"/>
                </a:cubicBezTo>
                <a:cubicBezTo>
                  <a:pt x="93005" y="62138"/>
                  <a:pt x="98566" y="56593"/>
                  <a:pt x="105425" y="56593"/>
                </a:cubicBezTo>
                <a:close/>
                <a:moveTo>
                  <a:pt x="404622" y="47279"/>
                </a:moveTo>
                <a:lnTo>
                  <a:pt x="520773" y="47279"/>
                </a:lnTo>
                <a:lnTo>
                  <a:pt x="520773" y="112340"/>
                </a:lnTo>
                <a:lnTo>
                  <a:pt x="404622" y="112340"/>
                </a:lnTo>
                <a:close/>
                <a:moveTo>
                  <a:pt x="18602" y="30303"/>
                </a:moveTo>
                <a:lnTo>
                  <a:pt x="18602" y="407896"/>
                </a:lnTo>
                <a:lnTo>
                  <a:pt x="589037" y="407896"/>
                </a:lnTo>
                <a:lnTo>
                  <a:pt x="589037" y="30303"/>
                </a:lnTo>
                <a:close/>
                <a:moveTo>
                  <a:pt x="96125" y="0"/>
                </a:moveTo>
                <a:lnTo>
                  <a:pt x="114728" y="0"/>
                </a:lnTo>
                <a:lnTo>
                  <a:pt x="114728" y="11730"/>
                </a:lnTo>
                <a:lnTo>
                  <a:pt x="175874" y="11730"/>
                </a:lnTo>
                <a:lnTo>
                  <a:pt x="175874" y="0"/>
                </a:lnTo>
                <a:lnTo>
                  <a:pt x="194476" y="0"/>
                </a:lnTo>
                <a:lnTo>
                  <a:pt x="194476" y="11730"/>
                </a:lnTo>
                <a:lnTo>
                  <a:pt x="255267" y="11730"/>
                </a:lnTo>
                <a:lnTo>
                  <a:pt x="255267" y="0"/>
                </a:lnTo>
                <a:lnTo>
                  <a:pt x="273869" y="0"/>
                </a:lnTo>
                <a:lnTo>
                  <a:pt x="273869" y="11730"/>
                </a:lnTo>
                <a:lnTo>
                  <a:pt x="334571" y="11730"/>
                </a:lnTo>
                <a:lnTo>
                  <a:pt x="334571" y="0"/>
                </a:lnTo>
                <a:lnTo>
                  <a:pt x="353173" y="0"/>
                </a:lnTo>
                <a:lnTo>
                  <a:pt x="353173" y="11730"/>
                </a:lnTo>
                <a:lnTo>
                  <a:pt x="413964" y="11730"/>
                </a:lnTo>
                <a:lnTo>
                  <a:pt x="413964" y="0"/>
                </a:lnTo>
                <a:lnTo>
                  <a:pt x="432566" y="0"/>
                </a:lnTo>
                <a:lnTo>
                  <a:pt x="432566" y="11730"/>
                </a:lnTo>
                <a:lnTo>
                  <a:pt x="492911" y="11730"/>
                </a:lnTo>
                <a:lnTo>
                  <a:pt x="492911" y="0"/>
                </a:lnTo>
                <a:lnTo>
                  <a:pt x="511514" y="0"/>
                </a:lnTo>
                <a:lnTo>
                  <a:pt x="511514" y="11730"/>
                </a:lnTo>
                <a:lnTo>
                  <a:pt x="607639" y="11730"/>
                </a:lnTo>
                <a:lnTo>
                  <a:pt x="607639" y="429579"/>
                </a:lnTo>
                <a:cubicBezTo>
                  <a:pt x="607639" y="448330"/>
                  <a:pt x="592330" y="463615"/>
                  <a:pt x="573550" y="463615"/>
                </a:cubicBezTo>
                <a:lnTo>
                  <a:pt x="34089" y="463615"/>
                </a:lnTo>
                <a:cubicBezTo>
                  <a:pt x="15309" y="463615"/>
                  <a:pt x="0" y="448330"/>
                  <a:pt x="0" y="429579"/>
                </a:cubicBezTo>
                <a:lnTo>
                  <a:pt x="0" y="11730"/>
                </a:lnTo>
                <a:lnTo>
                  <a:pt x="96125" y="11730"/>
                </a:lnTo>
                <a:close/>
              </a:path>
            </a:pathLst>
          </a:custGeom>
          <a:solidFill>
            <a:schemeClr val="accent1"/>
          </a:solidFill>
          <a:ln>
            <a:noFill/>
          </a:ln>
        </p:spPr>
      </p:sp>
      <p:sp>
        <p:nvSpPr>
          <p:cNvPr id="86" name="elevator_261286">
            <a:extLst>
              <a:ext uri="{FF2B5EF4-FFF2-40B4-BE49-F238E27FC236}">
                <a16:creationId xmlns:a16="http://schemas.microsoft.com/office/drawing/2014/main" id="{C4F466D5-D8B5-5C25-D96C-9E8BE6B5C6DE}"/>
              </a:ext>
            </a:extLst>
          </p:cNvPr>
          <p:cNvSpPr>
            <a:spLocks noChangeAspect="1"/>
          </p:cNvSpPr>
          <p:nvPr/>
        </p:nvSpPr>
        <p:spPr bwMode="auto">
          <a:xfrm>
            <a:off x="10741219" y="1924049"/>
            <a:ext cx="676736" cy="998535"/>
          </a:xfrm>
          <a:custGeom>
            <a:avLst/>
            <a:gdLst>
              <a:gd name="connsiteX0" fmla="*/ 101402 w 344359"/>
              <a:gd name="connsiteY0" fmla="*/ 444915 h 606722"/>
              <a:gd name="connsiteX1" fmla="*/ 101491 w 344359"/>
              <a:gd name="connsiteY1" fmla="*/ 444915 h 606722"/>
              <a:gd name="connsiteX2" fmla="*/ 243027 w 344359"/>
              <a:gd name="connsiteY2" fmla="*/ 445093 h 606722"/>
              <a:gd name="connsiteX3" fmla="*/ 175820 w 344359"/>
              <a:gd name="connsiteY3" fmla="*/ 534502 h 606722"/>
              <a:gd name="connsiteX4" fmla="*/ 172170 w 344359"/>
              <a:gd name="connsiteY4" fmla="*/ 536368 h 606722"/>
              <a:gd name="connsiteX5" fmla="*/ 168609 w 344359"/>
              <a:gd name="connsiteY5" fmla="*/ 534502 h 606722"/>
              <a:gd name="connsiteX6" fmla="*/ 101465 w 344359"/>
              <a:gd name="connsiteY6" fmla="*/ 424714 h 606722"/>
              <a:gd name="connsiteX7" fmla="*/ 83219 w 344359"/>
              <a:gd name="connsiteY7" fmla="*/ 435912 h 606722"/>
              <a:gd name="connsiteX8" fmla="*/ 85177 w 344359"/>
              <a:gd name="connsiteY8" fmla="*/ 457152 h 606722"/>
              <a:gd name="connsiteX9" fmla="*/ 152376 w 344359"/>
              <a:gd name="connsiteY9" fmla="*/ 546645 h 606722"/>
              <a:gd name="connsiteX10" fmla="*/ 172135 w 344359"/>
              <a:gd name="connsiteY10" fmla="*/ 556510 h 606722"/>
              <a:gd name="connsiteX11" fmla="*/ 191983 w 344359"/>
              <a:gd name="connsiteY11" fmla="*/ 546645 h 606722"/>
              <a:gd name="connsiteX12" fmla="*/ 259182 w 344359"/>
              <a:gd name="connsiteY12" fmla="*/ 457152 h 606722"/>
              <a:gd name="connsiteX13" fmla="*/ 261051 w 344359"/>
              <a:gd name="connsiteY13" fmla="*/ 435912 h 606722"/>
              <a:gd name="connsiteX14" fmla="*/ 242894 w 344359"/>
              <a:gd name="connsiteY14" fmla="*/ 424714 h 606722"/>
              <a:gd name="connsiteX15" fmla="*/ 172215 w 344359"/>
              <a:gd name="connsiteY15" fmla="*/ 242745 h 606722"/>
              <a:gd name="connsiteX16" fmla="*/ 232937 w 344359"/>
              <a:gd name="connsiteY16" fmla="*/ 303396 h 606722"/>
              <a:gd name="connsiteX17" fmla="*/ 172215 w 344359"/>
              <a:gd name="connsiteY17" fmla="*/ 364047 h 606722"/>
              <a:gd name="connsiteX18" fmla="*/ 111493 w 344359"/>
              <a:gd name="connsiteY18" fmla="*/ 303396 h 606722"/>
              <a:gd name="connsiteX19" fmla="*/ 172215 w 344359"/>
              <a:gd name="connsiteY19" fmla="*/ 242745 h 606722"/>
              <a:gd name="connsiteX20" fmla="*/ 172135 w 344359"/>
              <a:gd name="connsiteY20" fmla="*/ 222444 h 606722"/>
              <a:gd name="connsiteX21" fmla="*/ 91141 w 344359"/>
              <a:gd name="connsiteY21" fmla="*/ 303317 h 606722"/>
              <a:gd name="connsiteX22" fmla="*/ 172135 w 344359"/>
              <a:gd name="connsiteY22" fmla="*/ 384278 h 606722"/>
              <a:gd name="connsiteX23" fmla="*/ 253218 w 344359"/>
              <a:gd name="connsiteY23" fmla="*/ 303317 h 606722"/>
              <a:gd name="connsiteX24" fmla="*/ 172135 w 344359"/>
              <a:gd name="connsiteY24" fmla="*/ 222444 h 606722"/>
              <a:gd name="connsiteX25" fmla="*/ 172170 w 344359"/>
              <a:gd name="connsiteY25" fmla="*/ 70777 h 606722"/>
              <a:gd name="connsiteX26" fmla="*/ 176176 w 344359"/>
              <a:gd name="connsiteY26" fmla="*/ 72820 h 606722"/>
              <a:gd name="connsiteX27" fmla="*/ 243027 w 344359"/>
              <a:gd name="connsiteY27" fmla="*/ 161736 h 606722"/>
              <a:gd name="connsiteX28" fmla="*/ 242938 w 344359"/>
              <a:gd name="connsiteY28" fmla="*/ 161736 h 606722"/>
              <a:gd name="connsiteX29" fmla="*/ 101402 w 344359"/>
              <a:gd name="connsiteY29" fmla="*/ 161647 h 606722"/>
              <a:gd name="connsiteX30" fmla="*/ 168164 w 344359"/>
              <a:gd name="connsiteY30" fmla="*/ 72820 h 606722"/>
              <a:gd name="connsiteX31" fmla="*/ 172170 w 344359"/>
              <a:gd name="connsiteY31" fmla="*/ 70777 h 606722"/>
              <a:gd name="connsiteX32" fmla="*/ 172135 w 344359"/>
              <a:gd name="connsiteY32" fmla="*/ 50479 h 606722"/>
              <a:gd name="connsiteX33" fmla="*/ 151931 w 344359"/>
              <a:gd name="connsiteY33" fmla="*/ 60610 h 606722"/>
              <a:gd name="connsiteX34" fmla="*/ 85177 w 344359"/>
              <a:gd name="connsiteY34" fmla="*/ 149481 h 606722"/>
              <a:gd name="connsiteX35" fmla="*/ 83219 w 344359"/>
              <a:gd name="connsiteY35" fmla="*/ 170810 h 606722"/>
              <a:gd name="connsiteX36" fmla="*/ 101465 w 344359"/>
              <a:gd name="connsiteY36" fmla="*/ 182008 h 606722"/>
              <a:gd name="connsiteX37" fmla="*/ 242894 w 344359"/>
              <a:gd name="connsiteY37" fmla="*/ 182008 h 606722"/>
              <a:gd name="connsiteX38" fmla="*/ 261051 w 344359"/>
              <a:gd name="connsiteY38" fmla="*/ 170810 h 606722"/>
              <a:gd name="connsiteX39" fmla="*/ 259182 w 344359"/>
              <a:gd name="connsiteY39" fmla="*/ 149481 h 606722"/>
              <a:gd name="connsiteX40" fmla="*/ 192339 w 344359"/>
              <a:gd name="connsiteY40" fmla="*/ 60610 h 606722"/>
              <a:gd name="connsiteX41" fmla="*/ 172135 w 344359"/>
              <a:gd name="connsiteY41" fmla="*/ 50479 h 606722"/>
              <a:gd name="connsiteX42" fmla="*/ 30351 w 344359"/>
              <a:gd name="connsiteY42" fmla="*/ 0 h 606722"/>
              <a:gd name="connsiteX43" fmla="*/ 313919 w 344359"/>
              <a:gd name="connsiteY43" fmla="*/ 0 h 606722"/>
              <a:gd name="connsiteX44" fmla="*/ 344359 w 344359"/>
              <a:gd name="connsiteY44" fmla="*/ 30305 h 606722"/>
              <a:gd name="connsiteX45" fmla="*/ 344359 w 344359"/>
              <a:gd name="connsiteY45" fmla="*/ 576328 h 606722"/>
              <a:gd name="connsiteX46" fmla="*/ 313919 w 344359"/>
              <a:gd name="connsiteY46" fmla="*/ 606722 h 606722"/>
              <a:gd name="connsiteX47" fmla="*/ 30351 w 344359"/>
              <a:gd name="connsiteY47" fmla="*/ 606722 h 606722"/>
              <a:gd name="connsiteX48" fmla="*/ 0 w 344359"/>
              <a:gd name="connsiteY48" fmla="*/ 576328 h 606722"/>
              <a:gd name="connsiteX49" fmla="*/ 0 w 344359"/>
              <a:gd name="connsiteY49" fmla="*/ 30305 h 606722"/>
              <a:gd name="connsiteX50" fmla="*/ 30351 w 344359"/>
              <a:gd name="connsiteY50"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359" h="606722">
                <a:moveTo>
                  <a:pt x="101402" y="444915"/>
                </a:moveTo>
                <a:cubicBezTo>
                  <a:pt x="101402" y="444915"/>
                  <a:pt x="101402" y="444915"/>
                  <a:pt x="101491" y="444915"/>
                </a:cubicBezTo>
                <a:lnTo>
                  <a:pt x="243027" y="445093"/>
                </a:lnTo>
                <a:lnTo>
                  <a:pt x="175820" y="534502"/>
                </a:lnTo>
                <a:cubicBezTo>
                  <a:pt x="174573" y="536102"/>
                  <a:pt x="173060" y="536368"/>
                  <a:pt x="172170" y="536368"/>
                </a:cubicBezTo>
                <a:cubicBezTo>
                  <a:pt x="171369" y="536368"/>
                  <a:pt x="169767" y="536102"/>
                  <a:pt x="168609" y="534502"/>
                </a:cubicBezTo>
                <a:close/>
                <a:moveTo>
                  <a:pt x="101465" y="424714"/>
                </a:moveTo>
                <a:cubicBezTo>
                  <a:pt x="93722" y="424714"/>
                  <a:pt x="86691" y="428980"/>
                  <a:pt x="83219" y="435912"/>
                </a:cubicBezTo>
                <a:cubicBezTo>
                  <a:pt x="79748" y="442844"/>
                  <a:pt x="80549" y="451020"/>
                  <a:pt x="85177" y="457152"/>
                </a:cubicBezTo>
                <a:lnTo>
                  <a:pt x="152376" y="546645"/>
                </a:lnTo>
                <a:cubicBezTo>
                  <a:pt x="157093" y="552955"/>
                  <a:pt x="164303" y="556510"/>
                  <a:pt x="172135" y="556510"/>
                </a:cubicBezTo>
                <a:cubicBezTo>
                  <a:pt x="180056" y="556510"/>
                  <a:pt x="187266" y="552955"/>
                  <a:pt x="191983" y="546645"/>
                </a:cubicBezTo>
                <a:lnTo>
                  <a:pt x="259182" y="457152"/>
                </a:lnTo>
                <a:cubicBezTo>
                  <a:pt x="263810" y="451020"/>
                  <a:pt x="264522" y="442844"/>
                  <a:pt x="261051" y="435912"/>
                </a:cubicBezTo>
                <a:cubicBezTo>
                  <a:pt x="257579" y="428980"/>
                  <a:pt x="250637" y="424714"/>
                  <a:pt x="242894" y="424714"/>
                </a:cubicBezTo>
                <a:close/>
                <a:moveTo>
                  <a:pt x="172215" y="242745"/>
                </a:moveTo>
                <a:cubicBezTo>
                  <a:pt x="205751" y="242745"/>
                  <a:pt x="232937" y="269899"/>
                  <a:pt x="232937" y="303396"/>
                </a:cubicBezTo>
                <a:cubicBezTo>
                  <a:pt x="232937" y="336893"/>
                  <a:pt x="205751" y="364047"/>
                  <a:pt x="172215" y="364047"/>
                </a:cubicBezTo>
                <a:cubicBezTo>
                  <a:pt x="138679" y="364047"/>
                  <a:pt x="111493" y="336893"/>
                  <a:pt x="111493" y="303396"/>
                </a:cubicBezTo>
                <a:cubicBezTo>
                  <a:pt x="111493" y="269899"/>
                  <a:pt x="138679" y="242745"/>
                  <a:pt x="172215" y="242745"/>
                </a:cubicBezTo>
                <a:close/>
                <a:moveTo>
                  <a:pt x="172135" y="222444"/>
                </a:moveTo>
                <a:cubicBezTo>
                  <a:pt x="127455" y="222444"/>
                  <a:pt x="91141" y="258703"/>
                  <a:pt x="91141" y="303317"/>
                </a:cubicBezTo>
                <a:cubicBezTo>
                  <a:pt x="91141" y="347930"/>
                  <a:pt x="127455" y="384278"/>
                  <a:pt x="172135" y="384278"/>
                </a:cubicBezTo>
                <a:cubicBezTo>
                  <a:pt x="216815" y="384278"/>
                  <a:pt x="253218" y="347930"/>
                  <a:pt x="253218" y="303317"/>
                </a:cubicBezTo>
                <a:cubicBezTo>
                  <a:pt x="253218" y="258703"/>
                  <a:pt x="216815" y="222444"/>
                  <a:pt x="172135" y="222444"/>
                </a:cubicBezTo>
                <a:close/>
                <a:moveTo>
                  <a:pt x="172170" y="70777"/>
                </a:moveTo>
                <a:cubicBezTo>
                  <a:pt x="173149" y="70777"/>
                  <a:pt x="174930" y="71044"/>
                  <a:pt x="176176" y="72820"/>
                </a:cubicBezTo>
                <a:lnTo>
                  <a:pt x="243027" y="161736"/>
                </a:lnTo>
                <a:cubicBezTo>
                  <a:pt x="243027" y="161736"/>
                  <a:pt x="242938" y="161736"/>
                  <a:pt x="242938" y="161736"/>
                </a:cubicBezTo>
                <a:lnTo>
                  <a:pt x="101402" y="161647"/>
                </a:lnTo>
                <a:lnTo>
                  <a:pt x="168164" y="72820"/>
                </a:lnTo>
                <a:cubicBezTo>
                  <a:pt x="169500" y="71044"/>
                  <a:pt x="171280" y="70777"/>
                  <a:pt x="172170" y="70777"/>
                </a:cubicBezTo>
                <a:close/>
                <a:moveTo>
                  <a:pt x="172135" y="50479"/>
                </a:moveTo>
                <a:cubicBezTo>
                  <a:pt x="164125" y="50479"/>
                  <a:pt x="156737" y="54211"/>
                  <a:pt x="151931" y="60610"/>
                </a:cubicBezTo>
                <a:lnTo>
                  <a:pt x="85177" y="149481"/>
                </a:lnTo>
                <a:cubicBezTo>
                  <a:pt x="80549" y="155702"/>
                  <a:pt x="79748" y="163878"/>
                  <a:pt x="83219" y="170810"/>
                </a:cubicBezTo>
                <a:cubicBezTo>
                  <a:pt x="86691" y="177742"/>
                  <a:pt x="93722" y="182008"/>
                  <a:pt x="101465" y="182008"/>
                </a:cubicBezTo>
                <a:lnTo>
                  <a:pt x="242894" y="182008"/>
                </a:lnTo>
                <a:cubicBezTo>
                  <a:pt x="250637" y="182008"/>
                  <a:pt x="257579" y="177742"/>
                  <a:pt x="261051" y="170810"/>
                </a:cubicBezTo>
                <a:cubicBezTo>
                  <a:pt x="264522" y="163878"/>
                  <a:pt x="263810" y="155702"/>
                  <a:pt x="259182" y="149481"/>
                </a:cubicBezTo>
                <a:lnTo>
                  <a:pt x="192339" y="60610"/>
                </a:lnTo>
                <a:cubicBezTo>
                  <a:pt x="187533" y="54211"/>
                  <a:pt x="180234" y="50479"/>
                  <a:pt x="172135" y="50479"/>
                </a:cubicBezTo>
                <a:close/>
                <a:moveTo>
                  <a:pt x="30351" y="0"/>
                </a:moveTo>
                <a:lnTo>
                  <a:pt x="313919" y="0"/>
                </a:lnTo>
                <a:cubicBezTo>
                  <a:pt x="330652" y="0"/>
                  <a:pt x="344359" y="13597"/>
                  <a:pt x="344359" y="30305"/>
                </a:cubicBezTo>
                <a:lnTo>
                  <a:pt x="344359" y="576328"/>
                </a:lnTo>
                <a:cubicBezTo>
                  <a:pt x="344359" y="593125"/>
                  <a:pt x="330652" y="606722"/>
                  <a:pt x="313919" y="606722"/>
                </a:cubicBezTo>
                <a:lnTo>
                  <a:pt x="30351" y="606722"/>
                </a:lnTo>
                <a:cubicBezTo>
                  <a:pt x="13618" y="606722"/>
                  <a:pt x="0" y="593125"/>
                  <a:pt x="0" y="576328"/>
                </a:cubicBezTo>
                <a:lnTo>
                  <a:pt x="0" y="30305"/>
                </a:lnTo>
                <a:cubicBezTo>
                  <a:pt x="0" y="13597"/>
                  <a:pt x="13618" y="0"/>
                  <a:pt x="30351" y="0"/>
                </a:cubicBezTo>
                <a:close/>
              </a:path>
            </a:pathLst>
          </a:custGeom>
          <a:solidFill>
            <a:schemeClr val="accent1"/>
          </a:solidFill>
          <a:ln>
            <a:noFill/>
          </a:ln>
        </p:spPr>
      </p:sp>
      <p:sp>
        <p:nvSpPr>
          <p:cNvPr id="87" name="文本框 7">
            <a:extLst>
              <a:ext uri="{FF2B5EF4-FFF2-40B4-BE49-F238E27FC236}">
                <a16:creationId xmlns:a16="http://schemas.microsoft.com/office/drawing/2014/main" id="{62082B10-9E03-A8B2-2DA1-1C8D18E7A615}"/>
              </a:ext>
            </a:extLst>
          </p:cNvPr>
          <p:cNvSpPr txBox="1">
            <a:spLocks noChangeArrowheads="1"/>
          </p:cNvSpPr>
          <p:nvPr/>
        </p:nvSpPr>
        <p:spPr bwMode="auto">
          <a:xfrm>
            <a:off x="10328138" y="3023440"/>
            <a:ext cx="15552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effectLst/>
                <a:uLnTx/>
                <a:uFillTx/>
                <a:latin typeface="Verdana" panose="020B0604030504040204" pitchFamily="34" charset="0"/>
                <a:ea typeface="宋体" panose="02010600030101010101" pitchFamily="2" charset="-122"/>
                <a:cs typeface="+mn-cs"/>
              </a:rPr>
              <a:t>光幕</a:t>
            </a:r>
            <a:r>
              <a:rPr kumimoji="0" lang="en-US" altLang="zh-CN" sz="1600" b="0" i="0" u="none" strike="noStrike" kern="1200" cap="none" spc="0" normalizeH="0" baseline="0" noProof="0" dirty="0">
                <a:ln>
                  <a:noFill/>
                </a:ln>
                <a:effectLst/>
                <a:uLnTx/>
                <a:uFillTx/>
                <a:latin typeface="Verdana" panose="020B0604030504040204" pitchFamily="34" charset="0"/>
                <a:ea typeface="宋体" panose="02010600030101010101" pitchFamily="2" charset="-122"/>
                <a:cs typeface="+mn-cs"/>
              </a:rPr>
              <a:t>/</a:t>
            </a:r>
            <a:r>
              <a:rPr kumimoji="0" lang="zh-CN" altLang="en-US" sz="1600" b="0" i="0" u="none" strike="noStrike" kern="1200" cap="none" spc="0" normalizeH="0" baseline="0" noProof="0" dirty="0">
                <a:ln>
                  <a:noFill/>
                </a:ln>
                <a:effectLst/>
                <a:uLnTx/>
                <a:uFillTx/>
                <a:latin typeface="Verdana" panose="020B0604030504040204" pitchFamily="34" charset="0"/>
                <a:ea typeface="宋体" panose="02010600030101010101" pitchFamily="2" charset="-122"/>
                <a:cs typeface="+mn-cs"/>
              </a:rPr>
              <a:t>开门按钮</a:t>
            </a:r>
          </a:p>
        </p:txBody>
      </p:sp>
      <p:sp>
        <p:nvSpPr>
          <p:cNvPr id="88" name="文本框 7">
            <a:extLst>
              <a:ext uri="{FF2B5EF4-FFF2-40B4-BE49-F238E27FC236}">
                <a16:creationId xmlns:a16="http://schemas.microsoft.com/office/drawing/2014/main" id="{46B8DA92-1DBA-C68D-C29A-60D02CE159A6}"/>
              </a:ext>
            </a:extLst>
          </p:cNvPr>
          <p:cNvSpPr txBox="1">
            <a:spLocks noChangeArrowheads="1"/>
          </p:cNvSpPr>
          <p:nvPr/>
        </p:nvSpPr>
        <p:spPr bwMode="auto">
          <a:xfrm>
            <a:off x="9704974" y="1924049"/>
            <a:ext cx="8731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white"/>
                </a:solidFill>
                <a:effectLst/>
                <a:uLnTx/>
                <a:uFillTx/>
                <a:latin typeface="Verdana" panose="020B0604030504040204" pitchFamily="34" charset="0"/>
                <a:ea typeface="宋体" panose="02010600030101010101" pitchFamily="2" charset="-122"/>
                <a:cs typeface="+mn-cs"/>
              </a:rPr>
              <a:t>无源干接点</a:t>
            </a:r>
          </a:p>
        </p:txBody>
      </p:sp>
      <p:sp>
        <p:nvSpPr>
          <p:cNvPr id="89" name="右弧形箭头 88">
            <a:extLst>
              <a:ext uri="{FF2B5EF4-FFF2-40B4-BE49-F238E27FC236}">
                <a16:creationId xmlns:a16="http://schemas.microsoft.com/office/drawing/2014/main" id="{7C595F02-41D8-6C13-B09A-545522FE1A49}"/>
              </a:ext>
            </a:extLst>
          </p:cNvPr>
          <p:cNvSpPr/>
          <p:nvPr/>
        </p:nvSpPr>
        <p:spPr>
          <a:xfrm>
            <a:off x="10975693" y="3361690"/>
            <a:ext cx="480060" cy="701040"/>
          </a:xfrm>
          <a:prstGeom prst="curvedLeftArrow">
            <a:avLst>
              <a:gd name="adj1" fmla="val 25000"/>
              <a:gd name="adj2" fmla="val 53783"/>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90" name="文本框 89">
            <a:extLst>
              <a:ext uri="{FF2B5EF4-FFF2-40B4-BE49-F238E27FC236}">
                <a16:creationId xmlns:a16="http://schemas.microsoft.com/office/drawing/2014/main" id="{7CF7939B-D215-F8BA-1437-7CA9D914AAC7}"/>
              </a:ext>
            </a:extLst>
          </p:cNvPr>
          <p:cNvSpPr txBox="1"/>
          <p:nvPr/>
        </p:nvSpPr>
        <p:spPr>
          <a:xfrm>
            <a:off x="7396722" y="4344544"/>
            <a:ext cx="4195911" cy="1265218"/>
          </a:xfrm>
          <a:prstGeom prst="rect">
            <a:avLst/>
          </a:prstGeom>
          <a:noFill/>
          <a:ln>
            <a:solidFill>
              <a:srgbClr val="31778E"/>
            </a:solidFill>
            <a:prstDash val="dash"/>
          </a:ln>
        </p:spPr>
        <p:txBody>
          <a:bodyPr wrap="square" rtlCol="0">
            <a:spAutoFit/>
          </a:bodyPr>
          <a:lstStyle/>
          <a:p>
            <a:pPr marL="0" marR="0" lvl="0" indent="0" algn="l" defTabSz="914277" rtl="0" eaLnBrk="1" fontAlgn="auto" latinLnBrk="0" hangingPunct="1">
              <a:lnSpc>
                <a:spcPct val="150000"/>
              </a:lnSpc>
              <a:spcBef>
                <a:spcPts val="0"/>
              </a:spcBef>
              <a:spcAft>
                <a:spcPts val="0"/>
              </a:spcAft>
              <a:buClrTx/>
              <a:buSzTx/>
              <a:buFontTx/>
              <a:buNone/>
              <a:tabLst/>
              <a:defRPr/>
            </a:pPr>
            <a:r>
              <a:rPr kumimoji="0" lang="zh-CN" altLang="en-US" sz="1693" b="1"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电动车检测：</a:t>
            </a:r>
            <a:endParaRPr kumimoji="0" lang="zh-CN" altLang="en-US" sz="1693"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a:p>
            <a:pPr marL="0" marR="0" lvl="0" indent="0" algn="l" defTabSz="914277" rtl="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1</a:t>
            </a:r>
            <a:r>
              <a:rPr kumimoji="0" lang="zh-CN" altLang="en-US" sz="1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、检测到电动车，前端相机声光报警；</a:t>
            </a:r>
          </a:p>
          <a:p>
            <a:pPr marL="0" marR="0" lvl="0" indent="0" algn="l" defTabSz="914277" rtl="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2</a:t>
            </a:r>
            <a:r>
              <a:rPr kumimoji="0" lang="zh-CN" altLang="en-US" sz="1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、电梯不运行；</a:t>
            </a:r>
          </a:p>
        </p:txBody>
      </p:sp>
      <p:sp>
        <p:nvSpPr>
          <p:cNvPr id="91" name="TextBox 4">
            <a:extLst>
              <a:ext uri="{FF2B5EF4-FFF2-40B4-BE49-F238E27FC236}">
                <a16:creationId xmlns:a16="http://schemas.microsoft.com/office/drawing/2014/main" id="{B925145E-44F8-8F79-C390-C0DD3C249425}"/>
              </a:ext>
            </a:extLst>
          </p:cNvPr>
          <p:cNvSpPr txBox="1">
            <a:spLocks noChangeArrowheads="1"/>
          </p:cNvSpPr>
          <p:nvPr/>
        </p:nvSpPr>
        <p:spPr bwMode="auto">
          <a:xfrm>
            <a:off x="888731" y="746999"/>
            <a:ext cx="2066062" cy="500325"/>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微软雅黑" panose="020B0503020204020204" charset="-122"/>
                <a:ea typeface="思源黑体 CN Medium" panose="020B0600000000000000" charset="-122"/>
                <a:sym typeface="宋体" panose="02010600030101010101" pitchFamily="2" charset="-122"/>
              </a:rPr>
              <a:t>电动车入梯报警</a:t>
            </a:r>
            <a:endParaRPr lang="zh-CN" altLang="en-US" sz="1615" dirty="0">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101286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8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43900">
                <p:cTn id="12" fill="hold" display="0">
                  <p:stCondLst>
                    <p:cond delay="indefinite"/>
                  </p:stCondLst>
                </p:cTn>
                <p:tgtEl>
                  <p:spTgt spid="4"/>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3" y="283210"/>
            <a:ext cx="4348423"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梯联网平台电梯监测解决方案</a:t>
            </a:r>
          </a:p>
        </p:txBody>
      </p:sp>
      <p:grpSp>
        <p:nvGrpSpPr>
          <p:cNvPr id="4" name="ïṣ1íḑe">
            <a:extLst>
              <a:ext uri="{FF2B5EF4-FFF2-40B4-BE49-F238E27FC236}">
                <a16:creationId xmlns:a16="http://schemas.microsoft.com/office/drawing/2014/main" id="{1EB7309E-89CC-CE47-FB54-FDDB01D653F9}"/>
              </a:ext>
            </a:extLst>
          </p:cNvPr>
          <p:cNvGrpSpPr/>
          <p:nvPr/>
        </p:nvGrpSpPr>
        <p:grpSpPr>
          <a:xfrm>
            <a:off x="346110" y="1122680"/>
            <a:ext cx="11316553" cy="4325112"/>
            <a:chOff x="660400" y="2032000"/>
            <a:chExt cx="10858500" cy="4087586"/>
          </a:xfrm>
        </p:grpSpPr>
        <p:grpSp>
          <p:nvGrpSpPr>
            <p:cNvPr id="5" name="í$ḻîḋé">
              <a:extLst>
                <a:ext uri="{FF2B5EF4-FFF2-40B4-BE49-F238E27FC236}">
                  <a16:creationId xmlns:a16="http://schemas.microsoft.com/office/drawing/2014/main" id="{EF544D06-EB77-BAD0-4F9C-698342467F43}"/>
                </a:ext>
              </a:extLst>
            </p:cNvPr>
            <p:cNvGrpSpPr/>
            <p:nvPr/>
          </p:nvGrpSpPr>
          <p:grpSpPr>
            <a:xfrm>
              <a:off x="660400" y="4324169"/>
              <a:ext cx="4071257" cy="1795417"/>
              <a:chOff x="660400" y="2032000"/>
              <a:chExt cx="4071257" cy="1795417"/>
            </a:xfrm>
          </p:grpSpPr>
          <p:sp>
            <p:nvSpPr>
              <p:cNvPr id="19" name="í$lídê">
                <a:extLst>
                  <a:ext uri="{FF2B5EF4-FFF2-40B4-BE49-F238E27FC236}">
                    <a16:creationId xmlns:a16="http://schemas.microsoft.com/office/drawing/2014/main" id="{5B5E0EF9-120E-BDB5-71A7-9AE9618D3E19}"/>
                  </a:ext>
                </a:extLst>
              </p:cNvPr>
              <p:cNvSpPr/>
              <p:nvPr/>
            </p:nvSpPr>
            <p:spPr>
              <a:xfrm>
                <a:off x="660400" y="2032000"/>
                <a:ext cx="4071257" cy="1795417"/>
              </a:xfrm>
              <a:prstGeom prst="roundRect">
                <a:avLst>
                  <a:gd name="adj" fmla="val 18186"/>
                </a:avLst>
              </a:prstGeom>
              <a:gradFill>
                <a:gsLst>
                  <a:gs pos="31000">
                    <a:schemeClr val="accent6">
                      <a:lumMod val="50000"/>
                    </a:schemeClr>
                  </a:gs>
                  <a:gs pos="100000">
                    <a:schemeClr val="tx2">
                      <a:lumMod val="20000"/>
                      <a:lumOff val="8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04000" tIns="540000" rIns="468000" rtlCol="0" anchor="ct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000" b="0" i="0" u="none" strike="noStrike" kern="1200" cap="none" spc="0" normalizeH="0" baseline="0" noProof="0" dirty="0">
                    <a:ln>
                      <a:noFill/>
                    </a:ln>
                    <a:solidFill>
                      <a:schemeClr val="tx1"/>
                    </a:solidFill>
                    <a:effectLst/>
                    <a:uLnTx/>
                    <a:uFillTx/>
                    <a:latin typeface="Calibri"/>
                    <a:ea typeface="微软雅黑"/>
                    <a:cs typeface="+mn-cs"/>
                  </a:rPr>
                  <a:t>电梯故障（包括困人等不同类型）排名、故障原因分析统计、故障救援时间计算统计；</a:t>
                </a:r>
              </a:p>
            </p:txBody>
          </p:sp>
          <p:sp>
            <p:nvSpPr>
              <p:cNvPr id="20" name="íṡḻîdè">
                <a:extLst>
                  <a:ext uri="{FF2B5EF4-FFF2-40B4-BE49-F238E27FC236}">
                    <a16:creationId xmlns:a16="http://schemas.microsoft.com/office/drawing/2014/main" id="{E46C019A-510C-7A1F-F4FD-489AEFCF3A04}"/>
                  </a:ext>
                </a:extLst>
              </p:cNvPr>
              <p:cNvSpPr/>
              <p:nvPr/>
            </p:nvSpPr>
            <p:spPr>
              <a:xfrm>
                <a:off x="660400" y="2032000"/>
                <a:ext cx="3797822" cy="584775"/>
              </a:xfrm>
              <a:custGeom>
                <a:avLst/>
                <a:gdLst>
                  <a:gd name="connsiteX0" fmla="*/ 325701 w 3797822"/>
                  <a:gd name="connsiteY0" fmla="*/ 0 h 584775"/>
                  <a:gd name="connsiteX1" fmla="*/ 3745556 w 3797822"/>
                  <a:gd name="connsiteY1" fmla="*/ 0 h 584775"/>
                  <a:gd name="connsiteX2" fmla="*/ 3797822 w 3797822"/>
                  <a:gd name="connsiteY2" fmla="*/ 5269 h 584775"/>
                  <a:gd name="connsiteX3" fmla="*/ 3256499 w 3797822"/>
                  <a:gd name="connsiteY3" fmla="*/ 584775 h 584775"/>
                  <a:gd name="connsiteX4" fmla="*/ 0 w 3797822"/>
                  <a:gd name="connsiteY4" fmla="*/ 584775 h 584775"/>
                  <a:gd name="connsiteX5" fmla="*/ 0 w 3797822"/>
                  <a:gd name="connsiteY5" fmla="*/ 325701 h 584775"/>
                  <a:gd name="connsiteX6" fmla="*/ 325701 w 3797822"/>
                  <a:gd name="connsiteY6"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7822" h="584775">
                    <a:moveTo>
                      <a:pt x="325701" y="0"/>
                    </a:moveTo>
                    <a:lnTo>
                      <a:pt x="3745556" y="0"/>
                    </a:lnTo>
                    <a:lnTo>
                      <a:pt x="3797822" y="5269"/>
                    </a:lnTo>
                    <a:lnTo>
                      <a:pt x="3256499" y="584775"/>
                    </a:lnTo>
                    <a:lnTo>
                      <a:pt x="0" y="584775"/>
                    </a:lnTo>
                    <a:lnTo>
                      <a:pt x="0" y="325701"/>
                    </a:lnTo>
                    <a:cubicBezTo>
                      <a:pt x="0" y="145821"/>
                      <a:pt x="145821" y="0"/>
                      <a:pt x="325701" y="0"/>
                    </a:cubicBezTo>
                    <a:close/>
                  </a:path>
                </a:pathLst>
              </a:custGeom>
              <a:gradFill flip="none" rotWithShape="1">
                <a:gsLst>
                  <a:gs pos="12000">
                    <a:srgbClr val="984807"/>
                  </a:gs>
                  <a:gs pos="84000">
                    <a:schemeClr val="tx1">
                      <a:lumMod val="75000"/>
                      <a:lumOff val="2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月度（年度）电梯故障原因统计分析</a:t>
                </a:r>
              </a:p>
            </p:txBody>
          </p:sp>
        </p:grpSp>
        <p:grpSp>
          <p:nvGrpSpPr>
            <p:cNvPr id="7" name="iṥḷïḍe">
              <a:extLst>
                <a:ext uri="{FF2B5EF4-FFF2-40B4-BE49-F238E27FC236}">
                  <a16:creationId xmlns:a16="http://schemas.microsoft.com/office/drawing/2014/main" id="{78A4AE81-B2E5-F7A0-9692-36A7DFB551C3}"/>
                </a:ext>
              </a:extLst>
            </p:cNvPr>
            <p:cNvGrpSpPr/>
            <p:nvPr/>
          </p:nvGrpSpPr>
          <p:grpSpPr>
            <a:xfrm>
              <a:off x="7447643" y="4324169"/>
              <a:ext cx="4071257" cy="1795417"/>
              <a:chOff x="7447643" y="2032000"/>
              <a:chExt cx="4071257" cy="1795417"/>
            </a:xfrm>
          </p:grpSpPr>
          <p:sp>
            <p:nvSpPr>
              <p:cNvPr id="17" name="íṡḷïde">
                <a:extLst>
                  <a:ext uri="{FF2B5EF4-FFF2-40B4-BE49-F238E27FC236}">
                    <a16:creationId xmlns:a16="http://schemas.microsoft.com/office/drawing/2014/main" id="{A0FF96EB-37E5-045F-5D75-17070CB14AD2}"/>
                  </a:ext>
                </a:extLst>
              </p:cNvPr>
              <p:cNvSpPr/>
              <p:nvPr/>
            </p:nvSpPr>
            <p:spPr>
              <a:xfrm>
                <a:off x="7447643" y="2032000"/>
                <a:ext cx="4071257" cy="1795417"/>
              </a:xfrm>
              <a:prstGeom prst="roundRect">
                <a:avLst>
                  <a:gd name="adj" fmla="val 19318"/>
                </a:avLst>
              </a:prstGeom>
              <a:gradFill>
                <a:gsLst>
                  <a:gs pos="31000">
                    <a:schemeClr val="tx2">
                      <a:lumMod val="75000"/>
                    </a:schemeClr>
                  </a:gs>
                  <a:gs pos="100000">
                    <a:schemeClr val="accent1">
                      <a:lumMod val="20000"/>
                      <a:lumOff val="8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0" tIns="540000" rIns="360000" rtlCol="0" anchor="ct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050" b="0" i="0" u="none" strike="noStrike" kern="1200" cap="none" spc="0" normalizeH="0" baseline="0" noProof="0" dirty="0">
                    <a:ln>
                      <a:noFill/>
                    </a:ln>
                    <a:solidFill>
                      <a:schemeClr val="tx1"/>
                    </a:solidFill>
                    <a:effectLst/>
                    <a:uLnTx/>
                    <a:uFillTx/>
                    <a:latin typeface="Calibri"/>
                    <a:ea typeface="微软雅黑"/>
                    <a:cs typeface="+mn-cs"/>
                  </a:rPr>
                  <a:t>根据时间段提供电梯正常年检、电梯年检超期数据统计；</a:t>
                </a:r>
              </a:p>
            </p:txBody>
          </p:sp>
          <p:sp>
            <p:nvSpPr>
              <p:cNvPr id="18" name="ï$ļïḓe">
                <a:extLst>
                  <a:ext uri="{FF2B5EF4-FFF2-40B4-BE49-F238E27FC236}">
                    <a16:creationId xmlns:a16="http://schemas.microsoft.com/office/drawing/2014/main" id="{878ACD72-4148-A635-FAC3-E81FC64530ED}"/>
                  </a:ext>
                </a:extLst>
              </p:cNvPr>
              <p:cNvSpPr/>
              <p:nvPr/>
            </p:nvSpPr>
            <p:spPr>
              <a:xfrm flipH="1">
                <a:off x="7721078" y="2032000"/>
                <a:ext cx="3797822" cy="584775"/>
              </a:xfrm>
              <a:custGeom>
                <a:avLst/>
                <a:gdLst>
                  <a:gd name="connsiteX0" fmla="*/ 325701 w 3797822"/>
                  <a:gd name="connsiteY0" fmla="*/ 0 h 584775"/>
                  <a:gd name="connsiteX1" fmla="*/ 3745556 w 3797822"/>
                  <a:gd name="connsiteY1" fmla="*/ 0 h 584775"/>
                  <a:gd name="connsiteX2" fmla="*/ 3797822 w 3797822"/>
                  <a:gd name="connsiteY2" fmla="*/ 5269 h 584775"/>
                  <a:gd name="connsiteX3" fmla="*/ 3256499 w 3797822"/>
                  <a:gd name="connsiteY3" fmla="*/ 584775 h 584775"/>
                  <a:gd name="connsiteX4" fmla="*/ 0 w 3797822"/>
                  <a:gd name="connsiteY4" fmla="*/ 584775 h 584775"/>
                  <a:gd name="connsiteX5" fmla="*/ 0 w 3797822"/>
                  <a:gd name="connsiteY5" fmla="*/ 325701 h 584775"/>
                  <a:gd name="connsiteX6" fmla="*/ 325701 w 3797822"/>
                  <a:gd name="connsiteY6"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7822" h="584775">
                    <a:moveTo>
                      <a:pt x="325701" y="0"/>
                    </a:moveTo>
                    <a:lnTo>
                      <a:pt x="3745556" y="0"/>
                    </a:lnTo>
                    <a:lnTo>
                      <a:pt x="3797822" y="5269"/>
                    </a:lnTo>
                    <a:lnTo>
                      <a:pt x="3256499" y="584775"/>
                    </a:lnTo>
                    <a:lnTo>
                      <a:pt x="0" y="584775"/>
                    </a:lnTo>
                    <a:lnTo>
                      <a:pt x="0" y="325701"/>
                    </a:lnTo>
                    <a:cubicBezTo>
                      <a:pt x="0" y="145821"/>
                      <a:pt x="145821" y="0"/>
                      <a:pt x="325701" y="0"/>
                    </a:cubicBezTo>
                    <a:close/>
                  </a:path>
                </a:pathLst>
              </a:custGeom>
              <a:gradFill flip="none" rotWithShape="1">
                <a:gsLst>
                  <a:gs pos="0">
                    <a:srgbClr val="17375E"/>
                  </a:gs>
                  <a:gs pos="100000">
                    <a:schemeClr val="accent4">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srgbClr val="FFFFFF"/>
                    </a:solidFill>
                    <a:effectLst/>
                    <a:uLnTx/>
                    <a:uFillTx/>
                    <a:latin typeface="Calibri"/>
                    <a:ea typeface="微软雅黑"/>
                    <a:cs typeface="+mn-cs"/>
                  </a:rPr>
                  <a:t>月度（年度）电梯年检情况统计</a:t>
                </a:r>
                <a:endParaRPr kumimoji="1" lang="en-US" altLang="zh-CN" sz="1800" b="1" i="0" u="none" strike="noStrike" kern="1200" cap="none" spc="0" normalizeH="0" baseline="0" noProof="0" dirty="0">
                  <a:ln>
                    <a:noFill/>
                  </a:ln>
                  <a:solidFill>
                    <a:srgbClr val="FFFFFF"/>
                  </a:solidFill>
                  <a:effectLst/>
                  <a:uLnTx/>
                  <a:uFillTx/>
                  <a:latin typeface="Calibri"/>
                  <a:ea typeface="微软雅黑"/>
                  <a:cs typeface="+mn-cs"/>
                </a:endParaRPr>
              </a:p>
            </p:txBody>
          </p:sp>
        </p:grpSp>
        <p:grpSp>
          <p:nvGrpSpPr>
            <p:cNvPr id="8" name="iṩļiďe">
              <a:extLst>
                <a:ext uri="{FF2B5EF4-FFF2-40B4-BE49-F238E27FC236}">
                  <a16:creationId xmlns:a16="http://schemas.microsoft.com/office/drawing/2014/main" id="{CE50854B-90E9-5758-38E9-A27F0EE9C9D9}"/>
                </a:ext>
              </a:extLst>
            </p:cNvPr>
            <p:cNvGrpSpPr/>
            <p:nvPr/>
          </p:nvGrpSpPr>
          <p:grpSpPr>
            <a:xfrm>
              <a:off x="660400" y="2032000"/>
              <a:ext cx="4071257" cy="1795417"/>
              <a:chOff x="660400" y="2032000"/>
              <a:chExt cx="4071257" cy="1795417"/>
            </a:xfrm>
          </p:grpSpPr>
          <p:sp>
            <p:nvSpPr>
              <p:cNvPr id="15" name="iśľîḋê">
                <a:extLst>
                  <a:ext uri="{FF2B5EF4-FFF2-40B4-BE49-F238E27FC236}">
                    <a16:creationId xmlns:a16="http://schemas.microsoft.com/office/drawing/2014/main" id="{5B61463F-E93A-7C51-9862-A2D560B93D1D}"/>
                  </a:ext>
                </a:extLst>
              </p:cNvPr>
              <p:cNvSpPr/>
              <p:nvPr/>
            </p:nvSpPr>
            <p:spPr>
              <a:xfrm>
                <a:off x="660400" y="2032000"/>
                <a:ext cx="4071257" cy="1795417"/>
              </a:xfrm>
              <a:prstGeom prst="roundRect">
                <a:avLst>
                  <a:gd name="adj" fmla="val 18186"/>
                </a:avLst>
              </a:prstGeom>
              <a:gradFill>
                <a:gsLst>
                  <a:gs pos="9000">
                    <a:schemeClr val="bg2">
                      <a:lumMod val="75000"/>
                    </a:schemeClr>
                  </a:gs>
                  <a:gs pos="100000">
                    <a:schemeClr val="accent1">
                      <a:lumMod val="20000"/>
                      <a:lumOff val="8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04000" tIns="540000" rIns="504000" rtlCol="0" anchor="ct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100" b="0" i="0" u="none" strike="noStrike" kern="1200" cap="none" spc="0" normalizeH="0" baseline="0" noProof="0" dirty="0">
                    <a:ln>
                      <a:noFill/>
                    </a:ln>
                    <a:solidFill>
                      <a:schemeClr val="tx1"/>
                    </a:solidFill>
                    <a:effectLst/>
                    <a:uLnTx/>
                    <a:uFillTx/>
                    <a:latin typeface="Calibri"/>
                    <a:ea typeface="微软雅黑"/>
                    <a:cs typeface="+mn-cs"/>
                  </a:rPr>
                  <a:t>可按照电梯故障处置数量、电梯按区域故障、按故障原因、电梯品牌故障、按维保单位故障、电梯使用年限故障等数据进行统计；</a:t>
                </a:r>
                <a:endParaRPr kumimoji="0" lang="zh-CN" altLang="en-US" sz="2400" b="0" i="0" u="none" strike="noStrike" kern="1200" cap="none" spc="0" normalizeH="0" baseline="0" noProof="0" dirty="0">
                  <a:ln>
                    <a:noFill/>
                  </a:ln>
                  <a:solidFill>
                    <a:schemeClr val="tx1"/>
                  </a:solidFill>
                  <a:effectLst/>
                  <a:uLnTx/>
                  <a:uFillTx/>
                  <a:latin typeface="Calibri"/>
                  <a:ea typeface="微软雅黑"/>
                  <a:cs typeface="+mn-cs"/>
                </a:endParaRPr>
              </a:p>
            </p:txBody>
          </p:sp>
          <p:sp>
            <p:nvSpPr>
              <p:cNvPr id="16" name="îśļîḋe">
                <a:extLst>
                  <a:ext uri="{FF2B5EF4-FFF2-40B4-BE49-F238E27FC236}">
                    <a16:creationId xmlns:a16="http://schemas.microsoft.com/office/drawing/2014/main" id="{F9748C48-644E-394C-AEF2-E5183E4FEE71}"/>
                  </a:ext>
                </a:extLst>
              </p:cNvPr>
              <p:cNvSpPr/>
              <p:nvPr/>
            </p:nvSpPr>
            <p:spPr>
              <a:xfrm>
                <a:off x="660400" y="2032000"/>
                <a:ext cx="3806880" cy="584775"/>
              </a:xfrm>
              <a:custGeom>
                <a:avLst/>
                <a:gdLst>
                  <a:gd name="connsiteX0" fmla="*/ 325701 w 3797822"/>
                  <a:gd name="connsiteY0" fmla="*/ 0 h 584775"/>
                  <a:gd name="connsiteX1" fmla="*/ 3745556 w 3797822"/>
                  <a:gd name="connsiteY1" fmla="*/ 0 h 584775"/>
                  <a:gd name="connsiteX2" fmla="*/ 3797822 w 3797822"/>
                  <a:gd name="connsiteY2" fmla="*/ 5269 h 584775"/>
                  <a:gd name="connsiteX3" fmla="*/ 3256499 w 3797822"/>
                  <a:gd name="connsiteY3" fmla="*/ 584775 h 584775"/>
                  <a:gd name="connsiteX4" fmla="*/ 0 w 3797822"/>
                  <a:gd name="connsiteY4" fmla="*/ 584775 h 584775"/>
                  <a:gd name="connsiteX5" fmla="*/ 0 w 3797822"/>
                  <a:gd name="connsiteY5" fmla="*/ 325701 h 584775"/>
                  <a:gd name="connsiteX6" fmla="*/ 325701 w 3797822"/>
                  <a:gd name="connsiteY6"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7822" h="584775">
                    <a:moveTo>
                      <a:pt x="325701" y="0"/>
                    </a:moveTo>
                    <a:lnTo>
                      <a:pt x="3745556" y="0"/>
                    </a:lnTo>
                    <a:lnTo>
                      <a:pt x="3797822" y="5269"/>
                    </a:lnTo>
                    <a:lnTo>
                      <a:pt x="3256499" y="584775"/>
                    </a:lnTo>
                    <a:lnTo>
                      <a:pt x="0" y="584775"/>
                    </a:lnTo>
                    <a:lnTo>
                      <a:pt x="0" y="325701"/>
                    </a:lnTo>
                    <a:cubicBezTo>
                      <a:pt x="0" y="145821"/>
                      <a:pt x="145821" y="0"/>
                      <a:pt x="325701" y="0"/>
                    </a:cubicBezTo>
                    <a:close/>
                  </a:path>
                </a:pathLst>
              </a:custGeom>
              <a:gradFill flip="none" rotWithShape="1">
                <a:gsLst>
                  <a:gs pos="75000">
                    <a:schemeClr val="tx2">
                      <a:lumMod val="75000"/>
                    </a:schemeClr>
                  </a:gs>
                  <a:gs pos="0">
                    <a:schemeClr val="accent1">
                      <a:lumMod val="20000"/>
                      <a:lumOff val="8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月度（年度）电梯运行故障统计</a:t>
                </a:r>
                <a:endParaRPr kumimoji="1" lang="en-US" altLang="zh-CN" sz="1800" b="1" i="0" u="none" strike="noStrike" kern="1200" cap="none" spc="0" normalizeH="0" baseline="0" noProof="0" dirty="0">
                  <a:ln>
                    <a:noFill/>
                  </a:ln>
                  <a:solidFill>
                    <a:srgbClr val="FFFFFF"/>
                  </a:solidFill>
                  <a:effectLst/>
                  <a:uLnTx/>
                  <a:uFillTx/>
                  <a:latin typeface="Calibri"/>
                  <a:ea typeface="微软雅黑"/>
                  <a:cs typeface="+mn-cs"/>
                </a:endParaRPr>
              </a:p>
            </p:txBody>
          </p:sp>
        </p:grpSp>
        <p:grpSp>
          <p:nvGrpSpPr>
            <p:cNvPr id="9" name="íśḷîḋê">
              <a:extLst>
                <a:ext uri="{FF2B5EF4-FFF2-40B4-BE49-F238E27FC236}">
                  <a16:creationId xmlns:a16="http://schemas.microsoft.com/office/drawing/2014/main" id="{E26FF5EE-6B1D-CE6C-8235-71A12A586193}"/>
                </a:ext>
              </a:extLst>
            </p:cNvPr>
            <p:cNvGrpSpPr/>
            <p:nvPr/>
          </p:nvGrpSpPr>
          <p:grpSpPr>
            <a:xfrm>
              <a:off x="7447643" y="2032000"/>
              <a:ext cx="4071257" cy="1795417"/>
              <a:chOff x="7447643" y="2032000"/>
              <a:chExt cx="4071257" cy="1795417"/>
            </a:xfrm>
          </p:grpSpPr>
          <p:sp>
            <p:nvSpPr>
              <p:cNvPr id="13" name="iṥ1iḑê">
                <a:extLst>
                  <a:ext uri="{FF2B5EF4-FFF2-40B4-BE49-F238E27FC236}">
                    <a16:creationId xmlns:a16="http://schemas.microsoft.com/office/drawing/2014/main" id="{4AA0E50B-8BF0-E8E7-CF16-652035DEAED2}"/>
                  </a:ext>
                </a:extLst>
              </p:cNvPr>
              <p:cNvSpPr/>
              <p:nvPr/>
            </p:nvSpPr>
            <p:spPr>
              <a:xfrm>
                <a:off x="7447643" y="2032000"/>
                <a:ext cx="4071257" cy="1795417"/>
              </a:xfrm>
              <a:prstGeom prst="roundRect">
                <a:avLst>
                  <a:gd name="adj" fmla="val 19318"/>
                </a:avLst>
              </a:prstGeom>
              <a:gradFill>
                <a:gsLst>
                  <a:gs pos="36000">
                    <a:srgbClr val="1F497D"/>
                  </a:gs>
                  <a:gs pos="100000">
                    <a:schemeClr val="tx2">
                      <a:lumMod val="20000"/>
                      <a:lumOff val="8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0" tIns="540000" rIns="360000" rtlCol="0" anchor="ct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根据时间段提供电梯正常维保、过期维保等数据统计；</a:t>
                </a:r>
                <a:endParaRPr kumimoji="0" lang="zh-CN" altLang="en-US" sz="1000" b="0" i="0" u="none" strike="noStrike" kern="1200" cap="none" spc="0" normalizeH="0" baseline="0" noProof="0" dirty="0">
                  <a:ln>
                    <a:noFill/>
                  </a:ln>
                  <a:solidFill>
                    <a:schemeClr val="tx1"/>
                  </a:solidFill>
                  <a:effectLst/>
                  <a:uLnTx/>
                  <a:uFillTx/>
                  <a:latin typeface="Calibri"/>
                  <a:ea typeface="微软雅黑"/>
                  <a:cs typeface="+mn-cs"/>
                </a:endParaRPr>
              </a:p>
            </p:txBody>
          </p:sp>
          <p:sp>
            <p:nvSpPr>
              <p:cNvPr id="14" name="íṥḷïḑé">
                <a:extLst>
                  <a:ext uri="{FF2B5EF4-FFF2-40B4-BE49-F238E27FC236}">
                    <a16:creationId xmlns:a16="http://schemas.microsoft.com/office/drawing/2014/main" id="{96E0B624-BF29-4CD8-8B7C-988705C88B74}"/>
                  </a:ext>
                </a:extLst>
              </p:cNvPr>
              <p:cNvSpPr/>
              <p:nvPr/>
            </p:nvSpPr>
            <p:spPr>
              <a:xfrm flipH="1">
                <a:off x="7721078" y="2032000"/>
                <a:ext cx="3797822" cy="584775"/>
              </a:xfrm>
              <a:custGeom>
                <a:avLst/>
                <a:gdLst>
                  <a:gd name="connsiteX0" fmla="*/ 325701 w 3797822"/>
                  <a:gd name="connsiteY0" fmla="*/ 0 h 584775"/>
                  <a:gd name="connsiteX1" fmla="*/ 3745556 w 3797822"/>
                  <a:gd name="connsiteY1" fmla="*/ 0 h 584775"/>
                  <a:gd name="connsiteX2" fmla="*/ 3797822 w 3797822"/>
                  <a:gd name="connsiteY2" fmla="*/ 5269 h 584775"/>
                  <a:gd name="connsiteX3" fmla="*/ 3256499 w 3797822"/>
                  <a:gd name="connsiteY3" fmla="*/ 584775 h 584775"/>
                  <a:gd name="connsiteX4" fmla="*/ 0 w 3797822"/>
                  <a:gd name="connsiteY4" fmla="*/ 584775 h 584775"/>
                  <a:gd name="connsiteX5" fmla="*/ 0 w 3797822"/>
                  <a:gd name="connsiteY5" fmla="*/ 325701 h 584775"/>
                  <a:gd name="connsiteX6" fmla="*/ 325701 w 3797822"/>
                  <a:gd name="connsiteY6"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7822" h="584775">
                    <a:moveTo>
                      <a:pt x="325701" y="0"/>
                    </a:moveTo>
                    <a:lnTo>
                      <a:pt x="3745556" y="0"/>
                    </a:lnTo>
                    <a:lnTo>
                      <a:pt x="3797822" y="5269"/>
                    </a:lnTo>
                    <a:lnTo>
                      <a:pt x="3256499" y="584775"/>
                    </a:lnTo>
                    <a:lnTo>
                      <a:pt x="0" y="584775"/>
                    </a:lnTo>
                    <a:lnTo>
                      <a:pt x="0" y="325701"/>
                    </a:lnTo>
                    <a:cubicBezTo>
                      <a:pt x="0" y="145821"/>
                      <a:pt x="145821" y="0"/>
                      <a:pt x="325701" y="0"/>
                    </a:cubicBezTo>
                    <a:close/>
                  </a:path>
                </a:pathLst>
              </a:custGeom>
              <a:gradFill>
                <a:gsLst>
                  <a:gs pos="91000">
                    <a:schemeClr val="accent5">
                      <a:lumMod val="50000"/>
                    </a:schemeClr>
                  </a:gs>
                  <a:gs pos="5000">
                    <a:srgbClr val="1F497D"/>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white"/>
                    </a:solidFill>
                    <a:effectLst/>
                    <a:uLnTx/>
                    <a:uFillTx/>
                    <a:latin typeface="Calibri"/>
                    <a:ea typeface="微软雅黑"/>
                    <a:cs typeface="+mn-cs"/>
                  </a:rPr>
                  <a:t>月度（年度）电梯维保情况统计</a:t>
                </a:r>
                <a:endParaRPr kumimoji="1" lang="en-US" altLang="zh-CN" sz="1800" b="1" i="0" u="none" strike="noStrike" kern="1200" cap="none" spc="0" normalizeH="0" baseline="0" noProof="0" dirty="0">
                  <a:ln>
                    <a:noFill/>
                  </a:ln>
                  <a:solidFill>
                    <a:prstClr val="white"/>
                  </a:solidFill>
                  <a:effectLst/>
                  <a:uLnTx/>
                  <a:uFillTx/>
                  <a:latin typeface="Calibri"/>
                  <a:ea typeface="微软雅黑"/>
                  <a:cs typeface="+mn-cs"/>
                </a:endParaRPr>
              </a:p>
            </p:txBody>
          </p:sp>
        </p:grpSp>
        <p:grpSp>
          <p:nvGrpSpPr>
            <p:cNvPr id="10" name="ïşḷîďe">
              <a:extLst>
                <a:ext uri="{FF2B5EF4-FFF2-40B4-BE49-F238E27FC236}">
                  <a16:creationId xmlns:a16="http://schemas.microsoft.com/office/drawing/2014/main" id="{88BF5C05-6F00-C74A-0A4A-BBCD959AA392}"/>
                </a:ext>
              </a:extLst>
            </p:cNvPr>
            <p:cNvGrpSpPr/>
            <p:nvPr/>
          </p:nvGrpSpPr>
          <p:grpSpPr>
            <a:xfrm>
              <a:off x="4408061" y="4083049"/>
              <a:ext cx="3385095" cy="1692548"/>
              <a:chOff x="4408061" y="4083049"/>
              <a:chExt cx="3385095" cy="1692548"/>
            </a:xfrm>
          </p:grpSpPr>
          <p:sp>
            <p:nvSpPr>
              <p:cNvPr id="11" name="iṩlîdè">
                <a:extLst>
                  <a:ext uri="{FF2B5EF4-FFF2-40B4-BE49-F238E27FC236}">
                    <a16:creationId xmlns:a16="http://schemas.microsoft.com/office/drawing/2014/main" id="{B2E77C95-AC22-AC7E-6283-3FBA4EF51039}"/>
                  </a:ext>
                </a:extLst>
              </p:cNvPr>
              <p:cNvSpPr/>
              <p:nvPr/>
            </p:nvSpPr>
            <p:spPr>
              <a:xfrm rot="5400000">
                <a:off x="5254334" y="3236776"/>
                <a:ext cx="1692547" cy="3385094"/>
              </a:xfrm>
              <a:custGeom>
                <a:avLst/>
                <a:gdLst>
                  <a:gd name="connsiteX0" fmla="*/ 0 w 1843314"/>
                  <a:gd name="connsiteY0" fmla="*/ 0 h 3686628"/>
                  <a:gd name="connsiteX1" fmla="*/ 1843314 w 1843314"/>
                  <a:gd name="connsiteY1" fmla="*/ 1843314 h 3686628"/>
                  <a:gd name="connsiteX2" fmla="*/ 0 w 1843314"/>
                  <a:gd name="connsiteY2" fmla="*/ 3686628 h 3686628"/>
                </a:gdLst>
                <a:ahLst/>
                <a:cxnLst>
                  <a:cxn ang="0">
                    <a:pos x="connsiteX0" y="connsiteY0"/>
                  </a:cxn>
                  <a:cxn ang="0">
                    <a:pos x="connsiteX1" y="connsiteY1"/>
                  </a:cxn>
                  <a:cxn ang="0">
                    <a:pos x="connsiteX2" y="connsiteY2"/>
                  </a:cxn>
                </a:cxnLst>
                <a:rect l="l" t="t" r="r" b="b"/>
                <a:pathLst>
                  <a:path w="1843314" h="3686628">
                    <a:moveTo>
                      <a:pt x="0" y="0"/>
                    </a:moveTo>
                    <a:cubicBezTo>
                      <a:pt x="1018034" y="0"/>
                      <a:pt x="1843314" y="825280"/>
                      <a:pt x="1843314" y="1843314"/>
                    </a:cubicBezTo>
                    <a:cubicBezTo>
                      <a:pt x="1843314" y="2861348"/>
                      <a:pt x="1018034" y="3686628"/>
                      <a:pt x="0" y="3686628"/>
                    </a:cubicBezTo>
                    <a:close/>
                  </a:path>
                </a:pathLst>
              </a:custGeom>
              <a:solidFill>
                <a:srgbClr val="21477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12" name="išḷîḍê">
                <a:extLst>
                  <a:ext uri="{FF2B5EF4-FFF2-40B4-BE49-F238E27FC236}">
                    <a16:creationId xmlns:a16="http://schemas.microsoft.com/office/drawing/2014/main" id="{653DD3F9-BBB0-0E6B-6C96-F135DB4F6282}"/>
                  </a:ext>
                </a:extLst>
              </p:cNvPr>
              <p:cNvSpPr/>
              <p:nvPr/>
            </p:nvSpPr>
            <p:spPr>
              <a:xfrm>
                <a:off x="6083301" y="4083050"/>
                <a:ext cx="1709855" cy="1692547"/>
              </a:xfrm>
              <a:custGeom>
                <a:avLst/>
                <a:gdLst>
                  <a:gd name="connsiteX0" fmla="*/ 0 w 1709855"/>
                  <a:gd name="connsiteY0" fmla="*/ 0 h 1692547"/>
                  <a:gd name="connsiteX1" fmla="*/ 1709855 w 1709855"/>
                  <a:gd name="connsiteY1" fmla="*/ 0 h 1692547"/>
                  <a:gd name="connsiteX2" fmla="*/ 17308 w 1709855"/>
                  <a:gd name="connsiteY2" fmla="*/ 1692547 h 1692547"/>
                  <a:gd name="connsiteX3" fmla="*/ 0 w 1709855"/>
                  <a:gd name="connsiteY3" fmla="*/ 1691673 h 1692547"/>
                </a:gdLst>
                <a:ahLst/>
                <a:cxnLst>
                  <a:cxn ang="0">
                    <a:pos x="connsiteX0" y="connsiteY0"/>
                  </a:cxn>
                  <a:cxn ang="0">
                    <a:pos x="connsiteX1" y="connsiteY1"/>
                  </a:cxn>
                  <a:cxn ang="0">
                    <a:pos x="connsiteX2" y="connsiteY2"/>
                  </a:cxn>
                  <a:cxn ang="0">
                    <a:pos x="connsiteX3" y="connsiteY3"/>
                  </a:cxn>
                </a:cxnLst>
                <a:rect l="l" t="t" r="r" b="b"/>
                <a:pathLst>
                  <a:path w="1709855" h="1692547">
                    <a:moveTo>
                      <a:pt x="0" y="0"/>
                    </a:moveTo>
                    <a:lnTo>
                      <a:pt x="1709855" y="0"/>
                    </a:lnTo>
                    <a:cubicBezTo>
                      <a:pt x="1709855" y="934767"/>
                      <a:pt x="952075" y="1692547"/>
                      <a:pt x="17308" y="1692547"/>
                    </a:cubicBezTo>
                    <a:lnTo>
                      <a:pt x="0" y="1691673"/>
                    </a:lnTo>
                    <a:close/>
                  </a:path>
                </a:pathLst>
              </a:custGeom>
              <a:solidFill>
                <a:srgbClr val="1132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grpSp>
        <p:nvGrpSpPr>
          <p:cNvPr id="21" name="组合 20">
            <a:extLst>
              <a:ext uri="{FF2B5EF4-FFF2-40B4-BE49-F238E27FC236}">
                <a16:creationId xmlns:a16="http://schemas.microsoft.com/office/drawing/2014/main" id="{1FAC66A2-9BF3-94A7-54A3-DC67C34E6343}"/>
              </a:ext>
            </a:extLst>
          </p:cNvPr>
          <p:cNvGrpSpPr/>
          <p:nvPr/>
        </p:nvGrpSpPr>
        <p:grpSpPr>
          <a:xfrm>
            <a:off x="4589108" y="1432058"/>
            <a:ext cx="2779573" cy="2291893"/>
            <a:chOff x="3130550" y="1305702"/>
            <a:chExt cx="5930899" cy="4626253"/>
          </a:xfrm>
        </p:grpSpPr>
        <p:sp>
          <p:nvSpPr>
            <p:cNvPr id="22" name="iṡḷïḍe">
              <a:extLst>
                <a:ext uri="{FF2B5EF4-FFF2-40B4-BE49-F238E27FC236}">
                  <a16:creationId xmlns:a16="http://schemas.microsoft.com/office/drawing/2014/main" id="{1972858C-000A-2F27-4BB4-8AD9CC597FC8}"/>
                </a:ext>
              </a:extLst>
            </p:cNvPr>
            <p:cNvSpPr/>
            <p:nvPr/>
          </p:nvSpPr>
          <p:spPr>
            <a:xfrm>
              <a:off x="4180107" y="1305702"/>
              <a:ext cx="4139299" cy="3359356"/>
            </a:xfrm>
            <a:prstGeom prst="roundRect">
              <a:avLst>
                <a:gd name="adj" fmla="val 2000"/>
              </a:avLst>
            </a:prstGeom>
            <a:solidFill>
              <a:srgbClr val="A9C69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3" name="iṧḷiḋe">
              <a:extLst>
                <a:ext uri="{FF2B5EF4-FFF2-40B4-BE49-F238E27FC236}">
                  <a16:creationId xmlns:a16="http://schemas.microsoft.com/office/drawing/2014/main" id="{45947E5F-6653-CD11-D583-3D2FED89692C}"/>
                </a:ext>
              </a:extLst>
            </p:cNvPr>
            <p:cNvSpPr/>
            <p:nvPr/>
          </p:nvSpPr>
          <p:spPr>
            <a:xfrm>
              <a:off x="4331330" y="1494825"/>
              <a:ext cx="3836853" cy="2981109"/>
            </a:xfrm>
            <a:prstGeom prst="roundRect">
              <a:avLst>
                <a:gd name="adj" fmla="val 2000"/>
              </a:avLst>
            </a:prstGeom>
            <a:solidFill>
              <a:schemeClr val="bg2">
                <a:lumMod val="25000"/>
              </a:schemeClr>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4" name="íṣḻîḑè">
              <a:extLst>
                <a:ext uri="{FF2B5EF4-FFF2-40B4-BE49-F238E27FC236}">
                  <a16:creationId xmlns:a16="http://schemas.microsoft.com/office/drawing/2014/main" id="{A0C75EF8-AF97-AAF8-4FDE-D3FB4C90DD0A}"/>
                </a:ext>
              </a:extLst>
            </p:cNvPr>
            <p:cNvSpPr/>
            <p:nvPr/>
          </p:nvSpPr>
          <p:spPr>
            <a:xfrm>
              <a:off x="4644745" y="3457847"/>
              <a:ext cx="345414" cy="662309"/>
            </a:xfrm>
            <a:prstGeom prst="roundRect">
              <a:avLst>
                <a:gd name="adj" fmla="val 16000"/>
              </a:avLst>
            </a:prstGeom>
            <a:solidFill>
              <a:srgbClr val="D3DDC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5" name="iṡļîḋê">
              <a:extLst>
                <a:ext uri="{FF2B5EF4-FFF2-40B4-BE49-F238E27FC236}">
                  <a16:creationId xmlns:a16="http://schemas.microsoft.com/office/drawing/2014/main" id="{CF5EA272-06AE-80F5-3304-D023C4F31547}"/>
                </a:ext>
              </a:extLst>
            </p:cNvPr>
            <p:cNvSpPr/>
            <p:nvPr/>
          </p:nvSpPr>
          <p:spPr>
            <a:xfrm>
              <a:off x="5217636" y="3272431"/>
              <a:ext cx="345414" cy="847649"/>
            </a:xfrm>
            <a:prstGeom prst="roundRect">
              <a:avLst>
                <a:gd name="adj" fmla="val 16000"/>
              </a:avLst>
            </a:prstGeom>
            <a:solidFill>
              <a:srgbClr val="D3DDC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6" name="îsḷîdè">
              <a:extLst>
                <a:ext uri="{FF2B5EF4-FFF2-40B4-BE49-F238E27FC236}">
                  <a16:creationId xmlns:a16="http://schemas.microsoft.com/office/drawing/2014/main" id="{C4F71D2D-ECA9-8BAE-FBE6-1B28F0D1A8AB}"/>
                </a:ext>
              </a:extLst>
            </p:cNvPr>
            <p:cNvSpPr/>
            <p:nvPr/>
          </p:nvSpPr>
          <p:spPr>
            <a:xfrm>
              <a:off x="5790604" y="2750602"/>
              <a:ext cx="345414" cy="1369553"/>
            </a:xfrm>
            <a:prstGeom prst="roundRect">
              <a:avLst>
                <a:gd name="adj" fmla="val 16000"/>
              </a:avLst>
            </a:prstGeom>
            <a:solidFill>
              <a:srgbClr val="FFE7A9"/>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7" name="ïṥ1îḓè">
              <a:extLst>
                <a:ext uri="{FF2B5EF4-FFF2-40B4-BE49-F238E27FC236}">
                  <a16:creationId xmlns:a16="http://schemas.microsoft.com/office/drawing/2014/main" id="{09C3C8C6-510C-3872-C3D3-02360355F392}"/>
                </a:ext>
              </a:extLst>
            </p:cNvPr>
            <p:cNvSpPr/>
            <p:nvPr/>
          </p:nvSpPr>
          <p:spPr>
            <a:xfrm>
              <a:off x="6363571" y="2910146"/>
              <a:ext cx="345414" cy="1210009"/>
            </a:xfrm>
            <a:prstGeom prst="roundRect">
              <a:avLst>
                <a:gd name="adj" fmla="val 16000"/>
              </a:avLst>
            </a:prstGeom>
            <a:solidFill>
              <a:srgbClr val="D3DDC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8" name="îṧliḋê">
              <a:extLst>
                <a:ext uri="{FF2B5EF4-FFF2-40B4-BE49-F238E27FC236}">
                  <a16:creationId xmlns:a16="http://schemas.microsoft.com/office/drawing/2014/main" id="{3A79C7F8-DFB1-A7C4-4666-9DE58A3FC006}"/>
                </a:ext>
              </a:extLst>
            </p:cNvPr>
            <p:cNvSpPr/>
            <p:nvPr/>
          </p:nvSpPr>
          <p:spPr>
            <a:xfrm>
              <a:off x="6936462" y="2697648"/>
              <a:ext cx="345414" cy="1422508"/>
            </a:xfrm>
            <a:prstGeom prst="roundRect">
              <a:avLst>
                <a:gd name="adj" fmla="val 16000"/>
              </a:avLst>
            </a:prstGeom>
            <a:solidFill>
              <a:srgbClr val="D3DDC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 name="iṡḷîḑe">
              <a:extLst>
                <a:ext uri="{FF2B5EF4-FFF2-40B4-BE49-F238E27FC236}">
                  <a16:creationId xmlns:a16="http://schemas.microsoft.com/office/drawing/2014/main" id="{A43AE645-8019-399C-E4EF-64C97B5C81AC}"/>
                </a:ext>
              </a:extLst>
            </p:cNvPr>
            <p:cNvSpPr/>
            <p:nvPr/>
          </p:nvSpPr>
          <p:spPr>
            <a:xfrm>
              <a:off x="7509430" y="2387788"/>
              <a:ext cx="345414" cy="1732367"/>
            </a:xfrm>
            <a:prstGeom prst="roundRect">
              <a:avLst>
                <a:gd name="adj" fmla="val 16000"/>
              </a:avLst>
            </a:prstGeom>
            <a:solidFill>
              <a:srgbClr val="FFE7A9"/>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 name="ís1íḍè">
              <a:extLst>
                <a:ext uri="{FF2B5EF4-FFF2-40B4-BE49-F238E27FC236}">
                  <a16:creationId xmlns:a16="http://schemas.microsoft.com/office/drawing/2014/main" id="{C78AFB26-3736-D14B-A255-7BF001F55D2D}"/>
                </a:ext>
              </a:extLst>
            </p:cNvPr>
            <p:cNvSpPr/>
            <p:nvPr/>
          </p:nvSpPr>
          <p:spPr>
            <a:xfrm>
              <a:off x="7800645" y="3814836"/>
              <a:ext cx="399840" cy="1906966"/>
            </a:xfrm>
            <a:custGeom>
              <a:avLst/>
              <a:gdLst>
                <a:gd name="connsiteX0" fmla="*/ 399186 w 399840"/>
                <a:gd name="connsiteY0" fmla="*/ 2724 h 1906966"/>
                <a:gd name="connsiteX1" fmla="*/ 263018 w 399840"/>
                <a:gd name="connsiteY1" fmla="*/ 819736 h 1906966"/>
                <a:gd name="connsiteX2" fmla="*/ 164674 w 399840"/>
                <a:gd name="connsiteY2" fmla="*/ 1906740 h 1906966"/>
                <a:gd name="connsiteX3" fmla="*/ 77753 w 399840"/>
                <a:gd name="connsiteY3" fmla="*/ 1906740 h 1906966"/>
                <a:gd name="connsiteX4" fmla="*/ 28203 w 399840"/>
                <a:gd name="connsiteY4" fmla="*/ 882223 h 1906966"/>
                <a:gd name="connsiteX5" fmla="*/ 49007 w 399840"/>
                <a:gd name="connsiteY5" fmla="*/ -226 h 1906966"/>
                <a:gd name="connsiteX6" fmla="*/ 162481 w 399840"/>
                <a:gd name="connsiteY6" fmla="*/ 3481 h 1906966"/>
                <a:gd name="connsiteX7" fmla="*/ 162481 w 399840"/>
                <a:gd name="connsiteY7" fmla="*/ 3481 h 190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40" h="1906966">
                  <a:moveTo>
                    <a:pt x="399186" y="2724"/>
                  </a:moveTo>
                  <a:cubicBezTo>
                    <a:pt x="399186" y="2724"/>
                    <a:pt x="271793" y="429840"/>
                    <a:pt x="263018" y="819736"/>
                  </a:cubicBezTo>
                  <a:cubicBezTo>
                    <a:pt x="263018" y="819736"/>
                    <a:pt x="331102" y="1057502"/>
                    <a:pt x="164674" y="1906740"/>
                  </a:cubicBezTo>
                  <a:lnTo>
                    <a:pt x="77753" y="1906740"/>
                  </a:lnTo>
                  <a:cubicBezTo>
                    <a:pt x="77753" y="1906740"/>
                    <a:pt x="82670" y="1077095"/>
                    <a:pt x="28203" y="882223"/>
                  </a:cubicBezTo>
                  <a:cubicBezTo>
                    <a:pt x="-26341" y="685535"/>
                    <a:pt x="5508" y="305321"/>
                    <a:pt x="49007" y="-226"/>
                  </a:cubicBezTo>
                  <a:lnTo>
                    <a:pt x="162481" y="3481"/>
                  </a:lnTo>
                  <a:lnTo>
                    <a:pt x="162481" y="3481"/>
                  </a:lnTo>
                  <a:close/>
                </a:path>
              </a:pathLst>
            </a:custGeom>
            <a:solidFill>
              <a:srgbClr val="FFB1A9"/>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1" name="íṡ1ïdè">
              <a:extLst>
                <a:ext uri="{FF2B5EF4-FFF2-40B4-BE49-F238E27FC236}">
                  <a16:creationId xmlns:a16="http://schemas.microsoft.com/office/drawing/2014/main" id="{D044F168-95AD-87F4-9653-828E1B079132}"/>
                </a:ext>
              </a:extLst>
            </p:cNvPr>
            <p:cNvSpPr/>
            <p:nvPr/>
          </p:nvSpPr>
          <p:spPr>
            <a:xfrm>
              <a:off x="7675026" y="3444608"/>
              <a:ext cx="703060" cy="2108687"/>
            </a:xfrm>
            <a:custGeom>
              <a:avLst/>
              <a:gdLst>
                <a:gd name="connsiteX0" fmla="*/ -654 w 703060"/>
                <a:gd name="connsiteY0" fmla="*/ 2088753 h 2108687"/>
                <a:gd name="connsiteX1" fmla="*/ 454528 w 703060"/>
                <a:gd name="connsiteY1" fmla="*/ 2105017 h 2108687"/>
                <a:gd name="connsiteX2" fmla="*/ 549770 w 703060"/>
                <a:gd name="connsiteY2" fmla="*/ 657771 h 2108687"/>
                <a:gd name="connsiteX3" fmla="*/ 551283 w 703060"/>
                <a:gd name="connsiteY3" fmla="*/ 648920 h 2108687"/>
                <a:gd name="connsiteX4" fmla="*/ 697134 w 703060"/>
                <a:gd name="connsiteY4" fmla="*/ 18989 h 2108687"/>
                <a:gd name="connsiteX5" fmla="*/ 622167 w 703060"/>
                <a:gd name="connsiteY5" fmla="*/ -226 h 2108687"/>
                <a:gd name="connsiteX6" fmla="*/ 613315 w 703060"/>
                <a:gd name="connsiteY6" fmla="*/ -226 h 2108687"/>
                <a:gd name="connsiteX7" fmla="*/ 407852 w 703060"/>
                <a:gd name="connsiteY7" fmla="*/ 8625 h 2108687"/>
                <a:gd name="connsiteX8" fmla="*/ 399002 w 703060"/>
                <a:gd name="connsiteY8" fmla="*/ 8625 h 2108687"/>
                <a:gd name="connsiteX9" fmla="*/ 330917 w 703060"/>
                <a:gd name="connsiteY9" fmla="*/ 11575 h 2108687"/>
                <a:gd name="connsiteX10" fmla="*/ 320628 w 703060"/>
                <a:gd name="connsiteY10" fmla="*/ 11575 h 2108687"/>
                <a:gd name="connsiteX11" fmla="*/ 272591 w 703060"/>
                <a:gd name="connsiteY11" fmla="*/ 10970 h 2108687"/>
                <a:gd name="connsiteX12" fmla="*/ 90049 w 703060"/>
                <a:gd name="connsiteY12" fmla="*/ 674036 h 2108687"/>
                <a:gd name="connsiteX13" fmla="*/ -654 w 703060"/>
                <a:gd name="connsiteY13" fmla="*/ 2088753 h 210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3060" h="2108687">
                  <a:moveTo>
                    <a:pt x="-654" y="2088753"/>
                  </a:moveTo>
                  <a:cubicBezTo>
                    <a:pt x="-654" y="2088753"/>
                    <a:pt x="163354" y="2118331"/>
                    <a:pt x="454528" y="2105017"/>
                  </a:cubicBezTo>
                  <a:lnTo>
                    <a:pt x="549770" y="657771"/>
                  </a:lnTo>
                  <a:lnTo>
                    <a:pt x="551283" y="648920"/>
                  </a:lnTo>
                  <a:cubicBezTo>
                    <a:pt x="551283" y="648920"/>
                    <a:pt x="735565" y="144643"/>
                    <a:pt x="697134" y="18989"/>
                  </a:cubicBezTo>
                  <a:lnTo>
                    <a:pt x="622167" y="-226"/>
                  </a:lnTo>
                  <a:lnTo>
                    <a:pt x="613315" y="-226"/>
                  </a:lnTo>
                  <a:lnTo>
                    <a:pt x="407852" y="8625"/>
                  </a:lnTo>
                  <a:lnTo>
                    <a:pt x="399002" y="8625"/>
                  </a:lnTo>
                  <a:lnTo>
                    <a:pt x="330917" y="11575"/>
                  </a:lnTo>
                  <a:lnTo>
                    <a:pt x="320628" y="11575"/>
                  </a:lnTo>
                  <a:lnTo>
                    <a:pt x="272591" y="10970"/>
                  </a:lnTo>
                  <a:cubicBezTo>
                    <a:pt x="272591" y="10970"/>
                    <a:pt x="136801" y="233455"/>
                    <a:pt x="90049" y="674036"/>
                  </a:cubicBezTo>
                  <a:cubicBezTo>
                    <a:pt x="48215" y="1068925"/>
                    <a:pt x="-654" y="2088753"/>
                    <a:pt x="-654" y="2088753"/>
                  </a:cubicBezTo>
                  <a:close/>
                </a:path>
              </a:pathLst>
            </a:custGeom>
            <a:solidFill>
              <a:srgbClr val="D8721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2" name="íṣḷiḋé">
              <a:extLst>
                <a:ext uri="{FF2B5EF4-FFF2-40B4-BE49-F238E27FC236}">
                  <a16:creationId xmlns:a16="http://schemas.microsoft.com/office/drawing/2014/main" id="{C231CEF3-D0C2-24AA-D546-A3474142A520}"/>
                </a:ext>
              </a:extLst>
            </p:cNvPr>
            <p:cNvSpPr/>
            <p:nvPr/>
          </p:nvSpPr>
          <p:spPr>
            <a:xfrm>
              <a:off x="7617381" y="5615828"/>
              <a:ext cx="414791" cy="308562"/>
            </a:xfrm>
            <a:custGeom>
              <a:avLst/>
              <a:gdLst>
                <a:gd name="connsiteX0" fmla="*/ 403842 w 414791"/>
                <a:gd name="connsiteY0" fmla="*/ 308336 h 308562"/>
                <a:gd name="connsiteX1" fmla="*/ 4566 w 414791"/>
                <a:gd name="connsiteY1" fmla="*/ 308336 h 308562"/>
                <a:gd name="connsiteX2" fmla="*/ 4566 w 414791"/>
                <a:gd name="connsiteY2" fmla="*/ 222550 h 308562"/>
                <a:gd name="connsiteX3" fmla="*/ 173869 w 414791"/>
                <a:gd name="connsiteY3" fmla="*/ 158929 h 308562"/>
                <a:gd name="connsiteX4" fmla="*/ 195958 w 414791"/>
                <a:gd name="connsiteY4" fmla="*/ 136764 h 308562"/>
                <a:gd name="connsiteX5" fmla="*/ 211088 w 414791"/>
                <a:gd name="connsiteY5" fmla="*/ 114523 h 308562"/>
                <a:gd name="connsiteX6" fmla="*/ 222890 w 414791"/>
                <a:gd name="connsiteY6" fmla="*/ 83507 h 308562"/>
                <a:gd name="connsiteX7" fmla="*/ 212526 w 414791"/>
                <a:gd name="connsiteY7" fmla="*/ 3621 h 308562"/>
                <a:gd name="connsiteX8" fmla="*/ 348240 w 414791"/>
                <a:gd name="connsiteY8" fmla="*/ 37663 h 308562"/>
                <a:gd name="connsiteX9" fmla="*/ 383569 w 414791"/>
                <a:gd name="connsiteY9" fmla="*/ 28737 h 308562"/>
                <a:gd name="connsiteX10" fmla="*/ 385081 w 414791"/>
                <a:gd name="connsiteY10" fmla="*/ 121937 h 308562"/>
                <a:gd name="connsiteX11" fmla="*/ 404221 w 414791"/>
                <a:gd name="connsiteY11" fmla="*/ 308336 h 30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4791" h="308562">
                  <a:moveTo>
                    <a:pt x="403842" y="308336"/>
                  </a:moveTo>
                  <a:lnTo>
                    <a:pt x="4566" y="308336"/>
                  </a:lnTo>
                  <a:cubicBezTo>
                    <a:pt x="-2394" y="280157"/>
                    <a:pt x="-2394" y="250722"/>
                    <a:pt x="4566" y="222550"/>
                  </a:cubicBezTo>
                  <a:cubicBezTo>
                    <a:pt x="10466" y="203260"/>
                    <a:pt x="145803" y="184044"/>
                    <a:pt x="173869" y="158929"/>
                  </a:cubicBezTo>
                  <a:lnTo>
                    <a:pt x="195958" y="136764"/>
                  </a:lnTo>
                  <a:cubicBezTo>
                    <a:pt x="202162" y="130205"/>
                    <a:pt x="207230" y="122700"/>
                    <a:pt x="211088" y="114523"/>
                  </a:cubicBezTo>
                  <a:cubicBezTo>
                    <a:pt x="217367" y="105241"/>
                    <a:pt x="221452" y="94620"/>
                    <a:pt x="222890" y="83507"/>
                  </a:cubicBezTo>
                  <a:cubicBezTo>
                    <a:pt x="227731" y="56447"/>
                    <a:pt x="224099" y="28547"/>
                    <a:pt x="212526" y="3621"/>
                  </a:cubicBezTo>
                  <a:cubicBezTo>
                    <a:pt x="212526" y="3621"/>
                    <a:pt x="312837" y="-17107"/>
                    <a:pt x="348240" y="37663"/>
                  </a:cubicBezTo>
                  <a:cubicBezTo>
                    <a:pt x="348240" y="37663"/>
                    <a:pt x="351190" y="12472"/>
                    <a:pt x="383569" y="28737"/>
                  </a:cubicBezTo>
                  <a:cubicBezTo>
                    <a:pt x="381147" y="59783"/>
                    <a:pt x="381602" y="90989"/>
                    <a:pt x="385081" y="121937"/>
                  </a:cubicBezTo>
                  <a:cubicBezTo>
                    <a:pt x="392646" y="164830"/>
                    <a:pt x="432286" y="176631"/>
                    <a:pt x="404221" y="308336"/>
                  </a:cubicBezTo>
                  <a:close/>
                </a:path>
              </a:pathLst>
            </a:custGeom>
            <a:solidFill>
              <a:srgbClr val="4C8A5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3" name="iṧḷîdé">
              <a:extLst>
                <a:ext uri="{FF2B5EF4-FFF2-40B4-BE49-F238E27FC236}">
                  <a16:creationId xmlns:a16="http://schemas.microsoft.com/office/drawing/2014/main" id="{E7392354-5653-5FBA-68FC-74A43E320010}"/>
                </a:ext>
              </a:extLst>
            </p:cNvPr>
            <p:cNvSpPr/>
            <p:nvPr/>
          </p:nvSpPr>
          <p:spPr>
            <a:xfrm>
              <a:off x="8198292" y="3818542"/>
              <a:ext cx="489200" cy="1903259"/>
            </a:xfrm>
            <a:custGeom>
              <a:avLst/>
              <a:gdLst>
                <a:gd name="connsiteX0" fmla="*/ 400060 w 489200"/>
                <a:gd name="connsiteY0" fmla="*/ -226 h 1903259"/>
                <a:gd name="connsiteX1" fmla="*/ 442726 w 489200"/>
                <a:gd name="connsiteY1" fmla="*/ 649601 h 1903259"/>
                <a:gd name="connsiteX2" fmla="*/ 402480 w 489200"/>
                <a:gd name="connsiteY2" fmla="*/ 1903034 h 1903259"/>
                <a:gd name="connsiteX3" fmla="*/ 315559 w 489200"/>
                <a:gd name="connsiteY3" fmla="*/ 1903034 h 1903259"/>
                <a:gd name="connsiteX4" fmla="*/ 266010 w 489200"/>
                <a:gd name="connsiteY4" fmla="*/ 878516 h 1903259"/>
                <a:gd name="connsiteX5" fmla="*/ -654 w 489200"/>
                <a:gd name="connsiteY5" fmla="*/ 26327 h 1903259"/>
                <a:gd name="connsiteX6" fmla="*/ 400287 w 489200"/>
                <a:gd name="connsiteY6" fmla="*/ -226 h 1903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200" h="1903259">
                  <a:moveTo>
                    <a:pt x="400060" y="-226"/>
                  </a:moveTo>
                  <a:cubicBezTo>
                    <a:pt x="400060" y="-226"/>
                    <a:pt x="451577" y="259705"/>
                    <a:pt x="442726" y="649601"/>
                  </a:cubicBezTo>
                  <a:cubicBezTo>
                    <a:pt x="442726" y="649601"/>
                    <a:pt x="568908" y="1053795"/>
                    <a:pt x="402480" y="1903034"/>
                  </a:cubicBezTo>
                  <a:lnTo>
                    <a:pt x="315559" y="1903034"/>
                  </a:lnTo>
                  <a:cubicBezTo>
                    <a:pt x="315559" y="1903034"/>
                    <a:pt x="320477" y="1073389"/>
                    <a:pt x="266010" y="878516"/>
                  </a:cubicBezTo>
                  <a:cubicBezTo>
                    <a:pt x="211466" y="681828"/>
                    <a:pt x="9634" y="622973"/>
                    <a:pt x="-654" y="26327"/>
                  </a:cubicBezTo>
                  <a:lnTo>
                    <a:pt x="400287" y="-226"/>
                  </a:lnTo>
                  <a:close/>
                </a:path>
              </a:pathLst>
            </a:custGeom>
            <a:solidFill>
              <a:srgbClr val="FFB1A9"/>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4" name="iS1îḍê">
              <a:extLst>
                <a:ext uri="{FF2B5EF4-FFF2-40B4-BE49-F238E27FC236}">
                  <a16:creationId xmlns:a16="http://schemas.microsoft.com/office/drawing/2014/main" id="{7C04364D-7621-8681-7D39-7353158E7B0B}"/>
                </a:ext>
              </a:extLst>
            </p:cNvPr>
            <p:cNvSpPr/>
            <p:nvPr/>
          </p:nvSpPr>
          <p:spPr>
            <a:xfrm>
              <a:off x="8252835" y="5615828"/>
              <a:ext cx="414791" cy="308562"/>
            </a:xfrm>
            <a:custGeom>
              <a:avLst/>
              <a:gdLst>
                <a:gd name="connsiteX0" fmla="*/ 403842 w 414791"/>
                <a:gd name="connsiteY0" fmla="*/ 308336 h 308562"/>
                <a:gd name="connsiteX1" fmla="*/ 4566 w 414791"/>
                <a:gd name="connsiteY1" fmla="*/ 308336 h 308562"/>
                <a:gd name="connsiteX2" fmla="*/ 4566 w 414791"/>
                <a:gd name="connsiteY2" fmla="*/ 222550 h 308562"/>
                <a:gd name="connsiteX3" fmla="*/ 173869 w 414791"/>
                <a:gd name="connsiteY3" fmla="*/ 158929 h 308562"/>
                <a:gd name="connsiteX4" fmla="*/ 195958 w 414791"/>
                <a:gd name="connsiteY4" fmla="*/ 136764 h 308562"/>
                <a:gd name="connsiteX5" fmla="*/ 211088 w 414791"/>
                <a:gd name="connsiteY5" fmla="*/ 114523 h 308562"/>
                <a:gd name="connsiteX6" fmla="*/ 222890 w 414791"/>
                <a:gd name="connsiteY6" fmla="*/ 83507 h 308562"/>
                <a:gd name="connsiteX7" fmla="*/ 212526 w 414791"/>
                <a:gd name="connsiteY7" fmla="*/ 3621 h 308562"/>
                <a:gd name="connsiteX8" fmla="*/ 348240 w 414791"/>
                <a:gd name="connsiteY8" fmla="*/ 37663 h 308562"/>
                <a:gd name="connsiteX9" fmla="*/ 383569 w 414791"/>
                <a:gd name="connsiteY9" fmla="*/ 28737 h 308562"/>
                <a:gd name="connsiteX10" fmla="*/ 385081 w 414791"/>
                <a:gd name="connsiteY10" fmla="*/ 121937 h 308562"/>
                <a:gd name="connsiteX11" fmla="*/ 404221 w 414791"/>
                <a:gd name="connsiteY11" fmla="*/ 308336 h 30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4791" h="308562">
                  <a:moveTo>
                    <a:pt x="403842" y="308336"/>
                  </a:moveTo>
                  <a:lnTo>
                    <a:pt x="4566" y="308336"/>
                  </a:lnTo>
                  <a:cubicBezTo>
                    <a:pt x="-2394" y="280157"/>
                    <a:pt x="-2394" y="250722"/>
                    <a:pt x="4566" y="222550"/>
                  </a:cubicBezTo>
                  <a:cubicBezTo>
                    <a:pt x="10466" y="203260"/>
                    <a:pt x="145803" y="184044"/>
                    <a:pt x="173869" y="158929"/>
                  </a:cubicBezTo>
                  <a:lnTo>
                    <a:pt x="195958" y="136764"/>
                  </a:lnTo>
                  <a:cubicBezTo>
                    <a:pt x="202162" y="130205"/>
                    <a:pt x="207230" y="122700"/>
                    <a:pt x="211088" y="114523"/>
                  </a:cubicBezTo>
                  <a:cubicBezTo>
                    <a:pt x="217367" y="105241"/>
                    <a:pt x="221452" y="94620"/>
                    <a:pt x="222890" y="83507"/>
                  </a:cubicBezTo>
                  <a:cubicBezTo>
                    <a:pt x="227731" y="56447"/>
                    <a:pt x="224099" y="28547"/>
                    <a:pt x="212526" y="3621"/>
                  </a:cubicBezTo>
                  <a:cubicBezTo>
                    <a:pt x="212526" y="3621"/>
                    <a:pt x="312837" y="-17107"/>
                    <a:pt x="348240" y="37663"/>
                  </a:cubicBezTo>
                  <a:cubicBezTo>
                    <a:pt x="348240" y="37663"/>
                    <a:pt x="351190" y="12472"/>
                    <a:pt x="383569" y="28737"/>
                  </a:cubicBezTo>
                  <a:cubicBezTo>
                    <a:pt x="381147" y="59783"/>
                    <a:pt x="381602" y="90989"/>
                    <a:pt x="385081" y="121937"/>
                  </a:cubicBezTo>
                  <a:cubicBezTo>
                    <a:pt x="392646" y="164830"/>
                    <a:pt x="432286" y="176631"/>
                    <a:pt x="404221" y="308336"/>
                  </a:cubicBezTo>
                  <a:close/>
                </a:path>
              </a:pathLst>
            </a:custGeom>
            <a:solidFill>
              <a:srgbClr val="4C8A5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5" name="işļîḋê">
              <a:extLst>
                <a:ext uri="{FF2B5EF4-FFF2-40B4-BE49-F238E27FC236}">
                  <a16:creationId xmlns:a16="http://schemas.microsoft.com/office/drawing/2014/main" id="{BF778B61-58DA-E401-2E4A-A959AD516FAC}"/>
                </a:ext>
              </a:extLst>
            </p:cNvPr>
            <p:cNvSpPr/>
            <p:nvPr/>
          </p:nvSpPr>
          <p:spPr>
            <a:xfrm>
              <a:off x="8030352" y="3421913"/>
              <a:ext cx="711858" cy="2108687"/>
            </a:xfrm>
            <a:custGeom>
              <a:avLst/>
              <a:gdLst>
                <a:gd name="connsiteX0" fmla="*/ 711205 w 711858"/>
                <a:gd name="connsiteY0" fmla="*/ 2088753 h 2108687"/>
                <a:gd name="connsiteX1" fmla="*/ 255947 w 711858"/>
                <a:gd name="connsiteY1" fmla="*/ 2105017 h 2108687"/>
                <a:gd name="connsiteX2" fmla="*/ 160478 w 711858"/>
                <a:gd name="connsiteY2" fmla="*/ 657771 h 2108687"/>
                <a:gd name="connsiteX3" fmla="*/ 159041 w 711858"/>
                <a:gd name="connsiteY3" fmla="*/ 648920 h 2108687"/>
                <a:gd name="connsiteX4" fmla="*/ 123864 w 711858"/>
                <a:gd name="connsiteY4" fmla="*/ 478861 h 2108687"/>
                <a:gd name="connsiteX5" fmla="*/ 73330 w 711858"/>
                <a:gd name="connsiteY5" fmla="*/ 347231 h 2108687"/>
                <a:gd name="connsiteX6" fmla="*/ 62966 w 711858"/>
                <a:gd name="connsiteY6" fmla="*/ 326579 h 2108687"/>
                <a:gd name="connsiteX7" fmla="*/ 13189 w 711858"/>
                <a:gd name="connsiteY7" fmla="*/ 18989 h 2108687"/>
                <a:gd name="connsiteX8" fmla="*/ 88082 w 711858"/>
                <a:gd name="connsiteY8" fmla="*/ -226 h 2108687"/>
                <a:gd name="connsiteX9" fmla="*/ 96932 w 711858"/>
                <a:gd name="connsiteY9" fmla="*/ -226 h 2108687"/>
                <a:gd name="connsiteX10" fmla="*/ 302396 w 711858"/>
                <a:gd name="connsiteY10" fmla="*/ 8625 h 2108687"/>
                <a:gd name="connsiteX11" fmla="*/ 311776 w 711858"/>
                <a:gd name="connsiteY11" fmla="*/ 8625 h 2108687"/>
                <a:gd name="connsiteX12" fmla="*/ 379861 w 711858"/>
                <a:gd name="connsiteY12" fmla="*/ 11575 h 2108687"/>
                <a:gd name="connsiteX13" fmla="*/ 390224 w 711858"/>
                <a:gd name="connsiteY13" fmla="*/ 11575 h 2108687"/>
                <a:gd name="connsiteX14" fmla="*/ 438186 w 711858"/>
                <a:gd name="connsiteY14" fmla="*/ 10970 h 2108687"/>
                <a:gd name="connsiteX15" fmla="*/ 616340 w 711858"/>
                <a:gd name="connsiteY15" fmla="*/ 582425 h 2108687"/>
                <a:gd name="connsiteX16" fmla="*/ 711205 w 711858"/>
                <a:gd name="connsiteY16" fmla="*/ 2088753 h 210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1858" h="2108687">
                  <a:moveTo>
                    <a:pt x="711205" y="2088753"/>
                  </a:moveTo>
                  <a:cubicBezTo>
                    <a:pt x="711205" y="2088753"/>
                    <a:pt x="547121" y="2118331"/>
                    <a:pt x="255947" y="2105017"/>
                  </a:cubicBezTo>
                  <a:lnTo>
                    <a:pt x="160478" y="657771"/>
                  </a:lnTo>
                  <a:lnTo>
                    <a:pt x="159041" y="648920"/>
                  </a:lnTo>
                  <a:lnTo>
                    <a:pt x="123864" y="478861"/>
                  </a:lnTo>
                  <a:cubicBezTo>
                    <a:pt x="110247" y="433819"/>
                    <a:pt x="93301" y="389829"/>
                    <a:pt x="73330" y="347231"/>
                  </a:cubicBezTo>
                  <a:cubicBezTo>
                    <a:pt x="70379" y="341331"/>
                    <a:pt x="65765" y="333917"/>
                    <a:pt x="62966" y="326579"/>
                  </a:cubicBezTo>
                  <a:cubicBezTo>
                    <a:pt x="24536" y="243365"/>
                    <a:pt x="-25241" y="144643"/>
                    <a:pt x="13189" y="18989"/>
                  </a:cubicBezTo>
                  <a:lnTo>
                    <a:pt x="88082" y="-226"/>
                  </a:lnTo>
                  <a:lnTo>
                    <a:pt x="96932" y="-226"/>
                  </a:lnTo>
                  <a:lnTo>
                    <a:pt x="302396" y="8625"/>
                  </a:lnTo>
                  <a:lnTo>
                    <a:pt x="311776" y="8625"/>
                  </a:lnTo>
                  <a:lnTo>
                    <a:pt x="379861" y="11575"/>
                  </a:lnTo>
                  <a:lnTo>
                    <a:pt x="390224" y="11575"/>
                  </a:lnTo>
                  <a:lnTo>
                    <a:pt x="438186" y="10970"/>
                  </a:lnTo>
                  <a:cubicBezTo>
                    <a:pt x="438186" y="10970"/>
                    <a:pt x="597049" y="63092"/>
                    <a:pt x="616340" y="582425"/>
                  </a:cubicBezTo>
                  <a:cubicBezTo>
                    <a:pt x="630940" y="986921"/>
                    <a:pt x="711205" y="2088753"/>
                    <a:pt x="711205" y="2088753"/>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6" name="íṩ1îḋè">
              <a:extLst>
                <a:ext uri="{FF2B5EF4-FFF2-40B4-BE49-F238E27FC236}">
                  <a16:creationId xmlns:a16="http://schemas.microsoft.com/office/drawing/2014/main" id="{58DB3A91-28DD-CB4B-6BC2-2CB6A2D6C55E}"/>
                </a:ext>
              </a:extLst>
            </p:cNvPr>
            <p:cNvSpPr/>
            <p:nvPr/>
          </p:nvSpPr>
          <p:spPr>
            <a:xfrm>
              <a:off x="8288163" y="3112281"/>
              <a:ext cx="70656" cy="70656"/>
            </a:xfrm>
            <a:custGeom>
              <a:avLst/>
              <a:gdLst>
                <a:gd name="connsiteX0" fmla="*/ -654 w 70656"/>
                <a:gd name="connsiteY0" fmla="*/ 35102 h 70656"/>
                <a:gd name="connsiteX1" fmla="*/ 34674 w 70656"/>
                <a:gd name="connsiteY1" fmla="*/ -226 h 70656"/>
                <a:gd name="connsiteX2" fmla="*/ 70002 w 70656"/>
                <a:gd name="connsiteY2" fmla="*/ 35102 h 70656"/>
                <a:gd name="connsiteX3" fmla="*/ 34674 w 70656"/>
                <a:gd name="connsiteY3" fmla="*/ 70430 h 70656"/>
                <a:gd name="connsiteX4" fmla="*/ 34598 w 70656"/>
                <a:gd name="connsiteY4" fmla="*/ 70430 h 70656"/>
                <a:gd name="connsiteX5" fmla="*/ -654 w 70656"/>
                <a:gd name="connsiteY5" fmla="*/ 35102 h 7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56" h="70656">
                  <a:moveTo>
                    <a:pt x="-654" y="35102"/>
                  </a:moveTo>
                  <a:cubicBezTo>
                    <a:pt x="-654" y="15592"/>
                    <a:pt x="15156" y="-226"/>
                    <a:pt x="34674" y="-226"/>
                  </a:cubicBezTo>
                  <a:cubicBezTo>
                    <a:pt x="54192" y="-226"/>
                    <a:pt x="70002" y="15592"/>
                    <a:pt x="70002" y="35102"/>
                  </a:cubicBezTo>
                  <a:cubicBezTo>
                    <a:pt x="70002" y="54612"/>
                    <a:pt x="54192" y="70430"/>
                    <a:pt x="34674" y="70430"/>
                  </a:cubicBezTo>
                  <a:cubicBezTo>
                    <a:pt x="34674" y="70430"/>
                    <a:pt x="34598" y="70430"/>
                    <a:pt x="34598" y="70430"/>
                  </a:cubicBezTo>
                  <a:cubicBezTo>
                    <a:pt x="15081" y="70393"/>
                    <a:pt x="-654" y="54582"/>
                    <a:pt x="-654" y="35102"/>
                  </a:cubicBezTo>
                  <a:close/>
                </a:path>
              </a:pathLst>
            </a:custGeom>
            <a:solidFill>
              <a:srgbClr val="DFDFDF"/>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7" name="iṧḷiḓé">
              <a:extLst>
                <a:ext uri="{FF2B5EF4-FFF2-40B4-BE49-F238E27FC236}">
                  <a16:creationId xmlns:a16="http://schemas.microsoft.com/office/drawing/2014/main" id="{63F76EFF-8A2F-5A20-3C03-84EC33C27C57}"/>
                </a:ext>
              </a:extLst>
            </p:cNvPr>
            <p:cNvSpPr/>
            <p:nvPr/>
          </p:nvSpPr>
          <p:spPr>
            <a:xfrm>
              <a:off x="8071881" y="2129879"/>
              <a:ext cx="616512" cy="1116528"/>
            </a:xfrm>
            <a:custGeom>
              <a:avLst/>
              <a:gdLst>
                <a:gd name="connsiteX0" fmla="*/ 224025 w 616512"/>
                <a:gd name="connsiteY0" fmla="*/ 24457 h 1116528"/>
                <a:gd name="connsiteX1" fmla="*/ 342265 w 616512"/>
                <a:gd name="connsiteY1" fmla="*/ 4259 h 1116528"/>
                <a:gd name="connsiteX2" fmla="*/ 599472 w 616512"/>
                <a:gd name="connsiteY2" fmla="*/ 1116303 h 1116528"/>
                <a:gd name="connsiteX3" fmla="*/ 1843 w 616512"/>
                <a:gd name="connsiteY3" fmla="*/ 934745 h 1116528"/>
                <a:gd name="connsiteX4" fmla="*/ -654 w 616512"/>
                <a:gd name="connsiteY4" fmla="*/ 167132 h 1116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512" h="1116528">
                  <a:moveTo>
                    <a:pt x="224025" y="24457"/>
                  </a:moveTo>
                  <a:cubicBezTo>
                    <a:pt x="224025" y="24457"/>
                    <a:pt x="279173" y="-12838"/>
                    <a:pt x="342265" y="4259"/>
                  </a:cubicBezTo>
                  <a:cubicBezTo>
                    <a:pt x="622167" y="79908"/>
                    <a:pt x="640247" y="834282"/>
                    <a:pt x="599472" y="1116303"/>
                  </a:cubicBezTo>
                  <a:lnTo>
                    <a:pt x="1843" y="934745"/>
                  </a:lnTo>
                  <a:lnTo>
                    <a:pt x="-654" y="167132"/>
                  </a:lnTo>
                  <a:close/>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8" name="iS1iḓê">
              <a:extLst>
                <a:ext uri="{FF2B5EF4-FFF2-40B4-BE49-F238E27FC236}">
                  <a16:creationId xmlns:a16="http://schemas.microsoft.com/office/drawing/2014/main" id="{282F306C-A755-61C7-A47C-27518C5665FC}"/>
                </a:ext>
              </a:extLst>
            </p:cNvPr>
            <p:cNvSpPr/>
            <p:nvPr/>
          </p:nvSpPr>
          <p:spPr>
            <a:xfrm>
              <a:off x="8065034" y="2116723"/>
              <a:ext cx="379341" cy="412529"/>
            </a:xfrm>
            <a:custGeom>
              <a:avLst/>
              <a:gdLst>
                <a:gd name="connsiteX0" fmla="*/ 19432 w 379341"/>
                <a:gd name="connsiteY0" fmla="*/ 264258 h 412529"/>
                <a:gd name="connsiteX1" fmla="*/ 255835 w 379341"/>
                <a:gd name="connsiteY1" fmla="*/ 6294 h 412529"/>
                <a:gd name="connsiteX2" fmla="*/ 364090 w 379341"/>
                <a:gd name="connsiteY2" fmla="*/ 157593 h 412529"/>
                <a:gd name="connsiteX3" fmla="*/ 364090 w 379341"/>
                <a:gd name="connsiteY3" fmla="*/ 347321 h 412529"/>
                <a:gd name="connsiteX4" fmla="*/ 301906 w 379341"/>
                <a:gd name="connsiteY4" fmla="*/ 412304 h 412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341" h="412529">
                  <a:moveTo>
                    <a:pt x="19432" y="264258"/>
                  </a:moveTo>
                  <a:cubicBezTo>
                    <a:pt x="-66127" y="100553"/>
                    <a:pt x="142362" y="-31530"/>
                    <a:pt x="255835" y="6294"/>
                  </a:cubicBezTo>
                  <a:cubicBezTo>
                    <a:pt x="347069" y="36554"/>
                    <a:pt x="345934" y="97905"/>
                    <a:pt x="364090" y="157593"/>
                  </a:cubicBezTo>
                  <a:cubicBezTo>
                    <a:pt x="382246" y="219928"/>
                    <a:pt x="384818" y="287482"/>
                    <a:pt x="364090" y="347321"/>
                  </a:cubicBezTo>
                  <a:cubicBezTo>
                    <a:pt x="353726" y="375916"/>
                    <a:pt x="332998" y="407084"/>
                    <a:pt x="301906" y="412304"/>
                  </a:cubicBezTo>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9" name="íŝ1íḋè">
              <a:extLst>
                <a:ext uri="{FF2B5EF4-FFF2-40B4-BE49-F238E27FC236}">
                  <a16:creationId xmlns:a16="http://schemas.microsoft.com/office/drawing/2014/main" id="{52918CCA-AF0C-3E91-48AC-BF47410A5FE7}"/>
                </a:ext>
              </a:extLst>
            </p:cNvPr>
            <p:cNvSpPr/>
            <p:nvPr/>
          </p:nvSpPr>
          <p:spPr>
            <a:xfrm>
              <a:off x="8085102" y="2204868"/>
              <a:ext cx="288384" cy="573293"/>
            </a:xfrm>
            <a:custGeom>
              <a:avLst/>
              <a:gdLst>
                <a:gd name="connsiteX0" fmla="*/ 256572 w 288384"/>
                <a:gd name="connsiteY0" fmla="*/ 33287 h 573293"/>
                <a:gd name="connsiteX1" fmla="*/ 285092 w 288384"/>
                <a:gd name="connsiteY1" fmla="*/ 63478 h 573293"/>
                <a:gd name="connsiteX2" fmla="*/ 285016 w 288384"/>
                <a:gd name="connsiteY2" fmla="*/ 64378 h 573293"/>
                <a:gd name="connsiteX3" fmla="*/ 287664 w 288384"/>
                <a:gd name="connsiteY3" fmla="*/ 489679 h 573293"/>
                <a:gd name="connsiteX4" fmla="*/ 163297 w 288384"/>
                <a:gd name="connsiteY4" fmla="*/ 572893 h 573293"/>
                <a:gd name="connsiteX5" fmla="*/ 103685 w 288384"/>
                <a:gd name="connsiteY5" fmla="*/ 500269 h 573293"/>
                <a:gd name="connsiteX6" fmla="*/ 96120 w 288384"/>
                <a:gd name="connsiteY6" fmla="*/ 391335 h 573293"/>
                <a:gd name="connsiteX7" fmla="*/ 10637 w 288384"/>
                <a:gd name="connsiteY7" fmla="*/ 295411 h 573293"/>
                <a:gd name="connsiteX8" fmla="*/ 273 w 288384"/>
                <a:gd name="connsiteY8" fmla="*/ 119073 h 573293"/>
                <a:gd name="connsiteX9" fmla="*/ 85756 w 288384"/>
                <a:gd name="connsiteY9" fmla="*/ -150 h 573293"/>
                <a:gd name="connsiteX10" fmla="*/ 256799 w 288384"/>
                <a:gd name="connsiteY10" fmla="*/ 33514 h 57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384" h="573293">
                  <a:moveTo>
                    <a:pt x="256572" y="33287"/>
                  </a:moveTo>
                  <a:cubicBezTo>
                    <a:pt x="272761" y="33756"/>
                    <a:pt x="285546" y="47274"/>
                    <a:pt x="285092" y="63478"/>
                  </a:cubicBezTo>
                  <a:cubicBezTo>
                    <a:pt x="285016" y="63781"/>
                    <a:pt x="285016" y="64083"/>
                    <a:pt x="285016" y="64378"/>
                  </a:cubicBezTo>
                  <a:lnTo>
                    <a:pt x="287664" y="489679"/>
                  </a:lnTo>
                  <a:cubicBezTo>
                    <a:pt x="290236" y="541498"/>
                    <a:pt x="217689" y="572893"/>
                    <a:pt x="163297" y="572893"/>
                  </a:cubicBezTo>
                  <a:cubicBezTo>
                    <a:pt x="111477" y="575465"/>
                    <a:pt x="106257" y="549517"/>
                    <a:pt x="103685" y="500269"/>
                  </a:cubicBezTo>
                  <a:cubicBezTo>
                    <a:pt x="98541" y="422502"/>
                    <a:pt x="96120" y="391335"/>
                    <a:pt x="96120" y="391335"/>
                  </a:cubicBezTo>
                  <a:cubicBezTo>
                    <a:pt x="96120" y="391335"/>
                    <a:pt x="28792" y="383770"/>
                    <a:pt x="10637" y="295411"/>
                  </a:cubicBezTo>
                  <a:cubicBezTo>
                    <a:pt x="273" y="251308"/>
                    <a:pt x="-2300" y="178760"/>
                    <a:pt x="273" y="119073"/>
                  </a:cubicBezTo>
                  <a:cubicBezTo>
                    <a:pt x="273" y="64605"/>
                    <a:pt x="31365" y="-2798"/>
                    <a:pt x="85756" y="-150"/>
                  </a:cubicBezTo>
                  <a:lnTo>
                    <a:pt x="256799" y="33514"/>
                  </a:lnTo>
                  <a:close/>
                </a:path>
              </a:pathLst>
            </a:custGeom>
            <a:solidFill>
              <a:srgbClr val="FDB3B1"/>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0" name="íṣḻiḑe">
              <a:extLst>
                <a:ext uri="{FF2B5EF4-FFF2-40B4-BE49-F238E27FC236}">
                  <a16:creationId xmlns:a16="http://schemas.microsoft.com/office/drawing/2014/main" id="{87E74F1F-DFA7-3AB3-A0A1-93BF15EFCB83}"/>
                </a:ext>
              </a:extLst>
            </p:cNvPr>
            <p:cNvSpPr/>
            <p:nvPr/>
          </p:nvSpPr>
          <p:spPr>
            <a:xfrm>
              <a:off x="8106795" y="2363807"/>
              <a:ext cx="25567" cy="25579"/>
            </a:xfrm>
            <a:custGeom>
              <a:avLst/>
              <a:gdLst>
                <a:gd name="connsiteX0" fmla="*/ -617 w 25567"/>
                <a:gd name="connsiteY0" fmla="*/ 13543 h 25579"/>
                <a:gd name="connsiteX1" fmla="*/ 11184 w 25567"/>
                <a:gd name="connsiteY1" fmla="*/ -187 h 25579"/>
                <a:gd name="connsiteX2" fmla="*/ 24877 w 25567"/>
                <a:gd name="connsiteY2" fmla="*/ 11576 h 25579"/>
                <a:gd name="connsiteX3" fmla="*/ 13075 w 25567"/>
                <a:gd name="connsiteY3" fmla="*/ 25306 h 25579"/>
                <a:gd name="connsiteX4" fmla="*/ 12167 w 25567"/>
                <a:gd name="connsiteY4" fmla="*/ 25344 h 25579"/>
                <a:gd name="connsiteX5" fmla="*/ -617 w 25567"/>
                <a:gd name="connsiteY5" fmla="*/ 13543 h 2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67" h="25579">
                  <a:moveTo>
                    <a:pt x="-617" y="13543"/>
                  </a:moveTo>
                  <a:cubicBezTo>
                    <a:pt x="-1147" y="6500"/>
                    <a:pt x="4073" y="357"/>
                    <a:pt x="11184" y="-187"/>
                  </a:cubicBezTo>
                  <a:cubicBezTo>
                    <a:pt x="18220" y="-732"/>
                    <a:pt x="24347" y="4533"/>
                    <a:pt x="24877" y="11576"/>
                  </a:cubicBezTo>
                  <a:cubicBezTo>
                    <a:pt x="25406" y="18619"/>
                    <a:pt x="20187" y="24762"/>
                    <a:pt x="13075" y="25306"/>
                  </a:cubicBezTo>
                  <a:cubicBezTo>
                    <a:pt x="12772" y="25329"/>
                    <a:pt x="12470" y="25344"/>
                    <a:pt x="12167" y="25344"/>
                  </a:cubicBezTo>
                  <a:cubicBezTo>
                    <a:pt x="5359" y="25602"/>
                    <a:pt x="-315" y="20329"/>
                    <a:pt x="-617" y="13543"/>
                  </a:cubicBezTo>
                  <a:close/>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1" name="îŝľïḓê">
              <a:extLst>
                <a:ext uri="{FF2B5EF4-FFF2-40B4-BE49-F238E27FC236}">
                  <a16:creationId xmlns:a16="http://schemas.microsoft.com/office/drawing/2014/main" id="{2779E043-63F6-E261-6103-C0911BD54004}"/>
                </a:ext>
              </a:extLst>
            </p:cNvPr>
            <p:cNvSpPr/>
            <p:nvPr/>
          </p:nvSpPr>
          <p:spPr>
            <a:xfrm>
              <a:off x="8101120" y="2347519"/>
              <a:ext cx="45729" cy="12622"/>
            </a:xfrm>
            <a:custGeom>
              <a:avLst/>
              <a:gdLst>
                <a:gd name="connsiteX0" fmla="*/ 443 w 45729"/>
                <a:gd name="connsiteY0" fmla="*/ 11902 h 12622"/>
                <a:gd name="connsiteX1" fmla="*/ 21473 w 45729"/>
                <a:gd name="connsiteY1" fmla="*/ 7061 h 12622"/>
                <a:gd name="connsiteX2" fmla="*/ 45076 w 45729"/>
                <a:gd name="connsiteY2" fmla="*/ 9481 h 12622"/>
                <a:gd name="connsiteX3" fmla="*/ 39857 w 45729"/>
                <a:gd name="connsiteY3" fmla="*/ 4640 h 12622"/>
                <a:gd name="connsiteX4" fmla="*/ 21473 w 45729"/>
                <a:gd name="connsiteY4" fmla="*/ -202 h 12622"/>
                <a:gd name="connsiteX5" fmla="*/ 3091 w 45729"/>
                <a:gd name="connsiteY5" fmla="*/ 4640 h 12622"/>
                <a:gd name="connsiteX6" fmla="*/ 443 w 45729"/>
                <a:gd name="connsiteY6" fmla="*/ 12205 h 1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9" h="12622">
                  <a:moveTo>
                    <a:pt x="443" y="11902"/>
                  </a:moveTo>
                  <a:cubicBezTo>
                    <a:pt x="443" y="14323"/>
                    <a:pt x="8008" y="7061"/>
                    <a:pt x="21473" y="7061"/>
                  </a:cubicBezTo>
                  <a:cubicBezTo>
                    <a:pt x="34561" y="4640"/>
                    <a:pt x="45076" y="11902"/>
                    <a:pt x="45076" y="9481"/>
                  </a:cubicBezTo>
                  <a:cubicBezTo>
                    <a:pt x="45076" y="9481"/>
                    <a:pt x="45076" y="7061"/>
                    <a:pt x="39857" y="4640"/>
                  </a:cubicBezTo>
                  <a:cubicBezTo>
                    <a:pt x="34334" y="1228"/>
                    <a:pt x="27979" y="-451"/>
                    <a:pt x="21473" y="-202"/>
                  </a:cubicBezTo>
                  <a:cubicBezTo>
                    <a:pt x="15043" y="-73"/>
                    <a:pt x="8765" y="1584"/>
                    <a:pt x="3091" y="4640"/>
                  </a:cubicBezTo>
                  <a:cubicBezTo>
                    <a:pt x="443" y="9481"/>
                    <a:pt x="-2205" y="12205"/>
                    <a:pt x="443" y="12205"/>
                  </a:cubicBezTo>
                  <a:close/>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2" name="îṡļíḍè">
              <a:extLst>
                <a:ext uri="{FF2B5EF4-FFF2-40B4-BE49-F238E27FC236}">
                  <a16:creationId xmlns:a16="http://schemas.microsoft.com/office/drawing/2014/main" id="{A1B5ABB3-8B29-8A0A-E92C-573B333ABBA2}"/>
                </a:ext>
              </a:extLst>
            </p:cNvPr>
            <p:cNvSpPr/>
            <p:nvPr/>
          </p:nvSpPr>
          <p:spPr>
            <a:xfrm>
              <a:off x="8225064" y="2362370"/>
              <a:ext cx="21762" cy="21787"/>
            </a:xfrm>
            <a:custGeom>
              <a:avLst/>
              <a:gdLst>
                <a:gd name="connsiteX0" fmla="*/ -646 w 21762"/>
                <a:gd name="connsiteY0" fmla="*/ 9760 h 21787"/>
                <a:gd name="connsiteX1" fmla="*/ 11080 w 21762"/>
                <a:gd name="connsiteY1" fmla="*/ -188 h 21787"/>
                <a:gd name="connsiteX2" fmla="*/ 21066 w 21762"/>
                <a:gd name="connsiteY2" fmla="*/ 11576 h 21787"/>
                <a:gd name="connsiteX3" fmla="*/ 10248 w 21762"/>
                <a:gd name="connsiteY3" fmla="*/ 21561 h 21787"/>
                <a:gd name="connsiteX4" fmla="*/ -646 w 21762"/>
                <a:gd name="connsiteY4" fmla="*/ 9775 h 21787"/>
                <a:gd name="connsiteX5" fmla="*/ -646 w 21762"/>
                <a:gd name="connsiteY5" fmla="*/ 9760 h 2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62" h="21787">
                  <a:moveTo>
                    <a:pt x="-646" y="9760"/>
                  </a:moveTo>
                  <a:cubicBezTo>
                    <a:pt x="-116" y="3761"/>
                    <a:pt x="5103" y="-687"/>
                    <a:pt x="11080" y="-188"/>
                  </a:cubicBezTo>
                  <a:cubicBezTo>
                    <a:pt x="17132" y="312"/>
                    <a:pt x="21595" y="5584"/>
                    <a:pt x="21066" y="11576"/>
                  </a:cubicBezTo>
                  <a:cubicBezTo>
                    <a:pt x="20611" y="17204"/>
                    <a:pt x="15921" y="21539"/>
                    <a:pt x="10248" y="21561"/>
                  </a:cubicBezTo>
                  <a:cubicBezTo>
                    <a:pt x="3969" y="21319"/>
                    <a:pt x="-873" y="16039"/>
                    <a:pt x="-646" y="9775"/>
                  </a:cubicBezTo>
                  <a:cubicBezTo>
                    <a:pt x="-646" y="9775"/>
                    <a:pt x="-646" y="9768"/>
                    <a:pt x="-646" y="9760"/>
                  </a:cubicBezTo>
                  <a:close/>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3" name="islíḑè">
              <a:extLst>
                <a:ext uri="{FF2B5EF4-FFF2-40B4-BE49-F238E27FC236}">
                  <a16:creationId xmlns:a16="http://schemas.microsoft.com/office/drawing/2014/main" id="{F95C9082-4AB4-C17B-C3D6-814D7C213C6A}"/>
                </a:ext>
              </a:extLst>
            </p:cNvPr>
            <p:cNvSpPr/>
            <p:nvPr/>
          </p:nvSpPr>
          <p:spPr>
            <a:xfrm>
              <a:off x="8223180" y="2342096"/>
              <a:ext cx="45526" cy="16340"/>
            </a:xfrm>
            <a:custGeom>
              <a:avLst/>
              <a:gdLst>
                <a:gd name="connsiteX0" fmla="*/ -578 w 45526"/>
                <a:gd name="connsiteY0" fmla="*/ 16114 h 16340"/>
                <a:gd name="connsiteX1" fmla="*/ 22116 w 45526"/>
                <a:gd name="connsiteY1" fmla="*/ 7944 h 16340"/>
                <a:gd name="connsiteX2" fmla="*/ 44811 w 45526"/>
                <a:gd name="connsiteY2" fmla="*/ 13391 h 16340"/>
                <a:gd name="connsiteX3" fmla="*/ 39743 w 45526"/>
                <a:gd name="connsiteY3" fmla="*/ 5221 h 16340"/>
                <a:gd name="connsiteX4" fmla="*/ 22041 w 45526"/>
                <a:gd name="connsiteY4" fmla="*/ -226 h 16340"/>
                <a:gd name="connsiteX5" fmla="*/ 4339 w 45526"/>
                <a:gd name="connsiteY5" fmla="*/ 7944 h 16340"/>
                <a:gd name="connsiteX6" fmla="*/ -654 w 45526"/>
                <a:gd name="connsiteY6" fmla="*/ 16114 h 1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26" h="16340">
                  <a:moveTo>
                    <a:pt x="-578" y="16114"/>
                  </a:moveTo>
                  <a:cubicBezTo>
                    <a:pt x="1919" y="16114"/>
                    <a:pt x="9484" y="7944"/>
                    <a:pt x="22116" y="7944"/>
                  </a:cubicBezTo>
                  <a:cubicBezTo>
                    <a:pt x="29909" y="8496"/>
                    <a:pt x="37625" y="10335"/>
                    <a:pt x="44811" y="13391"/>
                  </a:cubicBezTo>
                  <a:cubicBezTo>
                    <a:pt x="45266" y="9805"/>
                    <a:pt x="43147" y="6386"/>
                    <a:pt x="39743" y="5221"/>
                  </a:cubicBezTo>
                  <a:cubicBezTo>
                    <a:pt x="34447" y="1839"/>
                    <a:pt x="28320" y="-45"/>
                    <a:pt x="22041" y="-226"/>
                  </a:cubicBezTo>
                  <a:cubicBezTo>
                    <a:pt x="15762" y="1499"/>
                    <a:pt x="9711" y="4260"/>
                    <a:pt x="4339" y="7944"/>
                  </a:cubicBezTo>
                  <a:cubicBezTo>
                    <a:pt x="1843" y="10668"/>
                    <a:pt x="-654" y="13391"/>
                    <a:pt x="-654" y="16114"/>
                  </a:cubicBezTo>
                  <a:close/>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4" name="ï$lîḋé">
              <a:extLst>
                <a:ext uri="{FF2B5EF4-FFF2-40B4-BE49-F238E27FC236}">
                  <a16:creationId xmlns:a16="http://schemas.microsoft.com/office/drawing/2014/main" id="{506B8161-2071-EFE2-1F9D-3805BFAFD0E0}"/>
                </a:ext>
              </a:extLst>
            </p:cNvPr>
            <p:cNvSpPr/>
            <p:nvPr/>
          </p:nvSpPr>
          <p:spPr>
            <a:xfrm>
              <a:off x="8150178" y="2347543"/>
              <a:ext cx="34261" cy="103639"/>
            </a:xfrm>
            <a:custGeom>
              <a:avLst/>
              <a:gdLst>
                <a:gd name="connsiteX0" fmla="*/ 33086 w 34261"/>
                <a:gd name="connsiteY0" fmla="*/ 103414 h 103639"/>
                <a:gd name="connsiteX1" fmla="*/ 11223 w 34261"/>
                <a:gd name="connsiteY1" fmla="*/ 100841 h 103639"/>
                <a:gd name="connsiteX2" fmla="*/ 5777 w 34261"/>
                <a:gd name="connsiteY2" fmla="*/ 98269 h 103639"/>
                <a:gd name="connsiteX3" fmla="*/ 5777 w 34261"/>
                <a:gd name="connsiteY3" fmla="*/ 87905 h 103639"/>
                <a:gd name="connsiteX4" fmla="*/ 14022 w 34261"/>
                <a:gd name="connsiteY4" fmla="*/ 64530 h 103639"/>
                <a:gd name="connsiteX5" fmla="*/ 33086 w 34261"/>
                <a:gd name="connsiteY5" fmla="*/ -226 h 103639"/>
                <a:gd name="connsiteX6" fmla="*/ 8500 w 34261"/>
                <a:gd name="connsiteY6" fmla="*/ 61958 h 103639"/>
                <a:gd name="connsiteX7" fmla="*/ 556 w 34261"/>
                <a:gd name="connsiteY7" fmla="*/ 85106 h 103639"/>
                <a:gd name="connsiteX8" fmla="*/ 556 w 34261"/>
                <a:gd name="connsiteY8" fmla="*/ 98118 h 103639"/>
                <a:gd name="connsiteX9" fmla="*/ 6004 w 34261"/>
                <a:gd name="connsiteY9" fmla="*/ 103262 h 103639"/>
                <a:gd name="connsiteX10" fmla="*/ 33086 w 34261"/>
                <a:gd name="connsiteY10" fmla="*/ 103262 h 10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61" h="103639">
                  <a:moveTo>
                    <a:pt x="33086" y="103414"/>
                  </a:moveTo>
                  <a:cubicBezTo>
                    <a:pt x="33086" y="100841"/>
                    <a:pt x="24916" y="100841"/>
                    <a:pt x="11223" y="100841"/>
                  </a:cubicBezTo>
                  <a:cubicBezTo>
                    <a:pt x="9180" y="100584"/>
                    <a:pt x="7289" y="99684"/>
                    <a:pt x="5777" y="98269"/>
                  </a:cubicBezTo>
                  <a:cubicBezTo>
                    <a:pt x="3053" y="95622"/>
                    <a:pt x="5777" y="90704"/>
                    <a:pt x="5777" y="87905"/>
                  </a:cubicBezTo>
                  <a:cubicBezTo>
                    <a:pt x="8500" y="80340"/>
                    <a:pt x="11223" y="72322"/>
                    <a:pt x="14022" y="64530"/>
                  </a:cubicBezTo>
                  <a:cubicBezTo>
                    <a:pt x="27639" y="28294"/>
                    <a:pt x="35809" y="-226"/>
                    <a:pt x="33086" y="-226"/>
                  </a:cubicBezTo>
                  <a:cubicBezTo>
                    <a:pt x="33086" y="-226"/>
                    <a:pt x="22193" y="28294"/>
                    <a:pt x="8500" y="61958"/>
                  </a:cubicBezTo>
                  <a:lnTo>
                    <a:pt x="556" y="85106"/>
                  </a:lnTo>
                  <a:cubicBezTo>
                    <a:pt x="556" y="90326"/>
                    <a:pt x="-2167" y="92671"/>
                    <a:pt x="556" y="98118"/>
                  </a:cubicBezTo>
                  <a:cubicBezTo>
                    <a:pt x="784" y="100955"/>
                    <a:pt x="3129" y="103164"/>
                    <a:pt x="6004" y="103262"/>
                  </a:cubicBezTo>
                  <a:lnTo>
                    <a:pt x="33086" y="103262"/>
                  </a:lnTo>
                  <a:close/>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5" name="ï$1îḍé">
              <a:extLst>
                <a:ext uri="{FF2B5EF4-FFF2-40B4-BE49-F238E27FC236}">
                  <a16:creationId xmlns:a16="http://schemas.microsoft.com/office/drawing/2014/main" id="{1A1F69B0-1F0D-4E83-BE95-D1946DD26486}"/>
                </a:ext>
              </a:extLst>
            </p:cNvPr>
            <p:cNvSpPr/>
            <p:nvPr/>
          </p:nvSpPr>
          <p:spPr>
            <a:xfrm>
              <a:off x="8181422" y="2562084"/>
              <a:ext cx="118164" cy="57040"/>
            </a:xfrm>
            <a:custGeom>
              <a:avLst/>
              <a:gdLst>
                <a:gd name="connsiteX0" fmla="*/ -654 w 118164"/>
                <a:gd name="connsiteY0" fmla="*/ 35859 h 57040"/>
                <a:gd name="connsiteX1" fmla="*/ 117510 w 118164"/>
                <a:gd name="connsiteY1" fmla="*/ -226 h 57040"/>
                <a:gd name="connsiteX2" fmla="*/ 1918 w 118164"/>
                <a:gd name="connsiteY2" fmla="*/ 56511 h 57040"/>
                <a:gd name="connsiteX3" fmla="*/ -654 w 118164"/>
                <a:gd name="connsiteY3" fmla="*/ 35859 h 57040"/>
              </a:gdLst>
              <a:ahLst/>
              <a:cxnLst>
                <a:cxn ang="0">
                  <a:pos x="connsiteX0" y="connsiteY0"/>
                </a:cxn>
                <a:cxn ang="0">
                  <a:pos x="connsiteX1" y="connsiteY1"/>
                </a:cxn>
                <a:cxn ang="0">
                  <a:pos x="connsiteX2" y="connsiteY2"/>
                </a:cxn>
                <a:cxn ang="0">
                  <a:pos x="connsiteX3" y="connsiteY3"/>
                </a:cxn>
              </a:cxnLst>
              <a:rect l="l" t="t" r="r" b="b"/>
              <a:pathLst>
                <a:path w="118164" h="57040">
                  <a:moveTo>
                    <a:pt x="-654" y="35859"/>
                  </a:moveTo>
                  <a:cubicBezTo>
                    <a:pt x="41406" y="35662"/>
                    <a:pt x="82484" y="23119"/>
                    <a:pt x="117510" y="-226"/>
                  </a:cubicBezTo>
                  <a:cubicBezTo>
                    <a:pt x="117510" y="-226"/>
                    <a:pt x="91865" y="61655"/>
                    <a:pt x="1918" y="56511"/>
                  </a:cubicBezTo>
                  <a:lnTo>
                    <a:pt x="-654" y="35859"/>
                  </a:lnTo>
                  <a:close/>
                </a:path>
              </a:pathLst>
            </a:custGeom>
            <a:solidFill>
              <a:srgbClr val="F96969"/>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6" name="îslîḋe">
              <a:extLst>
                <a:ext uri="{FF2B5EF4-FFF2-40B4-BE49-F238E27FC236}">
                  <a16:creationId xmlns:a16="http://schemas.microsoft.com/office/drawing/2014/main" id="{ED45EA88-D528-072E-FCE6-E0C59B09C48C}"/>
                </a:ext>
              </a:extLst>
            </p:cNvPr>
            <p:cNvSpPr/>
            <p:nvPr/>
          </p:nvSpPr>
          <p:spPr>
            <a:xfrm>
              <a:off x="8183238" y="2456629"/>
              <a:ext cx="61199" cy="58623"/>
            </a:xfrm>
            <a:custGeom>
              <a:avLst/>
              <a:gdLst>
                <a:gd name="connsiteX0" fmla="*/ 56461 w 61199"/>
                <a:gd name="connsiteY0" fmla="*/ -226 h 58623"/>
                <a:gd name="connsiteX1" fmla="*/ -654 w 61199"/>
                <a:gd name="connsiteY1" fmla="*/ 54317 h 58623"/>
                <a:gd name="connsiteX2" fmla="*/ 11601 w 61199"/>
                <a:gd name="connsiteY2" fmla="*/ 58251 h 58623"/>
                <a:gd name="connsiteX3" fmla="*/ 60470 w 61199"/>
                <a:gd name="connsiteY3" fmla="*/ 16621 h 58623"/>
                <a:gd name="connsiteX4" fmla="*/ 60546 w 61199"/>
                <a:gd name="connsiteY4" fmla="*/ 15358 h 58623"/>
                <a:gd name="connsiteX5" fmla="*/ 56461 w 61199"/>
                <a:gd name="connsiteY5" fmla="*/ -226 h 5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99" h="58623">
                  <a:moveTo>
                    <a:pt x="56461" y="-226"/>
                  </a:moveTo>
                  <a:cubicBezTo>
                    <a:pt x="37851" y="36539"/>
                    <a:pt x="-654" y="50459"/>
                    <a:pt x="-654" y="54317"/>
                  </a:cubicBezTo>
                  <a:cubicBezTo>
                    <a:pt x="2901" y="56957"/>
                    <a:pt x="7213" y="58341"/>
                    <a:pt x="11601" y="58251"/>
                  </a:cubicBezTo>
                  <a:cubicBezTo>
                    <a:pt x="36565" y="60248"/>
                    <a:pt x="58428" y="41608"/>
                    <a:pt x="60470" y="16621"/>
                  </a:cubicBezTo>
                  <a:cubicBezTo>
                    <a:pt x="60470" y="16197"/>
                    <a:pt x="60546" y="15781"/>
                    <a:pt x="60546" y="15358"/>
                  </a:cubicBezTo>
                  <a:cubicBezTo>
                    <a:pt x="60319" y="9934"/>
                    <a:pt x="58882" y="4623"/>
                    <a:pt x="56461" y="-226"/>
                  </a:cubicBezTo>
                  <a:close/>
                </a:path>
              </a:pathLst>
            </a:custGeom>
            <a:solidFill>
              <a:srgbClr val="F96969"/>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7" name="íślíḍè">
              <a:extLst>
                <a:ext uri="{FF2B5EF4-FFF2-40B4-BE49-F238E27FC236}">
                  <a16:creationId xmlns:a16="http://schemas.microsoft.com/office/drawing/2014/main" id="{738834BD-9486-E4E9-658B-F89D9158DFC6}"/>
                </a:ext>
              </a:extLst>
            </p:cNvPr>
            <p:cNvSpPr/>
            <p:nvPr/>
          </p:nvSpPr>
          <p:spPr>
            <a:xfrm>
              <a:off x="8097225" y="2185645"/>
              <a:ext cx="293358" cy="257653"/>
            </a:xfrm>
            <a:custGeom>
              <a:avLst/>
              <a:gdLst>
                <a:gd name="connsiteX0" fmla="*/ 12357 w 293358"/>
                <a:gd name="connsiteY0" fmla="*/ 24066 h 257653"/>
                <a:gd name="connsiteX1" fmla="*/ 48669 w 293358"/>
                <a:gd name="connsiteY1" fmla="*/ 107280 h 257653"/>
                <a:gd name="connsiteX2" fmla="*/ 97992 w 293358"/>
                <a:gd name="connsiteY2" fmla="*/ 128084 h 257653"/>
                <a:gd name="connsiteX3" fmla="*/ 131732 w 293358"/>
                <a:gd name="connsiteY3" fmla="*/ 135648 h 257653"/>
                <a:gd name="connsiteX4" fmla="*/ 209575 w 293358"/>
                <a:gd name="connsiteY4" fmla="*/ 151308 h 257653"/>
                <a:gd name="connsiteX5" fmla="*/ 219939 w 293358"/>
                <a:gd name="connsiteY5" fmla="*/ 224158 h 257653"/>
                <a:gd name="connsiteX6" fmla="*/ 282273 w 293358"/>
                <a:gd name="connsiteY6" fmla="*/ 255401 h 257653"/>
                <a:gd name="connsiteX7" fmla="*/ 292638 w 293358"/>
                <a:gd name="connsiteY7" fmla="*/ 81408 h 257653"/>
                <a:gd name="connsiteX8" fmla="*/ 282273 w 293358"/>
                <a:gd name="connsiteY8" fmla="*/ 37153 h 257653"/>
                <a:gd name="connsiteX9" fmla="*/ 217367 w 293358"/>
                <a:gd name="connsiteY9" fmla="*/ 8482 h 257653"/>
                <a:gd name="connsiteX10" fmla="*/ 111004 w 293358"/>
                <a:gd name="connsiteY10" fmla="*/ 917 h 257653"/>
                <a:gd name="connsiteX11" fmla="*/ 61681 w 293358"/>
                <a:gd name="connsiteY11" fmla="*/ 917 h 257653"/>
                <a:gd name="connsiteX12" fmla="*/ -654 w 293358"/>
                <a:gd name="connsiteY12" fmla="*/ 47517 h 257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3358" h="257653">
                  <a:moveTo>
                    <a:pt x="12357" y="24066"/>
                  </a:moveTo>
                  <a:cubicBezTo>
                    <a:pt x="6911" y="56542"/>
                    <a:pt x="21133" y="89169"/>
                    <a:pt x="48669" y="107280"/>
                  </a:cubicBezTo>
                  <a:cubicBezTo>
                    <a:pt x="61681" y="117720"/>
                    <a:pt x="79837" y="122864"/>
                    <a:pt x="97992" y="128084"/>
                  </a:cubicBezTo>
                  <a:cubicBezTo>
                    <a:pt x="111004" y="130731"/>
                    <a:pt x="121368" y="133303"/>
                    <a:pt x="131732" y="135648"/>
                  </a:cubicBezTo>
                  <a:cubicBezTo>
                    <a:pt x="157679" y="143213"/>
                    <a:pt x="183627" y="151308"/>
                    <a:pt x="209575" y="151308"/>
                  </a:cubicBezTo>
                  <a:cubicBezTo>
                    <a:pt x="209575" y="179903"/>
                    <a:pt x="204431" y="200707"/>
                    <a:pt x="219939" y="224158"/>
                  </a:cubicBezTo>
                  <a:cubicBezTo>
                    <a:pt x="235447" y="247609"/>
                    <a:pt x="256326" y="263193"/>
                    <a:pt x="282273" y="255401"/>
                  </a:cubicBezTo>
                  <a:cubicBezTo>
                    <a:pt x="292638" y="185123"/>
                    <a:pt x="292638" y="151308"/>
                    <a:pt x="292638" y="81408"/>
                  </a:cubicBezTo>
                  <a:cubicBezTo>
                    <a:pt x="293243" y="65991"/>
                    <a:pt x="289688" y="50702"/>
                    <a:pt x="282273" y="37153"/>
                  </a:cubicBezTo>
                  <a:cubicBezTo>
                    <a:pt x="269262" y="16350"/>
                    <a:pt x="240742" y="11130"/>
                    <a:pt x="217367" y="8482"/>
                  </a:cubicBezTo>
                  <a:cubicBezTo>
                    <a:pt x="181056" y="5910"/>
                    <a:pt x="147315" y="3338"/>
                    <a:pt x="111004" y="917"/>
                  </a:cubicBezTo>
                  <a:cubicBezTo>
                    <a:pt x="95420" y="917"/>
                    <a:pt x="77264" y="-1655"/>
                    <a:pt x="61681" y="917"/>
                  </a:cubicBezTo>
                  <a:cubicBezTo>
                    <a:pt x="43525" y="3565"/>
                    <a:pt x="12357" y="31933"/>
                    <a:pt x="-654" y="47517"/>
                  </a:cubicBezTo>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8" name="íşlïḋe">
              <a:extLst>
                <a:ext uri="{FF2B5EF4-FFF2-40B4-BE49-F238E27FC236}">
                  <a16:creationId xmlns:a16="http://schemas.microsoft.com/office/drawing/2014/main" id="{86F147B4-BEBA-683D-53EE-EEAD3147EDA4}"/>
                </a:ext>
              </a:extLst>
            </p:cNvPr>
            <p:cNvSpPr/>
            <p:nvPr/>
          </p:nvSpPr>
          <p:spPr>
            <a:xfrm>
              <a:off x="8359576" y="2380814"/>
              <a:ext cx="52064" cy="83605"/>
            </a:xfrm>
            <a:custGeom>
              <a:avLst/>
              <a:gdLst>
                <a:gd name="connsiteX0" fmla="*/ -654 w 52064"/>
                <a:gd name="connsiteY0" fmla="*/ 4858 h 83605"/>
                <a:gd name="connsiteX1" fmla="*/ 51317 w 52064"/>
                <a:gd name="connsiteY1" fmla="*/ 36555 h 83605"/>
                <a:gd name="connsiteX2" fmla="*/ -654 w 52064"/>
                <a:gd name="connsiteY2" fmla="*/ 81415 h 83605"/>
                <a:gd name="connsiteX3" fmla="*/ -654 w 52064"/>
                <a:gd name="connsiteY3" fmla="*/ 4858 h 83605"/>
              </a:gdLst>
              <a:ahLst/>
              <a:cxnLst>
                <a:cxn ang="0">
                  <a:pos x="connsiteX0" y="connsiteY0"/>
                </a:cxn>
                <a:cxn ang="0">
                  <a:pos x="connsiteX1" y="connsiteY1"/>
                </a:cxn>
                <a:cxn ang="0">
                  <a:pos x="connsiteX2" y="connsiteY2"/>
                </a:cxn>
                <a:cxn ang="0">
                  <a:pos x="connsiteX3" y="connsiteY3"/>
                </a:cxn>
              </a:cxnLst>
              <a:rect l="l" t="t" r="r" b="b"/>
              <a:pathLst>
                <a:path w="52064" h="83605">
                  <a:moveTo>
                    <a:pt x="-654" y="4858"/>
                  </a:moveTo>
                  <a:cubicBezTo>
                    <a:pt x="1994" y="4858"/>
                    <a:pt x="46173" y="-18972"/>
                    <a:pt x="51317" y="36555"/>
                  </a:cubicBezTo>
                  <a:cubicBezTo>
                    <a:pt x="53965" y="92005"/>
                    <a:pt x="-654" y="84062"/>
                    <a:pt x="-654" y="81415"/>
                  </a:cubicBezTo>
                  <a:lnTo>
                    <a:pt x="-654" y="4858"/>
                  </a:lnTo>
                  <a:close/>
                </a:path>
              </a:pathLst>
            </a:custGeom>
            <a:solidFill>
              <a:srgbClr val="FDB3B1"/>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9" name="išḻîḋè">
              <a:extLst>
                <a:ext uri="{FF2B5EF4-FFF2-40B4-BE49-F238E27FC236}">
                  <a16:creationId xmlns:a16="http://schemas.microsoft.com/office/drawing/2014/main" id="{F45D7A5B-2D67-4AC8-EED6-F2E1885C4A02}"/>
                </a:ext>
              </a:extLst>
            </p:cNvPr>
            <p:cNvSpPr/>
            <p:nvPr/>
          </p:nvSpPr>
          <p:spPr>
            <a:xfrm>
              <a:off x="7115190" y="2796682"/>
              <a:ext cx="298392" cy="211656"/>
            </a:xfrm>
            <a:custGeom>
              <a:avLst/>
              <a:gdLst>
                <a:gd name="connsiteX0" fmla="*/ 297587 w 298392"/>
                <a:gd name="connsiteY0" fmla="*/ 126250 h 211656"/>
                <a:gd name="connsiteX1" fmla="*/ 237068 w 298392"/>
                <a:gd name="connsiteY1" fmla="*/ 32142 h 211656"/>
                <a:gd name="connsiteX2" fmla="*/ 114970 w 298392"/>
                <a:gd name="connsiteY2" fmla="*/ 67 h 211656"/>
                <a:gd name="connsiteX3" fmla="*/ 513 w 298392"/>
                <a:gd name="connsiteY3" fmla="*/ 45456 h 211656"/>
                <a:gd name="connsiteX4" fmla="*/ 97494 w 298392"/>
                <a:gd name="connsiteY4" fmla="*/ 36681 h 211656"/>
                <a:gd name="connsiteX5" fmla="*/ 110885 w 298392"/>
                <a:gd name="connsiteY5" fmla="*/ 42430 h 211656"/>
                <a:gd name="connsiteX6" fmla="*/ 24644 w 298392"/>
                <a:gd name="connsiteY6" fmla="*/ 70118 h 211656"/>
                <a:gd name="connsiteX7" fmla="*/ 29184 w 298392"/>
                <a:gd name="connsiteY7" fmla="*/ 92813 h 211656"/>
                <a:gd name="connsiteX8" fmla="*/ 109448 w 298392"/>
                <a:gd name="connsiteY8" fmla="*/ 75187 h 211656"/>
                <a:gd name="connsiteX9" fmla="*/ 32966 w 298392"/>
                <a:gd name="connsiteY9" fmla="*/ 102345 h 211656"/>
                <a:gd name="connsiteX10" fmla="*/ 37732 w 298392"/>
                <a:gd name="connsiteY10" fmla="*/ 128065 h 211656"/>
                <a:gd name="connsiteX11" fmla="*/ 114365 w 298392"/>
                <a:gd name="connsiteY11" fmla="*/ 104160 h 211656"/>
                <a:gd name="connsiteX12" fmla="*/ 54299 w 298392"/>
                <a:gd name="connsiteY12" fmla="*/ 133663 h 211656"/>
                <a:gd name="connsiteX13" fmla="*/ 68218 w 298392"/>
                <a:gd name="connsiteY13" fmla="*/ 148793 h 211656"/>
                <a:gd name="connsiteX14" fmla="*/ 122005 w 298392"/>
                <a:gd name="connsiteY14" fmla="*/ 122997 h 211656"/>
                <a:gd name="connsiteX15" fmla="*/ 142734 w 298392"/>
                <a:gd name="connsiteY15" fmla="*/ 144557 h 211656"/>
                <a:gd name="connsiteX16" fmla="*/ 224586 w 298392"/>
                <a:gd name="connsiteY16" fmla="*/ 211431 h 211656"/>
                <a:gd name="connsiteX17" fmla="*/ 297739 w 298392"/>
                <a:gd name="connsiteY17" fmla="*/ 125872 h 21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8392" h="211656">
                  <a:moveTo>
                    <a:pt x="297587" y="126250"/>
                  </a:moveTo>
                  <a:cubicBezTo>
                    <a:pt x="297587" y="126250"/>
                    <a:pt x="247205" y="41296"/>
                    <a:pt x="237068" y="32142"/>
                  </a:cubicBezTo>
                  <a:cubicBezTo>
                    <a:pt x="223754" y="26393"/>
                    <a:pt x="121248" y="-3489"/>
                    <a:pt x="114970" y="67"/>
                  </a:cubicBezTo>
                  <a:cubicBezTo>
                    <a:pt x="105362" y="3925"/>
                    <a:pt x="-13634" y="33504"/>
                    <a:pt x="513" y="45456"/>
                  </a:cubicBezTo>
                  <a:cubicBezTo>
                    <a:pt x="14659" y="57409"/>
                    <a:pt x="97494" y="36681"/>
                    <a:pt x="97494" y="36681"/>
                  </a:cubicBezTo>
                  <a:lnTo>
                    <a:pt x="110885" y="42430"/>
                  </a:lnTo>
                  <a:cubicBezTo>
                    <a:pt x="110885" y="42430"/>
                    <a:pt x="40304" y="59452"/>
                    <a:pt x="24644" y="70118"/>
                  </a:cubicBezTo>
                  <a:cubicBezTo>
                    <a:pt x="8834" y="77683"/>
                    <a:pt x="16247" y="93342"/>
                    <a:pt x="29184" y="92813"/>
                  </a:cubicBezTo>
                  <a:cubicBezTo>
                    <a:pt x="41968" y="88803"/>
                    <a:pt x="106043" y="72085"/>
                    <a:pt x="109448" y="75187"/>
                  </a:cubicBezTo>
                  <a:cubicBezTo>
                    <a:pt x="112852" y="78288"/>
                    <a:pt x="42498" y="98562"/>
                    <a:pt x="32966" y="102345"/>
                  </a:cubicBezTo>
                  <a:cubicBezTo>
                    <a:pt x="23661" y="109380"/>
                    <a:pt x="24796" y="128822"/>
                    <a:pt x="37732" y="128065"/>
                  </a:cubicBezTo>
                  <a:cubicBezTo>
                    <a:pt x="44011" y="124510"/>
                    <a:pt x="114365" y="104160"/>
                    <a:pt x="114365" y="104160"/>
                  </a:cubicBezTo>
                  <a:cubicBezTo>
                    <a:pt x="114365" y="104160"/>
                    <a:pt x="60427" y="126855"/>
                    <a:pt x="54299" y="133663"/>
                  </a:cubicBezTo>
                  <a:cubicBezTo>
                    <a:pt x="48172" y="140472"/>
                    <a:pt x="55434" y="153105"/>
                    <a:pt x="68218" y="148793"/>
                  </a:cubicBezTo>
                  <a:cubicBezTo>
                    <a:pt x="74649" y="148793"/>
                    <a:pt x="112474" y="126779"/>
                    <a:pt x="122005" y="122997"/>
                  </a:cubicBezTo>
                  <a:cubicBezTo>
                    <a:pt x="122005" y="122997"/>
                    <a:pt x="131915" y="125645"/>
                    <a:pt x="142734" y="144557"/>
                  </a:cubicBezTo>
                  <a:cubicBezTo>
                    <a:pt x="153551" y="163469"/>
                    <a:pt x="224586" y="211431"/>
                    <a:pt x="224586" y="211431"/>
                  </a:cubicBezTo>
                  <a:lnTo>
                    <a:pt x="297739" y="125872"/>
                  </a:lnTo>
                  <a:close/>
                </a:path>
              </a:pathLst>
            </a:custGeom>
            <a:solidFill>
              <a:srgbClr val="FDB3B1"/>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0" name="ïsļïdé">
              <a:extLst>
                <a:ext uri="{FF2B5EF4-FFF2-40B4-BE49-F238E27FC236}">
                  <a16:creationId xmlns:a16="http://schemas.microsoft.com/office/drawing/2014/main" id="{C1BB5B81-EC01-6365-9C96-1AD7DB4A39DD}"/>
                </a:ext>
              </a:extLst>
            </p:cNvPr>
            <p:cNvSpPr/>
            <p:nvPr/>
          </p:nvSpPr>
          <p:spPr>
            <a:xfrm>
              <a:off x="7239756" y="2863168"/>
              <a:ext cx="149013" cy="70876"/>
            </a:xfrm>
            <a:custGeom>
              <a:avLst/>
              <a:gdLst>
                <a:gd name="connsiteX0" fmla="*/ 112048 w 149013"/>
                <a:gd name="connsiteY0" fmla="*/ -226 h 70876"/>
                <a:gd name="connsiteX1" fmla="*/ 102365 w 149013"/>
                <a:gd name="connsiteY1" fmla="*/ 304 h 70876"/>
                <a:gd name="connsiteX2" fmla="*/ 73240 w 149013"/>
                <a:gd name="connsiteY2" fmla="*/ 1968 h 70876"/>
                <a:gd name="connsiteX3" fmla="*/ 27850 w 149013"/>
                <a:gd name="connsiteY3" fmla="*/ 1211 h 70876"/>
                <a:gd name="connsiteX4" fmla="*/ 14914 w 149013"/>
                <a:gd name="connsiteY4" fmla="*/ 1968 h 70876"/>
                <a:gd name="connsiteX5" fmla="*/ 2205 w 149013"/>
                <a:gd name="connsiteY5" fmla="*/ 6053 h 70876"/>
                <a:gd name="connsiteX6" fmla="*/ -443 w 149013"/>
                <a:gd name="connsiteY6" fmla="*/ 16341 h 70876"/>
                <a:gd name="connsiteX7" fmla="*/ 6366 w 149013"/>
                <a:gd name="connsiteY7" fmla="*/ 22696 h 70876"/>
                <a:gd name="connsiteX8" fmla="*/ 19908 w 149013"/>
                <a:gd name="connsiteY8" fmla="*/ 32001 h 70876"/>
                <a:gd name="connsiteX9" fmla="*/ 72408 w 149013"/>
                <a:gd name="connsiteY9" fmla="*/ 42516 h 70876"/>
                <a:gd name="connsiteX10" fmla="*/ 92379 w 149013"/>
                <a:gd name="connsiteY10" fmla="*/ 51442 h 70876"/>
                <a:gd name="connsiteX11" fmla="*/ 109173 w 149013"/>
                <a:gd name="connsiteY11" fmla="*/ 60596 h 70876"/>
                <a:gd name="connsiteX12" fmla="*/ 138828 w 149013"/>
                <a:gd name="connsiteY12" fmla="*/ 68993 h 70876"/>
                <a:gd name="connsiteX13" fmla="*/ 148360 w 149013"/>
                <a:gd name="connsiteY13" fmla="*/ 65135 h 70876"/>
                <a:gd name="connsiteX14" fmla="*/ 138828 w 149013"/>
                <a:gd name="connsiteY14" fmla="*/ 68993 h 70876"/>
                <a:gd name="connsiteX15" fmla="*/ 112351 w 149013"/>
                <a:gd name="connsiteY15" fmla="*/ 60445 h 70876"/>
                <a:gd name="connsiteX16" fmla="*/ 95254 w 149013"/>
                <a:gd name="connsiteY16" fmla="*/ 44558 h 70876"/>
                <a:gd name="connsiteX17" fmla="*/ 72030 w 149013"/>
                <a:gd name="connsiteY17" fmla="*/ 35783 h 70876"/>
                <a:gd name="connsiteX18" fmla="*/ 19529 w 149013"/>
                <a:gd name="connsiteY18" fmla="*/ 25268 h 70876"/>
                <a:gd name="connsiteX19" fmla="*/ 9468 w 149013"/>
                <a:gd name="connsiteY19" fmla="*/ 19140 h 70876"/>
                <a:gd name="connsiteX20" fmla="*/ 5837 w 149013"/>
                <a:gd name="connsiteY20" fmla="*/ 12559 h 70876"/>
                <a:gd name="connsiteX21" fmla="*/ 15293 w 149013"/>
                <a:gd name="connsiteY21" fmla="*/ 8625 h 70876"/>
                <a:gd name="connsiteX22" fmla="*/ 28153 w 149013"/>
                <a:gd name="connsiteY22" fmla="*/ 8247 h 70876"/>
                <a:gd name="connsiteX23" fmla="*/ 73543 w 149013"/>
                <a:gd name="connsiteY23" fmla="*/ 5599 h 70876"/>
                <a:gd name="connsiteX24" fmla="*/ 102667 w 149013"/>
                <a:gd name="connsiteY24" fmla="*/ 3935 h 70876"/>
                <a:gd name="connsiteX25" fmla="*/ 112124 w 149013"/>
                <a:gd name="connsiteY25" fmla="*/ 77 h 7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9013" h="70876">
                  <a:moveTo>
                    <a:pt x="112048" y="-226"/>
                  </a:moveTo>
                  <a:lnTo>
                    <a:pt x="102365" y="304"/>
                  </a:lnTo>
                  <a:lnTo>
                    <a:pt x="73240" y="1968"/>
                  </a:lnTo>
                  <a:cubicBezTo>
                    <a:pt x="58110" y="3276"/>
                    <a:pt x="42904" y="3019"/>
                    <a:pt x="27850" y="1211"/>
                  </a:cubicBezTo>
                  <a:lnTo>
                    <a:pt x="14914" y="1968"/>
                  </a:lnTo>
                  <a:cubicBezTo>
                    <a:pt x="10300" y="1710"/>
                    <a:pt x="5761" y="3163"/>
                    <a:pt x="2205" y="6053"/>
                  </a:cubicBezTo>
                  <a:cubicBezTo>
                    <a:pt x="-140" y="8927"/>
                    <a:pt x="-1123" y="12687"/>
                    <a:pt x="-443" y="16341"/>
                  </a:cubicBezTo>
                  <a:cubicBezTo>
                    <a:pt x="2962" y="19518"/>
                    <a:pt x="3188" y="22847"/>
                    <a:pt x="6366" y="22696"/>
                  </a:cubicBezTo>
                  <a:cubicBezTo>
                    <a:pt x="10300" y="26592"/>
                    <a:pt x="14839" y="29746"/>
                    <a:pt x="19908" y="32001"/>
                  </a:cubicBezTo>
                  <a:cubicBezTo>
                    <a:pt x="36474" y="37826"/>
                    <a:pt x="55841" y="36691"/>
                    <a:pt x="72408" y="42516"/>
                  </a:cubicBezTo>
                  <a:cubicBezTo>
                    <a:pt x="79065" y="45466"/>
                    <a:pt x="85571" y="45088"/>
                    <a:pt x="92379" y="51442"/>
                  </a:cubicBezTo>
                  <a:cubicBezTo>
                    <a:pt x="98356" y="53750"/>
                    <a:pt x="104029" y="56821"/>
                    <a:pt x="109173" y="60596"/>
                  </a:cubicBezTo>
                  <a:cubicBezTo>
                    <a:pt x="119386" y="70128"/>
                    <a:pt x="132549" y="72775"/>
                    <a:pt x="138828" y="68993"/>
                  </a:cubicBezTo>
                  <a:cubicBezTo>
                    <a:pt x="142383" y="68978"/>
                    <a:pt x="145788" y="67594"/>
                    <a:pt x="148360" y="65135"/>
                  </a:cubicBezTo>
                  <a:cubicBezTo>
                    <a:pt x="145788" y="67594"/>
                    <a:pt x="142383" y="68978"/>
                    <a:pt x="138828" y="68993"/>
                  </a:cubicBezTo>
                  <a:cubicBezTo>
                    <a:pt x="129372" y="68668"/>
                    <a:pt x="120219" y="65702"/>
                    <a:pt x="112351" y="60445"/>
                  </a:cubicBezTo>
                  <a:lnTo>
                    <a:pt x="95254" y="44558"/>
                  </a:lnTo>
                  <a:cubicBezTo>
                    <a:pt x="87765" y="40995"/>
                    <a:pt x="79973" y="38060"/>
                    <a:pt x="72030" y="35783"/>
                  </a:cubicBezTo>
                  <a:cubicBezTo>
                    <a:pt x="54327" y="33483"/>
                    <a:pt x="36777" y="29973"/>
                    <a:pt x="19529" y="25268"/>
                  </a:cubicBezTo>
                  <a:cubicBezTo>
                    <a:pt x="16125" y="22090"/>
                    <a:pt x="12872" y="22317"/>
                    <a:pt x="9468" y="19140"/>
                  </a:cubicBezTo>
                  <a:cubicBezTo>
                    <a:pt x="6063" y="15963"/>
                    <a:pt x="2584" y="12786"/>
                    <a:pt x="5837" y="12559"/>
                  </a:cubicBezTo>
                  <a:cubicBezTo>
                    <a:pt x="5837" y="9230"/>
                    <a:pt x="12115" y="8852"/>
                    <a:pt x="15293" y="8625"/>
                  </a:cubicBezTo>
                  <a:lnTo>
                    <a:pt x="28153" y="8247"/>
                  </a:lnTo>
                  <a:lnTo>
                    <a:pt x="73543" y="5599"/>
                  </a:lnTo>
                  <a:lnTo>
                    <a:pt x="102667" y="3935"/>
                  </a:lnTo>
                  <a:cubicBezTo>
                    <a:pt x="109097" y="3556"/>
                    <a:pt x="112351" y="3405"/>
                    <a:pt x="112124" y="77"/>
                  </a:cubicBezTo>
                  <a:close/>
                </a:path>
              </a:pathLst>
            </a:custGeom>
            <a:solidFill>
              <a:srgbClr val="FC9492"/>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1" name="îS1ïďè">
              <a:extLst>
                <a:ext uri="{FF2B5EF4-FFF2-40B4-BE49-F238E27FC236}">
                  <a16:creationId xmlns:a16="http://schemas.microsoft.com/office/drawing/2014/main" id="{00F4A5F3-99C7-5008-2863-5DBB21E3D74E}"/>
                </a:ext>
              </a:extLst>
            </p:cNvPr>
            <p:cNvSpPr/>
            <p:nvPr/>
          </p:nvSpPr>
          <p:spPr>
            <a:xfrm>
              <a:off x="7117264" y="2831017"/>
              <a:ext cx="153265" cy="16188"/>
            </a:xfrm>
            <a:custGeom>
              <a:avLst/>
              <a:gdLst>
                <a:gd name="connsiteX0" fmla="*/ -654 w 153265"/>
                <a:gd name="connsiteY0" fmla="*/ 11424 h 16188"/>
                <a:gd name="connsiteX1" fmla="*/ 22041 w 153265"/>
                <a:gd name="connsiteY1" fmla="*/ 15963 h 16188"/>
                <a:gd name="connsiteX2" fmla="*/ 47989 w 153265"/>
                <a:gd name="connsiteY2" fmla="*/ 14450 h 16188"/>
                <a:gd name="connsiteX3" fmla="*/ 76962 w 153265"/>
                <a:gd name="connsiteY3" fmla="*/ 9835 h 16188"/>
                <a:gd name="connsiteX4" fmla="*/ 99657 w 153265"/>
                <a:gd name="connsiteY4" fmla="*/ 5599 h 16188"/>
                <a:gd name="connsiteX5" fmla="*/ 99657 w 153265"/>
                <a:gd name="connsiteY5" fmla="*/ 2724 h 16188"/>
                <a:gd name="connsiteX6" fmla="*/ 152611 w 153265"/>
                <a:gd name="connsiteY6" fmla="*/ 14374 h 16188"/>
                <a:gd name="connsiteX7" fmla="*/ 99657 w 153265"/>
                <a:gd name="connsiteY7" fmla="*/ -226 h 16188"/>
                <a:gd name="connsiteX8" fmla="*/ 99657 w 153265"/>
                <a:gd name="connsiteY8" fmla="*/ -226 h 16188"/>
                <a:gd name="connsiteX9" fmla="*/ 76962 w 153265"/>
                <a:gd name="connsiteY9" fmla="*/ 4010 h 16188"/>
                <a:gd name="connsiteX10" fmla="*/ 47913 w 153265"/>
                <a:gd name="connsiteY10" fmla="*/ 8625 h 16188"/>
                <a:gd name="connsiteX11" fmla="*/ 22192 w 153265"/>
                <a:gd name="connsiteY11" fmla="*/ 13013 h 16188"/>
                <a:gd name="connsiteX12" fmla="*/ -503 w 153265"/>
                <a:gd name="connsiteY12" fmla="*/ 11424 h 1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3265" h="16188">
                  <a:moveTo>
                    <a:pt x="-654" y="11424"/>
                  </a:moveTo>
                  <a:cubicBezTo>
                    <a:pt x="-654" y="11424"/>
                    <a:pt x="9181" y="13769"/>
                    <a:pt x="22041" y="15963"/>
                  </a:cubicBezTo>
                  <a:lnTo>
                    <a:pt x="47989" y="14450"/>
                  </a:lnTo>
                  <a:cubicBezTo>
                    <a:pt x="57671" y="13920"/>
                    <a:pt x="67279" y="10441"/>
                    <a:pt x="76962" y="9835"/>
                  </a:cubicBezTo>
                  <a:cubicBezTo>
                    <a:pt x="84224" y="7014"/>
                    <a:pt x="91865" y="5576"/>
                    <a:pt x="99657" y="5599"/>
                  </a:cubicBezTo>
                  <a:lnTo>
                    <a:pt x="99657" y="2724"/>
                  </a:lnTo>
                  <a:cubicBezTo>
                    <a:pt x="129462" y="12710"/>
                    <a:pt x="152611" y="17249"/>
                    <a:pt x="152611" y="14374"/>
                  </a:cubicBezTo>
                  <a:cubicBezTo>
                    <a:pt x="152611" y="14374"/>
                    <a:pt x="129462" y="6809"/>
                    <a:pt x="99657" y="-226"/>
                  </a:cubicBezTo>
                  <a:lnTo>
                    <a:pt x="99657" y="-226"/>
                  </a:lnTo>
                  <a:cubicBezTo>
                    <a:pt x="89974" y="379"/>
                    <a:pt x="83619" y="3632"/>
                    <a:pt x="76962" y="4010"/>
                  </a:cubicBezTo>
                  <a:cubicBezTo>
                    <a:pt x="67203" y="4540"/>
                    <a:pt x="54267" y="8247"/>
                    <a:pt x="47913" y="8625"/>
                  </a:cubicBezTo>
                  <a:cubicBezTo>
                    <a:pt x="39591" y="11341"/>
                    <a:pt x="30968" y="12824"/>
                    <a:pt x="22192" y="13013"/>
                  </a:cubicBezTo>
                  <a:cubicBezTo>
                    <a:pt x="14703" y="11711"/>
                    <a:pt x="7062" y="11182"/>
                    <a:pt x="-503" y="11424"/>
                  </a:cubicBezTo>
                  <a:close/>
                </a:path>
              </a:pathLst>
            </a:custGeom>
            <a:solidFill>
              <a:srgbClr val="FC9492"/>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2" name="iṩḻídè">
              <a:extLst>
                <a:ext uri="{FF2B5EF4-FFF2-40B4-BE49-F238E27FC236}">
                  <a16:creationId xmlns:a16="http://schemas.microsoft.com/office/drawing/2014/main" id="{AB6C348D-759F-7263-6083-BBCEF635E5B6}"/>
                </a:ext>
              </a:extLst>
            </p:cNvPr>
            <p:cNvSpPr/>
            <p:nvPr/>
          </p:nvSpPr>
          <p:spPr>
            <a:xfrm>
              <a:off x="7306614" y="2793495"/>
              <a:ext cx="762922" cy="507833"/>
            </a:xfrm>
            <a:custGeom>
              <a:avLst/>
              <a:gdLst>
                <a:gd name="connsiteX0" fmla="*/ 682356 w 762922"/>
                <a:gd name="connsiteY0" fmla="*/ 0 h 507833"/>
                <a:gd name="connsiteX1" fmla="*/ 435966 w 762922"/>
                <a:gd name="connsiteY1" fmla="*/ 284744 h 507833"/>
                <a:gd name="connsiteX2" fmla="*/ 111355 w 762922"/>
                <a:gd name="connsiteY2" fmla="*/ 106741 h 507833"/>
                <a:gd name="connsiteX3" fmla="*/ 0 w 762922"/>
                <a:gd name="connsiteY3" fmla="*/ 220669 h 507833"/>
                <a:gd name="connsiteX4" fmla="*/ 419399 w 762922"/>
                <a:gd name="connsiteY4" fmla="*/ 507833 h 507833"/>
                <a:gd name="connsiteX5" fmla="*/ 604135 w 762922"/>
                <a:gd name="connsiteY5" fmla="*/ 503068 h 507833"/>
                <a:gd name="connsiteX6" fmla="*/ 762922 w 762922"/>
                <a:gd name="connsiteY6" fmla="*/ 187459 h 507833"/>
                <a:gd name="connsiteX7" fmla="*/ 682356 w 762922"/>
                <a:gd name="connsiteY7" fmla="*/ 0 h 507833"/>
                <a:gd name="connsiteX8" fmla="*/ 682356 w 762922"/>
                <a:gd name="connsiteY8" fmla="*/ 0 h 507833"/>
                <a:gd name="connsiteX9" fmla="*/ 682356 w 762922"/>
                <a:gd name="connsiteY9" fmla="*/ 0 h 50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922" h="507833">
                  <a:moveTo>
                    <a:pt x="682356" y="0"/>
                  </a:moveTo>
                  <a:lnTo>
                    <a:pt x="435966" y="284744"/>
                  </a:lnTo>
                  <a:lnTo>
                    <a:pt x="111355" y="106741"/>
                  </a:lnTo>
                  <a:lnTo>
                    <a:pt x="0" y="220669"/>
                  </a:lnTo>
                  <a:lnTo>
                    <a:pt x="419399" y="507833"/>
                  </a:lnTo>
                  <a:lnTo>
                    <a:pt x="604135" y="503068"/>
                  </a:lnTo>
                  <a:lnTo>
                    <a:pt x="762922" y="187459"/>
                  </a:lnTo>
                  <a:lnTo>
                    <a:pt x="682356" y="0"/>
                  </a:lnTo>
                  <a:lnTo>
                    <a:pt x="682356" y="0"/>
                  </a:lnTo>
                  <a:lnTo>
                    <a:pt x="682356" y="0"/>
                  </a:lnTo>
                  <a:close/>
                </a:path>
              </a:pathLst>
            </a:custGeom>
            <a:solidFill>
              <a:srgbClr val="4C8A5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3" name="iṥḻïḍe">
              <a:extLst>
                <a:ext uri="{FF2B5EF4-FFF2-40B4-BE49-F238E27FC236}">
                  <a16:creationId xmlns:a16="http://schemas.microsoft.com/office/drawing/2014/main" id="{79D2D60C-1FEB-17B8-C524-419A36434E1A}"/>
                </a:ext>
              </a:extLst>
            </p:cNvPr>
            <p:cNvSpPr/>
            <p:nvPr/>
          </p:nvSpPr>
          <p:spPr>
            <a:xfrm>
              <a:off x="7860064" y="2627218"/>
              <a:ext cx="828889" cy="1025890"/>
            </a:xfrm>
            <a:custGeom>
              <a:avLst/>
              <a:gdLst>
                <a:gd name="connsiteX0" fmla="*/ 38004 w 828889"/>
                <a:gd name="connsiteY0" fmla="*/ 377718 h 1025890"/>
                <a:gd name="connsiteX1" fmla="*/ 97690 w 828889"/>
                <a:gd name="connsiteY1" fmla="*/ 736446 h 1025890"/>
                <a:gd name="connsiteX2" fmla="*/ -654 w 828889"/>
                <a:gd name="connsiteY2" fmla="*/ 1008784 h 1025890"/>
                <a:gd name="connsiteX3" fmla="*/ 740709 w 828889"/>
                <a:gd name="connsiteY3" fmla="*/ 993654 h 1025890"/>
                <a:gd name="connsiteX4" fmla="*/ 701447 w 828889"/>
                <a:gd name="connsiteY4" fmla="*/ 462369 h 1025890"/>
                <a:gd name="connsiteX5" fmla="*/ 828235 w 828889"/>
                <a:gd name="connsiteY5" fmla="*/ 263639 h 1025890"/>
                <a:gd name="connsiteX6" fmla="*/ 553855 w 828889"/>
                <a:gd name="connsiteY6" fmla="*/ 76104 h 1025890"/>
                <a:gd name="connsiteX7" fmla="*/ 528059 w 828889"/>
                <a:gd name="connsiteY7" fmla="*/ -226 h 1025890"/>
                <a:gd name="connsiteX8" fmla="*/ 314425 w 828889"/>
                <a:gd name="connsiteY8" fmla="*/ 22469 h 1025890"/>
                <a:gd name="connsiteX9" fmla="*/ 285149 w 828889"/>
                <a:gd name="connsiteY9" fmla="*/ 94109 h 1025890"/>
                <a:gd name="connsiteX10" fmla="*/ 86797 w 828889"/>
                <a:gd name="connsiteY10" fmla="*/ 289586 h 1025890"/>
                <a:gd name="connsiteX11" fmla="*/ 38004 w 828889"/>
                <a:gd name="connsiteY11" fmla="*/ 377566 h 102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889" h="1025890">
                  <a:moveTo>
                    <a:pt x="38004" y="377718"/>
                  </a:moveTo>
                  <a:cubicBezTo>
                    <a:pt x="90050" y="594604"/>
                    <a:pt x="132943" y="655880"/>
                    <a:pt x="97690" y="736446"/>
                  </a:cubicBezTo>
                  <a:cubicBezTo>
                    <a:pt x="60320" y="825493"/>
                    <a:pt x="27488" y="916393"/>
                    <a:pt x="-654" y="1008784"/>
                  </a:cubicBezTo>
                  <a:cubicBezTo>
                    <a:pt x="407852" y="1054173"/>
                    <a:pt x="740709" y="993654"/>
                    <a:pt x="740709" y="993654"/>
                  </a:cubicBezTo>
                  <a:cubicBezTo>
                    <a:pt x="657494" y="668362"/>
                    <a:pt x="701447" y="462369"/>
                    <a:pt x="701447" y="462369"/>
                  </a:cubicBezTo>
                  <a:lnTo>
                    <a:pt x="828235" y="263639"/>
                  </a:lnTo>
                  <a:cubicBezTo>
                    <a:pt x="828235" y="263639"/>
                    <a:pt x="743810" y="97210"/>
                    <a:pt x="553855" y="76104"/>
                  </a:cubicBezTo>
                  <a:cubicBezTo>
                    <a:pt x="551813" y="76104"/>
                    <a:pt x="528059" y="-226"/>
                    <a:pt x="528059" y="-226"/>
                  </a:cubicBezTo>
                  <a:cubicBezTo>
                    <a:pt x="284166" y="22469"/>
                    <a:pt x="314425" y="22469"/>
                    <a:pt x="314425" y="22469"/>
                  </a:cubicBezTo>
                  <a:lnTo>
                    <a:pt x="285149" y="94109"/>
                  </a:lnTo>
                  <a:cubicBezTo>
                    <a:pt x="285149" y="94109"/>
                    <a:pt x="83544" y="107120"/>
                    <a:pt x="86797" y="289586"/>
                  </a:cubicBezTo>
                  <a:lnTo>
                    <a:pt x="38004" y="377566"/>
                  </a:lnTo>
                </a:path>
              </a:pathLst>
            </a:custGeom>
            <a:solidFill>
              <a:srgbClr val="4C8A5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4" name="íşḻïḑè">
              <a:extLst>
                <a:ext uri="{FF2B5EF4-FFF2-40B4-BE49-F238E27FC236}">
                  <a16:creationId xmlns:a16="http://schemas.microsoft.com/office/drawing/2014/main" id="{70197674-8474-30BD-8D4A-DB1FBDD7D204}"/>
                </a:ext>
              </a:extLst>
            </p:cNvPr>
            <p:cNvSpPr/>
            <p:nvPr/>
          </p:nvSpPr>
          <p:spPr>
            <a:xfrm>
              <a:off x="8267662" y="2867060"/>
              <a:ext cx="565430" cy="579363"/>
            </a:xfrm>
            <a:custGeom>
              <a:avLst/>
              <a:gdLst>
                <a:gd name="connsiteX0" fmla="*/ 99884 w 565430"/>
                <a:gd name="connsiteY0" fmla="*/ 16383 h 579363"/>
                <a:gd name="connsiteX1" fmla="*/ 284696 w 565430"/>
                <a:gd name="connsiteY1" fmla="*/ 326999 h 579363"/>
                <a:gd name="connsiteX2" fmla="*/ 9029 w 565430"/>
                <a:gd name="connsiteY2" fmla="*/ 389182 h 579363"/>
                <a:gd name="connsiteX3" fmla="*/ -654 w 565430"/>
                <a:gd name="connsiteY3" fmla="*/ 523233 h 579363"/>
                <a:gd name="connsiteX4" fmla="*/ 271683 w 565430"/>
                <a:gd name="connsiteY4" fmla="*/ 565748 h 579363"/>
                <a:gd name="connsiteX5" fmla="*/ 391664 w 565430"/>
                <a:gd name="connsiteY5" fmla="*/ 578835 h 579363"/>
                <a:gd name="connsiteX6" fmla="*/ 534338 w 565430"/>
                <a:gd name="connsiteY6" fmla="*/ 516651 h 579363"/>
                <a:gd name="connsiteX7" fmla="*/ 553780 w 565430"/>
                <a:gd name="connsiteY7" fmla="*/ 359755 h 579363"/>
                <a:gd name="connsiteX8" fmla="*/ 429185 w 565430"/>
                <a:gd name="connsiteY8" fmla="*/ 42709 h 579363"/>
                <a:gd name="connsiteX9" fmla="*/ 361933 w 565430"/>
                <a:gd name="connsiteY9" fmla="*/ -109 h 579363"/>
                <a:gd name="connsiteX10" fmla="*/ 99884 w 565430"/>
                <a:gd name="connsiteY10" fmla="*/ 16383 h 5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5430" h="579363">
                  <a:moveTo>
                    <a:pt x="99884" y="16383"/>
                  </a:moveTo>
                  <a:cubicBezTo>
                    <a:pt x="112820" y="29470"/>
                    <a:pt x="284696" y="326999"/>
                    <a:pt x="284696" y="326999"/>
                  </a:cubicBezTo>
                  <a:lnTo>
                    <a:pt x="9029" y="389182"/>
                  </a:lnTo>
                  <a:lnTo>
                    <a:pt x="-654" y="523233"/>
                  </a:lnTo>
                  <a:lnTo>
                    <a:pt x="271683" y="565748"/>
                  </a:lnTo>
                  <a:lnTo>
                    <a:pt x="391664" y="578835"/>
                  </a:lnTo>
                  <a:cubicBezTo>
                    <a:pt x="446434" y="582088"/>
                    <a:pt x="499464" y="558977"/>
                    <a:pt x="534338" y="516651"/>
                  </a:cubicBezTo>
                  <a:cubicBezTo>
                    <a:pt x="566338" y="470778"/>
                    <a:pt x="573600" y="412051"/>
                    <a:pt x="553780" y="359755"/>
                  </a:cubicBezTo>
                  <a:lnTo>
                    <a:pt x="429185" y="42709"/>
                  </a:lnTo>
                  <a:cubicBezTo>
                    <a:pt x="418367" y="15430"/>
                    <a:pt x="391209" y="-1826"/>
                    <a:pt x="361933" y="-109"/>
                  </a:cubicBezTo>
                  <a:lnTo>
                    <a:pt x="99884" y="16383"/>
                  </a:lnTo>
                </a:path>
              </a:pathLst>
            </a:custGeom>
            <a:solidFill>
              <a:srgbClr val="4C8A5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5" name="îşḻïḓe">
              <a:extLst>
                <a:ext uri="{FF2B5EF4-FFF2-40B4-BE49-F238E27FC236}">
                  <a16:creationId xmlns:a16="http://schemas.microsoft.com/office/drawing/2014/main" id="{71003E73-A655-A45B-4D7F-F04576EF4936}"/>
                </a:ext>
              </a:extLst>
            </p:cNvPr>
            <p:cNvSpPr/>
            <p:nvPr/>
          </p:nvSpPr>
          <p:spPr>
            <a:xfrm>
              <a:off x="8276740" y="3192559"/>
              <a:ext cx="350709" cy="63229"/>
            </a:xfrm>
            <a:custGeom>
              <a:avLst/>
              <a:gdLst>
                <a:gd name="connsiteX0" fmla="*/ 350056 w 350709"/>
                <a:gd name="connsiteY0" fmla="*/ 290 h 63229"/>
                <a:gd name="connsiteX1" fmla="*/ 174700 w 350709"/>
                <a:gd name="connsiteY1" fmla="*/ 33273 h 63229"/>
                <a:gd name="connsiteX2" fmla="*/ -654 w 350709"/>
                <a:gd name="connsiteY2" fmla="*/ 63003 h 63229"/>
                <a:gd name="connsiteX3" fmla="*/ 174700 w 350709"/>
                <a:gd name="connsiteY3" fmla="*/ 26692 h 63229"/>
                <a:gd name="connsiteX4" fmla="*/ 350056 w 350709"/>
                <a:gd name="connsiteY4" fmla="*/ 290 h 63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709" h="63229">
                  <a:moveTo>
                    <a:pt x="350056" y="290"/>
                  </a:moveTo>
                  <a:cubicBezTo>
                    <a:pt x="350056" y="290"/>
                    <a:pt x="272137" y="16782"/>
                    <a:pt x="174700" y="33273"/>
                  </a:cubicBezTo>
                  <a:lnTo>
                    <a:pt x="-654" y="63003"/>
                  </a:lnTo>
                  <a:cubicBezTo>
                    <a:pt x="-654" y="59675"/>
                    <a:pt x="77340" y="43183"/>
                    <a:pt x="174700" y="26692"/>
                  </a:cubicBezTo>
                  <a:cubicBezTo>
                    <a:pt x="272061" y="10200"/>
                    <a:pt x="350056" y="-3039"/>
                    <a:pt x="350056" y="290"/>
                  </a:cubicBezTo>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6" name="íṥlïḑè">
              <a:extLst>
                <a:ext uri="{FF2B5EF4-FFF2-40B4-BE49-F238E27FC236}">
                  <a16:creationId xmlns:a16="http://schemas.microsoft.com/office/drawing/2014/main" id="{130AE44F-4086-DE6B-D780-BF5E573252E5}"/>
                </a:ext>
              </a:extLst>
            </p:cNvPr>
            <p:cNvSpPr/>
            <p:nvPr/>
          </p:nvSpPr>
          <p:spPr>
            <a:xfrm>
              <a:off x="8436319" y="2820805"/>
              <a:ext cx="125089" cy="382633"/>
            </a:xfrm>
            <a:custGeom>
              <a:avLst/>
              <a:gdLst>
                <a:gd name="connsiteX0" fmla="*/ 124435 w 125089"/>
                <a:gd name="connsiteY0" fmla="*/ 382408 h 382633"/>
                <a:gd name="connsiteX1" fmla="*/ 117930 w 125089"/>
                <a:gd name="connsiteY1" fmla="*/ 369396 h 382633"/>
                <a:gd name="connsiteX2" fmla="*/ 98260 w 125089"/>
                <a:gd name="connsiteY2" fmla="*/ 327260 h 382633"/>
                <a:gd name="connsiteX3" fmla="*/ 42734 w 125089"/>
                <a:gd name="connsiteY3" fmla="*/ 191091 h 382633"/>
                <a:gd name="connsiteX4" fmla="*/ 13306 w 125089"/>
                <a:gd name="connsiteY4" fmla="*/ 113248 h 382633"/>
                <a:gd name="connsiteX5" fmla="*/ 219 w 125089"/>
                <a:gd name="connsiteY5" fmla="*/ 48416 h 382633"/>
                <a:gd name="connsiteX6" fmla="*/ 19812 w 125089"/>
                <a:gd name="connsiteY6" fmla="*/ 9533 h 382633"/>
                <a:gd name="connsiteX7" fmla="*/ 29647 w 125089"/>
                <a:gd name="connsiteY7" fmla="*/ -226 h 382633"/>
                <a:gd name="connsiteX8" fmla="*/ 32900 w 125089"/>
                <a:gd name="connsiteY8" fmla="*/ -226 h 382633"/>
                <a:gd name="connsiteX9" fmla="*/ 23065 w 125089"/>
                <a:gd name="connsiteY9" fmla="*/ 9533 h 382633"/>
                <a:gd name="connsiteX10" fmla="*/ 3472 w 125089"/>
                <a:gd name="connsiteY10" fmla="*/ 48416 h 382633"/>
                <a:gd name="connsiteX11" fmla="*/ 16559 w 125089"/>
                <a:gd name="connsiteY11" fmla="*/ 113248 h 382633"/>
                <a:gd name="connsiteX12" fmla="*/ 49239 w 125089"/>
                <a:gd name="connsiteY12" fmla="*/ 187838 h 382633"/>
                <a:gd name="connsiteX13" fmla="*/ 104842 w 125089"/>
                <a:gd name="connsiteY13" fmla="*/ 324007 h 382633"/>
                <a:gd name="connsiteX14" fmla="*/ 121182 w 125089"/>
                <a:gd name="connsiteY14" fmla="*/ 366143 h 382633"/>
                <a:gd name="connsiteX15" fmla="*/ 124435 w 125089"/>
                <a:gd name="connsiteY15" fmla="*/ 382408 h 38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089" h="382633">
                  <a:moveTo>
                    <a:pt x="124435" y="382408"/>
                  </a:moveTo>
                  <a:cubicBezTo>
                    <a:pt x="121409" y="378565"/>
                    <a:pt x="119215" y="374132"/>
                    <a:pt x="117930" y="369396"/>
                  </a:cubicBezTo>
                  <a:cubicBezTo>
                    <a:pt x="112104" y="355023"/>
                    <a:pt x="105523" y="340960"/>
                    <a:pt x="98260" y="327260"/>
                  </a:cubicBezTo>
                  <a:cubicBezTo>
                    <a:pt x="85249" y="291553"/>
                    <a:pt x="65580" y="242986"/>
                    <a:pt x="42734" y="191091"/>
                  </a:cubicBezTo>
                  <a:cubicBezTo>
                    <a:pt x="32900" y="161890"/>
                    <a:pt x="23065" y="139196"/>
                    <a:pt x="13306" y="113248"/>
                  </a:cubicBezTo>
                  <a:cubicBezTo>
                    <a:pt x="3472" y="90553"/>
                    <a:pt x="-3109" y="67858"/>
                    <a:pt x="219" y="48416"/>
                  </a:cubicBezTo>
                  <a:cubicBezTo>
                    <a:pt x="2564" y="33733"/>
                    <a:pt x="9372" y="20146"/>
                    <a:pt x="19812" y="9533"/>
                  </a:cubicBezTo>
                  <a:cubicBezTo>
                    <a:pt x="23065" y="3027"/>
                    <a:pt x="26393" y="3027"/>
                    <a:pt x="29647" y="-226"/>
                  </a:cubicBezTo>
                  <a:lnTo>
                    <a:pt x="32900" y="-226"/>
                  </a:lnTo>
                  <a:cubicBezTo>
                    <a:pt x="36152" y="-226"/>
                    <a:pt x="29647" y="3027"/>
                    <a:pt x="23065" y="9533"/>
                  </a:cubicBezTo>
                  <a:cubicBezTo>
                    <a:pt x="13306" y="20615"/>
                    <a:pt x="6573" y="33998"/>
                    <a:pt x="3472" y="48416"/>
                  </a:cubicBezTo>
                  <a:cubicBezTo>
                    <a:pt x="4985" y="70506"/>
                    <a:pt x="9372" y="92308"/>
                    <a:pt x="16559" y="113248"/>
                  </a:cubicBezTo>
                  <a:cubicBezTo>
                    <a:pt x="26393" y="135943"/>
                    <a:pt x="39254" y="161890"/>
                    <a:pt x="49239" y="187838"/>
                  </a:cubicBezTo>
                  <a:cubicBezTo>
                    <a:pt x="71934" y="239733"/>
                    <a:pt x="91754" y="288376"/>
                    <a:pt x="104842" y="324007"/>
                  </a:cubicBezTo>
                  <a:cubicBezTo>
                    <a:pt x="111348" y="340196"/>
                    <a:pt x="114676" y="356460"/>
                    <a:pt x="121182" y="366143"/>
                  </a:cubicBezTo>
                  <a:cubicBezTo>
                    <a:pt x="123073" y="371378"/>
                    <a:pt x="124132" y="376855"/>
                    <a:pt x="124435" y="382408"/>
                  </a:cubicBezTo>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7" name="íṡ1iḓê">
              <a:extLst>
                <a:ext uri="{FF2B5EF4-FFF2-40B4-BE49-F238E27FC236}">
                  <a16:creationId xmlns:a16="http://schemas.microsoft.com/office/drawing/2014/main" id="{EF106B93-7DAF-B262-577E-7BBF2601049C}"/>
                </a:ext>
              </a:extLst>
            </p:cNvPr>
            <p:cNvSpPr/>
            <p:nvPr/>
          </p:nvSpPr>
          <p:spPr>
            <a:xfrm>
              <a:off x="7955578" y="2939196"/>
              <a:ext cx="95726" cy="319164"/>
            </a:xfrm>
            <a:custGeom>
              <a:avLst/>
              <a:gdLst>
                <a:gd name="connsiteX0" fmla="*/ 26535 w 95726"/>
                <a:gd name="connsiteY0" fmla="*/ 318636 h 319164"/>
                <a:gd name="connsiteX1" fmla="*/ 20029 w 95726"/>
                <a:gd name="connsiteY1" fmla="*/ 269842 h 319164"/>
                <a:gd name="connsiteX2" fmla="*/ 3689 w 95726"/>
                <a:gd name="connsiteY2" fmla="*/ 217795 h 319164"/>
                <a:gd name="connsiteX3" fmla="*/ 436 w 95726"/>
                <a:gd name="connsiteY3" fmla="*/ 185266 h 319164"/>
                <a:gd name="connsiteX4" fmla="*/ 6941 w 95726"/>
                <a:gd name="connsiteY4" fmla="*/ 149484 h 319164"/>
                <a:gd name="connsiteX5" fmla="*/ 65721 w 95726"/>
                <a:gd name="connsiteY5" fmla="*/ 42138 h 319164"/>
                <a:gd name="connsiteX6" fmla="*/ 85315 w 95726"/>
                <a:gd name="connsiteY6" fmla="*/ 9609 h 319164"/>
                <a:gd name="connsiteX7" fmla="*/ 95073 w 95726"/>
                <a:gd name="connsiteY7" fmla="*/ -226 h 319164"/>
                <a:gd name="connsiteX8" fmla="*/ 88567 w 95726"/>
                <a:gd name="connsiteY8" fmla="*/ 12861 h 319164"/>
                <a:gd name="connsiteX9" fmla="*/ 68823 w 95726"/>
                <a:gd name="connsiteY9" fmla="*/ 45693 h 319164"/>
                <a:gd name="connsiteX10" fmla="*/ 13297 w 95726"/>
                <a:gd name="connsiteY10" fmla="*/ 153039 h 319164"/>
                <a:gd name="connsiteX11" fmla="*/ 6791 w 95726"/>
                <a:gd name="connsiteY11" fmla="*/ 185569 h 319164"/>
                <a:gd name="connsiteX12" fmla="*/ 10043 w 95726"/>
                <a:gd name="connsiteY12" fmla="*/ 218098 h 319164"/>
                <a:gd name="connsiteX13" fmla="*/ 23130 w 95726"/>
                <a:gd name="connsiteY13" fmla="*/ 270145 h 319164"/>
                <a:gd name="connsiteX14" fmla="*/ 29636 w 95726"/>
                <a:gd name="connsiteY14" fmla="*/ 305927 h 319164"/>
                <a:gd name="connsiteX15" fmla="*/ 26384 w 95726"/>
                <a:gd name="connsiteY15" fmla="*/ 315685 h 319164"/>
                <a:gd name="connsiteX16" fmla="*/ 26384 w 95726"/>
                <a:gd name="connsiteY16" fmla="*/ 318938 h 31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5726" h="319164">
                  <a:moveTo>
                    <a:pt x="26535" y="318636"/>
                  </a:moveTo>
                  <a:cubicBezTo>
                    <a:pt x="28048" y="302091"/>
                    <a:pt x="25854" y="285418"/>
                    <a:pt x="20029" y="269842"/>
                  </a:cubicBezTo>
                  <a:cubicBezTo>
                    <a:pt x="16700" y="256830"/>
                    <a:pt x="6941" y="237313"/>
                    <a:pt x="3689" y="217795"/>
                  </a:cubicBezTo>
                  <a:cubicBezTo>
                    <a:pt x="-624" y="207514"/>
                    <a:pt x="-1758" y="196190"/>
                    <a:pt x="436" y="185266"/>
                  </a:cubicBezTo>
                  <a:cubicBezTo>
                    <a:pt x="1041" y="173102"/>
                    <a:pt x="3235" y="161073"/>
                    <a:pt x="6941" y="149484"/>
                  </a:cubicBezTo>
                  <a:cubicBezTo>
                    <a:pt x="23282" y="104094"/>
                    <a:pt x="49381" y="68161"/>
                    <a:pt x="65721" y="42138"/>
                  </a:cubicBezTo>
                  <a:cubicBezTo>
                    <a:pt x="72227" y="29126"/>
                    <a:pt x="81986" y="19443"/>
                    <a:pt x="85315" y="9609"/>
                  </a:cubicBezTo>
                  <a:cubicBezTo>
                    <a:pt x="91821" y="3027"/>
                    <a:pt x="91821" y="-226"/>
                    <a:pt x="95073" y="-226"/>
                  </a:cubicBezTo>
                  <a:cubicBezTo>
                    <a:pt x="92047" y="3640"/>
                    <a:pt x="89778" y="8095"/>
                    <a:pt x="88567" y="12861"/>
                  </a:cubicBezTo>
                  <a:cubicBezTo>
                    <a:pt x="82969" y="24383"/>
                    <a:pt x="76388" y="35374"/>
                    <a:pt x="68823" y="45693"/>
                  </a:cubicBezTo>
                  <a:cubicBezTo>
                    <a:pt x="55736" y="71717"/>
                    <a:pt x="29636" y="107499"/>
                    <a:pt x="13297" y="153039"/>
                  </a:cubicBezTo>
                  <a:cubicBezTo>
                    <a:pt x="9590" y="163517"/>
                    <a:pt x="7396" y="174471"/>
                    <a:pt x="6791" y="185569"/>
                  </a:cubicBezTo>
                  <a:cubicBezTo>
                    <a:pt x="3538" y="195327"/>
                    <a:pt x="6791" y="205086"/>
                    <a:pt x="10043" y="218098"/>
                  </a:cubicBezTo>
                  <a:cubicBezTo>
                    <a:pt x="13297" y="237615"/>
                    <a:pt x="19878" y="253880"/>
                    <a:pt x="23130" y="270145"/>
                  </a:cubicBezTo>
                  <a:cubicBezTo>
                    <a:pt x="26611" y="281802"/>
                    <a:pt x="28804" y="293800"/>
                    <a:pt x="29636" y="305927"/>
                  </a:cubicBezTo>
                  <a:cubicBezTo>
                    <a:pt x="29636" y="312432"/>
                    <a:pt x="29636" y="315685"/>
                    <a:pt x="26384" y="315685"/>
                  </a:cubicBezTo>
                  <a:lnTo>
                    <a:pt x="26384" y="318938"/>
                  </a:lnTo>
                  <a:close/>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8" name="íšḷîḍé">
              <a:extLst>
                <a:ext uri="{FF2B5EF4-FFF2-40B4-BE49-F238E27FC236}">
                  <a16:creationId xmlns:a16="http://schemas.microsoft.com/office/drawing/2014/main" id="{69E7CDFD-6EF0-BDF5-6360-98D5EC3E607A}"/>
                </a:ext>
              </a:extLst>
            </p:cNvPr>
            <p:cNvSpPr/>
            <p:nvPr/>
          </p:nvSpPr>
          <p:spPr>
            <a:xfrm>
              <a:off x="8547791" y="3189746"/>
              <a:ext cx="4538" cy="4539"/>
            </a:xfrm>
            <a:custGeom>
              <a:avLst/>
              <a:gdLst>
                <a:gd name="connsiteX0" fmla="*/ -654 w 4538"/>
                <a:gd name="connsiteY0" fmla="*/ -226 h 4539"/>
                <a:gd name="connsiteX1" fmla="*/ -654 w 4538"/>
                <a:gd name="connsiteY1" fmla="*/ 4313 h 4539"/>
                <a:gd name="connsiteX2" fmla="*/ 3885 w 4538"/>
                <a:gd name="connsiteY2" fmla="*/ 4313 h 4539"/>
                <a:gd name="connsiteX3" fmla="*/ -654 w 4538"/>
                <a:gd name="connsiteY3" fmla="*/ -226 h 4539"/>
              </a:gdLst>
              <a:ahLst/>
              <a:cxnLst>
                <a:cxn ang="0">
                  <a:pos x="connsiteX0" y="connsiteY0"/>
                </a:cxn>
                <a:cxn ang="0">
                  <a:pos x="connsiteX1" y="connsiteY1"/>
                </a:cxn>
                <a:cxn ang="0">
                  <a:pos x="connsiteX2" y="connsiteY2"/>
                </a:cxn>
                <a:cxn ang="0">
                  <a:pos x="connsiteX3" y="connsiteY3"/>
                </a:cxn>
              </a:cxnLst>
              <a:rect l="l" t="t" r="r" b="b"/>
              <a:pathLst>
                <a:path w="4538" h="4539">
                  <a:moveTo>
                    <a:pt x="-654" y="-226"/>
                  </a:moveTo>
                  <a:lnTo>
                    <a:pt x="-654" y="4313"/>
                  </a:lnTo>
                  <a:lnTo>
                    <a:pt x="3885" y="4313"/>
                  </a:lnTo>
                  <a:lnTo>
                    <a:pt x="-654" y="-226"/>
                  </a:lnTo>
                </a:path>
              </a:pathLst>
            </a:custGeom>
            <a:solidFill>
              <a:srgbClr val="B1B1B1"/>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9" name="îšḷíḑe">
              <a:extLst>
                <a:ext uri="{FF2B5EF4-FFF2-40B4-BE49-F238E27FC236}">
                  <a16:creationId xmlns:a16="http://schemas.microsoft.com/office/drawing/2014/main" id="{E8A2A439-88D5-D5C2-EBF3-BE8CA71F0C58}"/>
                </a:ext>
              </a:extLst>
            </p:cNvPr>
            <p:cNvSpPr/>
            <p:nvPr/>
          </p:nvSpPr>
          <p:spPr>
            <a:xfrm>
              <a:off x="8459659" y="3023469"/>
              <a:ext cx="95696" cy="184508"/>
            </a:xfrm>
            <a:custGeom>
              <a:avLst/>
              <a:gdLst>
                <a:gd name="connsiteX0" fmla="*/ -654 w 95696"/>
                <a:gd name="connsiteY0" fmla="*/ -226 h 184508"/>
                <a:gd name="connsiteX1" fmla="*/ 12131 w 95696"/>
                <a:gd name="connsiteY1" fmla="*/ 151905 h 184508"/>
                <a:gd name="connsiteX2" fmla="*/ 15309 w 95696"/>
                <a:gd name="connsiteY2" fmla="*/ 177777 h 184508"/>
                <a:gd name="connsiteX3" fmla="*/ 21663 w 95696"/>
                <a:gd name="connsiteY3" fmla="*/ 184282 h 184508"/>
                <a:gd name="connsiteX4" fmla="*/ 95042 w 95696"/>
                <a:gd name="connsiteY4" fmla="*/ 168094 h 184508"/>
                <a:gd name="connsiteX5" fmla="*/ 95042 w 95696"/>
                <a:gd name="connsiteY5" fmla="*/ 164841 h 184508"/>
                <a:gd name="connsiteX6" fmla="*/ 60168 w 95696"/>
                <a:gd name="connsiteY6" fmla="*/ 95924 h 184508"/>
                <a:gd name="connsiteX7" fmla="*/ -351 w 95696"/>
                <a:gd name="connsiteY7" fmla="*/ -226 h 18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96" h="184508">
                  <a:moveTo>
                    <a:pt x="-654" y="-226"/>
                  </a:moveTo>
                  <a:cubicBezTo>
                    <a:pt x="7062" y="50134"/>
                    <a:pt x="11375" y="100962"/>
                    <a:pt x="12131" y="151905"/>
                  </a:cubicBezTo>
                  <a:cubicBezTo>
                    <a:pt x="11375" y="160657"/>
                    <a:pt x="12509" y="169463"/>
                    <a:pt x="15309" y="177777"/>
                  </a:cubicBezTo>
                  <a:cubicBezTo>
                    <a:pt x="18485" y="181030"/>
                    <a:pt x="18485" y="184282"/>
                    <a:pt x="21663" y="184282"/>
                  </a:cubicBezTo>
                  <a:lnTo>
                    <a:pt x="95042" y="168094"/>
                  </a:lnTo>
                  <a:lnTo>
                    <a:pt x="95042" y="164841"/>
                  </a:lnTo>
                  <a:cubicBezTo>
                    <a:pt x="89747" y="155914"/>
                    <a:pt x="80367" y="130874"/>
                    <a:pt x="60168" y="95924"/>
                  </a:cubicBezTo>
                  <a:cubicBezTo>
                    <a:pt x="43752" y="67480"/>
                    <a:pt x="17956" y="31698"/>
                    <a:pt x="-351" y="-226"/>
                  </a:cubicBezTo>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0" name="îŝļîḋê">
              <a:extLst>
                <a:ext uri="{FF2B5EF4-FFF2-40B4-BE49-F238E27FC236}">
                  <a16:creationId xmlns:a16="http://schemas.microsoft.com/office/drawing/2014/main" id="{B62F7CDB-7B44-B35A-F8A9-BAA85C8FDAE8}"/>
                </a:ext>
              </a:extLst>
            </p:cNvPr>
            <p:cNvSpPr/>
            <p:nvPr/>
          </p:nvSpPr>
          <p:spPr>
            <a:xfrm>
              <a:off x="8445211" y="2925579"/>
              <a:ext cx="111709" cy="289206"/>
            </a:xfrm>
            <a:custGeom>
              <a:avLst/>
              <a:gdLst>
                <a:gd name="connsiteX0" fmla="*/ 111004 w 111709"/>
                <a:gd name="connsiteY0" fmla="*/ 279222 h 289206"/>
                <a:gd name="connsiteX1" fmla="*/ 68338 w 111709"/>
                <a:gd name="connsiteY1" fmla="*/ 288981 h 289206"/>
                <a:gd name="connsiteX2" fmla="*/ 78172 w 111709"/>
                <a:gd name="connsiteY2" fmla="*/ 288981 h 289206"/>
                <a:gd name="connsiteX3" fmla="*/ 111004 w 111709"/>
                <a:gd name="connsiteY3" fmla="*/ 279222 h 289206"/>
                <a:gd name="connsiteX4" fmla="*/ 111004 w 111709"/>
                <a:gd name="connsiteY4" fmla="*/ 279222 h 289206"/>
                <a:gd name="connsiteX5" fmla="*/ -578 w 111709"/>
                <a:gd name="connsiteY5" fmla="*/ -226 h 289206"/>
                <a:gd name="connsiteX6" fmla="*/ 13568 w 111709"/>
                <a:gd name="connsiteY6" fmla="*/ 104851 h 289206"/>
                <a:gd name="connsiteX7" fmla="*/ 104347 w 111709"/>
                <a:gd name="connsiteY7" fmla="*/ 262958 h 289206"/>
                <a:gd name="connsiteX8" fmla="*/ 107675 w 111709"/>
                <a:gd name="connsiteY8" fmla="*/ 266211 h 289206"/>
                <a:gd name="connsiteX9" fmla="*/ 104347 w 111709"/>
                <a:gd name="connsiteY9" fmla="*/ 266211 h 289206"/>
                <a:gd name="connsiteX10" fmla="*/ 28698 w 111709"/>
                <a:gd name="connsiteY10" fmla="*/ 282475 h 289206"/>
                <a:gd name="connsiteX11" fmla="*/ 35279 w 111709"/>
                <a:gd name="connsiteY11" fmla="*/ 285728 h 289206"/>
                <a:gd name="connsiteX12" fmla="*/ 110929 w 111709"/>
                <a:gd name="connsiteY12" fmla="*/ 275969 h 289206"/>
                <a:gd name="connsiteX13" fmla="*/ 107675 w 111709"/>
                <a:gd name="connsiteY13" fmla="*/ 259705 h 289206"/>
                <a:gd name="connsiteX14" fmla="*/ 91259 w 111709"/>
                <a:gd name="connsiteY14" fmla="*/ 217493 h 289206"/>
                <a:gd name="connsiteX15" fmla="*/ 58428 w 111709"/>
                <a:gd name="connsiteY15" fmla="*/ 139498 h 289206"/>
                <a:gd name="connsiteX16" fmla="*/ -654 w 111709"/>
                <a:gd name="connsiteY16" fmla="*/ -226 h 289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709" h="289206">
                  <a:moveTo>
                    <a:pt x="111004" y="279222"/>
                  </a:moveTo>
                  <a:cubicBezTo>
                    <a:pt x="97916" y="282475"/>
                    <a:pt x="81501" y="285728"/>
                    <a:pt x="68338" y="288981"/>
                  </a:cubicBezTo>
                  <a:lnTo>
                    <a:pt x="78172" y="288981"/>
                  </a:lnTo>
                  <a:cubicBezTo>
                    <a:pt x="91335" y="285728"/>
                    <a:pt x="111004" y="279222"/>
                    <a:pt x="111004" y="279222"/>
                  </a:cubicBezTo>
                  <a:lnTo>
                    <a:pt x="111004" y="279222"/>
                  </a:lnTo>
                  <a:moveTo>
                    <a:pt x="-578" y="-226"/>
                  </a:moveTo>
                  <a:cubicBezTo>
                    <a:pt x="-578" y="32228"/>
                    <a:pt x="10239" y="72322"/>
                    <a:pt x="13568" y="104851"/>
                  </a:cubicBezTo>
                  <a:cubicBezTo>
                    <a:pt x="56234" y="176339"/>
                    <a:pt x="94588" y="246769"/>
                    <a:pt x="104347" y="262958"/>
                  </a:cubicBezTo>
                  <a:lnTo>
                    <a:pt x="107675" y="266211"/>
                  </a:lnTo>
                  <a:lnTo>
                    <a:pt x="104347" y="266211"/>
                  </a:lnTo>
                  <a:lnTo>
                    <a:pt x="28698" y="282475"/>
                  </a:lnTo>
                  <a:cubicBezTo>
                    <a:pt x="30438" y="284329"/>
                    <a:pt x="32782" y="285494"/>
                    <a:pt x="35279" y="285728"/>
                  </a:cubicBezTo>
                  <a:cubicBezTo>
                    <a:pt x="64858" y="282475"/>
                    <a:pt x="91109" y="279222"/>
                    <a:pt x="110929" y="275969"/>
                  </a:cubicBezTo>
                  <a:cubicBezTo>
                    <a:pt x="111458" y="270349"/>
                    <a:pt x="110323" y="264698"/>
                    <a:pt x="107675" y="259705"/>
                  </a:cubicBezTo>
                  <a:cubicBezTo>
                    <a:pt x="103590" y="245127"/>
                    <a:pt x="98143" y="230981"/>
                    <a:pt x="91259" y="217493"/>
                  </a:cubicBezTo>
                  <a:cubicBezTo>
                    <a:pt x="81425" y="194798"/>
                    <a:pt x="71515" y="168774"/>
                    <a:pt x="58428" y="139498"/>
                  </a:cubicBezTo>
                  <a:cubicBezTo>
                    <a:pt x="38759" y="94109"/>
                    <a:pt x="19015" y="48719"/>
                    <a:pt x="-654" y="-226"/>
                  </a:cubicBezTo>
                </a:path>
              </a:pathLst>
            </a:custGeom>
            <a:solidFill>
              <a:srgbClr val="12201C"/>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1" name="í$ḷîḓé">
              <a:extLst>
                <a:ext uri="{FF2B5EF4-FFF2-40B4-BE49-F238E27FC236}">
                  <a16:creationId xmlns:a16="http://schemas.microsoft.com/office/drawing/2014/main" id="{179A533B-13B6-2B0C-E61D-4D5738526DD4}"/>
                </a:ext>
              </a:extLst>
            </p:cNvPr>
            <p:cNvSpPr/>
            <p:nvPr/>
          </p:nvSpPr>
          <p:spPr>
            <a:xfrm>
              <a:off x="8487044" y="3203438"/>
              <a:ext cx="69825" cy="11347"/>
            </a:xfrm>
            <a:custGeom>
              <a:avLst/>
              <a:gdLst>
                <a:gd name="connsiteX0" fmla="*/ 69171 w 69825"/>
                <a:gd name="connsiteY0" fmla="*/ -226 h 11347"/>
                <a:gd name="connsiteX1" fmla="*/ -654 w 69825"/>
                <a:gd name="connsiteY1" fmla="*/ 8247 h 11347"/>
                <a:gd name="connsiteX2" fmla="*/ 8576 w 69825"/>
                <a:gd name="connsiteY2" fmla="*/ 11121 h 11347"/>
                <a:gd name="connsiteX3" fmla="*/ 25446 w 69825"/>
                <a:gd name="connsiteY3" fmla="*/ 11121 h 11347"/>
                <a:gd name="connsiteX4" fmla="*/ 69171 w 69825"/>
                <a:gd name="connsiteY4" fmla="*/ 2573 h 11347"/>
                <a:gd name="connsiteX5" fmla="*/ 69171 w 69825"/>
                <a:gd name="connsiteY5" fmla="*/ -226 h 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25" h="11347">
                  <a:moveTo>
                    <a:pt x="69171" y="-226"/>
                  </a:moveTo>
                  <a:cubicBezTo>
                    <a:pt x="48972" y="2573"/>
                    <a:pt x="29606" y="5448"/>
                    <a:pt x="-654" y="8247"/>
                  </a:cubicBezTo>
                  <a:cubicBezTo>
                    <a:pt x="6079" y="11121"/>
                    <a:pt x="1843" y="11121"/>
                    <a:pt x="8576" y="11121"/>
                  </a:cubicBezTo>
                  <a:lnTo>
                    <a:pt x="25446" y="11121"/>
                  </a:lnTo>
                  <a:cubicBezTo>
                    <a:pt x="38911" y="8247"/>
                    <a:pt x="55705" y="5448"/>
                    <a:pt x="69171" y="2573"/>
                  </a:cubicBezTo>
                  <a:lnTo>
                    <a:pt x="69171" y="-226"/>
                  </a:lnTo>
                </a:path>
              </a:pathLst>
            </a:custGeom>
            <a:solidFill>
              <a:srgbClr val="1C2327"/>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2" name="iśḻîḓê">
              <a:extLst>
                <a:ext uri="{FF2B5EF4-FFF2-40B4-BE49-F238E27FC236}">
                  <a16:creationId xmlns:a16="http://schemas.microsoft.com/office/drawing/2014/main" id="{EFF1CCDE-7BD3-C0F7-FDCA-B4C9B2AD49E5}"/>
                </a:ext>
              </a:extLst>
            </p:cNvPr>
            <p:cNvSpPr/>
            <p:nvPr/>
          </p:nvSpPr>
          <p:spPr>
            <a:xfrm>
              <a:off x="8504520" y="3066740"/>
              <a:ext cx="29579" cy="77464"/>
            </a:xfrm>
            <a:custGeom>
              <a:avLst/>
              <a:gdLst>
                <a:gd name="connsiteX0" fmla="*/ -654 w 29579"/>
                <a:gd name="connsiteY0" fmla="*/ -226 h 77464"/>
                <a:gd name="connsiteX1" fmla="*/ 28925 w 29579"/>
                <a:gd name="connsiteY1" fmla="*/ 77239 h 77464"/>
                <a:gd name="connsiteX2" fmla="*/ -654 w 29579"/>
                <a:gd name="connsiteY2" fmla="*/ -226 h 77464"/>
              </a:gdLst>
              <a:ahLst/>
              <a:cxnLst>
                <a:cxn ang="0">
                  <a:pos x="connsiteX0" y="connsiteY0"/>
                </a:cxn>
                <a:cxn ang="0">
                  <a:pos x="connsiteX1" y="connsiteY1"/>
                </a:cxn>
                <a:cxn ang="0">
                  <a:pos x="connsiteX2" y="connsiteY2"/>
                </a:cxn>
              </a:cxnLst>
              <a:rect l="l" t="t" r="r" b="b"/>
              <a:pathLst>
                <a:path w="29579" h="77464">
                  <a:moveTo>
                    <a:pt x="-654" y="-226"/>
                  </a:moveTo>
                  <a:cubicBezTo>
                    <a:pt x="11147" y="28823"/>
                    <a:pt x="20074" y="54620"/>
                    <a:pt x="28925" y="77239"/>
                  </a:cubicBezTo>
                  <a:cubicBezTo>
                    <a:pt x="20074" y="51442"/>
                    <a:pt x="8197" y="25646"/>
                    <a:pt x="-654" y="-226"/>
                  </a:cubicBezTo>
                </a:path>
              </a:pathLst>
            </a:custGeom>
            <a:solidFill>
              <a:srgbClr val="1C2327"/>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3" name="iś1iḑé">
              <a:extLst>
                <a:ext uri="{FF2B5EF4-FFF2-40B4-BE49-F238E27FC236}">
                  <a16:creationId xmlns:a16="http://schemas.microsoft.com/office/drawing/2014/main" id="{3F536BFC-A825-2F0A-E22E-7F74043AB0B8}"/>
                </a:ext>
              </a:extLst>
            </p:cNvPr>
            <p:cNvSpPr/>
            <p:nvPr/>
          </p:nvSpPr>
          <p:spPr>
            <a:xfrm>
              <a:off x="7479296" y="3124629"/>
              <a:ext cx="689207" cy="357923"/>
            </a:xfrm>
            <a:custGeom>
              <a:avLst/>
              <a:gdLst>
                <a:gd name="connsiteX0" fmla="*/ 319670 w 689207"/>
                <a:gd name="connsiteY0" fmla="*/ 345852 h 357923"/>
                <a:gd name="connsiteX1" fmla="*/ 351292 w 689207"/>
                <a:gd name="connsiteY1" fmla="*/ 357654 h 357923"/>
                <a:gd name="connsiteX2" fmla="*/ 675979 w 689207"/>
                <a:gd name="connsiteY2" fmla="*/ 343129 h 357923"/>
                <a:gd name="connsiteX3" fmla="*/ 688536 w 689207"/>
                <a:gd name="connsiteY3" fmla="*/ 329414 h 357923"/>
                <a:gd name="connsiteX4" fmla="*/ 685284 w 689207"/>
                <a:gd name="connsiteY4" fmla="*/ 321266 h 357923"/>
                <a:gd name="connsiteX5" fmla="*/ 415670 w 689207"/>
                <a:gd name="connsiteY5" fmla="*/ 14433 h 357923"/>
                <a:gd name="connsiteX6" fmla="*/ 380947 w 689207"/>
                <a:gd name="connsiteY6" fmla="*/ -167 h 357923"/>
                <a:gd name="connsiteX7" fmla="*/ 11778 w 689207"/>
                <a:gd name="connsiteY7" fmla="*/ 20636 h 357923"/>
                <a:gd name="connsiteX8" fmla="*/ -628 w 689207"/>
                <a:gd name="connsiteY8" fmla="*/ 34692 h 357923"/>
                <a:gd name="connsiteX9" fmla="*/ 3381 w 689207"/>
                <a:gd name="connsiteY9" fmla="*/ 43331 h 357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207" h="357923">
                  <a:moveTo>
                    <a:pt x="319670" y="345852"/>
                  </a:moveTo>
                  <a:cubicBezTo>
                    <a:pt x="328143" y="353917"/>
                    <a:pt x="339566" y="358183"/>
                    <a:pt x="351292" y="357654"/>
                  </a:cubicBezTo>
                  <a:lnTo>
                    <a:pt x="675979" y="343129"/>
                  </a:lnTo>
                  <a:cubicBezTo>
                    <a:pt x="683241" y="342819"/>
                    <a:pt x="688915" y="336676"/>
                    <a:pt x="688536" y="329414"/>
                  </a:cubicBezTo>
                  <a:cubicBezTo>
                    <a:pt x="688460" y="326403"/>
                    <a:pt x="687251" y="323528"/>
                    <a:pt x="685284" y="321266"/>
                  </a:cubicBezTo>
                  <a:lnTo>
                    <a:pt x="415670" y="14433"/>
                  </a:lnTo>
                  <a:cubicBezTo>
                    <a:pt x="406894" y="4523"/>
                    <a:pt x="394110" y="-856"/>
                    <a:pt x="380947" y="-167"/>
                  </a:cubicBezTo>
                  <a:lnTo>
                    <a:pt x="11778" y="20636"/>
                  </a:lnTo>
                  <a:cubicBezTo>
                    <a:pt x="4516" y="21098"/>
                    <a:pt x="-1082" y="27392"/>
                    <a:pt x="-628" y="34692"/>
                  </a:cubicBezTo>
                  <a:cubicBezTo>
                    <a:pt x="-401" y="37960"/>
                    <a:pt x="1036" y="41039"/>
                    <a:pt x="3381" y="43331"/>
                  </a:cubicBezTo>
                  <a:close/>
                </a:path>
              </a:pathLst>
            </a:custGeom>
            <a:solidFill>
              <a:srgbClr val="A9C69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4" name="îşľíḋê">
              <a:extLst>
                <a:ext uri="{FF2B5EF4-FFF2-40B4-BE49-F238E27FC236}">
                  <a16:creationId xmlns:a16="http://schemas.microsoft.com/office/drawing/2014/main" id="{65A34491-5D8D-B422-94AF-B9612D7D94D5}"/>
                </a:ext>
              </a:extLst>
            </p:cNvPr>
            <p:cNvSpPr/>
            <p:nvPr/>
          </p:nvSpPr>
          <p:spPr>
            <a:xfrm rot="18867001">
              <a:off x="7796136" y="3257348"/>
              <a:ext cx="39942" cy="73833"/>
            </a:xfrm>
            <a:custGeom>
              <a:avLst/>
              <a:gdLst>
                <a:gd name="connsiteX0" fmla="*/ 39289 w 39942"/>
                <a:gd name="connsiteY0" fmla="*/ 36691 h 73833"/>
                <a:gd name="connsiteX1" fmla="*/ 19318 w 39942"/>
                <a:gd name="connsiteY1" fmla="*/ 73608 h 73833"/>
                <a:gd name="connsiteX2" fmla="*/ -654 w 39942"/>
                <a:gd name="connsiteY2" fmla="*/ 36691 h 73833"/>
                <a:gd name="connsiteX3" fmla="*/ 19318 w 39942"/>
                <a:gd name="connsiteY3" fmla="*/ -226 h 73833"/>
                <a:gd name="connsiteX4" fmla="*/ 39289 w 39942"/>
                <a:gd name="connsiteY4" fmla="*/ 36691 h 73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42" h="73833">
                  <a:moveTo>
                    <a:pt x="39289" y="36691"/>
                  </a:moveTo>
                  <a:cubicBezTo>
                    <a:pt x="39289" y="57079"/>
                    <a:pt x="30347" y="73608"/>
                    <a:pt x="19318" y="73608"/>
                  </a:cubicBezTo>
                  <a:cubicBezTo>
                    <a:pt x="8288" y="73608"/>
                    <a:pt x="-654" y="57079"/>
                    <a:pt x="-654" y="36691"/>
                  </a:cubicBezTo>
                  <a:cubicBezTo>
                    <a:pt x="-654" y="16302"/>
                    <a:pt x="8288" y="-226"/>
                    <a:pt x="19318" y="-226"/>
                  </a:cubicBezTo>
                  <a:cubicBezTo>
                    <a:pt x="30347" y="-226"/>
                    <a:pt x="39289" y="16302"/>
                    <a:pt x="39289" y="36691"/>
                  </a:cubicBezTo>
                  <a:close/>
                </a:path>
              </a:pathLst>
            </a:custGeom>
            <a:solidFill>
              <a:srgbClr val="FFFFFF"/>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5" name="í$1iḋê">
              <a:extLst>
                <a:ext uri="{FF2B5EF4-FFF2-40B4-BE49-F238E27FC236}">
                  <a16:creationId xmlns:a16="http://schemas.microsoft.com/office/drawing/2014/main" id="{CB2F5150-BABB-AB07-E8FC-26B98E4B06E2}"/>
                </a:ext>
              </a:extLst>
            </p:cNvPr>
            <p:cNvSpPr/>
            <p:nvPr/>
          </p:nvSpPr>
          <p:spPr>
            <a:xfrm>
              <a:off x="7894181" y="3206749"/>
              <a:ext cx="378019" cy="183391"/>
            </a:xfrm>
            <a:custGeom>
              <a:avLst/>
              <a:gdLst>
                <a:gd name="connsiteX0" fmla="*/ 370860 w 378019"/>
                <a:gd name="connsiteY0" fmla="*/ 183166 h 183391"/>
                <a:gd name="connsiteX1" fmla="*/ 299144 w 378019"/>
                <a:gd name="connsiteY1" fmla="*/ 170078 h 183391"/>
                <a:gd name="connsiteX2" fmla="*/ 38457 w 378019"/>
                <a:gd name="connsiteY2" fmla="*/ 176584 h 183391"/>
                <a:gd name="connsiteX3" fmla="*/ 35204 w 378019"/>
                <a:gd name="connsiteY3" fmla="*/ 166825 h 183391"/>
                <a:gd name="connsiteX4" fmla="*/ 136196 w 378019"/>
                <a:gd name="connsiteY4" fmla="*/ 137322 h 183391"/>
                <a:gd name="connsiteX5" fmla="*/ -654 w 378019"/>
                <a:gd name="connsiteY5" fmla="*/ 150410 h 183391"/>
                <a:gd name="connsiteX6" fmla="*/ 51468 w 378019"/>
                <a:gd name="connsiteY6" fmla="*/ 84897 h 183391"/>
                <a:gd name="connsiteX7" fmla="*/ 149283 w 378019"/>
                <a:gd name="connsiteY7" fmla="*/ 48813 h 183391"/>
                <a:gd name="connsiteX8" fmla="*/ 117208 w 378019"/>
                <a:gd name="connsiteY8" fmla="*/ 26647 h 183391"/>
                <a:gd name="connsiteX9" fmla="*/ 115846 w 378019"/>
                <a:gd name="connsiteY9" fmla="*/ 7970 h 183391"/>
                <a:gd name="connsiteX10" fmla="*/ 122125 w 378019"/>
                <a:gd name="connsiteY10" fmla="*/ 3953 h 183391"/>
                <a:gd name="connsiteX11" fmla="*/ 263286 w 378019"/>
                <a:gd name="connsiteY11" fmla="*/ 12501 h 183391"/>
                <a:gd name="connsiteX12" fmla="*/ 302397 w 378019"/>
                <a:gd name="connsiteY12" fmla="*/ 51839 h 183391"/>
                <a:gd name="connsiteX13" fmla="*/ 377366 w 378019"/>
                <a:gd name="connsiteY13" fmla="*/ 51839 h 18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8019" h="183391">
                  <a:moveTo>
                    <a:pt x="370860" y="183166"/>
                  </a:moveTo>
                  <a:lnTo>
                    <a:pt x="299144" y="170078"/>
                  </a:lnTo>
                  <a:lnTo>
                    <a:pt x="38457" y="176584"/>
                  </a:lnTo>
                  <a:cubicBezTo>
                    <a:pt x="38457" y="176584"/>
                    <a:pt x="22116" y="173331"/>
                    <a:pt x="35204" y="166825"/>
                  </a:cubicBezTo>
                  <a:cubicBezTo>
                    <a:pt x="41710" y="163497"/>
                    <a:pt x="136196" y="137322"/>
                    <a:pt x="136196" y="137322"/>
                  </a:cubicBezTo>
                  <a:lnTo>
                    <a:pt x="-654" y="150410"/>
                  </a:lnTo>
                  <a:cubicBezTo>
                    <a:pt x="-654" y="150410"/>
                    <a:pt x="18864" y="107819"/>
                    <a:pt x="51468" y="84897"/>
                  </a:cubicBezTo>
                  <a:cubicBezTo>
                    <a:pt x="84074" y="61976"/>
                    <a:pt x="149283" y="48813"/>
                    <a:pt x="149283" y="48813"/>
                  </a:cubicBezTo>
                  <a:cubicBezTo>
                    <a:pt x="137633" y="42867"/>
                    <a:pt x="126891" y="35415"/>
                    <a:pt x="117208" y="26647"/>
                  </a:cubicBezTo>
                  <a:cubicBezTo>
                    <a:pt x="111686" y="21859"/>
                    <a:pt x="111080" y="13492"/>
                    <a:pt x="115846" y="7970"/>
                  </a:cubicBezTo>
                  <a:cubicBezTo>
                    <a:pt x="117510" y="6063"/>
                    <a:pt x="119704" y="4671"/>
                    <a:pt x="122125" y="3953"/>
                  </a:cubicBezTo>
                  <a:cubicBezTo>
                    <a:pt x="139979" y="-1646"/>
                    <a:pt x="178787" y="-3991"/>
                    <a:pt x="263286" y="12501"/>
                  </a:cubicBezTo>
                  <a:cubicBezTo>
                    <a:pt x="288327" y="17418"/>
                    <a:pt x="302397" y="51839"/>
                    <a:pt x="302397" y="51839"/>
                  </a:cubicBezTo>
                  <a:lnTo>
                    <a:pt x="377366" y="51839"/>
                  </a:lnTo>
                </a:path>
              </a:pathLst>
            </a:custGeom>
            <a:solidFill>
              <a:srgbClr val="FDB3B1"/>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6" name="ïŝ1iḓé">
              <a:extLst>
                <a:ext uri="{FF2B5EF4-FFF2-40B4-BE49-F238E27FC236}">
                  <a16:creationId xmlns:a16="http://schemas.microsoft.com/office/drawing/2014/main" id="{CD798F8E-4C0E-B7DC-240C-92586E3B09A3}"/>
                </a:ext>
              </a:extLst>
            </p:cNvPr>
            <p:cNvSpPr/>
            <p:nvPr/>
          </p:nvSpPr>
          <p:spPr>
            <a:xfrm>
              <a:off x="3581268" y="4403462"/>
              <a:ext cx="177094" cy="285575"/>
            </a:xfrm>
            <a:custGeom>
              <a:avLst/>
              <a:gdLst>
                <a:gd name="connsiteX0" fmla="*/ 124999 w 177094"/>
                <a:gd name="connsiteY0" fmla="*/ 119527 h 285575"/>
                <a:gd name="connsiteX1" fmla="*/ 176441 w 177094"/>
                <a:gd name="connsiteY1" fmla="*/ 285350 h 285575"/>
                <a:gd name="connsiteX2" fmla="*/ -654 w 177094"/>
                <a:gd name="connsiteY2" fmla="*/ -226 h 285575"/>
                <a:gd name="connsiteX3" fmla="*/ 124999 w 177094"/>
                <a:gd name="connsiteY3" fmla="*/ 119527 h 285575"/>
              </a:gdLst>
              <a:ahLst/>
              <a:cxnLst>
                <a:cxn ang="0">
                  <a:pos x="connsiteX0" y="connsiteY0"/>
                </a:cxn>
                <a:cxn ang="0">
                  <a:pos x="connsiteX1" y="connsiteY1"/>
                </a:cxn>
                <a:cxn ang="0">
                  <a:pos x="connsiteX2" y="connsiteY2"/>
                </a:cxn>
                <a:cxn ang="0">
                  <a:pos x="connsiteX3" y="connsiteY3"/>
                </a:cxn>
              </a:cxnLst>
              <a:rect l="l" t="t" r="r" b="b"/>
              <a:pathLst>
                <a:path w="177094" h="285575">
                  <a:moveTo>
                    <a:pt x="124999" y="119527"/>
                  </a:moveTo>
                  <a:cubicBezTo>
                    <a:pt x="155017" y="169955"/>
                    <a:pt x="172651" y="226782"/>
                    <a:pt x="176441" y="285350"/>
                  </a:cubicBezTo>
                  <a:cubicBezTo>
                    <a:pt x="71946" y="227244"/>
                    <a:pt x="4944" y="119209"/>
                    <a:pt x="-654" y="-226"/>
                  </a:cubicBezTo>
                  <a:cubicBezTo>
                    <a:pt x="50084" y="29224"/>
                    <a:pt x="93143" y="70264"/>
                    <a:pt x="124999" y="119527"/>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7" name="iṣ1iḑe">
              <a:extLst>
                <a:ext uri="{FF2B5EF4-FFF2-40B4-BE49-F238E27FC236}">
                  <a16:creationId xmlns:a16="http://schemas.microsoft.com/office/drawing/2014/main" id="{F8FE346F-FBA0-6BDE-5F74-CDDD0E711891}"/>
                </a:ext>
              </a:extLst>
            </p:cNvPr>
            <p:cNvSpPr/>
            <p:nvPr/>
          </p:nvSpPr>
          <p:spPr>
            <a:xfrm>
              <a:off x="3815103" y="4549919"/>
              <a:ext cx="108749" cy="236328"/>
            </a:xfrm>
            <a:custGeom>
              <a:avLst/>
              <a:gdLst>
                <a:gd name="connsiteX0" fmla="*/ 84523 w 108749"/>
                <a:gd name="connsiteY0" fmla="*/ 131858 h 236328"/>
                <a:gd name="connsiteX1" fmla="*/ 250 w 108749"/>
                <a:gd name="connsiteY1" fmla="*/ 236103 h 236328"/>
                <a:gd name="connsiteX2" fmla="*/ 107520 w 108749"/>
                <a:gd name="connsiteY2" fmla="*/ -226 h 236328"/>
                <a:gd name="connsiteX3" fmla="*/ 84523 w 108749"/>
                <a:gd name="connsiteY3" fmla="*/ 131858 h 236328"/>
              </a:gdLst>
              <a:ahLst/>
              <a:cxnLst>
                <a:cxn ang="0">
                  <a:pos x="connsiteX0" y="connsiteY0"/>
                </a:cxn>
                <a:cxn ang="0">
                  <a:pos x="connsiteX1" y="connsiteY1"/>
                </a:cxn>
                <a:cxn ang="0">
                  <a:pos x="connsiteX2" y="connsiteY2"/>
                </a:cxn>
                <a:cxn ang="0">
                  <a:pos x="connsiteX3" y="connsiteY3"/>
                </a:cxn>
              </a:cxnLst>
              <a:rect l="l" t="t" r="r" b="b"/>
              <a:pathLst>
                <a:path w="108749" h="236328">
                  <a:moveTo>
                    <a:pt x="84523" y="131858"/>
                  </a:moveTo>
                  <a:cubicBezTo>
                    <a:pt x="65066" y="172776"/>
                    <a:pt x="36191" y="208506"/>
                    <a:pt x="250" y="236103"/>
                  </a:cubicBezTo>
                  <a:cubicBezTo>
                    <a:pt x="-7338" y="144068"/>
                    <a:pt x="33240" y="54650"/>
                    <a:pt x="107520" y="-226"/>
                  </a:cubicBezTo>
                  <a:cubicBezTo>
                    <a:pt x="110388" y="44997"/>
                    <a:pt x="102512" y="90266"/>
                    <a:pt x="84523" y="131858"/>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8" name="îş1ïḋe">
              <a:extLst>
                <a:ext uri="{FF2B5EF4-FFF2-40B4-BE49-F238E27FC236}">
                  <a16:creationId xmlns:a16="http://schemas.microsoft.com/office/drawing/2014/main" id="{2B992519-9ACF-8AEA-33D3-1462541C94AC}"/>
                </a:ext>
              </a:extLst>
            </p:cNvPr>
            <p:cNvSpPr/>
            <p:nvPr/>
          </p:nvSpPr>
          <p:spPr>
            <a:xfrm>
              <a:off x="3888403" y="4631923"/>
              <a:ext cx="181936" cy="267495"/>
            </a:xfrm>
            <a:custGeom>
              <a:avLst/>
              <a:gdLst>
                <a:gd name="connsiteX0" fmla="*/ 118191 w 181936"/>
                <a:gd name="connsiteY0" fmla="*/ 152510 h 267495"/>
                <a:gd name="connsiteX1" fmla="*/ -654 w 181936"/>
                <a:gd name="connsiteY1" fmla="*/ 267270 h 267495"/>
                <a:gd name="connsiteX2" fmla="*/ 181282 w 181936"/>
                <a:gd name="connsiteY2" fmla="*/ -226 h 267495"/>
                <a:gd name="connsiteX3" fmla="*/ 118191 w 181936"/>
                <a:gd name="connsiteY3" fmla="*/ 152510 h 267495"/>
              </a:gdLst>
              <a:ahLst/>
              <a:cxnLst>
                <a:cxn ang="0">
                  <a:pos x="connsiteX0" y="connsiteY0"/>
                </a:cxn>
                <a:cxn ang="0">
                  <a:pos x="connsiteX1" y="connsiteY1"/>
                </a:cxn>
                <a:cxn ang="0">
                  <a:pos x="connsiteX2" y="connsiteY2"/>
                </a:cxn>
                <a:cxn ang="0">
                  <a:pos x="connsiteX3" y="connsiteY3"/>
                </a:cxn>
              </a:cxnLst>
              <a:rect l="l" t="t" r="r" b="b"/>
              <a:pathLst>
                <a:path w="181936" h="267495">
                  <a:moveTo>
                    <a:pt x="118191" y="152510"/>
                  </a:moveTo>
                  <a:cubicBezTo>
                    <a:pt x="86456" y="198164"/>
                    <a:pt x="46082" y="237154"/>
                    <a:pt x="-654" y="267270"/>
                  </a:cubicBezTo>
                  <a:cubicBezTo>
                    <a:pt x="20218" y="156708"/>
                    <a:pt x="86131" y="59809"/>
                    <a:pt x="181282" y="-226"/>
                  </a:cubicBezTo>
                  <a:cubicBezTo>
                    <a:pt x="170427" y="54317"/>
                    <a:pt x="148995" y="106205"/>
                    <a:pt x="118191" y="152510"/>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9" name="ïṡ1ïďè">
              <a:extLst>
                <a:ext uri="{FF2B5EF4-FFF2-40B4-BE49-F238E27FC236}">
                  <a16:creationId xmlns:a16="http://schemas.microsoft.com/office/drawing/2014/main" id="{706E5155-8517-45D2-A876-E4E5D43A2DBB}"/>
                </a:ext>
              </a:extLst>
            </p:cNvPr>
            <p:cNvSpPr/>
            <p:nvPr/>
          </p:nvSpPr>
          <p:spPr>
            <a:xfrm>
              <a:off x="3953386" y="4781633"/>
              <a:ext cx="216280" cy="221047"/>
            </a:xfrm>
            <a:custGeom>
              <a:avLst/>
              <a:gdLst>
                <a:gd name="connsiteX0" fmla="*/ 131581 w 216280"/>
                <a:gd name="connsiteY0" fmla="*/ 133825 h 221047"/>
                <a:gd name="connsiteX1" fmla="*/ -654 w 216280"/>
                <a:gd name="connsiteY1" fmla="*/ 220821 h 221047"/>
                <a:gd name="connsiteX2" fmla="*/ 215627 w 216280"/>
                <a:gd name="connsiteY2" fmla="*/ -226 h 221047"/>
                <a:gd name="connsiteX3" fmla="*/ 131581 w 216280"/>
                <a:gd name="connsiteY3" fmla="*/ 133825 h 221047"/>
              </a:gdLst>
              <a:ahLst/>
              <a:cxnLst>
                <a:cxn ang="0">
                  <a:pos x="connsiteX0" y="connsiteY0"/>
                </a:cxn>
                <a:cxn ang="0">
                  <a:pos x="connsiteX1" y="connsiteY1"/>
                </a:cxn>
                <a:cxn ang="0">
                  <a:pos x="connsiteX2" y="connsiteY2"/>
                </a:cxn>
                <a:cxn ang="0">
                  <a:pos x="connsiteX3" y="connsiteY3"/>
                </a:cxn>
              </a:cxnLst>
              <a:rect l="l" t="t" r="r" b="b"/>
              <a:pathLst>
                <a:path w="216280" h="221047">
                  <a:moveTo>
                    <a:pt x="131581" y="133825"/>
                  </a:moveTo>
                  <a:cubicBezTo>
                    <a:pt x="93877" y="171513"/>
                    <a:pt x="48881" y="201114"/>
                    <a:pt x="-654" y="220821"/>
                  </a:cubicBezTo>
                  <a:cubicBezTo>
                    <a:pt x="35862" y="119194"/>
                    <a:pt x="114817" y="38499"/>
                    <a:pt x="215627" y="-226"/>
                  </a:cubicBezTo>
                  <a:cubicBezTo>
                    <a:pt x="197048" y="49725"/>
                    <a:pt x="168444" y="95342"/>
                    <a:pt x="131581" y="133825"/>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0" name="íSḻïḋé">
              <a:extLst>
                <a:ext uri="{FF2B5EF4-FFF2-40B4-BE49-F238E27FC236}">
                  <a16:creationId xmlns:a16="http://schemas.microsoft.com/office/drawing/2014/main" id="{1F8B9718-20D9-64A3-3153-DB7B8B830EF7}"/>
                </a:ext>
              </a:extLst>
            </p:cNvPr>
            <p:cNvSpPr/>
            <p:nvPr/>
          </p:nvSpPr>
          <p:spPr>
            <a:xfrm>
              <a:off x="4036752" y="4916213"/>
              <a:ext cx="216357" cy="221046"/>
            </a:xfrm>
            <a:custGeom>
              <a:avLst/>
              <a:gdLst>
                <a:gd name="connsiteX0" fmla="*/ 131657 w 216357"/>
                <a:gd name="connsiteY0" fmla="*/ 133900 h 221046"/>
                <a:gd name="connsiteX1" fmla="*/ -654 w 216357"/>
                <a:gd name="connsiteY1" fmla="*/ 220821 h 221046"/>
                <a:gd name="connsiteX2" fmla="*/ 215703 w 216357"/>
                <a:gd name="connsiteY2" fmla="*/ -226 h 221046"/>
                <a:gd name="connsiteX3" fmla="*/ 131657 w 216357"/>
                <a:gd name="connsiteY3" fmla="*/ 133900 h 221046"/>
              </a:gdLst>
              <a:ahLst/>
              <a:cxnLst>
                <a:cxn ang="0">
                  <a:pos x="connsiteX0" y="connsiteY0"/>
                </a:cxn>
                <a:cxn ang="0">
                  <a:pos x="connsiteX1" y="connsiteY1"/>
                </a:cxn>
                <a:cxn ang="0">
                  <a:pos x="connsiteX2" y="connsiteY2"/>
                </a:cxn>
                <a:cxn ang="0">
                  <a:pos x="connsiteX3" y="connsiteY3"/>
                </a:cxn>
              </a:cxnLst>
              <a:rect l="l" t="t" r="r" b="b"/>
              <a:pathLst>
                <a:path w="216357" h="221046">
                  <a:moveTo>
                    <a:pt x="131657" y="133900"/>
                  </a:moveTo>
                  <a:cubicBezTo>
                    <a:pt x="93931" y="171573"/>
                    <a:pt x="48904" y="201152"/>
                    <a:pt x="-654" y="220821"/>
                  </a:cubicBezTo>
                  <a:cubicBezTo>
                    <a:pt x="35923" y="119201"/>
                    <a:pt x="114893" y="38522"/>
                    <a:pt x="215703" y="-226"/>
                  </a:cubicBezTo>
                  <a:cubicBezTo>
                    <a:pt x="197086" y="49725"/>
                    <a:pt x="168490" y="95364"/>
                    <a:pt x="131657" y="133900"/>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1" name="îş1iḓe">
              <a:extLst>
                <a:ext uri="{FF2B5EF4-FFF2-40B4-BE49-F238E27FC236}">
                  <a16:creationId xmlns:a16="http://schemas.microsoft.com/office/drawing/2014/main" id="{5E3FABA0-B600-DF01-3649-C8B7927A2753}"/>
                </a:ext>
              </a:extLst>
            </p:cNvPr>
            <p:cNvSpPr/>
            <p:nvPr/>
          </p:nvSpPr>
          <p:spPr>
            <a:xfrm>
              <a:off x="3554185" y="4749373"/>
              <a:ext cx="259476" cy="67627"/>
            </a:xfrm>
            <a:custGeom>
              <a:avLst/>
              <a:gdLst>
                <a:gd name="connsiteX0" fmla="*/ 127950 w 259476"/>
                <a:gd name="connsiteY0" fmla="*/ 67363 h 67627"/>
                <a:gd name="connsiteX1" fmla="*/ 258823 w 259476"/>
                <a:gd name="connsiteY1" fmla="*/ 38162 h 67627"/>
                <a:gd name="connsiteX2" fmla="*/ -654 w 259476"/>
                <a:gd name="connsiteY2" fmla="*/ 29235 h 67627"/>
                <a:gd name="connsiteX3" fmla="*/ 127950 w 259476"/>
                <a:gd name="connsiteY3" fmla="*/ 67363 h 67627"/>
              </a:gdLst>
              <a:ahLst/>
              <a:cxnLst>
                <a:cxn ang="0">
                  <a:pos x="connsiteX0" y="connsiteY0"/>
                </a:cxn>
                <a:cxn ang="0">
                  <a:pos x="connsiteX1" y="connsiteY1"/>
                </a:cxn>
                <a:cxn ang="0">
                  <a:pos x="connsiteX2" y="connsiteY2"/>
                </a:cxn>
                <a:cxn ang="0">
                  <a:pos x="connsiteX3" y="connsiteY3"/>
                </a:cxn>
              </a:cxnLst>
              <a:rect l="l" t="t" r="r" b="b"/>
              <a:pathLst>
                <a:path w="259476" h="67627">
                  <a:moveTo>
                    <a:pt x="127950" y="67363"/>
                  </a:moveTo>
                  <a:cubicBezTo>
                    <a:pt x="173271" y="68112"/>
                    <a:pt x="218116" y="58103"/>
                    <a:pt x="258823" y="38162"/>
                  </a:cubicBezTo>
                  <a:cubicBezTo>
                    <a:pt x="179739" y="-9633"/>
                    <a:pt x="81531" y="-13015"/>
                    <a:pt x="-654" y="29235"/>
                  </a:cubicBezTo>
                  <a:cubicBezTo>
                    <a:pt x="38608" y="51907"/>
                    <a:pt x="82674" y="64972"/>
                    <a:pt x="127950" y="67363"/>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2" name="ïşļîḋê">
              <a:extLst>
                <a:ext uri="{FF2B5EF4-FFF2-40B4-BE49-F238E27FC236}">
                  <a16:creationId xmlns:a16="http://schemas.microsoft.com/office/drawing/2014/main" id="{4290833F-15CE-7C96-2E9B-B5BEDFC76C8E}"/>
                </a:ext>
              </a:extLst>
            </p:cNvPr>
            <p:cNvSpPr/>
            <p:nvPr/>
          </p:nvSpPr>
          <p:spPr>
            <a:xfrm>
              <a:off x="3562280" y="4887833"/>
              <a:ext cx="320525" cy="73941"/>
            </a:xfrm>
            <a:custGeom>
              <a:avLst/>
              <a:gdLst>
                <a:gd name="connsiteX0" fmla="*/ 164186 w 320525"/>
                <a:gd name="connsiteY0" fmla="*/ 70291 h 73941"/>
                <a:gd name="connsiteX1" fmla="*/ 319872 w 320525"/>
                <a:gd name="connsiteY1" fmla="*/ 14840 h 73941"/>
                <a:gd name="connsiteX2" fmla="*/ -654 w 320525"/>
                <a:gd name="connsiteY2" fmla="*/ 59019 h 73941"/>
                <a:gd name="connsiteX3" fmla="*/ 164186 w 320525"/>
                <a:gd name="connsiteY3" fmla="*/ 70291 h 73941"/>
              </a:gdLst>
              <a:ahLst/>
              <a:cxnLst>
                <a:cxn ang="0">
                  <a:pos x="connsiteX0" y="connsiteY0"/>
                </a:cxn>
                <a:cxn ang="0">
                  <a:pos x="connsiteX1" y="connsiteY1"/>
                </a:cxn>
                <a:cxn ang="0">
                  <a:pos x="connsiteX2" y="connsiteY2"/>
                </a:cxn>
                <a:cxn ang="0">
                  <a:pos x="connsiteX3" y="connsiteY3"/>
                </a:cxn>
              </a:cxnLst>
              <a:rect l="l" t="t" r="r" b="b"/>
              <a:pathLst>
                <a:path w="320525" h="73941">
                  <a:moveTo>
                    <a:pt x="164186" y="70291"/>
                  </a:moveTo>
                  <a:cubicBezTo>
                    <a:pt x="219205" y="62158"/>
                    <a:pt x="272099" y="43322"/>
                    <a:pt x="319872" y="14840"/>
                  </a:cubicBezTo>
                  <a:cubicBezTo>
                    <a:pt x="211527" y="-15549"/>
                    <a:pt x="95428" y="459"/>
                    <a:pt x="-654" y="59019"/>
                  </a:cubicBezTo>
                  <a:cubicBezTo>
                    <a:pt x="53034" y="73498"/>
                    <a:pt x="109030" y="77326"/>
                    <a:pt x="164186" y="70291"/>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3" name="îṩľíḑè">
              <a:extLst>
                <a:ext uri="{FF2B5EF4-FFF2-40B4-BE49-F238E27FC236}">
                  <a16:creationId xmlns:a16="http://schemas.microsoft.com/office/drawing/2014/main" id="{897BD87B-C12E-A61C-A7B9-DD62A614A7AC}"/>
                </a:ext>
              </a:extLst>
            </p:cNvPr>
            <p:cNvSpPr/>
            <p:nvPr/>
          </p:nvSpPr>
          <p:spPr>
            <a:xfrm>
              <a:off x="3652529" y="5004576"/>
              <a:ext cx="293821" cy="100053"/>
            </a:xfrm>
            <a:custGeom>
              <a:avLst/>
              <a:gdLst>
                <a:gd name="connsiteX0" fmla="*/ 156545 w 293821"/>
                <a:gd name="connsiteY0" fmla="*/ 82076 h 100053"/>
                <a:gd name="connsiteX1" fmla="*/ 293168 w 293821"/>
                <a:gd name="connsiteY1" fmla="*/ 2190 h 100053"/>
                <a:gd name="connsiteX2" fmla="*/ -654 w 293821"/>
                <a:gd name="connsiteY2" fmla="*/ 97735 h 100053"/>
                <a:gd name="connsiteX3" fmla="*/ 156545 w 293821"/>
                <a:gd name="connsiteY3" fmla="*/ 82076 h 100053"/>
              </a:gdLst>
              <a:ahLst/>
              <a:cxnLst>
                <a:cxn ang="0">
                  <a:pos x="connsiteX0" y="connsiteY0"/>
                </a:cxn>
                <a:cxn ang="0">
                  <a:pos x="connsiteX1" y="connsiteY1"/>
                </a:cxn>
                <a:cxn ang="0">
                  <a:pos x="connsiteX2" y="connsiteY2"/>
                </a:cxn>
                <a:cxn ang="0">
                  <a:pos x="connsiteX3" y="connsiteY3"/>
                </a:cxn>
              </a:cxnLst>
              <a:rect l="l" t="t" r="r" b="b"/>
              <a:pathLst>
                <a:path w="293821" h="100053">
                  <a:moveTo>
                    <a:pt x="156545" y="82076"/>
                  </a:moveTo>
                  <a:cubicBezTo>
                    <a:pt x="207056" y="65032"/>
                    <a:pt x="253542" y="37851"/>
                    <a:pt x="293168" y="2190"/>
                  </a:cubicBezTo>
                  <a:cubicBezTo>
                    <a:pt x="186003" y="-10080"/>
                    <a:pt x="78800" y="24786"/>
                    <a:pt x="-654" y="97735"/>
                  </a:cubicBezTo>
                  <a:cubicBezTo>
                    <a:pt x="52263" y="103219"/>
                    <a:pt x="105747" y="97894"/>
                    <a:pt x="156545" y="82076"/>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4" name="ïŝ1ïḋê">
              <a:extLst>
                <a:ext uri="{FF2B5EF4-FFF2-40B4-BE49-F238E27FC236}">
                  <a16:creationId xmlns:a16="http://schemas.microsoft.com/office/drawing/2014/main" id="{CEBA292B-0D66-B5F9-052E-7A3A6080FC7C}"/>
                </a:ext>
              </a:extLst>
            </p:cNvPr>
            <p:cNvSpPr/>
            <p:nvPr/>
          </p:nvSpPr>
          <p:spPr>
            <a:xfrm>
              <a:off x="3735743" y="5139027"/>
              <a:ext cx="294048" cy="100111"/>
            </a:xfrm>
            <a:custGeom>
              <a:avLst/>
              <a:gdLst>
                <a:gd name="connsiteX0" fmla="*/ 156696 w 294048"/>
                <a:gd name="connsiteY0" fmla="*/ 82054 h 100111"/>
                <a:gd name="connsiteX1" fmla="*/ 293395 w 294048"/>
                <a:gd name="connsiteY1" fmla="*/ 2244 h 100111"/>
                <a:gd name="connsiteX2" fmla="*/ -654 w 294048"/>
                <a:gd name="connsiteY2" fmla="*/ 97789 h 100111"/>
                <a:gd name="connsiteX3" fmla="*/ 156696 w 294048"/>
                <a:gd name="connsiteY3" fmla="*/ 82054 h 100111"/>
              </a:gdLst>
              <a:ahLst/>
              <a:cxnLst>
                <a:cxn ang="0">
                  <a:pos x="connsiteX0" y="connsiteY0"/>
                </a:cxn>
                <a:cxn ang="0">
                  <a:pos x="connsiteX1" y="connsiteY1"/>
                </a:cxn>
                <a:cxn ang="0">
                  <a:pos x="connsiteX2" y="connsiteY2"/>
                </a:cxn>
                <a:cxn ang="0">
                  <a:pos x="connsiteX3" y="connsiteY3"/>
                </a:cxn>
              </a:cxnLst>
              <a:rect l="l" t="t" r="r" b="b"/>
              <a:pathLst>
                <a:path w="294048" h="100111">
                  <a:moveTo>
                    <a:pt x="156696" y="82054"/>
                  </a:moveTo>
                  <a:cubicBezTo>
                    <a:pt x="207207" y="65010"/>
                    <a:pt x="253724" y="37852"/>
                    <a:pt x="293395" y="2244"/>
                  </a:cubicBezTo>
                  <a:cubicBezTo>
                    <a:pt x="186147" y="-10185"/>
                    <a:pt x="78800" y="24697"/>
                    <a:pt x="-654" y="97789"/>
                  </a:cubicBezTo>
                  <a:cubicBezTo>
                    <a:pt x="52323" y="103289"/>
                    <a:pt x="105860" y="97940"/>
                    <a:pt x="156696" y="82054"/>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5" name="îşḷîḓé">
              <a:extLst>
                <a:ext uri="{FF2B5EF4-FFF2-40B4-BE49-F238E27FC236}">
                  <a16:creationId xmlns:a16="http://schemas.microsoft.com/office/drawing/2014/main" id="{3B277F24-55A9-AADF-D36E-5DA539A1C2DB}"/>
                </a:ext>
              </a:extLst>
            </p:cNvPr>
            <p:cNvSpPr/>
            <p:nvPr/>
          </p:nvSpPr>
          <p:spPr>
            <a:xfrm>
              <a:off x="3744140" y="4670883"/>
              <a:ext cx="389820" cy="618507"/>
            </a:xfrm>
            <a:custGeom>
              <a:avLst/>
              <a:gdLst>
                <a:gd name="connsiteX0" fmla="*/ 378954 w 389820"/>
                <a:gd name="connsiteY0" fmla="*/ 618282 h 618507"/>
                <a:gd name="connsiteX1" fmla="*/ -654 w 389820"/>
                <a:gd name="connsiteY1" fmla="*/ 6204 h 618507"/>
                <a:gd name="connsiteX2" fmla="*/ 9332 w 389820"/>
                <a:gd name="connsiteY2" fmla="*/ -226 h 618507"/>
                <a:gd name="connsiteX3" fmla="*/ 389167 w 389820"/>
                <a:gd name="connsiteY3" fmla="*/ 612533 h 618507"/>
              </a:gdLst>
              <a:ahLst/>
              <a:cxnLst>
                <a:cxn ang="0">
                  <a:pos x="connsiteX0" y="connsiteY0"/>
                </a:cxn>
                <a:cxn ang="0">
                  <a:pos x="connsiteX1" y="connsiteY1"/>
                </a:cxn>
                <a:cxn ang="0">
                  <a:pos x="connsiteX2" y="connsiteY2"/>
                </a:cxn>
                <a:cxn ang="0">
                  <a:pos x="connsiteX3" y="connsiteY3"/>
                </a:cxn>
              </a:cxnLst>
              <a:rect l="l" t="t" r="r" b="b"/>
              <a:pathLst>
                <a:path w="389820" h="618507">
                  <a:moveTo>
                    <a:pt x="378954" y="618282"/>
                  </a:moveTo>
                  <a:cubicBezTo>
                    <a:pt x="242105" y="386341"/>
                    <a:pt x="1767" y="9986"/>
                    <a:pt x="-654" y="6204"/>
                  </a:cubicBezTo>
                  <a:lnTo>
                    <a:pt x="9332" y="-226"/>
                  </a:lnTo>
                  <a:cubicBezTo>
                    <a:pt x="11753" y="3556"/>
                    <a:pt x="252166" y="380138"/>
                    <a:pt x="389167" y="612533"/>
                  </a:cubicBezTo>
                  <a:close/>
                </a:path>
              </a:pathLst>
            </a:custGeom>
            <a:solidFill>
              <a:srgbClr val="B76629"/>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6" name="îsľíḑé">
              <a:extLst>
                <a:ext uri="{FF2B5EF4-FFF2-40B4-BE49-F238E27FC236}">
                  <a16:creationId xmlns:a16="http://schemas.microsoft.com/office/drawing/2014/main" id="{6436D5A4-FABF-6EB1-6FE5-32C1C4A0EBC5}"/>
                </a:ext>
              </a:extLst>
            </p:cNvPr>
            <p:cNvSpPr/>
            <p:nvPr/>
          </p:nvSpPr>
          <p:spPr>
            <a:xfrm>
              <a:off x="4089155" y="4207222"/>
              <a:ext cx="599943" cy="886545"/>
            </a:xfrm>
            <a:custGeom>
              <a:avLst/>
              <a:gdLst>
                <a:gd name="connsiteX0" fmla="*/ 141135 w 599943"/>
                <a:gd name="connsiteY0" fmla="*/ 462224 h 886545"/>
                <a:gd name="connsiteX1" fmla="*/ 166779 w 599943"/>
                <a:gd name="connsiteY1" fmla="*/ 424400 h 886545"/>
                <a:gd name="connsiteX2" fmla="*/ 174344 w 599943"/>
                <a:gd name="connsiteY2" fmla="*/ 349507 h 886545"/>
                <a:gd name="connsiteX3" fmla="*/ 276471 w 599943"/>
                <a:gd name="connsiteY3" fmla="*/ 267957 h 886545"/>
                <a:gd name="connsiteX4" fmla="*/ 303092 w 599943"/>
                <a:gd name="connsiteY4" fmla="*/ 228491 h 886545"/>
                <a:gd name="connsiteX5" fmla="*/ 302948 w 599943"/>
                <a:gd name="connsiteY5" fmla="*/ 227787 h 886545"/>
                <a:gd name="connsiteX6" fmla="*/ 307411 w 599943"/>
                <a:gd name="connsiteY6" fmla="*/ 169159 h 886545"/>
                <a:gd name="connsiteX7" fmla="*/ 368914 w 599943"/>
                <a:gd name="connsiteY7" fmla="*/ 113708 h 886545"/>
                <a:gd name="connsiteX8" fmla="*/ 391609 w 599943"/>
                <a:gd name="connsiteY8" fmla="*/ 80271 h 886545"/>
                <a:gd name="connsiteX9" fmla="*/ 396677 w 599943"/>
                <a:gd name="connsiteY9" fmla="*/ 47515 h 886545"/>
                <a:gd name="connsiteX10" fmla="*/ 528080 w 599943"/>
                <a:gd name="connsiteY10" fmla="*/ 10069 h 886545"/>
                <a:gd name="connsiteX11" fmla="*/ 593971 w 599943"/>
                <a:gd name="connsiteY11" fmla="*/ 129746 h 886545"/>
                <a:gd name="connsiteX12" fmla="*/ 574302 w 599943"/>
                <a:gd name="connsiteY12" fmla="*/ 156450 h 886545"/>
                <a:gd name="connsiteX13" fmla="*/ 566737 w 599943"/>
                <a:gd name="connsiteY13" fmla="*/ 196166 h 886545"/>
                <a:gd name="connsiteX14" fmla="*/ 570595 w 599943"/>
                <a:gd name="connsiteY14" fmla="*/ 278851 h 886545"/>
                <a:gd name="connsiteX15" fmla="*/ 532090 w 599943"/>
                <a:gd name="connsiteY15" fmla="*/ 323332 h 886545"/>
                <a:gd name="connsiteX16" fmla="*/ 521809 w 599943"/>
                <a:gd name="connsiteY16" fmla="*/ 369819 h 886545"/>
                <a:gd name="connsiteX17" fmla="*/ 522180 w 599943"/>
                <a:gd name="connsiteY17" fmla="*/ 370386 h 886545"/>
                <a:gd name="connsiteX18" fmla="*/ 536099 w 599943"/>
                <a:gd name="connsiteY18" fmla="*/ 500276 h 886545"/>
                <a:gd name="connsiteX19" fmla="*/ 488138 w 599943"/>
                <a:gd name="connsiteY19" fmla="*/ 558223 h 886545"/>
                <a:gd name="connsiteX20" fmla="*/ 479438 w 599943"/>
                <a:gd name="connsiteY20" fmla="*/ 602932 h 886545"/>
                <a:gd name="connsiteX21" fmla="*/ 494568 w 599943"/>
                <a:gd name="connsiteY21" fmla="*/ 769965 h 886545"/>
                <a:gd name="connsiteX22" fmla="*/ 173361 w 599943"/>
                <a:gd name="connsiteY22" fmla="*/ 861652 h 886545"/>
                <a:gd name="connsiteX23" fmla="*/ 12379 w 599943"/>
                <a:gd name="connsiteY23" fmla="*/ 568965 h 886545"/>
                <a:gd name="connsiteX24" fmla="*/ 141135 w 599943"/>
                <a:gd name="connsiteY24" fmla="*/ 462224 h 886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9943" h="886545">
                  <a:moveTo>
                    <a:pt x="141135" y="462224"/>
                  </a:moveTo>
                  <a:cubicBezTo>
                    <a:pt x="158428" y="458502"/>
                    <a:pt x="169722" y="441837"/>
                    <a:pt x="166779" y="424400"/>
                  </a:cubicBezTo>
                  <a:cubicBezTo>
                    <a:pt x="161908" y="399231"/>
                    <a:pt x="164540" y="373193"/>
                    <a:pt x="174344" y="349507"/>
                  </a:cubicBezTo>
                  <a:cubicBezTo>
                    <a:pt x="191744" y="307673"/>
                    <a:pt x="229795" y="279380"/>
                    <a:pt x="276471" y="267957"/>
                  </a:cubicBezTo>
                  <a:cubicBezTo>
                    <a:pt x="294718" y="264409"/>
                    <a:pt x="306640" y="246738"/>
                    <a:pt x="303092" y="228491"/>
                  </a:cubicBezTo>
                  <a:cubicBezTo>
                    <a:pt x="303046" y="228256"/>
                    <a:pt x="303001" y="228022"/>
                    <a:pt x="302948" y="227787"/>
                  </a:cubicBezTo>
                  <a:cubicBezTo>
                    <a:pt x="298273" y="208262"/>
                    <a:pt x="299831" y="187754"/>
                    <a:pt x="307411" y="169159"/>
                  </a:cubicBezTo>
                  <a:cubicBezTo>
                    <a:pt x="319054" y="142742"/>
                    <a:pt x="341438" y="122559"/>
                    <a:pt x="368914" y="113708"/>
                  </a:cubicBezTo>
                  <a:cubicBezTo>
                    <a:pt x="383273" y="109116"/>
                    <a:pt x="392638" y="95310"/>
                    <a:pt x="391609" y="80271"/>
                  </a:cubicBezTo>
                  <a:cubicBezTo>
                    <a:pt x="390641" y="69105"/>
                    <a:pt x="392381" y="57872"/>
                    <a:pt x="396677" y="47515"/>
                  </a:cubicBezTo>
                  <a:cubicBezTo>
                    <a:pt x="414758" y="4092"/>
                    <a:pt x="473613" y="-13004"/>
                    <a:pt x="528080" y="10069"/>
                  </a:cubicBezTo>
                  <a:cubicBezTo>
                    <a:pt x="582548" y="33142"/>
                    <a:pt x="612051" y="86323"/>
                    <a:pt x="593971" y="129746"/>
                  </a:cubicBezTo>
                  <a:cubicBezTo>
                    <a:pt x="589606" y="140072"/>
                    <a:pt x="582865" y="149218"/>
                    <a:pt x="574302" y="156450"/>
                  </a:cubicBezTo>
                  <a:cubicBezTo>
                    <a:pt x="562909" y="166352"/>
                    <a:pt x="559785" y="182769"/>
                    <a:pt x="566737" y="196166"/>
                  </a:cubicBezTo>
                  <a:cubicBezTo>
                    <a:pt x="579771" y="221910"/>
                    <a:pt x="581171" y="252003"/>
                    <a:pt x="570595" y="278851"/>
                  </a:cubicBezTo>
                  <a:cubicBezTo>
                    <a:pt x="562743" y="297347"/>
                    <a:pt x="549277" y="312915"/>
                    <a:pt x="532090" y="323332"/>
                  </a:cubicBezTo>
                  <a:cubicBezTo>
                    <a:pt x="516415" y="333333"/>
                    <a:pt x="511808" y="354144"/>
                    <a:pt x="521809" y="369819"/>
                  </a:cubicBezTo>
                  <a:cubicBezTo>
                    <a:pt x="521930" y="370008"/>
                    <a:pt x="522051" y="370197"/>
                    <a:pt x="522180" y="370386"/>
                  </a:cubicBezTo>
                  <a:cubicBezTo>
                    <a:pt x="546917" y="411539"/>
                    <a:pt x="553574" y="458518"/>
                    <a:pt x="536099" y="500276"/>
                  </a:cubicBezTo>
                  <a:cubicBezTo>
                    <a:pt x="526144" y="523879"/>
                    <a:pt x="509463" y="544032"/>
                    <a:pt x="488138" y="558223"/>
                  </a:cubicBezTo>
                  <a:cubicBezTo>
                    <a:pt x="473764" y="568413"/>
                    <a:pt x="469928" y="588097"/>
                    <a:pt x="479438" y="602932"/>
                  </a:cubicBezTo>
                  <a:cubicBezTo>
                    <a:pt x="509697" y="656341"/>
                    <a:pt x="516808" y="716406"/>
                    <a:pt x="494568" y="769965"/>
                  </a:cubicBezTo>
                  <a:cubicBezTo>
                    <a:pt x="450313" y="875874"/>
                    <a:pt x="306504" y="917103"/>
                    <a:pt x="173361" y="861652"/>
                  </a:cubicBezTo>
                  <a:cubicBezTo>
                    <a:pt x="40218" y="806202"/>
                    <a:pt x="-31875" y="675026"/>
                    <a:pt x="12379" y="568965"/>
                  </a:cubicBezTo>
                  <a:cubicBezTo>
                    <a:pt x="34242" y="515481"/>
                    <a:pt x="82053" y="478489"/>
                    <a:pt x="141135" y="462224"/>
                  </a:cubicBezTo>
                  <a:close/>
                </a:path>
              </a:pathLst>
            </a:custGeom>
            <a:solidFill>
              <a:srgbClr val="F99C50"/>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7" name="iṥ1iḓe">
              <a:extLst>
                <a:ext uri="{FF2B5EF4-FFF2-40B4-BE49-F238E27FC236}">
                  <a16:creationId xmlns:a16="http://schemas.microsoft.com/office/drawing/2014/main" id="{057891FD-301B-3E71-CF21-2E8B547DFA0D}"/>
                </a:ext>
              </a:extLst>
            </p:cNvPr>
            <p:cNvSpPr/>
            <p:nvPr/>
          </p:nvSpPr>
          <p:spPr>
            <a:xfrm>
              <a:off x="4186310" y="4399983"/>
              <a:ext cx="370983" cy="1062039"/>
            </a:xfrm>
            <a:custGeom>
              <a:avLst/>
              <a:gdLst>
                <a:gd name="connsiteX0" fmla="*/ 11147 w 370983"/>
                <a:gd name="connsiteY0" fmla="*/ 1061814 h 1062039"/>
                <a:gd name="connsiteX1" fmla="*/ -654 w 370983"/>
                <a:gd name="connsiteY1" fmla="*/ 1060300 h 1062039"/>
                <a:gd name="connsiteX2" fmla="*/ 218048 w 370983"/>
                <a:gd name="connsiteY2" fmla="*/ 233832 h 1062039"/>
                <a:gd name="connsiteX3" fmla="*/ 361781 w 370983"/>
                <a:gd name="connsiteY3" fmla="*/ -226 h 1062039"/>
                <a:gd name="connsiteX4" fmla="*/ 370330 w 370983"/>
                <a:gd name="connsiteY4" fmla="*/ 8020 h 1062039"/>
                <a:gd name="connsiteX5" fmla="*/ 11147 w 370983"/>
                <a:gd name="connsiteY5" fmla="*/ 1061814 h 106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983" h="1062039">
                  <a:moveTo>
                    <a:pt x="11147" y="1061814"/>
                  </a:moveTo>
                  <a:lnTo>
                    <a:pt x="-654" y="1060300"/>
                  </a:lnTo>
                  <a:cubicBezTo>
                    <a:pt x="51544" y="651794"/>
                    <a:pt x="147089" y="385358"/>
                    <a:pt x="218048" y="233832"/>
                  </a:cubicBezTo>
                  <a:cubicBezTo>
                    <a:pt x="295134" y="69220"/>
                    <a:pt x="358982" y="2497"/>
                    <a:pt x="361781" y="-226"/>
                  </a:cubicBezTo>
                  <a:lnTo>
                    <a:pt x="370330" y="8020"/>
                  </a:lnTo>
                  <a:cubicBezTo>
                    <a:pt x="367606" y="10667"/>
                    <a:pt x="110550" y="283913"/>
                    <a:pt x="11147" y="1061814"/>
                  </a:cubicBezTo>
                  <a:close/>
                </a:path>
              </a:pathLst>
            </a:custGeom>
            <a:solidFill>
              <a:srgbClr val="B76629"/>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8" name="îṡliḋé">
              <a:extLst>
                <a:ext uri="{FF2B5EF4-FFF2-40B4-BE49-F238E27FC236}">
                  <a16:creationId xmlns:a16="http://schemas.microsoft.com/office/drawing/2014/main" id="{D76DF684-441F-CEBA-1D97-DE2CFE3DD45A}"/>
                </a:ext>
              </a:extLst>
            </p:cNvPr>
            <p:cNvSpPr/>
            <p:nvPr/>
          </p:nvSpPr>
          <p:spPr>
            <a:xfrm>
              <a:off x="3902467" y="5277287"/>
              <a:ext cx="609148" cy="646952"/>
            </a:xfrm>
            <a:custGeom>
              <a:avLst/>
              <a:gdLst>
                <a:gd name="connsiteX0" fmla="*/ -117 w 609148"/>
                <a:gd name="connsiteY0" fmla="*/ 45996 h 646952"/>
                <a:gd name="connsiteX1" fmla="*/ 93613 w 609148"/>
                <a:gd name="connsiteY1" fmla="*/ 613365 h 646952"/>
                <a:gd name="connsiteX2" fmla="*/ 132875 w 609148"/>
                <a:gd name="connsiteY2" fmla="*/ 646727 h 646952"/>
                <a:gd name="connsiteX3" fmla="*/ 474960 w 609148"/>
                <a:gd name="connsiteY3" fmla="*/ 646727 h 646952"/>
                <a:gd name="connsiteX4" fmla="*/ 514222 w 609148"/>
                <a:gd name="connsiteY4" fmla="*/ 613365 h 646952"/>
                <a:gd name="connsiteX5" fmla="*/ 607952 w 609148"/>
                <a:gd name="connsiteY5" fmla="*/ 45996 h 646952"/>
                <a:gd name="connsiteX6" fmla="*/ 575279 w 609148"/>
                <a:gd name="connsiteY6" fmla="*/ 311 h 646952"/>
                <a:gd name="connsiteX7" fmla="*/ 568690 w 609148"/>
                <a:gd name="connsiteY7" fmla="*/ -226 h 646952"/>
                <a:gd name="connsiteX8" fmla="*/ 39145 w 609148"/>
                <a:gd name="connsiteY8" fmla="*/ -226 h 646952"/>
                <a:gd name="connsiteX9" fmla="*/ -654 w 609148"/>
                <a:gd name="connsiteY9" fmla="*/ 39407 h 646952"/>
                <a:gd name="connsiteX10" fmla="*/ -117 w 609148"/>
                <a:gd name="connsiteY10" fmla="*/ 45996 h 64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148" h="646952">
                  <a:moveTo>
                    <a:pt x="-117" y="45996"/>
                  </a:moveTo>
                  <a:lnTo>
                    <a:pt x="93613" y="613365"/>
                  </a:lnTo>
                  <a:cubicBezTo>
                    <a:pt x="96760" y="632603"/>
                    <a:pt x="113380" y="646727"/>
                    <a:pt x="132875" y="646727"/>
                  </a:cubicBezTo>
                  <a:lnTo>
                    <a:pt x="474960" y="646727"/>
                  </a:lnTo>
                  <a:cubicBezTo>
                    <a:pt x="494455" y="646727"/>
                    <a:pt x="511076" y="632603"/>
                    <a:pt x="514222" y="613365"/>
                  </a:cubicBezTo>
                  <a:lnTo>
                    <a:pt x="607952" y="45996"/>
                  </a:lnTo>
                  <a:cubicBezTo>
                    <a:pt x="611545" y="24360"/>
                    <a:pt x="596915" y="3905"/>
                    <a:pt x="575279" y="311"/>
                  </a:cubicBezTo>
                  <a:cubicBezTo>
                    <a:pt x="573100" y="-52"/>
                    <a:pt x="570899" y="-233"/>
                    <a:pt x="568690" y="-226"/>
                  </a:cubicBezTo>
                  <a:lnTo>
                    <a:pt x="39145" y="-226"/>
                  </a:lnTo>
                  <a:cubicBezTo>
                    <a:pt x="17215" y="-271"/>
                    <a:pt x="-609" y="17476"/>
                    <a:pt x="-654" y="39407"/>
                  </a:cubicBezTo>
                  <a:cubicBezTo>
                    <a:pt x="-661" y="41616"/>
                    <a:pt x="-480" y="43817"/>
                    <a:pt x="-117" y="45996"/>
                  </a:cubicBezTo>
                  <a:close/>
                </a:path>
              </a:pathLst>
            </a:custGeom>
            <a:solidFill>
              <a:srgbClr val="4C8A5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79" name="ï$ľîdé">
              <a:extLst>
                <a:ext uri="{FF2B5EF4-FFF2-40B4-BE49-F238E27FC236}">
                  <a16:creationId xmlns:a16="http://schemas.microsoft.com/office/drawing/2014/main" id="{11255CD0-F8A1-0CA6-238D-4B782A1C224F}"/>
                </a:ext>
              </a:extLst>
            </p:cNvPr>
            <p:cNvSpPr/>
            <p:nvPr/>
          </p:nvSpPr>
          <p:spPr>
            <a:xfrm>
              <a:off x="3434735" y="1740836"/>
              <a:ext cx="1376816" cy="284970"/>
            </a:xfrm>
            <a:custGeom>
              <a:avLst/>
              <a:gdLst>
                <a:gd name="connsiteX0" fmla="*/ 59839 w 1376816"/>
                <a:gd name="connsiteY0" fmla="*/ 378 h 284970"/>
                <a:gd name="connsiteX1" fmla="*/ 1316297 w 1376816"/>
                <a:gd name="connsiteY1" fmla="*/ 378 h 284970"/>
                <a:gd name="connsiteX2" fmla="*/ 1376816 w 1376816"/>
                <a:gd name="connsiteY2" fmla="*/ 60898 h 284970"/>
                <a:gd name="connsiteX3" fmla="*/ 1376816 w 1376816"/>
                <a:gd name="connsiteY3" fmla="*/ 284971 h 284970"/>
                <a:gd name="connsiteX4" fmla="*/ 1376816 w 1376816"/>
                <a:gd name="connsiteY4" fmla="*/ 284971 h 284970"/>
                <a:gd name="connsiteX5" fmla="*/ 0 w 1376816"/>
                <a:gd name="connsiteY5" fmla="*/ 284971 h 284970"/>
                <a:gd name="connsiteX6" fmla="*/ 0 w 1376816"/>
                <a:gd name="connsiteY6" fmla="*/ 284971 h 284970"/>
                <a:gd name="connsiteX7" fmla="*/ 0 w 1376816"/>
                <a:gd name="connsiteY7" fmla="*/ 60519 h 284970"/>
                <a:gd name="connsiteX8" fmla="*/ 60519 w 1376816"/>
                <a:gd name="connsiteY8" fmla="*/ 0 h 28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6816" h="284970">
                  <a:moveTo>
                    <a:pt x="59839" y="378"/>
                  </a:moveTo>
                  <a:lnTo>
                    <a:pt x="1316297" y="378"/>
                  </a:lnTo>
                  <a:cubicBezTo>
                    <a:pt x="1349719" y="378"/>
                    <a:pt x="1376816" y="27474"/>
                    <a:pt x="1376816" y="60898"/>
                  </a:cubicBezTo>
                  <a:lnTo>
                    <a:pt x="1376816" y="284971"/>
                  </a:lnTo>
                  <a:lnTo>
                    <a:pt x="1376816" y="284971"/>
                  </a:lnTo>
                  <a:lnTo>
                    <a:pt x="0" y="284971"/>
                  </a:lnTo>
                  <a:lnTo>
                    <a:pt x="0" y="284971"/>
                  </a:lnTo>
                  <a:lnTo>
                    <a:pt x="0" y="60519"/>
                  </a:lnTo>
                  <a:cubicBezTo>
                    <a:pt x="0" y="27095"/>
                    <a:pt x="27095" y="0"/>
                    <a:pt x="60519" y="0"/>
                  </a:cubicBezTo>
                  <a:close/>
                </a:path>
              </a:pathLst>
            </a:custGeom>
            <a:solidFill>
              <a:srgbClr val="4C8A5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0" name="îṧḷiḍê">
              <a:extLst>
                <a:ext uri="{FF2B5EF4-FFF2-40B4-BE49-F238E27FC236}">
                  <a16:creationId xmlns:a16="http://schemas.microsoft.com/office/drawing/2014/main" id="{EBEF6905-E75F-5F2D-C229-B386CA1E5A79}"/>
                </a:ext>
              </a:extLst>
            </p:cNvPr>
            <p:cNvSpPr/>
            <p:nvPr/>
          </p:nvSpPr>
          <p:spPr>
            <a:xfrm>
              <a:off x="3434054" y="1922092"/>
              <a:ext cx="1377194" cy="1092753"/>
            </a:xfrm>
            <a:custGeom>
              <a:avLst/>
              <a:gdLst>
                <a:gd name="connsiteX0" fmla="*/ 378 w 1377194"/>
                <a:gd name="connsiteY0" fmla="*/ 0 h 1092753"/>
                <a:gd name="connsiteX1" fmla="*/ 1377194 w 1377194"/>
                <a:gd name="connsiteY1" fmla="*/ 0 h 1092753"/>
                <a:gd name="connsiteX2" fmla="*/ 1377194 w 1377194"/>
                <a:gd name="connsiteY2" fmla="*/ 0 h 1092753"/>
                <a:gd name="connsiteX3" fmla="*/ 1377194 w 1377194"/>
                <a:gd name="connsiteY3" fmla="*/ 1032234 h 1092753"/>
                <a:gd name="connsiteX4" fmla="*/ 1316675 w 1377194"/>
                <a:gd name="connsiteY4" fmla="*/ 1092753 h 1092753"/>
                <a:gd name="connsiteX5" fmla="*/ 60519 w 1377194"/>
                <a:gd name="connsiteY5" fmla="*/ 1092753 h 1092753"/>
                <a:gd name="connsiteX6" fmla="*/ 0 w 1377194"/>
                <a:gd name="connsiteY6" fmla="*/ 1032234 h 1092753"/>
                <a:gd name="connsiteX7" fmla="*/ 0 w 1377194"/>
                <a:gd name="connsiteY7" fmla="*/ 0 h 1092753"/>
                <a:gd name="connsiteX8" fmla="*/ 378 w 1377194"/>
                <a:gd name="connsiteY8" fmla="*/ 0 h 1092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7194" h="1092753">
                  <a:moveTo>
                    <a:pt x="378" y="0"/>
                  </a:moveTo>
                  <a:lnTo>
                    <a:pt x="1377194" y="0"/>
                  </a:lnTo>
                  <a:lnTo>
                    <a:pt x="1377194" y="0"/>
                  </a:lnTo>
                  <a:lnTo>
                    <a:pt x="1377194" y="1032234"/>
                  </a:lnTo>
                  <a:cubicBezTo>
                    <a:pt x="1377194" y="1065656"/>
                    <a:pt x="1350097" y="1092753"/>
                    <a:pt x="1316675" y="1092753"/>
                  </a:cubicBezTo>
                  <a:lnTo>
                    <a:pt x="60519" y="1092753"/>
                  </a:lnTo>
                  <a:cubicBezTo>
                    <a:pt x="27095" y="1092753"/>
                    <a:pt x="0" y="1065656"/>
                    <a:pt x="0" y="1032234"/>
                  </a:cubicBezTo>
                  <a:lnTo>
                    <a:pt x="0" y="0"/>
                  </a:lnTo>
                  <a:lnTo>
                    <a:pt x="378" y="0"/>
                  </a:lnTo>
                  <a:close/>
                </a:path>
              </a:pathLst>
            </a:custGeom>
            <a:solidFill>
              <a:schemeClr val="tx2">
                <a:lumMod val="75000"/>
              </a:schemeClr>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1" name="í$lïďe">
              <a:extLst>
                <a:ext uri="{FF2B5EF4-FFF2-40B4-BE49-F238E27FC236}">
                  <a16:creationId xmlns:a16="http://schemas.microsoft.com/office/drawing/2014/main" id="{6A8FBCBF-5062-E790-53ED-93077F77BE29}"/>
                </a:ext>
              </a:extLst>
            </p:cNvPr>
            <p:cNvSpPr/>
            <p:nvPr/>
          </p:nvSpPr>
          <p:spPr>
            <a:xfrm>
              <a:off x="3434054" y="1922092"/>
              <a:ext cx="1377194" cy="1092375"/>
            </a:xfrm>
            <a:custGeom>
              <a:avLst/>
              <a:gdLst>
                <a:gd name="connsiteX0" fmla="*/ 1376540 w 1377194"/>
                <a:gd name="connsiteY0" fmla="*/ -226 h 1092375"/>
                <a:gd name="connsiteX1" fmla="*/ 1376540 w 1377194"/>
                <a:gd name="connsiteY1" fmla="*/ 1032008 h 1092375"/>
                <a:gd name="connsiteX2" fmla="*/ 1316021 w 1377194"/>
                <a:gd name="connsiteY2" fmla="*/ 1092149 h 1092375"/>
                <a:gd name="connsiteX3" fmla="*/ 59865 w 1377194"/>
                <a:gd name="connsiteY3" fmla="*/ 1092149 h 1092375"/>
                <a:gd name="connsiteX4" fmla="*/ -654 w 1377194"/>
                <a:gd name="connsiteY4" fmla="*/ 1032008 h 1092375"/>
                <a:gd name="connsiteX5" fmla="*/ -654 w 1377194"/>
                <a:gd name="connsiteY5" fmla="*/ 268480 h 109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194" h="1092375">
                  <a:moveTo>
                    <a:pt x="1376540" y="-226"/>
                  </a:moveTo>
                  <a:lnTo>
                    <a:pt x="1376540" y="1032008"/>
                  </a:lnTo>
                  <a:cubicBezTo>
                    <a:pt x="1376336" y="1065286"/>
                    <a:pt x="1349299" y="1092149"/>
                    <a:pt x="1316021" y="1092149"/>
                  </a:cubicBezTo>
                  <a:lnTo>
                    <a:pt x="59865" y="1092149"/>
                  </a:lnTo>
                  <a:cubicBezTo>
                    <a:pt x="26587" y="1092149"/>
                    <a:pt x="-450" y="1065286"/>
                    <a:pt x="-654" y="1032008"/>
                  </a:cubicBezTo>
                  <a:lnTo>
                    <a:pt x="-654" y="268480"/>
                  </a:lnTo>
                </a:path>
              </a:pathLst>
            </a:custGeom>
            <a:noFill/>
            <a:ln w="15114" cap="flat">
              <a:solidFill>
                <a:srgbClr val="4C8A5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2" name="îsḷïde">
              <a:extLst>
                <a:ext uri="{FF2B5EF4-FFF2-40B4-BE49-F238E27FC236}">
                  <a16:creationId xmlns:a16="http://schemas.microsoft.com/office/drawing/2014/main" id="{0585DE6F-96A4-71A7-90DB-E619D39926F1}"/>
                </a:ext>
              </a:extLst>
            </p:cNvPr>
            <p:cNvSpPr/>
            <p:nvPr/>
          </p:nvSpPr>
          <p:spPr>
            <a:xfrm>
              <a:off x="3732717" y="2069532"/>
              <a:ext cx="780094" cy="780095"/>
            </a:xfrm>
            <a:custGeom>
              <a:avLst/>
              <a:gdLst>
                <a:gd name="connsiteX0" fmla="*/ 389469 w 780094"/>
                <a:gd name="connsiteY0" fmla="*/ 390048 h 780095"/>
                <a:gd name="connsiteX1" fmla="*/ 399985 w 780094"/>
                <a:gd name="connsiteY1" fmla="*/ 779869 h 780095"/>
                <a:gd name="connsiteX2" fmla="*/ 389469 w 780094"/>
                <a:gd name="connsiteY2" fmla="*/ 779869 h 780095"/>
                <a:gd name="connsiteX3" fmla="*/ -654 w 780094"/>
                <a:gd name="connsiteY3" fmla="*/ 389897 h 780095"/>
                <a:gd name="connsiteX4" fmla="*/ 389318 w 780094"/>
                <a:gd name="connsiteY4" fmla="*/ -226 h 780095"/>
                <a:gd name="connsiteX5" fmla="*/ 779441 w 780094"/>
                <a:gd name="connsiteY5" fmla="*/ 389746 h 780095"/>
                <a:gd name="connsiteX6" fmla="*/ 779441 w 780094"/>
                <a:gd name="connsiteY6" fmla="*/ 389897 h 780095"/>
                <a:gd name="connsiteX7" fmla="*/ 773238 w 780094"/>
                <a:gd name="connsiteY7" fmla="*/ 459116 h 78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0094" h="780095">
                  <a:moveTo>
                    <a:pt x="389469" y="390048"/>
                  </a:moveTo>
                  <a:lnTo>
                    <a:pt x="399985" y="779869"/>
                  </a:lnTo>
                  <a:cubicBezTo>
                    <a:pt x="396429" y="779869"/>
                    <a:pt x="392949" y="779869"/>
                    <a:pt x="389469" y="779869"/>
                  </a:cubicBezTo>
                  <a:cubicBezTo>
                    <a:pt x="174050" y="779915"/>
                    <a:pt x="-608" y="605316"/>
                    <a:pt x="-654" y="389897"/>
                  </a:cubicBezTo>
                  <a:cubicBezTo>
                    <a:pt x="-699" y="174478"/>
                    <a:pt x="173899" y="-181"/>
                    <a:pt x="389318" y="-226"/>
                  </a:cubicBezTo>
                  <a:cubicBezTo>
                    <a:pt x="604737" y="-271"/>
                    <a:pt x="779396" y="174327"/>
                    <a:pt x="779441" y="389746"/>
                  </a:cubicBezTo>
                  <a:cubicBezTo>
                    <a:pt x="779441" y="389799"/>
                    <a:pt x="779441" y="389844"/>
                    <a:pt x="779441" y="389897"/>
                  </a:cubicBezTo>
                  <a:cubicBezTo>
                    <a:pt x="779456" y="413106"/>
                    <a:pt x="777376" y="436278"/>
                    <a:pt x="773238" y="459116"/>
                  </a:cubicBezTo>
                  <a:close/>
                </a:path>
              </a:pathLst>
            </a:custGeom>
            <a:solidFill>
              <a:srgbClr val="4C8A5E"/>
            </a:solidFill>
            <a:ln w="7557" cap="flat">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3" name="iṣḻïdê">
              <a:extLst>
                <a:ext uri="{FF2B5EF4-FFF2-40B4-BE49-F238E27FC236}">
                  <a16:creationId xmlns:a16="http://schemas.microsoft.com/office/drawing/2014/main" id="{2942028A-7AFA-E295-369E-735F97FE3001}"/>
                </a:ext>
              </a:extLst>
            </p:cNvPr>
            <p:cNvSpPr/>
            <p:nvPr/>
          </p:nvSpPr>
          <p:spPr>
            <a:xfrm>
              <a:off x="3815856" y="2065984"/>
              <a:ext cx="627131" cy="398588"/>
            </a:xfrm>
            <a:custGeom>
              <a:avLst/>
              <a:gdLst>
                <a:gd name="connsiteX0" fmla="*/ -654 w 627131"/>
                <a:gd name="connsiteY0" fmla="*/ 146829 h 398588"/>
                <a:gd name="connsiteX1" fmla="*/ 1766 w 627131"/>
                <a:gd name="connsiteY1" fmla="*/ 143878 h 398588"/>
                <a:gd name="connsiteX2" fmla="*/ 556026 w 627131"/>
                <a:gd name="connsiteY2" fmla="*/ 89093 h 398588"/>
                <a:gd name="connsiteX3" fmla="*/ 624284 w 627131"/>
                <a:gd name="connsiteY3" fmla="*/ 161278 h 398588"/>
                <a:gd name="connsiteX4" fmla="*/ 626478 w 627131"/>
                <a:gd name="connsiteY4" fmla="*/ 164303 h 398588"/>
                <a:gd name="connsiteX5" fmla="*/ 306179 w 627131"/>
                <a:gd name="connsiteY5" fmla="*/ 398362 h 39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131" h="398588">
                  <a:moveTo>
                    <a:pt x="-654" y="146829"/>
                  </a:moveTo>
                  <a:lnTo>
                    <a:pt x="1766" y="143878"/>
                  </a:lnTo>
                  <a:cubicBezTo>
                    <a:pt x="139690" y="-24305"/>
                    <a:pt x="387843" y="-48831"/>
                    <a:pt x="556026" y="89093"/>
                  </a:cubicBezTo>
                  <a:cubicBezTo>
                    <a:pt x="581732" y="110176"/>
                    <a:pt x="604668" y="134430"/>
                    <a:pt x="624284" y="161278"/>
                  </a:cubicBezTo>
                  <a:lnTo>
                    <a:pt x="626478" y="164303"/>
                  </a:lnTo>
                  <a:lnTo>
                    <a:pt x="306179" y="398362"/>
                  </a:lnTo>
                  <a:close/>
                </a:path>
              </a:pathLst>
            </a:custGeom>
            <a:solidFill>
              <a:schemeClr val="accent4">
                <a:lumMod val="75000"/>
              </a:schemeClr>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4" name="îṥḷiḓè">
              <a:extLst>
                <a:ext uri="{FF2B5EF4-FFF2-40B4-BE49-F238E27FC236}">
                  <a16:creationId xmlns:a16="http://schemas.microsoft.com/office/drawing/2014/main" id="{ACFF4412-1B23-A20C-6D23-0A2429112106}"/>
                </a:ext>
              </a:extLst>
            </p:cNvPr>
            <p:cNvSpPr/>
            <p:nvPr/>
          </p:nvSpPr>
          <p:spPr>
            <a:xfrm>
              <a:off x="3810561" y="2062193"/>
              <a:ext cx="637722" cy="407144"/>
            </a:xfrm>
            <a:custGeom>
              <a:avLst/>
              <a:gdLst>
                <a:gd name="connsiteX0" fmla="*/ 311626 w 637722"/>
                <a:gd name="connsiteY0" fmla="*/ 7340 h 407144"/>
                <a:gd name="connsiteX1" fmla="*/ 626554 w 637722"/>
                <a:gd name="connsiteY1" fmla="*/ 167262 h 407144"/>
                <a:gd name="connsiteX2" fmla="*/ 311626 w 637722"/>
                <a:gd name="connsiteY2" fmla="*/ 397387 h 407144"/>
                <a:gd name="connsiteX3" fmla="*/ 9937 w 637722"/>
                <a:gd name="connsiteY3" fmla="*/ 150090 h 407144"/>
                <a:gd name="connsiteX4" fmla="*/ 311626 w 637722"/>
                <a:gd name="connsiteY4" fmla="*/ 7340 h 407144"/>
                <a:gd name="connsiteX5" fmla="*/ 311626 w 637722"/>
                <a:gd name="connsiteY5" fmla="*/ -225 h 407144"/>
                <a:gd name="connsiteX6" fmla="*/ 4112 w 637722"/>
                <a:gd name="connsiteY6" fmla="*/ 145324 h 407144"/>
                <a:gd name="connsiteX7" fmla="*/ -654 w 637722"/>
                <a:gd name="connsiteY7" fmla="*/ 151149 h 407144"/>
                <a:gd name="connsiteX8" fmla="*/ 5171 w 637722"/>
                <a:gd name="connsiteY8" fmla="*/ 155915 h 407144"/>
                <a:gd name="connsiteX9" fmla="*/ 306785 w 637722"/>
                <a:gd name="connsiteY9" fmla="*/ 403212 h 407144"/>
                <a:gd name="connsiteX10" fmla="*/ 311323 w 637722"/>
                <a:gd name="connsiteY10" fmla="*/ 406919 h 407144"/>
                <a:gd name="connsiteX11" fmla="*/ 316014 w 637722"/>
                <a:gd name="connsiteY11" fmla="*/ 403439 h 407144"/>
                <a:gd name="connsiteX12" fmla="*/ 631017 w 637722"/>
                <a:gd name="connsiteY12" fmla="*/ 173768 h 407144"/>
                <a:gd name="connsiteX13" fmla="*/ 637069 w 637722"/>
                <a:gd name="connsiteY13" fmla="*/ 169305 h 407144"/>
                <a:gd name="connsiteX14" fmla="*/ 632605 w 637722"/>
                <a:gd name="connsiteY14" fmla="*/ 163177 h 407144"/>
                <a:gd name="connsiteX15" fmla="*/ 311626 w 637722"/>
                <a:gd name="connsiteY15" fmla="*/ -225 h 40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7722" h="407144">
                  <a:moveTo>
                    <a:pt x="311626" y="7340"/>
                  </a:moveTo>
                  <a:cubicBezTo>
                    <a:pt x="436092" y="7400"/>
                    <a:pt x="553068" y="66800"/>
                    <a:pt x="626554" y="167262"/>
                  </a:cubicBezTo>
                  <a:lnTo>
                    <a:pt x="311626" y="397387"/>
                  </a:lnTo>
                  <a:lnTo>
                    <a:pt x="9937" y="150090"/>
                  </a:lnTo>
                  <a:cubicBezTo>
                    <a:pt x="84065" y="59749"/>
                    <a:pt x="194763" y="7362"/>
                    <a:pt x="311626" y="7340"/>
                  </a:cubicBezTo>
                  <a:moveTo>
                    <a:pt x="311626" y="-225"/>
                  </a:moveTo>
                  <a:cubicBezTo>
                    <a:pt x="192440" y="-445"/>
                    <a:pt x="79496" y="53017"/>
                    <a:pt x="4112" y="145324"/>
                  </a:cubicBezTo>
                  <a:lnTo>
                    <a:pt x="-654" y="151149"/>
                  </a:lnTo>
                  <a:lnTo>
                    <a:pt x="5171" y="155915"/>
                  </a:lnTo>
                  <a:lnTo>
                    <a:pt x="306785" y="403212"/>
                  </a:lnTo>
                  <a:lnTo>
                    <a:pt x="311323" y="406919"/>
                  </a:lnTo>
                  <a:lnTo>
                    <a:pt x="316014" y="403439"/>
                  </a:lnTo>
                  <a:lnTo>
                    <a:pt x="631017" y="173768"/>
                  </a:lnTo>
                  <a:lnTo>
                    <a:pt x="637069" y="169305"/>
                  </a:lnTo>
                  <a:lnTo>
                    <a:pt x="632605" y="163177"/>
                  </a:lnTo>
                  <a:cubicBezTo>
                    <a:pt x="557690" y="60756"/>
                    <a:pt x="438520" y="85"/>
                    <a:pt x="311626" y="-225"/>
                  </a:cubicBezTo>
                  <a:close/>
                </a:path>
              </a:pathLst>
            </a:custGeom>
            <a:solidFill>
              <a:srgbClr val="FFFFFF"/>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5" name="i$1ïďê">
              <a:extLst>
                <a:ext uri="{FF2B5EF4-FFF2-40B4-BE49-F238E27FC236}">
                  <a16:creationId xmlns:a16="http://schemas.microsoft.com/office/drawing/2014/main" id="{0791C37E-8EAB-CEE0-4617-85D9C8838143}"/>
                </a:ext>
              </a:extLst>
            </p:cNvPr>
            <p:cNvSpPr/>
            <p:nvPr/>
          </p:nvSpPr>
          <p:spPr>
            <a:xfrm>
              <a:off x="3787714" y="2228622"/>
              <a:ext cx="725531" cy="621884"/>
            </a:xfrm>
            <a:custGeom>
              <a:avLst/>
              <a:gdLst>
                <a:gd name="connsiteX0" fmla="*/ 334472 w 725531"/>
                <a:gd name="connsiteY0" fmla="*/ 230958 h 621884"/>
                <a:gd name="connsiteX1" fmla="*/ 648492 w 725531"/>
                <a:gd name="connsiteY1" fmla="*/ -226 h 621884"/>
                <a:gd name="connsiteX2" fmla="*/ 566610 w 725531"/>
                <a:gd name="connsiteY2" fmla="*/ 545273 h 621884"/>
                <a:gd name="connsiteX3" fmla="*/ 21110 w 725531"/>
                <a:gd name="connsiteY3" fmla="*/ 463390 h 621884"/>
                <a:gd name="connsiteX4" fmla="*/ -654 w 725531"/>
                <a:gd name="connsiteY4" fmla="*/ 430597 h 6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531" h="621884">
                  <a:moveTo>
                    <a:pt x="334472" y="230958"/>
                  </a:moveTo>
                  <a:lnTo>
                    <a:pt x="648492" y="-226"/>
                  </a:lnTo>
                  <a:cubicBezTo>
                    <a:pt x="776521" y="173018"/>
                    <a:pt x="739861" y="417252"/>
                    <a:pt x="566610" y="545273"/>
                  </a:cubicBezTo>
                  <a:cubicBezTo>
                    <a:pt x="393365" y="673302"/>
                    <a:pt x="149139" y="636642"/>
                    <a:pt x="21110" y="463390"/>
                  </a:cubicBezTo>
                  <a:cubicBezTo>
                    <a:pt x="13311" y="452837"/>
                    <a:pt x="6048" y="441891"/>
                    <a:pt x="-654" y="430597"/>
                  </a:cubicBezTo>
                  <a:close/>
                </a:path>
              </a:pathLst>
            </a:custGeom>
            <a:solidFill>
              <a:schemeClr val="accent5">
                <a:lumMod val="50000"/>
              </a:schemeClr>
            </a:solidFill>
            <a:ln w="7557" cap="flat">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6" name="ïşlíḓé">
              <a:extLst>
                <a:ext uri="{FF2B5EF4-FFF2-40B4-BE49-F238E27FC236}">
                  <a16:creationId xmlns:a16="http://schemas.microsoft.com/office/drawing/2014/main" id="{3CAFCAA3-B282-D8E4-0E86-B808D5D6E63D}"/>
                </a:ext>
              </a:extLst>
            </p:cNvPr>
            <p:cNvSpPr/>
            <p:nvPr/>
          </p:nvSpPr>
          <p:spPr>
            <a:xfrm>
              <a:off x="6172481" y="4369496"/>
              <a:ext cx="797494" cy="165142"/>
            </a:xfrm>
            <a:custGeom>
              <a:avLst/>
              <a:gdLst>
                <a:gd name="connsiteX0" fmla="*/ 60141 w 797494"/>
                <a:gd name="connsiteY0" fmla="*/ 0 h 165142"/>
                <a:gd name="connsiteX1" fmla="*/ 736975 w 797494"/>
                <a:gd name="connsiteY1" fmla="*/ 0 h 165142"/>
                <a:gd name="connsiteX2" fmla="*/ 797494 w 797494"/>
                <a:gd name="connsiteY2" fmla="*/ 60519 h 165142"/>
                <a:gd name="connsiteX3" fmla="*/ 797494 w 797494"/>
                <a:gd name="connsiteY3" fmla="*/ 165142 h 165142"/>
                <a:gd name="connsiteX4" fmla="*/ 797494 w 797494"/>
                <a:gd name="connsiteY4" fmla="*/ 165142 h 165142"/>
                <a:gd name="connsiteX5" fmla="*/ 0 w 797494"/>
                <a:gd name="connsiteY5" fmla="*/ 165142 h 165142"/>
                <a:gd name="connsiteX6" fmla="*/ 0 w 797494"/>
                <a:gd name="connsiteY6" fmla="*/ 165142 h 165142"/>
                <a:gd name="connsiteX7" fmla="*/ 0 w 797494"/>
                <a:gd name="connsiteY7" fmla="*/ 60519 h 165142"/>
                <a:gd name="connsiteX8" fmla="*/ 60141 w 797494"/>
                <a:gd name="connsiteY8" fmla="*/ 0 h 16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494" h="165142">
                  <a:moveTo>
                    <a:pt x="60141" y="0"/>
                  </a:moveTo>
                  <a:lnTo>
                    <a:pt x="736975" y="0"/>
                  </a:lnTo>
                  <a:cubicBezTo>
                    <a:pt x="770397" y="0"/>
                    <a:pt x="797494" y="27098"/>
                    <a:pt x="797494" y="60519"/>
                  </a:cubicBezTo>
                  <a:lnTo>
                    <a:pt x="797494" y="165142"/>
                  </a:lnTo>
                  <a:lnTo>
                    <a:pt x="797494" y="165142"/>
                  </a:lnTo>
                  <a:lnTo>
                    <a:pt x="0" y="165142"/>
                  </a:lnTo>
                  <a:lnTo>
                    <a:pt x="0" y="165142"/>
                  </a:lnTo>
                  <a:lnTo>
                    <a:pt x="0" y="60519"/>
                  </a:lnTo>
                  <a:cubicBezTo>
                    <a:pt x="0" y="27241"/>
                    <a:pt x="26863" y="204"/>
                    <a:pt x="60141" y="0"/>
                  </a:cubicBezTo>
                  <a:close/>
                </a:path>
              </a:pathLst>
            </a:custGeom>
            <a:solidFill>
              <a:srgbClr val="EF8E33"/>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7" name="ïŝľiḑe">
              <a:extLst>
                <a:ext uri="{FF2B5EF4-FFF2-40B4-BE49-F238E27FC236}">
                  <a16:creationId xmlns:a16="http://schemas.microsoft.com/office/drawing/2014/main" id="{AEB6DA07-7206-A333-2C40-0325F481745E}"/>
                </a:ext>
              </a:extLst>
            </p:cNvPr>
            <p:cNvSpPr/>
            <p:nvPr/>
          </p:nvSpPr>
          <p:spPr>
            <a:xfrm>
              <a:off x="6172481" y="4474195"/>
              <a:ext cx="797116" cy="632503"/>
            </a:xfrm>
            <a:custGeom>
              <a:avLst/>
              <a:gdLst>
                <a:gd name="connsiteX0" fmla="*/ 0 w 797116"/>
                <a:gd name="connsiteY0" fmla="*/ 0 h 632503"/>
                <a:gd name="connsiteX1" fmla="*/ 797116 w 797116"/>
                <a:gd name="connsiteY1" fmla="*/ 0 h 632503"/>
                <a:gd name="connsiteX2" fmla="*/ 797116 w 797116"/>
                <a:gd name="connsiteY2" fmla="*/ 0 h 632503"/>
                <a:gd name="connsiteX3" fmla="*/ 797116 w 797116"/>
                <a:gd name="connsiteY3" fmla="*/ 592334 h 632503"/>
                <a:gd name="connsiteX4" fmla="*/ 756946 w 797116"/>
                <a:gd name="connsiteY4" fmla="*/ 632504 h 632503"/>
                <a:gd name="connsiteX5" fmla="*/ 40170 w 797116"/>
                <a:gd name="connsiteY5" fmla="*/ 632504 h 632503"/>
                <a:gd name="connsiteX6" fmla="*/ 0 w 797116"/>
                <a:gd name="connsiteY6" fmla="*/ 592334 h 632503"/>
                <a:gd name="connsiteX7" fmla="*/ 0 w 797116"/>
                <a:gd name="connsiteY7" fmla="*/ 0 h 632503"/>
                <a:gd name="connsiteX8" fmla="*/ 0 w 797116"/>
                <a:gd name="connsiteY8" fmla="*/ 0 h 63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116" h="632503">
                  <a:moveTo>
                    <a:pt x="0" y="0"/>
                  </a:moveTo>
                  <a:lnTo>
                    <a:pt x="797116" y="0"/>
                  </a:lnTo>
                  <a:lnTo>
                    <a:pt x="797116" y="0"/>
                  </a:lnTo>
                  <a:lnTo>
                    <a:pt x="797116" y="592334"/>
                  </a:lnTo>
                  <a:cubicBezTo>
                    <a:pt x="797116" y="614522"/>
                    <a:pt x="779134" y="632504"/>
                    <a:pt x="756946" y="632504"/>
                  </a:cubicBezTo>
                  <a:lnTo>
                    <a:pt x="40170" y="632504"/>
                  </a:lnTo>
                  <a:cubicBezTo>
                    <a:pt x="17982" y="632504"/>
                    <a:pt x="0" y="614522"/>
                    <a:pt x="0" y="592334"/>
                  </a:cubicBezTo>
                  <a:lnTo>
                    <a:pt x="0" y="0"/>
                  </a:lnTo>
                  <a:lnTo>
                    <a:pt x="0" y="0"/>
                  </a:lnTo>
                  <a:close/>
                </a:path>
              </a:pathLst>
            </a:custGeom>
            <a:solidFill>
              <a:schemeClr val="accent5">
                <a:lumMod val="50000"/>
              </a:schemeClr>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8" name="îS1íḋè">
              <a:extLst>
                <a:ext uri="{FF2B5EF4-FFF2-40B4-BE49-F238E27FC236}">
                  <a16:creationId xmlns:a16="http://schemas.microsoft.com/office/drawing/2014/main" id="{64A9F58A-AF06-DF8D-E505-A996DAFF9AAE}"/>
                </a:ext>
              </a:extLst>
            </p:cNvPr>
            <p:cNvSpPr/>
            <p:nvPr/>
          </p:nvSpPr>
          <p:spPr>
            <a:xfrm>
              <a:off x="6172481" y="4629805"/>
              <a:ext cx="797115" cy="476893"/>
            </a:xfrm>
            <a:custGeom>
              <a:avLst/>
              <a:gdLst>
                <a:gd name="connsiteX0" fmla="*/ 796462 w 797115"/>
                <a:gd name="connsiteY0" fmla="*/ 208490 h 476893"/>
                <a:gd name="connsiteX1" fmla="*/ 796462 w 797115"/>
                <a:gd name="connsiteY1" fmla="*/ 441868 h 476893"/>
                <a:gd name="connsiteX2" fmla="*/ 761664 w 797115"/>
                <a:gd name="connsiteY2" fmla="*/ 476667 h 476893"/>
                <a:gd name="connsiteX3" fmla="*/ 34144 w 797115"/>
                <a:gd name="connsiteY3" fmla="*/ 476667 h 476893"/>
                <a:gd name="connsiteX4" fmla="*/ -654 w 797115"/>
                <a:gd name="connsiteY4" fmla="*/ 441868 h 476893"/>
                <a:gd name="connsiteX5" fmla="*/ -654 w 797115"/>
                <a:gd name="connsiteY5" fmla="*/ -226 h 47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7115" h="476893">
                  <a:moveTo>
                    <a:pt x="796462" y="208490"/>
                  </a:moveTo>
                  <a:lnTo>
                    <a:pt x="796462" y="441868"/>
                  </a:lnTo>
                  <a:cubicBezTo>
                    <a:pt x="796462" y="461091"/>
                    <a:pt x="780879" y="476667"/>
                    <a:pt x="761664" y="476667"/>
                  </a:cubicBezTo>
                  <a:lnTo>
                    <a:pt x="34144" y="476667"/>
                  </a:lnTo>
                  <a:cubicBezTo>
                    <a:pt x="14930" y="476667"/>
                    <a:pt x="-654" y="461091"/>
                    <a:pt x="-654" y="441868"/>
                  </a:cubicBezTo>
                  <a:lnTo>
                    <a:pt x="-654" y="-226"/>
                  </a:lnTo>
                </a:path>
              </a:pathLst>
            </a:custGeom>
            <a:noFill/>
            <a:ln w="15114" cap="flat">
              <a:solidFill>
                <a:srgbClr val="4C8A5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9" name="ïšļïḑê">
              <a:extLst>
                <a:ext uri="{FF2B5EF4-FFF2-40B4-BE49-F238E27FC236}">
                  <a16:creationId xmlns:a16="http://schemas.microsoft.com/office/drawing/2014/main" id="{ABCD1E83-99C3-8A99-656C-9577CAB71CA8}"/>
                </a:ext>
              </a:extLst>
            </p:cNvPr>
            <p:cNvSpPr/>
            <p:nvPr/>
          </p:nvSpPr>
          <p:spPr>
            <a:xfrm>
              <a:off x="5218468" y="1873071"/>
              <a:ext cx="1142303" cy="105908"/>
            </a:xfrm>
            <a:prstGeom prst="roundRect">
              <a:avLst>
                <a:gd name="adj" fmla="val 50000"/>
              </a:avLst>
            </a:prstGeom>
            <a:solidFill>
              <a:srgbClr val="D3DDC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0" name="isľïḓé">
              <a:extLst>
                <a:ext uri="{FF2B5EF4-FFF2-40B4-BE49-F238E27FC236}">
                  <a16:creationId xmlns:a16="http://schemas.microsoft.com/office/drawing/2014/main" id="{4C1531CC-38C2-FC54-3221-BEFCA12268CF}"/>
                </a:ext>
              </a:extLst>
            </p:cNvPr>
            <p:cNvSpPr/>
            <p:nvPr/>
          </p:nvSpPr>
          <p:spPr>
            <a:xfrm>
              <a:off x="5218468" y="2107584"/>
              <a:ext cx="416070" cy="105908"/>
            </a:xfrm>
            <a:prstGeom prst="roundRect">
              <a:avLst>
                <a:gd name="adj" fmla="val 50000"/>
              </a:avLst>
            </a:prstGeom>
            <a:solidFill>
              <a:srgbClr val="D3DDCE"/>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1" name="ïṧlïďe">
              <a:extLst>
                <a:ext uri="{FF2B5EF4-FFF2-40B4-BE49-F238E27FC236}">
                  <a16:creationId xmlns:a16="http://schemas.microsoft.com/office/drawing/2014/main" id="{6F7D06DB-3E83-F82D-30BA-50B7D91F6900}"/>
                </a:ext>
              </a:extLst>
            </p:cNvPr>
            <p:cNvSpPr/>
            <p:nvPr/>
          </p:nvSpPr>
          <p:spPr>
            <a:xfrm>
              <a:off x="4928732" y="5924391"/>
              <a:ext cx="4132717" cy="7564"/>
            </a:xfrm>
            <a:custGeom>
              <a:avLst/>
              <a:gdLst>
                <a:gd name="connsiteX0" fmla="*/ 0 w 4132717"/>
                <a:gd name="connsiteY0" fmla="*/ 0 h 7564"/>
                <a:gd name="connsiteX1" fmla="*/ 4132718 w 4132717"/>
                <a:gd name="connsiteY1" fmla="*/ 0 h 7564"/>
              </a:gdLst>
              <a:ahLst/>
              <a:cxnLst>
                <a:cxn ang="0">
                  <a:pos x="connsiteX0" y="connsiteY0"/>
                </a:cxn>
                <a:cxn ang="0">
                  <a:pos x="connsiteX1" y="connsiteY1"/>
                </a:cxn>
              </a:cxnLst>
              <a:rect l="l" t="t" r="r" b="b"/>
              <a:pathLst>
                <a:path w="4132717" h="7564">
                  <a:moveTo>
                    <a:pt x="0" y="0"/>
                  </a:moveTo>
                  <a:lnTo>
                    <a:pt x="4132718" y="0"/>
                  </a:lnTo>
                </a:path>
              </a:pathLst>
            </a:custGeom>
            <a:ln w="15114" cap="flat">
              <a:solidFill>
                <a:srgbClr val="4C8A5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2" name="ïšḻiḓè">
              <a:extLst>
                <a:ext uri="{FF2B5EF4-FFF2-40B4-BE49-F238E27FC236}">
                  <a16:creationId xmlns:a16="http://schemas.microsoft.com/office/drawing/2014/main" id="{3043A0B0-23A8-B0E6-1086-2C652E4B5D25}"/>
                </a:ext>
              </a:extLst>
            </p:cNvPr>
            <p:cNvSpPr/>
            <p:nvPr/>
          </p:nvSpPr>
          <p:spPr>
            <a:xfrm>
              <a:off x="3130550" y="5924391"/>
              <a:ext cx="1537646" cy="7564"/>
            </a:xfrm>
            <a:custGeom>
              <a:avLst/>
              <a:gdLst>
                <a:gd name="connsiteX0" fmla="*/ 0 w 1537646"/>
                <a:gd name="connsiteY0" fmla="*/ 0 h 7564"/>
                <a:gd name="connsiteX1" fmla="*/ 1537646 w 1537646"/>
                <a:gd name="connsiteY1" fmla="*/ 0 h 7564"/>
              </a:gdLst>
              <a:ahLst/>
              <a:cxnLst>
                <a:cxn ang="0">
                  <a:pos x="connsiteX0" y="connsiteY0"/>
                </a:cxn>
                <a:cxn ang="0">
                  <a:pos x="connsiteX1" y="connsiteY1"/>
                </a:cxn>
              </a:cxnLst>
              <a:rect l="l" t="t" r="r" b="b"/>
              <a:pathLst>
                <a:path w="1537646" h="7564">
                  <a:moveTo>
                    <a:pt x="0" y="0"/>
                  </a:moveTo>
                  <a:lnTo>
                    <a:pt x="1537646" y="0"/>
                  </a:lnTo>
                </a:path>
              </a:pathLst>
            </a:custGeom>
            <a:ln w="15114" cap="flat">
              <a:solidFill>
                <a:srgbClr val="4C8A5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3" name="íṥḻîḍé">
              <a:extLst>
                <a:ext uri="{FF2B5EF4-FFF2-40B4-BE49-F238E27FC236}">
                  <a16:creationId xmlns:a16="http://schemas.microsoft.com/office/drawing/2014/main" id="{04DFB33E-1687-BA8C-F2F2-F71E3F566601}"/>
                </a:ext>
              </a:extLst>
            </p:cNvPr>
            <p:cNvSpPr/>
            <p:nvPr/>
          </p:nvSpPr>
          <p:spPr>
            <a:xfrm>
              <a:off x="4816474" y="2029892"/>
              <a:ext cx="2889567" cy="1226748"/>
            </a:xfrm>
            <a:custGeom>
              <a:avLst/>
              <a:gdLst>
                <a:gd name="connsiteX0" fmla="*/ 399 w 2889567"/>
                <a:gd name="connsiteY0" fmla="*/ 1219769 h 1226748"/>
                <a:gd name="connsiteX1" fmla="*/ 399 w 2889567"/>
                <a:gd name="connsiteY1" fmla="*/ 1219769 h 1226748"/>
                <a:gd name="connsiteX2" fmla="*/ 5929 w 2889567"/>
                <a:gd name="connsiteY2" fmla="*/ 1204708 h 1226748"/>
                <a:gd name="connsiteX3" fmla="*/ 6073 w 2889567"/>
                <a:gd name="connsiteY3" fmla="*/ 1204640 h 1226748"/>
                <a:gd name="connsiteX4" fmla="*/ 583730 w 2889567"/>
                <a:gd name="connsiteY4" fmla="*/ 945465 h 1226748"/>
                <a:gd name="connsiteX5" fmla="*/ 1139903 w 2889567"/>
                <a:gd name="connsiteY5" fmla="*/ 347307 h 1226748"/>
                <a:gd name="connsiteX6" fmla="*/ 1718015 w 2889567"/>
                <a:gd name="connsiteY6" fmla="*/ 605951 h 1226748"/>
                <a:gd name="connsiteX7" fmla="*/ 2287352 w 2889567"/>
                <a:gd name="connsiteY7" fmla="*/ 388687 h 1226748"/>
                <a:gd name="connsiteX8" fmla="*/ 2876356 w 2889567"/>
                <a:gd name="connsiteY8" fmla="*/ -226 h 1226748"/>
                <a:gd name="connsiteX9" fmla="*/ 2888913 w 2889567"/>
                <a:gd name="connsiteY9" fmla="*/ 18686 h 1226748"/>
                <a:gd name="connsiteX10" fmla="*/ 2297790 w 2889567"/>
                <a:gd name="connsiteY10" fmla="*/ 408961 h 1226748"/>
                <a:gd name="connsiteX11" fmla="*/ 2296581 w 2889567"/>
                <a:gd name="connsiteY11" fmla="*/ 409415 h 1226748"/>
                <a:gd name="connsiteX12" fmla="*/ 1717637 w 2889567"/>
                <a:gd name="connsiteY12" fmla="*/ 630613 h 1226748"/>
                <a:gd name="connsiteX13" fmla="*/ 1145880 w 2889567"/>
                <a:gd name="connsiteY13" fmla="*/ 374843 h 1226748"/>
                <a:gd name="connsiteX14" fmla="*/ 597574 w 2889567"/>
                <a:gd name="connsiteY14" fmla="*/ 964377 h 1226748"/>
                <a:gd name="connsiteX15" fmla="*/ 15529 w 2889567"/>
                <a:gd name="connsiteY15" fmla="*/ 1225443 h 1226748"/>
                <a:gd name="connsiteX16" fmla="*/ 528 w 2889567"/>
                <a:gd name="connsiteY16" fmla="*/ 1220049 h 1226748"/>
                <a:gd name="connsiteX17" fmla="*/ 399 w 2889567"/>
                <a:gd name="connsiteY17" fmla="*/ 1219769 h 122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9567" h="1226748">
                  <a:moveTo>
                    <a:pt x="399" y="1219769"/>
                  </a:moveTo>
                  <a:lnTo>
                    <a:pt x="399" y="1219769"/>
                  </a:lnTo>
                  <a:cubicBezTo>
                    <a:pt x="-2234" y="1214080"/>
                    <a:pt x="240" y="1207340"/>
                    <a:pt x="5929" y="1204708"/>
                  </a:cubicBezTo>
                  <a:cubicBezTo>
                    <a:pt x="5974" y="1204685"/>
                    <a:pt x="6027" y="1204662"/>
                    <a:pt x="6073" y="1204640"/>
                  </a:cubicBezTo>
                  <a:lnTo>
                    <a:pt x="583730" y="945465"/>
                  </a:lnTo>
                  <a:lnTo>
                    <a:pt x="1139903" y="347307"/>
                  </a:lnTo>
                  <a:lnTo>
                    <a:pt x="1718015" y="605951"/>
                  </a:lnTo>
                  <a:lnTo>
                    <a:pt x="2287352" y="388687"/>
                  </a:lnTo>
                  <a:lnTo>
                    <a:pt x="2876356" y="-226"/>
                  </a:lnTo>
                  <a:lnTo>
                    <a:pt x="2888913" y="18686"/>
                  </a:lnTo>
                  <a:lnTo>
                    <a:pt x="2297790" y="408961"/>
                  </a:lnTo>
                  <a:lnTo>
                    <a:pt x="2296581" y="409415"/>
                  </a:lnTo>
                  <a:lnTo>
                    <a:pt x="1717637" y="630613"/>
                  </a:lnTo>
                  <a:lnTo>
                    <a:pt x="1145880" y="374843"/>
                  </a:lnTo>
                  <a:lnTo>
                    <a:pt x="597574" y="964377"/>
                  </a:lnTo>
                  <a:lnTo>
                    <a:pt x="15529" y="1225443"/>
                  </a:lnTo>
                  <a:cubicBezTo>
                    <a:pt x="9900" y="1228098"/>
                    <a:pt x="3183" y="1225685"/>
                    <a:pt x="528" y="1220049"/>
                  </a:cubicBezTo>
                  <a:cubicBezTo>
                    <a:pt x="482" y="1219958"/>
                    <a:pt x="437" y="1219868"/>
                    <a:pt x="399" y="1219769"/>
                  </a:cubicBezTo>
                  <a:close/>
                </a:path>
              </a:pathLst>
            </a:custGeom>
            <a:solidFill>
              <a:srgbClr val="F7A248"/>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4" name="íŝḻîde">
              <a:extLst>
                <a:ext uri="{FF2B5EF4-FFF2-40B4-BE49-F238E27FC236}">
                  <a16:creationId xmlns:a16="http://schemas.microsoft.com/office/drawing/2014/main" id="{25A9AF28-68AA-93B6-93F7-80253B21CF8D}"/>
                </a:ext>
              </a:extLst>
            </p:cNvPr>
            <p:cNvSpPr/>
            <p:nvPr/>
          </p:nvSpPr>
          <p:spPr>
            <a:xfrm>
              <a:off x="7651877" y="1982006"/>
              <a:ext cx="134126" cy="121795"/>
            </a:xfrm>
            <a:custGeom>
              <a:avLst/>
              <a:gdLst>
                <a:gd name="connsiteX0" fmla="*/ 134126 w 134126"/>
                <a:gd name="connsiteY0" fmla="*/ 4236 h 121795"/>
                <a:gd name="connsiteX1" fmla="*/ 69522 w 134126"/>
                <a:gd name="connsiteY1" fmla="*/ 121795 h 121795"/>
                <a:gd name="connsiteX2" fmla="*/ 0 w 134126"/>
                <a:gd name="connsiteY2" fmla="*/ 0 h 121795"/>
                <a:gd name="connsiteX3" fmla="*/ 134126 w 134126"/>
                <a:gd name="connsiteY3" fmla="*/ 4236 h 121795"/>
              </a:gdLst>
              <a:ahLst/>
              <a:cxnLst>
                <a:cxn ang="0">
                  <a:pos x="connsiteX0" y="connsiteY0"/>
                </a:cxn>
                <a:cxn ang="0">
                  <a:pos x="connsiteX1" y="connsiteY1"/>
                </a:cxn>
                <a:cxn ang="0">
                  <a:pos x="connsiteX2" y="connsiteY2"/>
                </a:cxn>
                <a:cxn ang="0">
                  <a:pos x="connsiteX3" y="connsiteY3"/>
                </a:cxn>
              </a:cxnLst>
              <a:rect l="l" t="t" r="r" b="b"/>
              <a:pathLst>
                <a:path w="134126" h="121795">
                  <a:moveTo>
                    <a:pt x="134126" y="4236"/>
                  </a:moveTo>
                  <a:lnTo>
                    <a:pt x="69522" y="121795"/>
                  </a:lnTo>
                  <a:lnTo>
                    <a:pt x="0" y="0"/>
                  </a:lnTo>
                  <a:lnTo>
                    <a:pt x="134126" y="4236"/>
                  </a:lnTo>
                  <a:close/>
                </a:path>
              </a:pathLst>
            </a:custGeom>
            <a:solidFill>
              <a:srgbClr val="F7A248"/>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5" name="işľídé">
              <a:extLst>
                <a:ext uri="{FF2B5EF4-FFF2-40B4-BE49-F238E27FC236}">
                  <a16:creationId xmlns:a16="http://schemas.microsoft.com/office/drawing/2014/main" id="{9AB5D81F-4999-F674-5A78-7EC1B0DE07E2}"/>
                </a:ext>
              </a:extLst>
            </p:cNvPr>
            <p:cNvSpPr/>
            <p:nvPr/>
          </p:nvSpPr>
          <p:spPr>
            <a:xfrm>
              <a:off x="6347115" y="4620459"/>
              <a:ext cx="198165" cy="303848"/>
            </a:xfrm>
            <a:custGeom>
              <a:avLst/>
              <a:gdLst>
                <a:gd name="connsiteX0" fmla="*/ 120500 w 198165"/>
                <a:gd name="connsiteY0" fmla="*/ 151719 h 303848"/>
                <a:gd name="connsiteX1" fmla="*/ 171639 w 198165"/>
                <a:gd name="connsiteY1" fmla="*/ 28260 h 303848"/>
                <a:gd name="connsiteX2" fmla="*/ 197436 w 198165"/>
                <a:gd name="connsiteY2" fmla="*/ 7002 h 303848"/>
                <a:gd name="connsiteX3" fmla="*/ 6573 w 198165"/>
                <a:gd name="connsiteY3" fmla="*/ 105550 h 303848"/>
                <a:gd name="connsiteX4" fmla="*/ 105068 w 198165"/>
                <a:gd name="connsiteY4" fmla="*/ 296436 h 303848"/>
                <a:gd name="connsiteX5" fmla="*/ 151366 w 198165"/>
                <a:gd name="connsiteY5" fmla="*/ 303623 h 303848"/>
                <a:gd name="connsiteX6" fmla="*/ 197511 w 198165"/>
                <a:gd name="connsiteY6" fmla="*/ 296058 h 303848"/>
                <a:gd name="connsiteX7" fmla="*/ 120500 w 198165"/>
                <a:gd name="connsiteY7" fmla="*/ 151719 h 30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165" h="303848">
                  <a:moveTo>
                    <a:pt x="120500" y="151719"/>
                  </a:moveTo>
                  <a:cubicBezTo>
                    <a:pt x="120349" y="105391"/>
                    <a:pt x="138808" y="60940"/>
                    <a:pt x="171639" y="28260"/>
                  </a:cubicBezTo>
                  <a:cubicBezTo>
                    <a:pt x="179583" y="20392"/>
                    <a:pt x="188207" y="13273"/>
                    <a:pt x="197436" y="7002"/>
                  </a:cubicBezTo>
                  <a:cubicBezTo>
                    <a:pt x="117475" y="-18500"/>
                    <a:pt x="32067" y="25627"/>
                    <a:pt x="6573" y="105550"/>
                  </a:cubicBezTo>
                  <a:cubicBezTo>
                    <a:pt x="-18921" y="185474"/>
                    <a:pt x="25182" y="270935"/>
                    <a:pt x="105068" y="296436"/>
                  </a:cubicBezTo>
                  <a:cubicBezTo>
                    <a:pt x="120047" y="301210"/>
                    <a:pt x="135630" y="303630"/>
                    <a:pt x="151366" y="303623"/>
                  </a:cubicBezTo>
                  <a:cubicBezTo>
                    <a:pt x="167025" y="303532"/>
                    <a:pt x="182609" y="300975"/>
                    <a:pt x="197511" y="296058"/>
                  </a:cubicBezTo>
                  <a:cubicBezTo>
                    <a:pt x="149474" y="263710"/>
                    <a:pt x="120652" y="209636"/>
                    <a:pt x="120500" y="151719"/>
                  </a:cubicBezTo>
                  <a:close/>
                </a:path>
              </a:pathLst>
            </a:custGeom>
            <a:solidFill>
              <a:srgbClr val="FCC34F"/>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6" name="í$ḻïḋê">
              <a:extLst>
                <a:ext uri="{FF2B5EF4-FFF2-40B4-BE49-F238E27FC236}">
                  <a16:creationId xmlns:a16="http://schemas.microsoft.com/office/drawing/2014/main" id="{D68341B1-1813-F123-06CB-D660983D0F9B}"/>
                </a:ext>
              </a:extLst>
            </p:cNvPr>
            <p:cNvSpPr/>
            <p:nvPr/>
          </p:nvSpPr>
          <p:spPr>
            <a:xfrm>
              <a:off x="6490964" y="4620500"/>
              <a:ext cx="303807" cy="303807"/>
            </a:xfrm>
            <a:custGeom>
              <a:avLst/>
              <a:gdLst>
                <a:gd name="connsiteX0" fmla="*/ 303807 w 303807"/>
                <a:gd name="connsiteY0" fmla="*/ 151904 h 303807"/>
                <a:gd name="connsiteX1" fmla="*/ 151904 w 303807"/>
                <a:gd name="connsiteY1" fmla="*/ 303807 h 303807"/>
                <a:gd name="connsiteX2" fmla="*/ 0 w 303807"/>
                <a:gd name="connsiteY2" fmla="*/ 151904 h 303807"/>
                <a:gd name="connsiteX3" fmla="*/ 151904 w 303807"/>
                <a:gd name="connsiteY3" fmla="*/ 0 h 303807"/>
                <a:gd name="connsiteX4" fmla="*/ 303807 w 303807"/>
                <a:gd name="connsiteY4" fmla="*/ 151904 h 30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807" h="303807">
                  <a:moveTo>
                    <a:pt x="303807" y="151904"/>
                  </a:moveTo>
                  <a:cubicBezTo>
                    <a:pt x="303807" y="235798"/>
                    <a:pt x="235798" y="303807"/>
                    <a:pt x="151904" y="303807"/>
                  </a:cubicBezTo>
                  <a:cubicBezTo>
                    <a:pt x="68010" y="303807"/>
                    <a:pt x="0" y="235798"/>
                    <a:pt x="0" y="151904"/>
                  </a:cubicBezTo>
                  <a:cubicBezTo>
                    <a:pt x="0" y="68010"/>
                    <a:pt x="68010" y="0"/>
                    <a:pt x="151904" y="0"/>
                  </a:cubicBezTo>
                  <a:cubicBezTo>
                    <a:pt x="235798" y="0"/>
                    <a:pt x="303807" y="68010"/>
                    <a:pt x="303807" y="151904"/>
                  </a:cubicBezTo>
                  <a:close/>
                </a:path>
              </a:pathLst>
            </a:custGeom>
            <a:solidFill>
              <a:srgbClr val="EDA80F"/>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97" name="ïš1ïḑè">
              <a:extLst>
                <a:ext uri="{FF2B5EF4-FFF2-40B4-BE49-F238E27FC236}">
                  <a16:creationId xmlns:a16="http://schemas.microsoft.com/office/drawing/2014/main" id="{3B4C25A1-A893-1E4F-3965-EF5130569F58}"/>
                </a:ext>
              </a:extLst>
            </p:cNvPr>
            <p:cNvSpPr/>
            <p:nvPr/>
          </p:nvSpPr>
          <p:spPr>
            <a:xfrm>
              <a:off x="6601881" y="4717482"/>
              <a:ext cx="92660" cy="123686"/>
            </a:xfrm>
            <a:custGeom>
              <a:avLst/>
              <a:gdLst>
                <a:gd name="connsiteX0" fmla="*/ 9316 w 92660"/>
                <a:gd name="connsiteY0" fmla="*/ -225 h 123686"/>
                <a:gd name="connsiteX1" fmla="*/ 9316 w 92660"/>
                <a:gd name="connsiteY1" fmla="*/ -225 h 123686"/>
                <a:gd name="connsiteX2" fmla="*/ 18167 w 92660"/>
                <a:gd name="connsiteY2" fmla="*/ 4616 h 123686"/>
                <a:gd name="connsiteX3" fmla="*/ 45477 w 92660"/>
                <a:gd name="connsiteY3" fmla="*/ 48190 h 123686"/>
                <a:gd name="connsiteX4" fmla="*/ 72710 w 92660"/>
                <a:gd name="connsiteY4" fmla="*/ 4616 h 123686"/>
                <a:gd name="connsiteX5" fmla="*/ 81561 w 92660"/>
                <a:gd name="connsiteY5" fmla="*/ -225 h 123686"/>
                <a:gd name="connsiteX6" fmla="*/ 81561 w 92660"/>
                <a:gd name="connsiteY6" fmla="*/ -225 h 123686"/>
                <a:gd name="connsiteX7" fmla="*/ 92001 w 92660"/>
                <a:gd name="connsiteY7" fmla="*/ 10033 h 123686"/>
                <a:gd name="connsiteX8" fmla="*/ 90186 w 92660"/>
                <a:gd name="connsiteY8" fmla="*/ 16039 h 123686"/>
                <a:gd name="connsiteX9" fmla="*/ 63633 w 92660"/>
                <a:gd name="connsiteY9" fmla="*/ 55150 h 123686"/>
                <a:gd name="connsiteX10" fmla="*/ 84436 w 92660"/>
                <a:gd name="connsiteY10" fmla="*/ 55150 h 123686"/>
                <a:gd name="connsiteX11" fmla="*/ 89354 w 92660"/>
                <a:gd name="connsiteY11" fmla="*/ 59992 h 123686"/>
                <a:gd name="connsiteX12" fmla="*/ 89354 w 92660"/>
                <a:gd name="connsiteY12" fmla="*/ 59992 h 123686"/>
                <a:gd name="connsiteX13" fmla="*/ 84436 w 92660"/>
                <a:gd name="connsiteY13" fmla="*/ 64908 h 123686"/>
                <a:gd name="connsiteX14" fmla="*/ 56900 w 92660"/>
                <a:gd name="connsiteY14" fmla="*/ 64908 h 123686"/>
                <a:gd name="connsiteX15" fmla="*/ 56900 w 92660"/>
                <a:gd name="connsiteY15" fmla="*/ 64908 h 123686"/>
                <a:gd name="connsiteX16" fmla="*/ 56900 w 92660"/>
                <a:gd name="connsiteY16" fmla="*/ 78450 h 123686"/>
                <a:gd name="connsiteX17" fmla="*/ 84663 w 92660"/>
                <a:gd name="connsiteY17" fmla="*/ 78450 h 123686"/>
                <a:gd name="connsiteX18" fmla="*/ 89581 w 92660"/>
                <a:gd name="connsiteY18" fmla="*/ 83367 h 123686"/>
                <a:gd name="connsiteX19" fmla="*/ 89581 w 92660"/>
                <a:gd name="connsiteY19" fmla="*/ 83367 h 123686"/>
                <a:gd name="connsiteX20" fmla="*/ 84663 w 92660"/>
                <a:gd name="connsiteY20" fmla="*/ 88284 h 123686"/>
                <a:gd name="connsiteX21" fmla="*/ 56900 w 92660"/>
                <a:gd name="connsiteY21" fmla="*/ 88284 h 123686"/>
                <a:gd name="connsiteX22" fmla="*/ 56900 w 92660"/>
                <a:gd name="connsiteY22" fmla="*/ 112265 h 123686"/>
                <a:gd name="connsiteX23" fmla="*/ 45704 w 92660"/>
                <a:gd name="connsiteY23" fmla="*/ 123461 h 123686"/>
                <a:gd name="connsiteX24" fmla="*/ 45704 w 92660"/>
                <a:gd name="connsiteY24" fmla="*/ 123461 h 123686"/>
                <a:gd name="connsiteX25" fmla="*/ 34508 w 92660"/>
                <a:gd name="connsiteY25" fmla="*/ 112265 h 123686"/>
                <a:gd name="connsiteX26" fmla="*/ 34508 w 92660"/>
                <a:gd name="connsiteY26" fmla="*/ 88284 h 123686"/>
                <a:gd name="connsiteX27" fmla="*/ 6896 w 92660"/>
                <a:gd name="connsiteY27" fmla="*/ 88284 h 123686"/>
                <a:gd name="connsiteX28" fmla="*/ 1978 w 92660"/>
                <a:gd name="connsiteY28" fmla="*/ 83367 h 123686"/>
                <a:gd name="connsiteX29" fmla="*/ 1978 w 92660"/>
                <a:gd name="connsiteY29" fmla="*/ 83367 h 123686"/>
                <a:gd name="connsiteX30" fmla="*/ 6896 w 92660"/>
                <a:gd name="connsiteY30" fmla="*/ 78450 h 123686"/>
                <a:gd name="connsiteX31" fmla="*/ 34508 w 92660"/>
                <a:gd name="connsiteY31" fmla="*/ 78450 h 123686"/>
                <a:gd name="connsiteX32" fmla="*/ 34508 w 92660"/>
                <a:gd name="connsiteY32" fmla="*/ 64908 h 123686"/>
                <a:gd name="connsiteX33" fmla="*/ 34508 w 92660"/>
                <a:gd name="connsiteY33" fmla="*/ 64908 h 123686"/>
                <a:gd name="connsiteX34" fmla="*/ 7123 w 92660"/>
                <a:gd name="connsiteY34" fmla="*/ 64908 h 123686"/>
                <a:gd name="connsiteX35" fmla="*/ 2206 w 92660"/>
                <a:gd name="connsiteY35" fmla="*/ 59992 h 123686"/>
                <a:gd name="connsiteX36" fmla="*/ 2206 w 92660"/>
                <a:gd name="connsiteY36" fmla="*/ 59992 h 123686"/>
                <a:gd name="connsiteX37" fmla="*/ 7123 w 92660"/>
                <a:gd name="connsiteY37" fmla="*/ 55150 h 123686"/>
                <a:gd name="connsiteX38" fmla="*/ 27775 w 92660"/>
                <a:gd name="connsiteY38" fmla="*/ 55150 h 123686"/>
                <a:gd name="connsiteX39" fmla="*/ 1146 w 92660"/>
                <a:gd name="connsiteY39" fmla="*/ 16039 h 123686"/>
                <a:gd name="connsiteX40" fmla="*/ 3945 w 92660"/>
                <a:gd name="connsiteY40" fmla="*/ 1545 h 123686"/>
                <a:gd name="connsiteX41" fmla="*/ 9316 w 92660"/>
                <a:gd name="connsiteY41" fmla="*/ -225 h 12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2660" h="123686">
                  <a:moveTo>
                    <a:pt x="9316" y="-225"/>
                  </a:moveTo>
                  <a:lnTo>
                    <a:pt x="9316" y="-225"/>
                  </a:lnTo>
                  <a:cubicBezTo>
                    <a:pt x="12872" y="-256"/>
                    <a:pt x="16276" y="1575"/>
                    <a:pt x="18167" y="4616"/>
                  </a:cubicBezTo>
                  <a:lnTo>
                    <a:pt x="45477" y="48190"/>
                  </a:lnTo>
                  <a:lnTo>
                    <a:pt x="72710" y="4616"/>
                  </a:lnTo>
                  <a:cubicBezTo>
                    <a:pt x="74677" y="1613"/>
                    <a:pt x="78006" y="-210"/>
                    <a:pt x="81561" y="-225"/>
                  </a:cubicBezTo>
                  <a:lnTo>
                    <a:pt x="81561" y="-225"/>
                  </a:lnTo>
                  <a:cubicBezTo>
                    <a:pt x="87311" y="-286"/>
                    <a:pt x="92001" y="4313"/>
                    <a:pt x="92001" y="10033"/>
                  </a:cubicBezTo>
                  <a:cubicBezTo>
                    <a:pt x="92077" y="12181"/>
                    <a:pt x="91396" y="14276"/>
                    <a:pt x="90186" y="16039"/>
                  </a:cubicBezTo>
                  <a:lnTo>
                    <a:pt x="63633" y="55150"/>
                  </a:lnTo>
                  <a:lnTo>
                    <a:pt x="84436" y="55150"/>
                  </a:lnTo>
                  <a:cubicBezTo>
                    <a:pt x="87159" y="55150"/>
                    <a:pt x="89278" y="57306"/>
                    <a:pt x="89354" y="59992"/>
                  </a:cubicBezTo>
                  <a:lnTo>
                    <a:pt x="89354" y="59992"/>
                  </a:lnTo>
                  <a:cubicBezTo>
                    <a:pt x="89354" y="62707"/>
                    <a:pt x="87159" y="64908"/>
                    <a:pt x="84436" y="64908"/>
                  </a:cubicBezTo>
                  <a:lnTo>
                    <a:pt x="56900" y="64908"/>
                  </a:lnTo>
                  <a:lnTo>
                    <a:pt x="56900" y="64908"/>
                  </a:lnTo>
                  <a:lnTo>
                    <a:pt x="56900" y="78450"/>
                  </a:lnTo>
                  <a:lnTo>
                    <a:pt x="84663" y="78450"/>
                  </a:lnTo>
                  <a:cubicBezTo>
                    <a:pt x="87387" y="78450"/>
                    <a:pt x="89581" y="80651"/>
                    <a:pt x="89581" y="83367"/>
                  </a:cubicBezTo>
                  <a:lnTo>
                    <a:pt x="89581" y="83367"/>
                  </a:lnTo>
                  <a:cubicBezTo>
                    <a:pt x="89581" y="86083"/>
                    <a:pt x="87387" y="88284"/>
                    <a:pt x="84663" y="88284"/>
                  </a:cubicBezTo>
                  <a:lnTo>
                    <a:pt x="56900" y="88284"/>
                  </a:lnTo>
                  <a:lnTo>
                    <a:pt x="56900" y="112265"/>
                  </a:lnTo>
                  <a:cubicBezTo>
                    <a:pt x="56900" y="118446"/>
                    <a:pt x="51907" y="123461"/>
                    <a:pt x="45704" y="123461"/>
                  </a:cubicBezTo>
                  <a:lnTo>
                    <a:pt x="45704" y="123461"/>
                  </a:lnTo>
                  <a:cubicBezTo>
                    <a:pt x="39501" y="123461"/>
                    <a:pt x="34508" y="118446"/>
                    <a:pt x="34508" y="112265"/>
                  </a:cubicBezTo>
                  <a:lnTo>
                    <a:pt x="34508" y="88284"/>
                  </a:lnTo>
                  <a:lnTo>
                    <a:pt x="6896" y="88284"/>
                  </a:lnTo>
                  <a:cubicBezTo>
                    <a:pt x="4172" y="88284"/>
                    <a:pt x="1978" y="86083"/>
                    <a:pt x="1978" y="83367"/>
                  </a:cubicBezTo>
                  <a:lnTo>
                    <a:pt x="1978" y="83367"/>
                  </a:lnTo>
                  <a:cubicBezTo>
                    <a:pt x="1978" y="80651"/>
                    <a:pt x="4172" y="78450"/>
                    <a:pt x="6896" y="78450"/>
                  </a:cubicBezTo>
                  <a:lnTo>
                    <a:pt x="34508" y="78450"/>
                  </a:lnTo>
                  <a:lnTo>
                    <a:pt x="34508" y="64908"/>
                  </a:lnTo>
                  <a:lnTo>
                    <a:pt x="34508" y="64908"/>
                  </a:lnTo>
                  <a:lnTo>
                    <a:pt x="7123" y="64908"/>
                  </a:lnTo>
                  <a:cubicBezTo>
                    <a:pt x="4400" y="64908"/>
                    <a:pt x="2206" y="62707"/>
                    <a:pt x="2206" y="59992"/>
                  </a:cubicBezTo>
                  <a:lnTo>
                    <a:pt x="2206" y="59992"/>
                  </a:lnTo>
                  <a:cubicBezTo>
                    <a:pt x="2281" y="57306"/>
                    <a:pt x="4400" y="55150"/>
                    <a:pt x="7123" y="55150"/>
                  </a:cubicBezTo>
                  <a:lnTo>
                    <a:pt x="27775" y="55150"/>
                  </a:lnTo>
                  <a:lnTo>
                    <a:pt x="1146" y="16039"/>
                  </a:lnTo>
                  <a:cubicBezTo>
                    <a:pt x="-2106" y="11258"/>
                    <a:pt x="-821" y="4767"/>
                    <a:pt x="3945" y="1545"/>
                  </a:cubicBezTo>
                  <a:cubicBezTo>
                    <a:pt x="5534" y="478"/>
                    <a:pt x="7425" y="-134"/>
                    <a:pt x="9316" y="-225"/>
                  </a:cubicBezTo>
                  <a:close/>
                </a:path>
              </a:pathLst>
            </a:custGeom>
            <a:solidFill>
              <a:srgbClr val="FFFFFF"/>
            </a:solidFill>
            <a:ln w="7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pic>
        <p:nvPicPr>
          <p:cNvPr id="98" name="已录下的声音">
            <a:hlinkClick r:id="" action="ppaction://media"/>
            <a:extLst>
              <a:ext uri="{FF2B5EF4-FFF2-40B4-BE49-F238E27FC236}">
                <a16:creationId xmlns:a16="http://schemas.microsoft.com/office/drawing/2014/main" id="{2FFBC2D9-13C0-2926-6951-BFCB4B72D38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42000" y="2794000"/>
            <a:ext cx="406400" cy="406400"/>
          </a:xfrm>
          <a:prstGeom prst="rect">
            <a:avLst/>
          </a:prstGeom>
        </p:spPr>
      </p:pic>
    </p:spTree>
    <p:extLst>
      <p:ext uri="{BB962C8B-B14F-4D97-AF65-F5344CB8AC3E}">
        <p14:creationId xmlns:p14="http://schemas.microsoft.com/office/powerpoint/2010/main" val="685628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 fill="hold"/>
                                        <p:tgtEl>
                                          <p:spTgt spid="98"/>
                                        </p:tgtEl>
                                      </p:cBhvr>
                                    </p:cmd>
                                  </p:childTnLst>
                                </p:cTn>
                              </p:par>
                            </p:childTnLst>
                          </p:cTn>
                        </p:par>
                      </p:childTnLst>
                    </p:cTn>
                  </p:par>
                </p:childTnLst>
              </p:cTn>
              <p:nextCondLst>
                <p:cond evt="onClick" delay="0">
                  <p:tgtEl>
                    <p:spTgt spid="98"/>
                  </p:tgtEl>
                </p:cond>
              </p:nextCondLst>
            </p:seq>
            <p:audio>
              <p:cMediaNode vol="80000">
                <p:cTn id="7" fill="hold" display="0">
                  <p:stCondLst>
                    <p:cond delay="indefinite"/>
                  </p:stCondLst>
                  <p:endCondLst>
                    <p:cond evt="onStopAudio" delay="0">
                      <p:tgtEl>
                        <p:sldTgt/>
                      </p:tgtEl>
                    </p:cond>
                  </p:endCondLst>
                </p:cTn>
                <p:tgtEl>
                  <p:spTgt spid="98"/>
                </p:tgtEl>
              </p:cMediaNode>
            </p:audi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871F107-51C1-F5DD-DC73-77642D28096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453" y="0"/>
            <a:ext cx="12133385" cy="6858000"/>
          </a:xfrm>
          <a:prstGeom prst="rect">
            <a:avLst/>
          </a:prstGeom>
        </p:spPr>
      </p:pic>
      <p:sp>
        <p:nvSpPr>
          <p:cNvPr id="2" name="矩形 1"/>
          <p:cNvSpPr/>
          <p:nvPr/>
        </p:nvSpPr>
        <p:spPr>
          <a:xfrm>
            <a:off x="781049" y="1338009"/>
            <a:ext cx="4949535" cy="774760"/>
          </a:xfrm>
          <a:prstGeom prst="rect">
            <a:avLst/>
          </a:prstGeom>
        </p:spPr>
        <p:txBody>
          <a:bodyPr wrap="square" lIns="121917" tIns="60958" rIns="121917" bIns="60958">
            <a:spAutoFit/>
          </a:bodyPr>
          <a:lstStyle/>
          <a:p>
            <a:pPr algn="ctr">
              <a:lnSpc>
                <a:spcPct val="150000"/>
              </a:lnSpc>
            </a:pPr>
            <a:r>
              <a:rPr lang="zh-CN" altLang="en-US" sz="3200" b="1" dirty="0">
                <a:solidFill>
                  <a:schemeClr val="bg1"/>
                </a:solidFill>
                <a:latin typeface="微软雅黑" panose="020B0503020204020204" charset="-122"/>
                <a:ea typeface="微软雅黑" panose="020B0503020204020204" charset="-122"/>
              </a:rPr>
              <a:t>倍加信智慧通行产品手册</a:t>
            </a:r>
          </a:p>
        </p:txBody>
      </p:sp>
      <p:pic>
        <p:nvPicPr>
          <p:cNvPr id="12" name="图片 11">
            <a:extLst>
              <a:ext uri="{FF2B5EF4-FFF2-40B4-BE49-F238E27FC236}">
                <a16:creationId xmlns:a16="http://schemas.microsoft.com/office/drawing/2014/main" id="{520F7AE8-B19A-F933-C2B0-76C59D215DE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05784" y="428798"/>
            <a:ext cx="4822980" cy="6269874"/>
          </a:xfrm>
          <a:prstGeom prst="rect">
            <a:avLst/>
          </a:prstGeom>
        </p:spPr>
      </p:pic>
      <p:sp>
        <p:nvSpPr>
          <p:cNvPr id="3" name="矩形 2">
            <a:extLst>
              <a:ext uri="{FF2B5EF4-FFF2-40B4-BE49-F238E27FC236}">
                <a16:creationId xmlns:a16="http://schemas.microsoft.com/office/drawing/2014/main" id="{D8D6C0AC-CA0F-5BF7-92F5-2E70A65FE3D7}"/>
              </a:ext>
            </a:extLst>
          </p:cNvPr>
          <p:cNvSpPr/>
          <p:nvPr/>
        </p:nvSpPr>
        <p:spPr>
          <a:xfrm>
            <a:off x="1215735" y="3168780"/>
            <a:ext cx="4080164" cy="448965"/>
          </a:xfrm>
          <a:prstGeom prst="rect">
            <a:avLst/>
          </a:prstGeom>
        </p:spPr>
        <p:txBody>
          <a:bodyPr wrap="square" lIns="121917" tIns="60958" rIns="121917" bIns="60958">
            <a:spAutoFit/>
          </a:bodyPr>
          <a:lstStyle/>
          <a:p>
            <a:pPr algn="ctr">
              <a:lnSpc>
                <a:spcPct val="150000"/>
              </a:lnSpc>
            </a:pPr>
            <a:r>
              <a:rPr lang="zh-CN" altLang="en-US" sz="1600" b="1" dirty="0">
                <a:solidFill>
                  <a:schemeClr val="bg1"/>
                </a:solidFill>
                <a:latin typeface="微软雅黑" panose="020B0503020204020204" charset="-122"/>
                <a:ea typeface="微软雅黑" panose="020B0503020204020204" charset="-122"/>
              </a:rPr>
              <a:t>深圳市倍加信科技有限公司</a:t>
            </a:r>
          </a:p>
        </p:txBody>
      </p:sp>
      <p:sp>
        <p:nvSpPr>
          <p:cNvPr id="4" name="矩形 3">
            <a:extLst>
              <a:ext uri="{FF2B5EF4-FFF2-40B4-BE49-F238E27FC236}">
                <a16:creationId xmlns:a16="http://schemas.microsoft.com/office/drawing/2014/main" id="{AB0ADCFE-650E-657B-BEF9-8DD04F7F9933}"/>
              </a:ext>
            </a:extLst>
          </p:cNvPr>
          <p:cNvSpPr/>
          <p:nvPr/>
        </p:nvSpPr>
        <p:spPr>
          <a:xfrm>
            <a:off x="1962148" y="3617745"/>
            <a:ext cx="2587338" cy="448965"/>
          </a:xfrm>
          <a:prstGeom prst="rect">
            <a:avLst/>
          </a:prstGeom>
        </p:spPr>
        <p:txBody>
          <a:bodyPr wrap="square" lIns="121917" tIns="60958" rIns="121917" bIns="60958">
            <a:spAutoFit/>
          </a:bodyPr>
          <a:lstStyle/>
          <a:p>
            <a:pPr algn="ctr">
              <a:lnSpc>
                <a:spcPct val="150000"/>
              </a:lnSpc>
            </a:pPr>
            <a:r>
              <a:rPr lang="zh-CN" altLang="en-US" sz="1600" b="1" dirty="0">
                <a:solidFill>
                  <a:schemeClr val="bg1"/>
                </a:solidFill>
                <a:latin typeface="微软雅黑" panose="020B0503020204020204" charset="-122"/>
                <a:ea typeface="微软雅黑" panose="020B0503020204020204" charset="-122"/>
              </a:rPr>
              <a:t>姜汉文 </a:t>
            </a:r>
            <a:r>
              <a:rPr lang="en-US" altLang="zh-CN" sz="1600" b="1" dirty="0">
                <a:solidFill>
                  <a:schemeClr val="bg1"/>
                </a:solidFill>
                <a:latin typeface="微软雅黑" panose="020B0503020204020204" charset="-122"/>
                <a:ea typeface="微软雅黑" panose="020B0503020204020204" charset="-122"/>
              </a:rPr>
              <a:t>137 9849 8030</a:t>
            </a:r>
            <a:endParaRPr lang="zh-CN" altLang="en-US" sz="1600" b="1" dirty="0">
              <a:solidFill>
                <a:schemeClr val="bg1"/>
              </a:solidFill>
              <a:latin typeface="微软雅黑" panose="020B0503020204020204" charset="-122"/>
              <a:ea typeface="微软雅黑" panose="020B0503020204020204" charset="-122"/>
            </a:endParaRPr>
          </a:p>
        </p:txBody>
      </p:sp>
      <p:pic>
        <p:nvPicPr>
          <p:cNvPr id="5" name="图片 4">
            <a:extLst>
              <a:ext uri="{FF2B5EF4-FFF2-40B4-BE49-F238E27FC236}">
                <a16:creationId xmlns:a16="http://schemas.microsoft.com/office/drawing/2014/main" id="{6D952697-8FC3-1B32-80A5-A7890EADD06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42776" y="4285027"/>
            <a:ext cx="1804411" cy="1806795"/>
          </a:xfrm>
          <a:prstGeom prst="rect">
            <a:avLst/>
          </a:prstGeom>
        </p:spPr>
      </p:pic>
    </p:spTree>
    <p:custDataLst>
      <p:tags r:id="rId1"/>
    </p:custDataLst>
    <p:extLst>
      <p:ext uri="{BB962C8B-B14F-4D97-AF65-F5344CB8AC3E}">
        <p14:creationId xmlns:p14="http://schemas.microsoft.com/office/powerpoint/2010/main" val="342742346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6F668-94FD-D5FD-84BC-5BD626F44CA4}"/>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D777196E-67C5-DD97-C479-B5E2DE6138A2}"/>
              </a:ext>
            </a:extLst>
          </p:cNvPr>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a:extLst>
              <a:ext uri="{FF2B5EF4-FFF2-40B4-BE49-F238E27FC236}">
                <a16:creationId xmlns:a16="http://schemas.microsoft.com/office/drawing/2014/main" id="{6AE115B9-C89F-0CAF-8104-C71D7926C671}"/>
              </a:ext>
            </a:extLst>
          </p:cNvPr>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产品手册</a:t>
            </a:r>
          </a:p>
        </p:txBody>
      </p:sp>
      <p:grpSp>
        <p:nvGrpSpPr>
          <p:cNvPr id="2" name="组合 1">
            <a:extLst>
              <a:ext uri="{FF2B5EF4-FFF2-40B4-BE49-F238E27FC236}">
                <a16:creationId xmlns:a16="http://schemas.microsoft.com/office/drawing/2014/main" id="{8C3A2329-1194-55F9-29AD-D0A400B33EFC}"/>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A42737D5-E94F-FDE1-AE7F-210BE8CCDC80}"/>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888A2044-9646-727D-35F9-52D467FD5872}"/>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0E0BC3BB-DB68-4C44-0B86-D4AD1FFEA038}"/>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1075CE36-DA74-E0DE-E503-D2EA63E111BF}"/>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FA0D456C-AFBE-52F3-3D92-6AF437FA0286}"/>
              </a:ext>
            </a:extLst>
          </p:cNvPr>
          <p:cNvSpPr/>
          <p:nvPr/>
        </p:nvSpPr>
        <p:spPr>
          <a:xfrm>
            <a:off x="5096237" y="2397281"/>
            <a:ext cx="1985160"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梯控系统</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8334E22B-B654-F6C5-110D-25E3E235B546}"/>
              </a:ext>
            </a:extLst>
          </p:cNvPr>
          <p:cNvSpPr/>
          <p:nvPr/>
        </p:nvSpPr>
        <p:spPr>
          <a:xfrm>
            <a:off x="4172913" y="3255784"/>
            <a:ext cx="3831819"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二维码、人脸、刷卡机器人等呼梯及乘梯</a:t>
            </a:r>
          </a:p>
        </p:txBody>
      </p:sp>
    </p:spTree>
    <p:extLst>
      <p:ext uri="{BB962C8B-B14F-4D97-AF65-F5344CB8AC3E}">
        <p14:creationId xmlns:p14="http://schemas.microsoft.com/office/powerpoint/2010/main" val="26953668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153980" y="469619"/>
            <a:ext cx="4052856" cy="301505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梯控主控制器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卡、二维码、人脸等读头；</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485</a:t>
            </a:r>
            <a:r>
              <a:rPr lang="zh-CN" altLang="en-US" sz="1200" dirty="0">
                <a:latin typeface="微软雅黑" panose="020B0503020204020204" charset="-122"/>
                <a:ea typeface="微软雅黑" panose="020B0503020204020204" charset="-122"/>
                <a:sym typeface="宋体" panose="02010600030101010101" pitchFamily="2" charset="-122"/>
              </a:rPr>
              <a:t>通讯、</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通讯、</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通讯；</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、可扩展</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层楼层板，最高支持</a:t>
            </a:r>
            <a:r>
              <a:rPr lang="en-US" altLang="zh-CN" sz="1200" dirty="0">
                <a:latin typeface="微软雅黑" panose="020B0503020204020204" charset="-122"/>
                <a:ea typeface="微软雅黑" panose="020B0503020204020204" charset="-122"/>
                <a:sym typeface="宋体" panose="02010600030101010101" pitchFamily="2" charset="-122"/>
              </a:rPr>
              <a:t>128</a:t>
            </a:r>
            <a:r>
              <a:rPr lang="zh-CN" altLang="en-US" sz="1200" dirty="0">
                <a:latin typeface="微软雅黑" panose="020B0503020204020204" charset="-122"/>
                <a:ea typeface="微软雅黑" panose="020B0503020204020204" charset="-122"/>
                <a:sym typeface="宋体" panose="02010600030101010101" pitchFamily="2" charset="-122"/>
              </a:rPr>
              <a:t>层；</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、可脱机运行、可联网工作；</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a:t>
            </a:r>
            <a:r>
              <a:rPr lang="zh-CN" altLang="zh-CN" sz="1200" dirty="0">
                <a:latin typeface="微软雅黑" panose="020B0503020204020204" charset="-122"/>
                <a:ea typeface="微软雅黑" panose="020B0503020204020204" charset="-122"/>
              </a:rPr>
              <a:t>可设置不同用户在不同时间段内使用电梯</a:t>
            </a:r>
            <a:r>
              <a:rPr lang="zh-CN" altLang="en-US" sz="1200" dirty="0">
                <a:latin typeface="微软雅黑" panose="020B0503020204020204" charset="-122"/>
                <a:ea typeface="微软雅黑" panose="020B0503020204020204" charset="-122"/>
              </a:rPr>
              <a:t>；</a:t>
            </a:r>
            <a:endParaRPr lang="en-US" altLang="zh-CN" sz="1200" dirty="0">
              <a:latin typeface="微软雅黑" panose="020B0503020204020204" charset="-122"/>
              <a:ea typeface="微软雅黑" panose="020B0503020204020204" charset="-122"/>
            </a:endParaRPr>
          </a:p>
          <a:p>
            <a:pPr>
              <a:lnSpc>
                <a:spcPct val="150000"/>
              </a:lnSpc>
            </a:pPr>
            <a:r>
              <a:rPr lang="en-US" altLang="zh-CN" sz="1200" dirty="0">
                <a:latin typeface="微软雅黑" panose="020B0503020204020204" charset="-122"/>
                <a:ea typeface="微软雅黑" panose="020B0503020204020204" charset="-122"/>
              </a:rPr>
              <a:t>6</a:t>
            </a:r>
            <a:r>
              <a:rPr lang="zh-CN" altLang="en-US" sz="1200" dirty="0">
                <a:latin typeface="微软雅黑" panose="020B0503020204020204" charset="-122"/>
                <a:ea typeface="微软雅黑" panose="020B0503020204020204" charset="-122"/>
              </a:rPr>
              <a:t>、支持消防接口；</a:t>
            </a:r>
            <a:endParaRPr lang="en-US" altLang="zh-CN" sz="1200" dirty="0">
              <a:latin typeface="微软雅黑" panose="020B0503020204020204" charset="-122"/>
              <a:ea typeface="微软雅黑" panose="020B0503020204020204" charset="-122"/>
            </a:endParaRPr>
          </a:p>
          <a:p>
            <a:pPr>
              <a:lnSpc>
                <a:spcPct val="150000"/>
              </a:lnSpc>
            </a:pPr>
            <a:r>
              <a:rPr lang="en-US" altLang="zh-CN" sz="1200" dirty="0">
                <a:latin typeface="微软雅黑" panose="020B0503020204020204" charset="-122"/>
                <a:ea typeface="微软雅黑" panose="020B0503020204020204" charset="-122"/>
              </a:rPr>
              <a:t>7</a:t>
            </a:r>
            <a:r>
              <a:rPr lang="zh-CN" altLang="en-US" sz="1200" dirty="0">
                <a:latin typeface="微软雅黑" panose="020B0503020204020204" charset="-122"/>
                <a:ea typeface="微软雅黑" panose="020B0503020204020204" charset="-122"/>
              </a:rPr>
              <a:t>、支持断电、开关卡、远程启停梯控；</a:t>
            </a:r>
            <a:endParaRPr lang="en-US" altLang="zh-CN" sz="1200" dirty="0">
              <a:latin typeface="微软雅黑" panose="020B0503020204020204" charset="-122"/>
              <a:ea typeface="微软雅黑" panose="020B0503020204020204"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、可扩展机器人人乘梯功能。</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76868" y="3209414"/>
            <a:ext cx="4052855"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处理器：</a:t>
            </a:r>
            <a:r>
              <a:rPr lang="en-US" altLang="zh-CN" sz="1200" dirty="0">
                <a:latin typeface="微软雅黑" panose="020B0503020204020204" charset="-122"/>
                <a:ea typeface="微软雅黑" panose="020B0503020204020204" charset="-122"/>
                <a:sym typeface="宋体" panose="02010600030101010101" pitchFamily="2" charset="-122"/>
              </a:rPr>
              <a:t>32</a:t>
            </a:r>
            <a:r>
              <a:rPr lang="zh-CN" altLang="en-US" sz="1200" dirty="0">
                <a:latin typeface="微软雅黑" panose="020B0503020204020204" charset="-122"/>
                <a:ea typeface="微软雅黑" panose="020B0503020204020204" charset="-122"/>
                <a:sym typeface="宋体" panose="02010600030101010101" pitchFamily="2" charset="-122"/>
              </a:rPr>
              <a:t>位</a:t>
            </a:r>
            <a:r>
              <a:rPr lang="en-US" altLang="zh-CN" sz="1200" dirty="0">
                <a:latin typeface="微软雅黑" panose="020B0503020204020204" charset="-122"/>
                <a:ea typeface="微软雅黑" panose="020B0503020204020204" charset="-122"/>
                <a:sym typeface="宋体" panose="02010600030101010101" pitchFamily="2" charset="-122"/>
              </a:rPr>
              <a:t>ARM</a:t>
            </a:r>
            <a:r>
              <a:rPr lang="zh-CN" altLang="en-US" sz="1200" dirty="0">
                <a:latin typeface="微软雅黑" panose="020B0503020204020204" charset="-122"/>
                <a:ea typeface="微软雅黑" panose="020B0503020204020204" charset="-122"/>
                <a:sym typeface="宋体" panose="02010600030101010101" pitchFamily="2" charset="-122"/>
              </a:rPr>
              <a:t>处理器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操作系统：嵌入式实时操作系统</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通信接口：</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路，连接读卡器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消防接口：</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路，消防信号自动脱离</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控制楼层数量：</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128</a:t>
            </a:r>
            <a:r>
              <a:rPr lang="zh-CN" altLang="en-US" sz="1200" dirty="0">
                <a:latin typeface="微软雅黑" panose="020B0503020204020204" charset="-122"/>
                <a:ea typeface="微软雅黑" panose="020B0503020204020204" charset="-122"/>
                <a:sym typeface="宋体" panose="02010600030101010101" pitchFamily="2" charset="-122"/>
              </a:rPr>
              <a:t>层</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产品尺寸：</a:t>
            </a:r>
            <a:r>
              <a:rPr lang="en-US" altLang="zh-CN" sz="1200" dirty="0">
                <a:latin typeface="微软雅黑" panose="020B0503020204020204" charset="-122"/>
                <a:ea typeface="微软雅黑" panose="020B0503020204020204" charset="-122"/>
                <a:sym typeface="宋体" panose="02010600030101010101" pitchFamily="2" charset="-122"/>
              </a:rPr>
              <a:t>122*87*25MM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96135" y="3302173"/>
            <a:ext cx="5199730" cy="3"/>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4" name="图片 3" descr="梯控控制器">
            <a:extLst>
              <a:ext uri="{FF2B5EF4-FFF2-40B4-BE49-F238E27FC236}">
                <a16:creationId xmlns:a16="http://schemas.microsoft.com/office/drawing/2014/main" id="{9F80426E-C647-13D0-2AD3-A20A344F4E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6868" y="992683"/>
            <a:ext cx="1606960" cy="2216731"/>
          </a:xfrm>
          <a:prstGeom prst="rect">
            <a:avLst/>
          </a:prstGeom>
        </p:spPr>
      </p:pic>
      <p:pic>
        <p:nvPicPr>
          <p:cNvPr id="16" name="图片 15">
            <a:extLst>
              <a:ext uri="{FF2B5EF4-FFF2-40B4-BE49-F238E27FC236}">
                <a16:creationId xmlns:a16="http://schemas.microsoft.com/office/drawing/2014/main" id="{82001483-E814-4236-6F36-4BFFA510D9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08662" y="161269"/>
            <a:ext cx="4303573" cy="6083491"/>
          </a:xfrm>
          <a:prstGeom prst="rect">
            <a:avLst/>
          </a:prstGeom>
        </p:spPr>
      </p:pic>
    </p:spTree>
    <p:extLst>
      <p:ext uri="{BB962C8B-B14F-4D97-AF65-F5344CB8AC3E}">
        <p14:creationId xmlns:p14="http://schemas.microsoft.com/office/powerpoint/2010/main" val="1783311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153980" y="469619"/>
            <a:ext cx="4052856" cy="2738053"/>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梯控</a:t>
            </a: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8</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层楼层板</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、每个楼层控制板控制</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层楼，可串联</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层楼层板或</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层楼层板，实现控制</a:t>
            </a:r>
            <a:r>
              <a:rPr lang="en-US" altLang="zh-CN" sz="1200" dirty="0">
                <a:latin typeface="微软雅黑" panose="020B0503020204020204" charset="-122"/>
                <a:ea typeface="微软雅黑" panose="020B0503020204020204" charset="-122"/>
                <a:sym typeface="宋体" panose="02010600030101010101" pitchFamily="2" charset="-122"/>
              </a:rPr>
              <a:t>128</a:t>
            </a:r>
            <a:r>
              <a:rPr lang="zh-CN" altLang="en-US" sz="1200" dirty="0">
                <a:latin typeface="微软雅黑" panose="020B0503020204020204" charset="-122"/>
                <a:ea typeface="微软雅黑" panose="020B0503020204020204" charset="-122"/>
                <a:sym typeface="宋体" panose="02010600030101010101" pitchFamily="2" charset="-122"/>
              </a:rPr>
              <a:t>层电梯；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、工作电源由主板提供；</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、断电自动恢复电梯正常状态；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、设备安装于电梯按键背面槽中，且采用强力吸安装方式，无需打孔，安装及维护不需要电梯厂家每次开箱配合，施工维护极为方便。</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76868" y="3209414"/>
            <a:ext cx="4052855" cy="2553387"/>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控制楼层：单个板控制</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层，可串联</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层楼层板或</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层楼层板，实现控制</a:t>
            </a:r>
            <a:r>
              <a:rPr lang="en-US" altLang="zh-CN" sz="1200" dirty="0">
                <a:latin typeface="微软雅黑" panose="020B0503020204020204" charset="-122"/>
                <a:ea typeface="微软雅黑" panose="020B0503020204020204" charset="-122"/>
                <a:sym typeface="宋体" panose="02010600030101010101" pitchFamily="2" charset="-122"/>
              </a:rPr>
              <a:t>64</a:t>
            </a:r>
            <a:r>
              <a:rPr lang="zh-CN" altLang="en-US" sz="1200" dirty="0">
                <a:latin typeface="微软雅黑" panose="020B0503020204020204" charset="-122"/>
                <a:ea typeface="微软雅黑" panose="020B0503020204020204" charset="-122"/>
                <a:sym typeface="宋体" panose="02010600030101010101" pitchFamily="2" charset="-122"/>
              </a:rPr>
              <a:t>层电梯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消防要求：断电自动恢复电梯正常状态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200mA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122*43*25MM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2947971" y="2730424"/>
            <a:ext cx="5372411" cy="1316182"/>
          </a:xfrm>
          <a:prstGeom prst="bentConnector3">
            <a:avLst>
              <a:gd name="adj1" fmla="val 49097"/>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73981" y="702309"/>
            <a:ext cx="5133110" cy="2461054"/>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梯控</a:t>
            </a: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16</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层楼层板</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、每个楼层控制板控制</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层楼，可串联</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层楼层板或</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层楼层板，实现控制</a:t>
            </a:r>
            <a:r>
              <a:rPr lang="en-US" altLang="zh-CN" sz="1200" dirty="0">
                <a:latin typeface="微软雅黑" panose="020B0503020204020204" charset="-122"/>
                <a:ea typeface="微软雅黑" panose="020B0503020204020204" charset="-122"/>
                <a:sym typeface="宋体" panose="02010600030101010101" pitchFamily="2" charset="-122"/>
              </a:rPr>
              <a:t>128</a:t>
            </a:r>
            <a:r>
              <a:rPr lang="zh-CN" altLang="en-US" sz="1200" dirty="0">
                <a:latin typeface="微软雅黑" panose="020B0503020204020204" charset="-122"/>
                <a:ea typeface="微软雅黑" panose="020B0503020204020204" charset="-122"/>
                <a:sym typeface="宋体" panose="02010600030101010101" pitchFamily="2" charset="-122"/>
              </a:rPr>
              <a:t>层电梯；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、工作电源由主板提供；</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、断电自动恢复电梯正常状态；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、设备安装于电梯按键背面槽中，且采用强力吸安装方式，无需打孔，安装及维护不需要电梯厂家每次开箱配合，施工维护极为方便。</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7562279" y="3388515"/>
            <a:ext cx="4052855" cy="2553387"/>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控制楼层：单个板控制</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层，可串联</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层楼层板或</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层楼层板，实现控制</a:t>
            </a:r>
            <a:r>
              <a:rPr lang="en-US" altLang="zh-CN" sz="1200" dirty="0">
                <a:latin typeface="微软雅黑" panose="020B0503020204020204" charset="-122"/>
                <a:ea typeface="微软雅黑" panose="020B0503020204020204" charset="-122"/>
                <a:sym typeface="宋体" panose="02010600030101010101" pitchFamily="2" charset="-122"/>
              </a:rPr>
              <a:t>64</a:t>
            </a:r>
            <a:r>
              <a:rPr lang="zh-CN" altLang="en-US" sz="1200" dirty="0">
                <a:latin typeface="微软雅黑" panose="020B0503020204020204" charset="-122"/>
                <a:ea typeface="微软雅黑" panose="020B0503020204020204" charset="-122"/>
                <a:sym typeface="宋体" panose="02010600030101010101" pitchFamily="2" charset="-122"/>
              </a:rPr>
              <a:t>层电梯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消防要求：断电自动恢复电梯正常状态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200mA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122*87*25MM</a:t>
            </a:r>
          </a:p>
        </p:txBody>
      </p:sp>
      <p:pic>
        <p:nvPicPr>
          <p:cNvPr id="7" name="图片 6">
            <a:extLst>
              <a:ext uri="{FF2B5EF4-FFF2-40B4-BE49-F238E27FC236}">
                <a16:creationId xmlns:a16="http://schemas.microsoft.com/office/drawing/2014/main" id="{5C328215-28E3-B4C7-0C39-8F23B36580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34176" y="3790245"/>
            <a:ext cx="1505726" cy="2096619"/>
          </a:xfrm>
          <a:prstGeom prst="rect">
            <a:avLst/>
          </a:prstGeom>
        </p:spPr>
      </p:pic>
      <p:pic>
        <p:nvPicPr>
          <p:cNvPr id="10" name="图片 9">
            <a:extLst>
              <a:ext uri="{FF2B5EF4-FFF2-40B4-BE49-F238E27FC236}">
                <a16:creationId xmlns:a16="http://schemas.microsoft.com/office/drawing/2014/main" id="{6E56CA24-1225-A283-650D-56EF606175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1195" y="894527"/>
            <a:ext cx="779860" cy="2096621"/>
          </a:xfrm>
          <a:prstGeom prst="rect">
            <a:avLst/>
          </a:prstGeom>
        </p:spPr>
      </p:pic>
    </p:spTree>
    <p:extLst>
      <p:ext uri="{BB962C8B-B14F-4D97-AF65-F5344CB8AC3E}">
        <p14:creationId xmlns:p14="http://schemas.microsoft.com/office/powerpoint/2010/main" val="2955270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99599" y="3298709"/>
            <a:ext cx="5192804" cy="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479887" y="702309"/>
            <a:ext cx="5221257" cy="2738053"/>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梯控副操控制器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卡、二维码、人脸等读头；</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、与主控制器</a:t>
            </a:r>
            <a:r>
              <a:rPr lang="en-US" altLang="zh-CN" sz="1200" dirty="0">
                <a:latin typeface="微软雅黑" panose="020B0503020204020204" charset="-122"/>
                <a:ea typeface="微软雅黑" panose="020B0503020204020204" charset="-122"/>
                <a:sym typeface="宋体" panose="02010600030101010101" pitchFamily="2" charset="-122"/>
              </a:rPr>
              <a:t>485</a:t>
            </a:r>
            <a:r>
              <a:rPr lang="zh-CN" altLang="en-US" sz="1200" dirty="0">
                <a:latin typeface="微软雅黑" panose="020B0503020204020204" charset="-122"/>
                <a:ea typeface="微软雅黑" panose="020B0503020204020204" charset="-122"/>
                <a:sym typeface="宋体" panose="02010600030101010101" pitchFamily="2" charset="-122"/>
              </a:rPr>
              <a:t>通讯；</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、可扩展</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层楼层板，最高支持</a:t>
            </a:r>
            <a:r>
              <a:rPr lang="en-US" altLang="zh-CN" sz="1200" dirty="0">
                <a:latin typeface="微软雅黑" panose="020B0503020204020204" charset="-122"/>
                <a:ea typeface="微软雅黑" panose="020B0503020204020204" charset="-122"/>
                <a:sym typeface="宋体" panose="02010600030101010101" pitchFamily="2" charset="-122"/>
              </a:rPr>
              <a:t>128</a:t>
            </a:r>
            <a:r>
              <a:rPr lang="zh-CN" altLang="en-US" sz="1200" dirty="0">
                <a:latin typeface="微软雅黑" panose="020B0503020204020204" charset="-122"/>
                <a:ea typeface="微软雅黑" panose="020B0503020204020204" charset="-122"/>
                <a:sym typeface="宋体" panose="02010600030101010101" pitchFamily="2" charset="-122"/>
              </a:rPr>
              <a:t>层；</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、双操作面板或三操作面板，可根据项目配置情况采用双梯控主控制器或梯控主控制器</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副操控制器；</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、根据副操面板后空间，设备可安装副操作面板后，空间不够情况下配梯控箱安装电梯桥箱顶部。</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11" name="图片 10">
            <a:extLst>
              <a:ext uri="{FF2B5EF4-FFF2-40B4-BE49-F238E27FC236}">
                <a16:creationId xmlns:a16="http://schemas.microsoft.com/office/drawing/2014/main" id="{6DEC5391-2A2B-9F34-DE87-3AF857059E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54815" y="4136749"/>
            <a:ext cx="1355857" cy="1385765"/>
          </a:xfrm>
          <a:prstGeom prst="rect">
            <a:avLst/>
          </a:prstGeom>
        </p:spPr>
      </p:pic>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479889" y="3388515"/>
            <a:ext cx="4052855" cy="283038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处理器：</a:t>
            </a:r>
            <a:r>
              <a:rPr lang="en-US" altLang="zh-CN" sz="1200" dirty="0">
                <a:latin typeface="微软雅黑" panose="020B0503020204020204" charset="-122"/>
                <a:ea typeface="微软雅黑" panose="020B0503020204020204" charset="-122"/>
                <a:sym typeface="宋体" panose="02010600030101010101" pitchFamily="2" charset="-122"/>
              </a:rPr>
              <a:t>32</a:t>
            </a:r>
            <a:r>
              <a:rPr lang="zh-CN" altLang="en-US" sz="1200" dirty="0">
                <a:latin typeface="微软雅黑" panose="020B0503020204020204" charset="-122"/>
                <a:ea typeface="微软雅黑" panose="020B0503020204020204" charset="-122"/>
                <a:sym typeface="宋体" panose="02010600030101010101" pitchFamily="2" charset="-122"/>
              </a:rPr>
              <a:t>位</a:t>
            </a:r>
            <a:r>
              <a:rPr lang="en-US" altLang="zh-CN" sz="1200" dirty="0">
                <a:latin typeface="微软雅黑" panose="020B0503020204020204" charset="-122"/>
                <a:ea typeface="微软雅黑" panose="020B0503020204020204" charset="-122"/>
                <a:sym typeface="宋体" panose="02010600030101010101" pitchFamily="2" charset="-122"/>
              </a:rPr>
              <a:t>ARM</a:t>
            </a:r>
            <a:r>
              <a:rPr lang="zh-CN" altLang="en-US" sz="1200" dirty="0">
                <a:latin typeface="微软雅黑" panose="020B0503020204020204" charset="-122"/>
                <a:ea typeface="微软雅黑" panose="020B0503020204020204" charset="-122"/>
                <a:sym typeface="宋体" panose="02010600030101010101" pitchFamily="2" charset="-122"/>
              </a:rPr>
              <a:t>处理器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操作系统：嵌入式实时操作系统</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通信接口：</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路，连接读卡器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控制楼层数量：</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128</a:t>
            </a:r>
            <a:r>
              <a:rPr lang="zh-CN" altLang="en-US" sz="1200" dirty="0">
                <a:latin typeface="微软雅黑" panose="020B0503020204020204" charset="-122"/>
                <a:ea typeface="微软雅黑" panose="020B0503020204020204" charset="-122"/>
                <a:sym typeface="宋体" panose="02010600030101010101" pitchFamily="2" charset="-122"/>
              </a:rPr>
              <a:t>层</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产品尺寸：</a:t>
            </a:r>
            <a:r>
              <a:rPr lang="en-US" altLang="zh-CN" sz="1200" dirty="0">
                <a:latin typeface="微软雅黑" panose="020B0503020204020204" charset="-122"/>
                <a:ea typeface="微软雅黑" panose="020B0503020204020204" charset="-122"/>
              </a:rPr>
              <a:t>93</a:t>
            </a:r>
            <a:r>
              <a:rPr lang="zh-CN" altLang="zh-CN"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86</a:t>
            </a:r>
            <a:r>
              <a:rPr lang="zh-CN" altLang="zh-CN"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20</a:t>
            </a:r>
            <a:r>
              <a:rPr lang="en-US" altLang="zh-CN" sz="1200" dirty="0">
                <a:latin typeface="微软雅黑" panose="020B0503020204020204" charset="-122"/>
                <a:ea typeface="微软雅黑" panose="020B0503020204020204" charset="-122"/>
                <a:sym typeface="宋体" panose="02010600030101010101" pitchFamily="2" charset="-122"/>
              </a:rPr>
              <a:t>MM</a:t>
            </a:r>
          </a:p>
        </p:txBody>
      </p:sp>
      <p:pic>
        <p:nvPicPr>
          <p:cNvPr id="7" name="图片 6">
            <a:extLst>
              <a:ext uri="{FF2B5EF4-FFF2-40B4-BE49-F238E27FC236}">
                <a16:creationId xmlns:a16="http://schemas.microsoft.com/office/drawing/2014/main" id="{FDC3E531-DEA4-BBE8-8FFC-A25BA43B78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92234" y="235222"/>
            <a:ext cx="4232965" cy="5983679"/>
          </a:xfrm>
          <a:prstGeom prst="rect">
            <a:avLst/>
          </a:prstGeom>
        </p:spPr>
      </p:pic>
    </p:spTree>
    <p:extLst>
      <p:ext uri="{BB962C8B-B14F-4D97-AF65-F5344CB8AC3E}">
        <p14:creationId xmlns:p14="http://schemas.microsoft.com/office/powerpoint/2010/main" val="31349190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99599" y="3298709"/>
            <a:ext cx="5192804" cy="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479887" y="702309"/>
            <a:ext cx="5401366" cy="1905068"/>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可视对讲呼梯联动转换器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、实现外呼招梯功能，支持手机呼梯、机器人呼梯；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、外呼联网控制器通过</a:t>
            </a:r>
            <a:r>
              <a:rPr lang="en-US" altLang="zh-CN" sz="1200" dirty="0">
                <a:latin typeface="微软雅黑" panose="020B0503020204020204" charset="-122"/>
                <a:ea typeface="微软雅黑" panose="020B0503020204020204" charset="-122"/>
                <a:sym typeface="宋体" panose="02010600030101010101" pitchFamily="2" charset="-122"/>
              </a:rPr>
              <a:t>485</a:t>
            </a:r>
            <a:r>
              <a:rPr lang="zh-CN" altLang="en-US" sz="1200" dirty="0">
                <a:latin typeface="微软雅黑" panose="020B0503020204020204" charset="-122"/>
                <a:ea typeface="微软雅黑" panose="020B0503020204020204" charset="-122"/>
                <a:sym typeface="宋体" panose="02010600030101010101" pitchFamily="2" charset="-122"/>
              </a:rPr>
              <a:t>将外呼控制板串联。</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、外呼联网控制器与梯控主控制器通过</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联网。</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、与机器人或第三方设备、软件对接，实现外呼招梯。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2848437" y="3381767"/>
            <a:ext cx="3143649" cy="2276388"/>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与对讲主机通信方式：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或</a:t>
            </a:r>
            <a:r>
              <a:rPr lang="en-US" altLang="zh-CN" sz="1200" dirty="0">
                <a:latin typeface="微软雅黑" panose="020B0503020204020204" charset="-122"/>
                <a:ea typeface="微软雅黑" panose="020B0503020204020204" charset="-122"/>
                <a:sym typeface="宋体" panose="02010600030101010101" pitchFamily="2" charset="-122"/>
              </a:rPr>
              <a:t>TCP/IP</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与梯控主控制器通讯方式：</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或</a:t>
            </a:r>
            <a:r>
              <a:rPr lang="en-US" altLang="zh-CN" sz="1200" dirty="0">
                <a:latin typeface="微软雅黑" panose="020B0503020204020204" charset="-122"/>
                <a:ea typeface="微软雅黑" panose="020B0503020204020204" charset="-122"/>
                <a:sym typeface="宋体" panose="02010600030101010101" pitchFamily="2" charset="-122"/>
              </a:rPr>
              <a:t>TCP/IP</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5V/12V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145×90×40mm</a:t>
            </a:r>
          </a:p>
        </p:txBody>
      </p:sp>
      <p:pic>
        <p:nvPicPr>
          <p:cNvPr id="2" name="图片 1">
            <a:extLst>
              <a:ext uri="{FF2B5EF4-FFF2-40B4-BE49-F238E27FC236}">
                <a16:creationId xmlns:a16="http://schemas.microsoft.com/office/drawing/2014/main" id="{28FFBDE2-E70E-9057-C98B-E062ABB7C6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 y="3904312"/>
            <a:ext cx="1932432" cy="1381197"/>
          </a:xfrm>
          <a:prstGeom prst="rect">
            <a:avLst/>
          </a:prstGeom>
        </p:spPr>
      </p:pic>
      <p:pic>
        <p:nvPicPr>
          <p:cNvPr id="7" name="图片 6">
            <a:extLst>
              <a:ext uri="{FF2B5EF4-FFF2-40B4-BE49-F238E27FC236}">
                <a16:creationId xmlns:a16="http://schemas.microsoft.com/office/drawing/2014/main" id="{4715A3AC-224A-4AA9-A2A9-87EF7B1FBA7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05763" y="227792"/>
            <a:ext cx="4260831" cy="6023071"/>
          </a:xfrm>
          <a:prstGeom prst="rect">
            <a:avLst/>
          </a:prstGeom>
        </p:spPr>
      </p:pic>
    </p:spTree>
    <p:extLst>
      <p:ext uri="{BB962C8B-B14F-4D97-AF65-F5344CB8AC3E}">
        <p14:creationId xmlns:p14="http://schemas.microsoft.com/office/powerpoint/2010/main" val="35511289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99599" y="3298709"/>
            <a:ext cx="5192804" cy="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479887" y="702309"/>
            <a:ext cx="5401366" cy="2461054"/>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外呼联网控制器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、与可视对讲联动，实现访客乘梯。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、可实现公共楼层与室内分机呼梯；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、可实现楼层之间业主相互呼梯；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、支持室内分机一键招梯（需可视对讲协议支持） ；</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、支持室内分机显示屏实时显示电梯当前楼层（需可视对讲协议支持）；</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、支持大部分常见可视对讲厂家，小部分不支持可二次开发。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479887" y="3345210"/>
            <a:ext cx="3143649" cy="283038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处理器：</a:t>
            </a:r>
            <a:r>
              <a:rPr lang="en-US" altLang="zh-CN" sz="1200" dirty="0">
                <a:latin typeface="微软雅黑" panose="020B0503020204020204" charset="-122"/>
                <a:ea typeface="微软雅黑" panose="020B0503020204020204" charset="-122"/>
                <a:sym typeface="宋体" panose="02010600030101010101" pitchFamily="2" charset="-122"/>
              </a:rPr>
              <a:t>32</a:t>
            </a:r>
            <a:r>
              <a:rPr lang="zh-CN" altLang="en-US" sz="1200" dirty="0">
                <a:latin typeface="微软雅黑" panose="020B0503020204020204" charset="-122"/>
                <a:ea typeface="微软雅黑" panose="020B0503020204020204" charset="-122"/>
                <a:sym typeface="宋体" panose="02010600030101010101" pitchFamily="2" charset="-122"/>
              </a:rPr>
              <a:t>位</a:t>
            </a:r>
            <a:r>
              <a:rPr lang="en-US" altLang="zh-CN" sz="1200" dirty="0">
                <a:latin typeface="微软雅黑" panose="020B0503020204020204" charset="-122"/>
                <a:ea typeface="微软雅黑" panose="020B0503020204020204" charset="-122"/>
                <a:sym typeface="宋体" panose="02010600030101010101" pitchFamily="2" charset="-122"/>
              </a:rPr>
              <a:t>ARM</a:t>
            </a:r>
            <a:r>
              <a:rPr lang="zh-CN" altLang="en-US" sz="1200" dirty="0">
                <a:latin typeface="微软雅黑" panose="020B0503020204020204" charset="-122"/>
                <a:ea typeface="微软雅黑" panose="020B0503020204020204" charset="-122"/>
                <a:sym typeface="宋体" panose="02010600030101010101" pitchFamily="2" charset="-122"/>
              </a:rPr>
              <a:t>处理器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操作系统：嵌入式实时操作系统</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通信接口：</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 </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接口：</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145×90×40MM</a:t>
            </a:r>
          </a:p>
        </p:txBody>
      </p:sp>
      <p:pic>
        <p:nvPicPr>
          <p:cNvPr id="4" name="图片 3">
            <a:extLst>
              <a:ext uri="{FF2B5EF4-FFF2-40B4-BE49-F238E27FC236}">
                <a16:creationId xmlns:a16="http://schemas.microsoft.com/office/drawing/2014/main" id="{92B06451-63E6-3036-3AC9-912E3389E4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09518" y="236359"/>
            <a:ext cx="4112662" cy="5813480"/>
          </a:xfrm>
          <a:prstGeom prst="rect">
            <a:avLst/>
          </a:prstGeom>
        </p:spPr>
      </p:pic>
      <p:pic>
        <p:nvPicPr>
          <p:cNvPr id="7" name="图片 6">
            <a:extLst>
              <a:ext uri="{FF2B5EF4-FFF2-40B4-BE49-F238E27FC236}">
                <a16:creationId xmlns:a16="http://schemas.microsoft.com/office/drawing/2014/main" id="{D0EAA9B2-38BB-A46D-CEF4-2CEAB4E61C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23601" y="3998098"/>
            <a:ext cx="1978143" cy="1413775"/>
          </a:xfrm>
          <a:prstGeom prst="rect">
            <a:avLst/>
          </a:prstGeom>
        </p:spPr>
      </p:pic>
    </p:spTree>
    <p:extLst>
      <p:ext uri="{BB962C8B-B14F-4D97-AF65-F5344CB8AC3E}">
        <p14:creationId xmlns:p14="http://schemas.microsoft.com/office/powerpoint/2010/main" val="9248252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153980" y="469619"/>
            <a:ext cx="4052856" cy="2184055"/>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外呼招梯控制板</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、实现电梯外呼招梯功能；</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、适合可视对接呼梯、机器人呼梯、手机呼梯等；</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、用于安装电梯外部按键面板后面槽中；</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、不能独立使用，与外呼联网控制器</a:t>
            </a:r>
            <a:r>
              <a:rPr lang="en-US" altLang="zh-CN" sz="1200" dirty="0">
                <a:latin typeface="微软雅黑" panose="020B0503020204020204" charset="-122"/>
                <a:ea typeface="微软雅黑" panose="020B0503020204020204" charset="-122"/>
                <a:sym typeface="宋体" panose="02010600030101010101" pitchFamily="2" charset="-122"/>
              </a:rPr>
              <a:t>485</a:t>
            </a:r>
            <a:r>
              <a:rPr lang="zh-CN" altLang="en-US" sz="1200" dirty="0">
                <a:latin typeface="微软雅黑" panose="020B0503020204020204" charset="-122"/>
                <a:ea typeface="微软雅黑" panose="020B0503020204020204" charset="-122"/>
                <a:sym typeface="宋体" panose="02010600030101010101" pitchFamily="2" charset="-122"/>
              </a:rPr>
              <a:t>通讯；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、可提供第三方接口，实现呼梯。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76868" y="3209414"/>
            <a:ext cx="4052855" cy="1999389"/>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5V/12V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75×45×20mm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2947971" y="2730424"/>
            <a:ext cx="5372411" cy="1316182"/>
          </a:xfrm>
          <a:prstGeom prst="bentConnector3">
            <a:avLst>
              <a:gd name="adj1" fmla="val 49097"/>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73981" y="702309"/>
            <a:ext cx="5133110" cy="2736065"/>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梯控外呼控制器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、支持接</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卡、二维码、人脸识别等读头控制外呼按钮。</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设备可脱机运行、可联网、可上云平台。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、安装电梯外部按键面板后面电梯井中，只控制上下按键，一般安装于一楼、负一楼等公共楼层，也可每层都安装。</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、脱机管理</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万用户，可扩展至</a:t>
            </a: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万</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与</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读头配合工作</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卡读写时间＜</a:t>
            </a:r>
            <a:r>
              <a:rPr lang="en-US" altLang="zh-CN" sz="1200" dirty="0">
                <a:latin typeface="微软雅黑" panose="020B0503020204020204" charset="-122"/>
                <a:ea typeface="微软雅黑" panose="020B0503020204020204" charset="-122"/>
                <a:sym typeface="宋体" panose="02010600030101010101" pitchFamily="2" charset="-122"/>
              </a:rPr>
              <a:t>0.3</a:t>
            </a:r>
            <a:r>
              <a:rPr lang="zh-CN" altLang="en-US" sz="1200" dirty="0">
                <a:latin typeface="微软雅黑" panose="020B0503020204020204" charset="-122"/>
                <a:ea typeface="微软雅黑" panose="020B0503020204020204" charset="-122"/>
                <a:sym typeface="宋体" panose="02010600030101010101" pitchFamily="2" charset="-122"/>
              </a:rPr>
              <a:t>秒；掉电不丢失</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卡信息。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、脱机乘梯记录信息</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万条，可扩展至</a:t>
            </a: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万； 。</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7763170" y="3388515"/>
            <a:ext cx="4052855" cy="2276388"/>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支持读头：</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卡、二维码、人脸识别</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TCP/IP</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5V/12V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121×87×20mm</a:t>
            </a:r>
          </a:p>
        </p:txBody>
      </p:sp>
      <p:pic>
        <p:nvPicPr>
          <p:cNvPr id="4" name="图片 3">
            <a:extLst>
              <a:ext uri="{FF2B5EF4-FFF2-40B4-BE49-F238E27FC236}">
                <a16:creationId xmlns:a16="http://schemas.microsoft.com/office/drawing/2014/main" id="{5C2D1A90-0F2D-DC39-2D9E-F39793C1D4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6868" y="1216206"/>
            <a:ext cx="1480038" cy="966136"/>
          </a:xfrm>
          <a:prstGeom prst="rect">
            <a:avLst/>
          </a:prstGeom>
        </p:spPr>
      </p:pic>
      <p:pic>
        <p:nvPicPr>
          <p:cNvPr id="10" name="图片 9">
            <a:extLst>
              <a:ext uri="{FF2B5EF4-FFF2-40B4-BE49-F238E27FC236}">
                <a16:creationId xmlns:a16="http://schemas.microsoft.com/office/drawing/2014/main" id="{5D8E580F-D2ED-36F4-253F-97E76B316C5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rot="16200000">
            <a:off x="5707541" y="3936532"/>
            <a:ext cx="1320717" cy="163137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612606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99599" y="3298709"/>
            <a:ext cx="5192804" cy="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479887" y="702309"/>
            <a:ext cx="5401366" cy="2461054"/>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电梯状态检测盒</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、实时检测电梯上下行状态。</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、实时监测电梯开关门状态。</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、实时检测电梯当前停靠楼层信息。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、强力吸安装方式，电梯无需打孔。</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、自带信号检测设备，不接入任何电梯信号，不破坏电梯任何线路，不需要电梯公司配合。</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479887" y="3128582"/>
            <a:ext cx="3143649" cy="2553387"/>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处理器：</a:t>
            </a:r>
            <a:r>
              <a:rPr lang="en-US" altLang="zh-CN" sz="1200" dirty="0">
                <a:latin typeface="微软雅黑" panose="020B0503020204020204" charset="-122"/>
                <a:ea typeface="微软雅黑" panose="020B0503020204020204" charset="-122"/>
                <a:sym typeface="宋体" panose="02010600030101010101" pitchFamily="2" charset="-122"/>
              </a:rPr>
              <a:t>32</a:t>
            </a:r>
            <a:r>
              <a:rPr lang="zh-CN" altLang="en-US" sz="1200" dirty="0">
                <a:latin typeface="微软雅黑" panose="020B0503020204020204" charset="-122"/>
                <a:ea typeface="微软雅黑" panose="020B0503020204020204" charset="-122"/>
                <a:sym typeface="宋体" panose="02010600030101010101" pitchFamily="2" charset="-122"/>
              </a:rPr>
              <a:t>位</a:t>
            </a:r>
            <a:r>
              <a:rPr lang="en-US" altLang="zh-CN" sz="1200" dirty="0">
                <a:latin typeface="微软雅黑" panose="020B0503020204020204" charset="-122"/>
                <a:ea typeface="微软雅黑" panose="020B0503020204020204" charset="-122"/>
                <a:sym typeface="宋体" panose="02010600030101010101" pitchFamily="2" charset="-122"/>
              </a:rPr>
              <a:t>ARM</a:t>
            </a:r>
            <a:r>
              <a:rPr lang="zh-CN" altLang="en-US" sz="1200" dirty="0">
                <a:latin typeface="微软雅黑" panose="020B0503020204020204" charset="-122"/>
                <a:ea typeface="微软雅黑" panose="020B0503020204020204" charset="-122"/>
                <a:sym typeface="宋体" panose="02010600030101010101" pitchFamily="2" charset="-122"/>
              </a:rPr>
              <a:t>处理器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操作系统：嵌入式实时操作系统</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通信接口：</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路 </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145×90×40MM</a:t>
            </a:r>
          </a:p>
        </p:txBody>
      </p:sp>
      <p:pic>
        <p:nvPicPr>
          <p:cNvPr id="2" name="图片 1">
            <a:extLst>
              <a:ext uri="{FF2B5EF4-FFF2-40B4-BE49-F238E27FC236}">
                <a16:creationId xmlns:a16="http://schemas.microsoft.com/office/drawing/2014/main" id="{175770F5-8709-5C38-0D13-88D31E49C8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6066" y="609976"/>
            <a:ext cx="2228850" cy="1593850"/>
          </a:xfrm>
          <a:prstGeom prst="rect">
            <a:avLst/>
          </a:prstGeom>
        </p:spPr>
      </p:pic>
      <p:pic>
        <p:nvPicPr>
          <p:cNvPr id="8" name="图片 7">
            <a:extLst>
              <a:ext uri="{FF2B5EF4-FFF2-40B4-BE49-F238E27FC236}">
                <a16:creationId xmlns:a16="http://schemas.microsoft.com/office/drawing/2014/main" id="{3992FF66-390E-BB9C-8A42-120A20BF510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75462" y="283210"/>
            <a:ext cx="4057597" cy="5735782"/>
          </a:xfrm>
          <a:prstGeom prst="rect">
            <a:avLst/>
          </a:prstGeom>
        </p:spPr>
      </p:pic>
      <p:pic>
        <p:nvPicPr>
          <p:cNvPr id="11" name="图片 10">
            <a:extLst>
              <a:ext uri="{FF2B5EF4-FFF2-40B4-BE49-F238E27FC236}">
                <a16:creationId xmlns:a16="http://schemas.microsoft.com/office/drawing/2014/main" id="{92EEEDBB-3311-927C-459A-7C6C75B3233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17984" y="3136759"/>
            <a:ext cx="1063068" cy="1002478"/>
          </a:xfrm>
          <a:prstGeom prst="rect">
            <a:avLst/>
          </a:prstGeom>
        </p:spPr>
      </p:pic>
      <p:pic>
        <p:nvPicPr>
          <p:cNvPr id="13" name="图片 12">
            <a:extLst>
              <a:ext uri="{FF2B5EF4-FFF2-40B4-BE49-F238E27FC236}">
                <a16:creationId xmlns:a16="http://schemas.microsoft.com/office/drawing/2014/main" id="{92CF14E2-EE4C-21FA-21D4-3FFA4E8FA41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158488" y="3292273"/>
            <a:ext cx="217239" cy="753595"/>
          </a:xfrm>
          <a:prstGeom prst="rect">
            <a:avLst/>
          </a:prstGeom>
        </p:spPr>
      </p:pic>
      <p:sp>
        <p:nvSpPr>
          <p:cNvPr id="15" name="TextBox 4">
            <a:extLst>
              <a:ext uri="{FF2B5EF4-FFF2-40B4-BE49-F238E27FC236}">
                <a16:creationId xmlns:a16="http://schemas.microsoft.com/office/drawing/2014/main" id="{1AD54C2C-1AA8-B4DD-D0FC-CCC86F1055D0}"/>
              </a:ext>
            </a:extLst>
          </p:cNvPr>
          <p:cNvSpPr txBox="1">
            <a:spLocks noChangeArrowheads="1"/>
          </p:cNvSpPr>
          <p:nvPr/>
        </p:nvSpPr>
        <p:spPr bwMode="auto">
          <a:xfrm>
            <a:off x="3063733" y="4045868"/>
            <a:ext cx="1371569"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楼层检测传感器</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6" name="TextBox 4">
            <a:extLst>
              <a:ext uri="{FF2B5EF4-FFF2-40B4-BE49-F238E27FC236}">
                <a16:creationId xmlns:a16="http://schemas.microsoft.com/office/drawing/2014/main" id="{5EBD5CD6-C003-25C5-CD61-C3D8E18E9F75}"/>
              </a:ext>
            </a:extLst>
          </p:cNvPr>
          <p:cNvSpPr txBox="1">
            <a:spLocks noChangeArrowheads="1"/>
          </p:cNvSpPr>
          <p:nvPr/>
        </p:nvSpPr>
        <p:spPr bwMode="auto">
          <a:xfrm>
            <a:off x="4708730" y="4045868"/>
            <a:ext cx="118107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楼层定位标签</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5" name="图片 4">
            <a:extLst>
              <a:ext uri="{FF2B5EF4-FFF2-40B4-BE49-F238E27FC236}">
                <a16:creationId xmlns:a16="http://schemas.microsoft.com/office/drawing/2014/main" id="{7C8A0646-33EB-4093-D67B-C8B184168D8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91109" y="4639393"/>
            <a:ext cx="538588" cy="777460"/>
          </a:xfrm>
          <a:prstGeom prst="rect">
            <a:avLst/>
          </a:prstGeom>
        </p:spPr>
      </p:pic>
      <p:sp>
        <p:nvSpPr>
          <p:cNvPr id="7" name="TextBox 4">
            <a:extLst>
              <a:ext uri="{FF2B5EF4-FFF2-40B4-BE49-F238E27FC236}">
                <a16:creationId xmlns:a16="http://schemas.microsoft.com/office/drawing/2014/main" id="{61D1219D-0600-32C7-5300-3D65A0D3AB12}"/>
              </a:ext>
            </a:extLst>
          </p:cNvPr>
          <p:cNvSpPr txBox="1">
            <a:spLocks noChangeArrowheads="1"/>
          </p:cNvSpPr>
          <p:nvPr/>
        </p:nvSpPr>
        <p:spPr bwMode="auto">
          <a:xfrm>
            <a:off x="2937164" y="5466587"/>
            <a:ext cx="1475509"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上下行检测传感器</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12" name="图片 11">
            <a:extLst>
              <a:ext uri="{FF2B5EF4-FFF2-40B4-BE49-F238E27FC236}">
                <a16:creationId xmlns:a16="http://schemas.microsoft.com/office/drawing/2014/main" id="{C7D3C6B5-4800-347F-C3D2-F5855F874FD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64082" y="4959554"/>
            <a:ext cx="348943" cy="475537"/>
          </a:xfrm>
          <a:prstGeom prst="rect">
            <a:avLst/>
          </a:prstGeom>
        </p:spPr>
      </p:pic>
      <p:sp>
        <p:nvSpPr>
          <p:cNvPr id="17" name="TextBox 4">
            <a:extLst>
              <a:ext uri="{FF2B5EF4-FFF2-40B4-BE49-F238E27FC236}">
                <a16:creationId xmlns:a16="http://schemas.microsoft.com/office/drawing/2014/main" id="{F19E30B3-9B89-AA07-B261-218E343D936F}"/>
              </a:ext>
            </a:extLst>
          </p:cNvPr>
          <p:cNvSpPr txBox="1">
            <a:spLocks noChangeArrowheads="1"/>
          </p:cNvSpPr>
          <p:nvPr/>
        </p:nvSpPr>
        <p:spPr bwMode="auto">
          <a:xfrm>
            <a:off x="4620491" y="5435091"/>
            <a:ext cx="1323107"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开门到位传感器</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9200714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99599" y="3298709"/>
            <a:ext cx="5192804" cy="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222595" y="401988"/>
            <a:ext cx="5401366" cy="3569050"/>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三菱</a:t>
            </a: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部分</a:t>
            </a: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电梯专用板</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、扩展板不可独立使用，连接在电梯控制器上使用；</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、每个楼层控制板控制</a:t>
            </a:r>
            <a:r>
              <a:rPr lang="en-US" altLang="zh-CN" sz="1200" dirty="0">
                <a:latin typeface="微软雅黑" panose="020B0503020204020204" charset="-122"/>
                <a:ea typeface="微软雅黑" panose="020B0503020204020204" charset="-122"/>
                <a:sym typeface="宋体" panose="02010600030101010101" pitchFamily="2" charset="-122"/>
              </a:rPr>
              <a:t>6~16</a:t>
            </a:r>
            <a:r>
              <a:rPr lang="zh-CN" altLang="en-US" sz="1200" dirty="0">
                <a:latin typeface="微软雅黑" panose="020B0503020204020204" charset="-122"/>
                <a:ea typeface="微软雅黑" panose="020B0503020204020204" charset="-122"/>
                <a:sym typeface="宋体" panose="02010600030101010101" pitchFamily="2" charset="-122"/>
              </a:rPr>
              <a:t>层楼，可串联使用，与三菱部分电梯配套使用，具体根据三菱电梯按键板决定，比如三菱电梯按键板只控制</a:t>
            </a: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个按键，则需要对应用一个三菱专用板，三菱电梯按键板如果控制</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层，的需要对应用一块三菱专用板，该电梯有多少块按键板，则对应用用几三菱专用板；</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、设备安装于电梯按键背面槽中，且采用强力吸安装方式，无需打孔，安装及维护不需要电梯厂家每次开箱配合，施工维护极为方便；</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、工作电源由主板提供；</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、扩展板的信息处理是经过电梯控制主板来进行传输 ；</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、断电自动恢复电梯正常状态。</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9184348" y="3790026"/>
            <a:ext cx="3143649" cy="2276388"/>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控制楼层：单个板控制</a:t>
            </a:r>
            <a:r>
              <a:rPr lang="en-US" altLang="zh-CN" sz="1200" dirty="0">
                <a:latin typeface="微软雅黑" panose="020B0503020204020204" charset="-122"/>
                <a:ea typeface="微软雅黑" panose="020B0503020204020204" charset="-122"/>
                <a:sym typeface="宋体" panose="02010600030101010101" pitchFamily="2" charset="-122"/>
              </a:rPr>
              <a:t>6~16</a:t>
            </a:r>
            <a:r>
              <a:rPr lang="zh-CN" altLang="en-US" sz="1200" dirty="0">
                <a:latin typeface="微软雅黑" panose="020B0503020204020204" charset="-122"/>
                <a:ea typeface="微软雅黑" panose="020B0503020204020204" charset="-122"/>
                <a:sym typeface="宋体" panose="02010600030101010101" pitchFamily="2" charset="-122"/>
              </a:rPr>
              <a:t>层楼</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消防要求：断电自动恢复电梯正常状态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200mA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122*87*25MM</a:t>
            </a:r>
          </a:p>
        </p:txBody>
      </p:sp>
      <p:pic>
        <p:nvPicPr>
          <p:cNvPr id="4" name="图片 3">
            <a:extLst>
              <a:ext uri="{FF2B5EF4-FFF2-40B4-BE49-F238E27FC236}">
                <a16:creationId xmlns:a16="http://schemas.microsoft.com/office/drawing/2014/main" id="{7354D84F-F111-B4A6-D3DC-01E41DAFB7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59783" y="4204312"/>
            <a:ext cx="1160784" cy="1753352"/>
          </a:xfrm>
          <a:prstGeom prst="rect">
            <a:avLst/>
          </a:prstGeom>
        </p:spPr>
      </p:pic>
      <p:sp>
        <p:nvSpPr>
          <p:cNvPr id="2" name="TextBox 4">
            <a:extLst>
              <a:ext uri="{FF2B5EF4-FFF2-40B4-BE49-F238E27FC236}">
                <a16:creationId xmlns:a16="http://schemas.microsoft.com/office/drawing/2014/main" id="{10A7FBA2-6575-4B6D-57D4-3E25696B607F}"/>
              </a:ext>
            </a:extLst>
          </p:cNvPr>
          <p:cNvSpPr txBox="1">
            <a:spLocks noChangeArrowheads="1"/>
          </p:cNvSpPr>
          <p:nvPr/>
        </p:nvSpPr>
        <p:spPr bwMode="auto">
          <a:xfrm>
            <a:off x="228601" y="682950"/>
            <a:ext cx="3063190" cy="4954044"/>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梯控群控器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、支持电梯高峰调度，实现电梯群控管理，适合新旧电梯改造进行集中管理；</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、与电梯外呼控制器联动，识别验证通过后派梯；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、与电梯自带选层器联动，实现派梯；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、与通道闸联动，识别验证通过后派梯；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、与机器人联动，实现机器人派梯；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、与可视对讲呼梯联动转换器通讯，实现单元门派梯；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、与外呼控制系统联动，实现预约呼梯；</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、根据高峰调度策略，将电梯空闲时停到指定楼层；</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、设备可局域网通讯，可</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上云；</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、可提供第三方接口，，实现第三方平台实现上述功能。</a:t>
            </a:r>
          </a:p>
        </p:txBody>
      </p:sp>
      <p:sp>
        <p:nvSpPr>
          <p:cNvPr id="5" name="TextBox 4">
            <a:extLst>
              <a:ext uri="{FF2B5EF4-FFF2-40B4-BE49-F238E27FC236}">
                <a16:creationId xmlns:a16="http://schemas.microsoft.com/office/drawing/2014/main" id="{90F19D0F-24C2-2105-F78D-4CAB44D7F5FD}"/>
              </a:ext>
            </a:extLst>
          </p:cNvPr>
          <p:cNvSpPr txBox="1">
            <a:spLocks noChangeArrowheads="1"/>
          </p:cNvSpPr>
          <p:nvPr/>
        </p:nvSpPr>
        <p:spPr bwMode="auto">
          <a:xfrm>
            <a:off x="3544981" y="2235121"/>
            <a:ext cx="2551019" cy="3938382"/>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处理器：</a:t>
            </a:r>
            <a:r>
              <a:rPr lang="en-US" altLang="zh-CN" sz="1200" dirty="0">
                <a:latin typeface="微软雅黑" panose="020B0503020204020204" charset="-122"/>
                <a:ea typeface="微软雅黑" panose="020B0503020204020204" charset="-122"/>
                <a:sym typeface="宋体" panose="02010600030101010101" pitchFamily="2" charset="-122"/>
              </a:rPr>
              <a:t>32</a:t>
            </a:r>
            <a:r>
              <a:rPr lang="zh-CN" altLang="en-US" sz="1200" dirty="0">
                <a:latin typeface="微软雅黑" panose="020B0503020204020204" charset="-122"/>
                <a:ea typeface="微软雅黑" panose="020B0503020204020204" charset="-122"/>
                <a:sym typeface="宋体" panose="02010600030101010101" pitchFamily="2" charset="-122"/>
              </a:rPr>
              <a:t>位</a:t>
            </a:r>
            <a:r>
              <a:rPr lang="en-US" altLang="zh-CN" sz="1200" dirty="0">
                <a:latin typeface="微软雅黑" panose="020B0503020204020204" charset="-122"/>
                <a:ea typeface="微软雅黑" panose="020B0503020204020204" charset="-122"/>
                <a:sym typeface="宋体" panose="02010600030101010101" pitchFamily="2" charset="-122"/>
              </a:rPr>
              <a:t>ARM</a:t>
            </a:r>
            <a:r>
              <a:rPr lang="zh-CN" altLang="en-US" sz="1200" dirty="0">
                <a:latin typeface="微软雅黑" panose="020B0503020204020204" charset="-122"/>
                <a:ea typeface="微软雅黑" panose="020B0503020204020204" charset="-122"/>
                <a:sym typeface="宋体" panose="02010600030101010101" pitchFamily="2" charset="-122"/>
              </a:rPr>
              <a:t>处理器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操作系统：嵌入式实时操作系统</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硬件看门狗：双硬件看门狗工作，系统运行更稳定。</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有效保证系统</a:t>
            </a:r>
            <a:r>
              <a:rPr lang="en-US" altLang="zh-CN" sz="1200" dirty="0">
                <a:latin typeface="微软雅黑" panose="020B0503020204020204" charset="-122"/>
                <a:ea typeface="微软雅黑" panose="020B0503020204020204" charset="-122"/>
                <a:sym typeface="宋体" panose="02010600030101010101" pitchFamily="2" charset="-122"/>
              </a:rPr>
              <a:t>24</a:t>
            </a:r>
            <a:r>
              <a:rPr lang="zh-CN" altLang="en-US" sz="1200" dirty="0">
                <a:latin typeface="微软雅黑" panose="020B0503020204020204" charset="-122"/>
                <a:ea typeface="微软雅黑" panose="020B0503020204020204" charset="-122"/>
                <a:sym typeface="宋体" panose="02010600030101010101" pitchFamily="2" charset="-122"/>
              </a:rPr>
              <a:t>小时不断电长时间稳定工作</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通信接口：</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 </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接口：</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145×90×40MM</a:t>
            </a:r>
          </a:p>
        </p:txBody>
      </p:sp>
      <p:pic>
        <p:nvPicPr>
          <p:cNvPr id="8" name="图片 7">
            <a:extLst>
              <a:ext uri="{FF2B5EF4-FFF2-40B4-BE49-F238E27FC236}">
                <a16:creationId xmlns:a16="http://schemas.microsoft.com/office/drawing/2014/main" id="{F59AD831-E9FA-C1CA-94C8-8FE7073821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47201" y="757718"/>
            <a:ext cx="1923874" cy="1375276"/>
          </a:xfrm>
          <a:prstGeom prst="rect">
            <a:avLst/>
          </a:prstGeom>
        </p:spPr>
      </p:pic>
    </p:spTree>
    <p:extLst>
      <p:ext uri="{BB962C8B-B14F-4D97-AF65-F5344CB8AC3E}">
        <p14:creationId xmlns:p14="http://schemas.microsoft.com/office/powerpoint/2010/main" val="33834463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梯控系统</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405572" y="619699"/>
            <a:ext cx="5628065" cy="3292051"/>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免破线转接板及转接线</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、支持市面上绝大部分电梯按键；</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、每套控制一个电梯按键，包含：电梯按键转接板</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块、电梯按键到免破线转接板线</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条、免破线转接板到梯控楼层板线</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条；</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梯控系统发货前，需要确认电梯按键接线端子，以便定制转接板，发货后现场安装时不需要剪线，直接将原电梯按键接线端子拔下插到我司按键转接板上，我司按键转接板再插一条接线端子到原按键实现控制，梯控系统接线非常方便；</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、接线方法，将原电梯按键接线端子拔下，插到免破线转接板上，免破线转接板插一条线回电梯按键，同时免破线转接板插一条线到梯控楼层板，实现电梯按键控制，而不需要剪线。</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2947971" y="2730424"/>
            <a:ext cx="5372411" cy="1316182"/>
          </a:xfrm>
          <a:prstGeom prst="bentConnector3">
            <a:avLst>
              <a:gd name="adj1" fmla="val 58897"/>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426C6765-121D-FB3E-041C-EB0FEEE54DED}"/>
              </a:ext>
            </a:extLst>
          </p:cNvPr>
          <p:cNvSpPr txBox="1">
            <a:spLocks noChangeArrowheads="1"/>
          </p:cNvSpPr>
          <p:nvPr/>
        </p:nvSpPr>
        <p:spPr bwMode="auto">
          <a:xfrm>
            <a:off x="405572" y="3991427"/>
            <a:ext cx="4429664" cy="2276388"/>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适合电梯：日立、三菱、通力、迅达、蒂森、奥的斯、默纳克、康力、西奥、快意、广日、东南、永大、新时达、江南嘉捷、宏大、东芝、富士达、三星、远大、梅轮、菱王、西威、申龙、博林特、科莱、西尼等大部分电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规格：根据电梯按键定制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p:txBody>
      </p:sp>
      <p:pic>
        <p:nvPicPr>
          <p:cNvPr id="11" name="图片 10">
            <a:extLst>
              <a:ext uri="{FF2B5EF4-FFF2-40B4-BE49-F238E27FC236}">
                <a16:creationId xmlns:a16="http://schemas.microsoft.com/office/drawing/2014/main" id="{535F1F0E-2590-47BB-8182-D4F3AD7C8D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84677" y="787925"/>
            <a:ext cx="1039495" cy="949994"/>
          </a:xfrm>
          <a:prstGeom prst="rect">
            <a:avLst/>
          </a:prstGeom>
        </p:spPr>
      </p:pic>
      <p:pic>
        <p:nvPicPr>
          <p:cNvPr id="16" name="图片 15">
            <a:extLst>
              <a:ext uri="{FF2B5EF4-FFF2-40B4-BE49-F238E27FC236}">
                <a16:creationId xmlns:a16="http://schemas.microsoft.com/office/drawing/2014/main" id="{38EA9BC2-4D8E-59B2-CE60-E85B92B8A9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08670" y="768703"/>
            <a:ext cx="599123" cy="950400"/>
          </a:xfrm>
          <a:prstGeom prst="rect">
            <a:avLst/>
          </a:prstGeom>
        </p:spPr>
      </p:pic>
      <p:pic>
        <p:nvPicPr>
          <p:cNvPr id="18" name="图片 17">
            <a:extLst>
              <a:ext uri="{FF2B5EF4-FFF2-40B4-BE49-F238E27FC236}">
                <a16:creationId xmlns:a16="http://schemas.microsoft.com/office/drawing/2014/main" id="{5E16AF16-0DF7-A6D1-A8A0-D6C4ACDCE78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47959" y="768703"/>
            <a:ext cx="598710" cy="950400"/>
          </a:xfrm>
          <a:prstGeom prst="rect">
            <a:avLst/>
          </a:prstGeom>
        </p:spPr>
      </p:pic>
      <p:pic>
        <p:nvPicPr>
          <p:cNvPr id="20" name="图片 19">
            <a:extLst>
              <a:ext uri="{FF2B5EF4-FFF2-40B4-BE49-F238E27FC236}">
                <a16:creationId xmlns:a16="http://schemas.microsoft.com/office/drawing/2014/main" id="{433ABFE4-C049-4C57-97F5-212E90CF81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159129" y="748937"/>
            <a:ext cx="629536" cy="988981"/>
          </a:xfrm>
          <a:prstGeom prst="rect">
            <a:avLst/>
          </a:prstGeom>
        </p:spPr>
      </p:pic>
      <p:pic>
        <p:nvPicPr>
          <p:cNvPr id="22" name="图片 21">
            <a:extLst>
              <a:ext uri="{FF2B5EF4-FFF2-40B4-BE49-F238E27FC236}">
                <a16:creationId xmlns:a16="http://schemas.microsoft.com/office/drawing/2014/main" id="{602FFF7B-06AE-E8B4-EB69-24AA4C8E46D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12500" y="4042102"/>
            <a:ext cx="1169820" cy="2027974"/>
          </a:xfrm>
          <a:prstGeom prst="rect">
            <a:avLst/>
          </a:prstGeom>
        </p:spPr>
      </p:pic>
      <p:pic>
        <p:nvPicPr>
          <p:cNvPr id="24" name="图片 23">
            <a:extLst>
              <a:ext uri="{FF2B5EF4-FFF2-40B4-BE49-F238E27FC236}">
                <a16:creationId xmlns:a16="http://schemas.microsoft.com/office/drawing/2014/main" id="{B7044ED1-0794-6738-0684-B9B3BAC3E46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5400000">
            <a:off x="6259447" y="4471180"/>
            <a:ext cx="2027972" cy="1169820"/>
          </a:xfrm>
          <a:prstGeom prst="rect">
            <a:avLst/>
          </a:prstGeom>
        </p:spPr>
      </p:pic>
      <p:pic>
        <p:nvPicPr>
          <p:cNvPr id="26" name="图片 25">
            <a:extLst>
              <a:ext uri="{FF2B5EF4-FFF2-40B4-BE49-F238E27FC236}">
                <a16:creationId xmlns:a16="http://schemas.microsoft.com/office/drawing/2014/main" id="{BB48EEFF-D19A-61A1-DC14-6781CEFFB83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167040" y="4042102"/>
            <a:ext cx="873053" cy="2026344"/>
          </a:xfrm>
          <a:prstGeom prst="rect">
            <a:avLst/>
          </a:prstGeom>
        </p:spPr>
      </p:pic>
      <p:pic>
        <p:nvPicPr>
          <p:cNvPr id="28" name="图片 27">
            <a:extLst>
              <a:ext uri="{FF2B5EF4-FFF2-40B4-BE49-F238E27FC236}">
                <a16:creationId xmlns:a16="http://schemas.microsoft.com/office/drawing/2014/main" id="{5B9E08D1-B033-4DB4-ACEB-E0D881DD2B6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687645" y="2231759"/>
            <a:ext cx="1175905" cy="1316502"/>
          </a:xfrm>
          <a:prstGeom prst="rect">
            <a:avLst/>
          </a:prstGeom>
        </p:spPr>
      </p:pic>
      <p:pic>
        <p:nvPicPr>
          <p:cNvPr id="30" name="图片 29">
            <a:extLst>
              <a:ext uri="{FF2B5EF4-FFF2-40B4-BE49-F238E27FC236}">
                <a16:creationId xmlns:a16="http://schemas.microsoft.com/office/drawing/2014/main" id="{C924A21E-831F-7589-E246-4B032C1DEF2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68847" y="2230660"/>
            <a:ext cx="1353616" cy="1317600"/>
          </a:xfrm>
          <a:prstGeom prst="rect">
            <a:avLst/>
          </a:prstGeom>
        </p:spPr>
      </p:pic>
      <p:pic>
        <p:nvPicPr>
          <p:cNvPr id="33" name="图片 32">
            <a:extLst>
              <a:ext uri="{FF2B5EF4-FFF2-40B4-BE49-F238E27FC236}">
                <a16:creationId xmlns:a16="http://schemas.microsoft.com/office/drawing/2014/main" id="{5792422F-FFE4-76E9-42BF-6786A4CC271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1157541" y="744874"/>
            <a:ext cx="588067" cy="966239"/>
          </a:xfrm>
          <a:prstGeom prst="rect">
            <a:avLst/>
          </a:prstGeom>
        </p:spPr>
      </p:pic>
      <p:pic>
        <p:nvPicPr>
          <p:cNvPr id="35" name="图片 34">
            <a:extLst>
              <a:ext uri="{FF2B5EF4-FFF2-40B4-BE49-F238E27FC236}">
                <a16:creationId xmlns:a16="http://schemas.microsoft.com/office/drawing/2014/main" id="{5D5DCE5E-810F-85CE-475E-311EC9488BEF}"/>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653983" y="2212943"/>
            <a:ext cx="925296" cy="1317600"/>
          </a:xfrm>
          <a:prstGeom prst="rect">
            <a:avLst/>
          </a:prstGeom>
        </p:spPr>
      </p:pic>
      <p:pic>
        <p:nvPicPr>
          <p:cNvPr id="38" name="图片 37">
            <a:extLst>
              <a:ext uri="{FF2B5EF4-FFF2-40B4-BE49-F238E27FC236}">
                <a16:creationId xmlns:a16="http://schemas.microsoft.com/office/drawing/2014/main" id="{2D2E050D-9BCE-709F-59BA-0DF3EC15184D}"/>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831963" y="2212943"/>
            <a:ext cx="913645" cy="1317600"/>
          </a:xfrm>
          <a:prstGeom prst="rect">
            <a:avLst/>
          </a:prstGeom>
        </p:spPr>
      </p:pic>
      <p:pic>
        <p:nvPicPr>
          <p:cNvPr id="40" name="图片 39">
            <a:extLst>
              <a:ext uri="{FF2B5EF4-FFF2-40B4-BE49-F238E27FC236}">
                <a16:creationId xmlns:a16="http://schemas.microsoft.com/office/drawing/2014/main" id="{D70F06E1-8A55-10B5-46E6-7666DCCF98C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327133" y="4031676"/>
            <a:ext cx="1010104" cy="2047195"/>
          </a:xfrm>
          <a:prstGeom prst="rect">
            <a:avLst/>
          </a:prstGeom>
        </p:spPr>
      </p:pic>
      <p:pic>
        <p:nvPicPr>
          <p:cNvPr id="42" name="图片 41">
            <a:extLst>
              <a:ext uri="{FF2B5EF4-FFF2-40B4-BE49-F238E27FC236}">
                <a16:creationId xmlns:a16="http://schemas.microsoft.com/office/drawing/2014/main" id="{393B8BAD-E723-E960-15C2-FB078AD578BA}"/>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0647422" y="4031676"/>
            <a:ext cx="1081529" cy="2050398"/>
          </a:xfrm>
          <a:prstGeom prst="rect">
            <a:avLst/>
          </a:prstGeom>
        </p:spPr>
      </p:pic>
      <p:pic>
        <p:nvPicPr>
          <p:cNvPr id="4" name="图片 3">
            <a:extLst>
              <a:ext uri="{FF2B5EF4-FFF2-40B4-BE49-F238E27FC236}">
                <a16:creationId xmlns:a16="http://schemas.microsoft.com/office/drawing/2014/main" id="{4CA69E89-5919-CA00-9933-C01680C7D877}"/>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692008" y="420580"/>
            <a:ext cx="1103561" cy="1110613"/>
          </a:xfrm>
          <a:prstGeom prst="rect">
            <a:avLst/>
          </a:prstGeom>
        </p:spPr>
      </p:pic>
      <p:pic>
        <p:nvPicPr>
          <p:cNvPr id="7" name="图片 6">
            <a:extLst>
              <a:ext uri="{FF2B5EF4-FFF2-40B4-BE49-F238E27FC236}">
                <a16:creationId xmlns:a16="http://schemas.microsoft.com/office/drawing/2014/main" id="{853BDF12-4B9D-C340-D4AE-892F99D07C04}"/>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4885621" y="420580"/>
            <a:ext cx="1192471" cy="1110613"/>
          </a:xfrm>
          <a:prstGeom prst="rect">
            <a:avLst/>
          </a:prstGeom>
        </p:spPr>
      </p:pic>
    </p:spTree>
    <p:extLst>
      <p:ext uri="{BB962C8B-B14F-4D97-AF65-F5344CB8AC3E}">
        <p14:creationId xmlns:p14="http://schemas.microsoft.com/office/powerpoint/2010/main" val="10137266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C8A69-F106-5E34-0879-4930505205AB}"/>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D2D60405-C916-A69B-5241-09C46AAF2C45}"/>
              </a:ext>
            </a:extLst>
          </p:cNvPr>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a:extLst>
              <a:ext uri="{FF2B5EF4-FFF2-40B4-BE49-F238E27FC236}">
                <a16:creationId xmlns:a16="http://schemas.microsoft.com/office/drawing/2014/main" id="{C68121AC-C6BD-4485-5022-871C3910C022}"/>
              </a:ext>
            </a:extLst>
          </p:cNvPr>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产品手册</a:t>
            </a:r>
          </a:p>
        </p:txBody>
      </p:sp>
      <p:grpSp>
        <p:nvGrpSpPr>
          <p:cNvPr id="2" name="组合 1">
            <a:extLst>
              <a:ext uri="{FF2B5EF4-FFF2-40B4-BE49-F238E27FC236}">
                <a16:creationId xmlns:a16="http://schemas.microsoft.com/office/drawing/2014/main" id="{9EEBB559-867A-5CEC-B490-DEC51601928B}"/>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06552152-291A-D381-7795-9621D280D821}"/>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E85F2E60-0C09-259D-CAEA-A9109953E942}"/>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16029994-8F6E-DDC1-0C0E-69E735A714A6}"/>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97F8863E-32DF-0FBA-C68D-5CF7F9E834A9}"/>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FA44CCE9-E736-4C09-AF3A-8AE723E5FF7A}"/>
              </a:ext>
            </a:extLst>
          </p:cNvPr>
          <p:cNvSpPr/>
          <p:nvPr/>
        </p:nvSpPr>
        <p:spPr>
          <a:xfrm>
            <a:off x="5096237" y="2397281"/>
            <a:ext cx="1985160"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门禁系统</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9AD1A80D-8D58-8A3C-6D56-A693EADD1209}"/>
              </a:ext>
            </a:extLst>
          </p:cNvPr>
          <p:cNvSpPr/>
          <p:nvPr/>
        </p:nvSpPr>
        <p:spPr>
          <a:xfrm>
            <a:off x="3865138" y="3255784"/>
            <a:ext cx="4447371"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二维码、人脸、刷卡、机器人、手机远程等开门</a:t>
            </a:r>
          </a:p>
        </p:txBody>
      </p:sp>
    </p:spTree>
    <p:extLst>
      <p:ext uri="{BB962C8B-B14F-4D97-AF65-F5344CB8AC3E}">
        <p14:creationId xmlns:p14="http://schemas.microsoft.com/office/powerpoint/2010/main" val="7131853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门禁系统</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580672" cy="550804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双门控制器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32</a:t>
            </a:r>
            <a:r>
              <a:rPr lang="zh-CN" altLang="en-US" sz="1200" dirty="0">
                <a:latin typeface="微软雅黑" panose="020B0503020204020204" charset="-122"/>
                <a:ea typeface="微软雅黑" panose="020B0503020204020204" charset="-122"/>
                <a:sym typeface="宋体" panose="02010600030101010101" pitchFamily="2" charset="-122"/>
              </a:rPr>
              <a:t>位</a:t>
            </a:r>
            <a:r>
              <a:rPr lang="en-US" altLang="zh-CN" sz="1200" dirty="0">
                <a:latin typeface="微软雅黑" panose="020B0503020204020204" charset="-122"/>
                <a:ea typeface="微软雅黑" panose="020B0503020204020204" charset="-122"/>
                <a:sym typeface="宋体" panose="02010600030101010101" pitchFamily="2" charset="-122"/>
              </a:rPr>
              <a:t>ARM</a:t>
            </a:r>
            <a:r>
              <a:rPr lang="zh-CN" altLang="en-US" sz="1200" dirty="0">
                <a:latin typeface="微软雅黑" panose="020B0503020204020204" charset="-122"/>
                <a:ea typeface="微软雅黑" panose="020B0503020204020204" charset="-122"/>
                <a:sym typeface="宋体" panose="02010600030101010101" pitchFamily="2" charset="-122"/>
              </a:rPr>
              <a:t>处理器，嵌入式操作系统；</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WG</a:t>
            </a:r>
            <a:r>
              <a:rPr lang="zh-CN" altLang="en-US" sz="1200" dirty="0">
                <a:latin typeface="微软雅黑" panose="020B0503020204020204" charset="-122"/>
                <a:ea typeface="微软雅黑" panose="020B0503020204020204" charset="-122"/>
                <a:sym typeface="宋体" panose="02010600030101010101" pitchFamily="2" charset="-122"/>
              </a:rPr>
              <a:t>读卡器或者</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通讯接口读卡器；</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卡、二维码、人脸、密码等读头；</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联网管理，方便扩充和升级；</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、可连接</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个外接读头，控制</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个门区；</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每个门开门时间可在</a:t>
            </a:r>
            <a:r>
              <a:rPr lang="en-US" altLang="zh-CN" sz="1200" dirty="0">
                <a:latin typeface="微软雅黑" panose="020B0503020204020204" charset="-122"/>
                <a:ea typeface="微软雅黑" panose="020B0503020204020204" charset="-122"/>
                <a:sym typeface="宋体" panose="02010600030101010101" pitchFamily="2" charset="-122"/>
              </a:rPr>
              <a:t>1—255</a:t>
            </a:r>
            <a:r>
              <a:rPr lang="zh-CN" altLang="en-US" sz="1200" dirty="0">
                <a:latin typeface="微软雅黑" panose="020B0503020204020204" charset="-122"/>
                <a:ea typeface="微软雅黑" panose="020B0503020204020204" charset="-122"/>
                <a:sym typeface="宋体" panose="02010600030101010101" pitchFamily="2" charset="-122"/>
              </a:rPr>
              <a:t>秒自由设置；</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、脱机开门记录信息</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万条，可扩展至</a:t>
            </a: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万；</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、脱机管理</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万用户，可扩展至</a:t>
            </a: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万</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与</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读头配合工作</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卡读写时间＜</a:t>
            </a:r>
            <a:r>
              <a:rPr lang="en-US" altLang="zh-CN" sz="1200" dirty="0">
                <a:latin typeface="微软雅黑" panose="020B0503020204020204" charset="-122"/>
                <a:ea typeface="微软雅黑" panose="020B0503020204020204" charset="-122"/>
                <a:sym typeface="宋体" panose="02010600030101010101" pitchFamily="2" charset="-122"/>
              </a:rPr>
              <a:t>0.3</a:t>
            </a:r>
            <a:r>
              <a:rPr lang="zh-CN" altLang="en-US" sz="1200" dirty="0">
                <a:latin typeface="微软雅黑" panose="020B0503020204020204" charset="-122"/>
                <a:ea typeface="微软雅黑" panose="020B0503020204020204" charset="-122"/>
                <a:sym typeface="宋体" panose="02010600030101010101" pitchFamily="2" charset="-122"/>
              </a:rPr>
              <a:t>秒；掉电不丢失</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卡信息；</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、可独立控制</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个门的进出，每个门可以独立设置用户的开门权限、开门时间、有权开门的区域时段。</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路门磁输入；</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路开门按钮输入；</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路消防信号输入；具备门长时间未关闭报警、远程开锁功能； </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、平均无故障时间要求：设备全天工作，平均无故障工作时间（</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&gt;30000</a:t>
            </a:r>
            <a:r>
              <a:rPr lang="zh-CN" altLang="en-US" sz="1200" dirty="0">
                <a:latin typeface="微软雅黑" panose="020B0503020204020204" charset="-122"/>
                <a:ea typeface="微软雅黑" panose="020B0503020204020204" charset="-122"/>
                <a:sym typeface="宋体" panose="02010600030101010101" pitchFamily="2" charset="-122"/>
              </a:rPr>
              <a:t>小时；</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、环境适应性要求：安装在室内外环境中的设备工作温度为</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r>
              <a:rPr lang="zh-CN" altLang="en-US" sz="1200" dirty="0">
                <a:latin typeface="微软雅黑" panose="020B0503020204020204" charset="-122"/>
                <a:ea typeface="微软雅黑" panose="020B0503020204020204" charset="-122"/>
                <a:sym typeface="宋体" panose="02010600030101010101" pitchFamily="2" charset="-122"/>
              </a:rPr>
              <a:t>，相对湿度小于</a:t>
            </a:r>
            <a:r>
              <a:rPr lang="en-US" altLang="zh-CN" sz="1200" dirty="0">
                <a:latin typeface="微软雅黑" panose="020B0503020204020204" charset="-122"/>
                <a:ea typeface="微软雅黑" panose="020B0503020204020204" charset="-122"/>
                <a:sym typeface="宋体" panose="02010600030101010101" pitchFamily="2" charset="-122"/>
              </a:rPr>
              <a:t>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90%</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09443" y="426628"/>
            <a:ext cx="5398540" cy="5877374"/>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联网数量：</a:t>
            </a:r>
            <a:r>
              <a:rPr lang="en-US" altLang="zh-CN" sz="1200" dirty="0">
                <a:latin typeface="微软雅黑" panose="020B0503020204020204" charset="-122"/>
                <a:ea typeface="微软雅黑" panose="020B0503020204020204" charset="-122"/>
                <a:sym typeface="宋体" panose="02010600030101010101" pitchFamily="2" charset="-122"/>
              </a:rPr>
              <a:t>65000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硬件看门狗：双硬件看门狗工作，系统运行更稳定。有效保证系统</a:t>
            </a:r>
            <a:r>
              <a:rPr lang="en-US" altLang="zh-CN" sz="1200" dirty="0">
                <a:latin typeface="微软雅黑" panose="020B0503020204020204" charset="-122"/>
                <a:ea typeface="微软雅黑" panose="020B0503020204020204" charset="-122"/>
                <a:sym typeface="宋体" panose="02010600030101010101" pitchFamily="2" charset="-122"/>
              </a:rPr>
              <a:t>24</a:t>
            </a:r>
            <a:r>
              <a:rPr lang="zh-CN" altLang="en-US" sz="1200" dirty="0">
                <a:latin typeface="微软雅黑" panose="020B0503020204020204" charset="-122"/>
                <a:ea typeface="微软雅黑" panose="020B0503020204020204" charset="-122"/>
                <a:sym typeface="宋体" panose="02010600030101010101" pitchFamily="2" charset="-122"/>
              </a:rPr>
              <a:t>小时不断电长时间稳定工作</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存储容量：</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万用户卡，</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万条刷卡记录，均可扩展至</a:t>
            </a: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万。</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读卡距离：</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6CM</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ID</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 CM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读卡时间：小于</a:t>
            </a:r>
            <a:r>
              <a:rPr lang="en-US" altLang="zh-CN" sz="1200" dirty="0">
                <a:latin typeface="微软雅黑" panose="020B0503020204020204" charset="-122"/>
                <a:ea typeface="微软雅黑" panose="020B0503020204020204" charset="-122"/>
                <a:sym typeface="宋体" panose="02010600030101010101" pitchFamily="2" charset="-122"/>
              </a:rPr>
              <a:t>0.2</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读卡器数量：</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个</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门控数量：</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路输出</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开门按钮：</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路输入</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时间权限组：</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组按周循环时间权限组，不同用户设置不同时间进出门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开放时间组：</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组周循环开放时间权限组，不刷卡门自动开放。如上班高峰时间应用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管制时间组：</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组周循环管制时间权限组，时间段内管制，刷卡也无效。如周末不上班应用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联网运行：系统支持</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联网</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500mA</a:t>
            </a:r>
            <a:r>
              <a:rPr lang="zh-CN" altLang="en-US" sz="1200" dirty="0">
                <a:latin typeface="微软雅黑" panose="020B0503020204020204" charset="-122"/>
                <a:ea typeface="微软雅黑" panose="020B0503020204020204" charset="-122"/>
                <a:sym typeface="宋体" panose="02010600030101010101" pitchFamily="2" charset="-122"/>
              </a:rPr>
              <a:t>（不含门锁电源）</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121×87×20MM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5" name="图片 4">
            <a:extLst>
              <a:ext uri="{FF2B5EF4-FFF2-40B4-BE49-F238E27FC236}">
                <a16:creationId xmlns:a16="http://schemas.microsoft.com/office/drawing/2014/main" id="{5242D0B2-1FD4-CAF4-6269-4B825DCA19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71217" y="1119368"/>
            <a:ext cx="1593273" cy="1965820"/>
          </a:xfrm>
          <a:prstGeom prst="rect">
            <a:avLst/>
          </a:prstGeom>
        </p:spPr>
      </p:pic>
    </p:spTree>
    <p:extLst>
      <p:ext uri="{BB962C8B-B14F-4D97-AF65-F5344CB8AC3E}">
        <p14:creationId xmlns:p14="http://schemas.microsoft.com/office/powerpoint/2010/main" val="3304142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门禁系统</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580672" cy="550804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四门控制器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32</a:t>
            </a:r>
            <a:r>
              <a:rPr lang="zh-CN" altLang="en-US" sz="1200" dirty="0">
                <a:latin typeface="微软雅黑" panose="020B0503020204020204" charset="-122"/>
                <a:ea typeface="微软雅黑" panose="020B0503020204020204" charset="-122"/>
                <a:sym typeface="宋体" panose="02010600030101010101" pitchFamily="2" charset="-122"/>
              </a:rPr>
              <a:t>位</a:t>
            </a:r>
            <a:r>
              <a:rPr lang="en-US" altLang="zh-CN" sz="1200" dirty="0">
                <a:latin typeface="微软雅黑" panose="020B0503020204020204" charset="-122"/>
                <a:ea typeface="微软雅黑" panose="020B0503020204020204" charset="-122"/>
                <a:sym typeface="宋体" panose="02010600030101010101" pitchFamily="2" charset="-122"/>
              </a:rPr>
              <a:t>ARM</a:t>
            </a:r>
            <a:r>
              <a:rPr lang="zh-CN" altLang="en-US" sz="1200" dirty="0">
                <a:latin typeface="微软雅黑" panose="020B0503020204020204" charset="-122"/>
                <a:ea typeface="微软雅黑" panose="020B0503020204020204" charset="-122"/>
                <a:sym typeface="宋体" panose="02010600030101010101" pitchFamily="2" charset="-122"/>
              </a:rPr>
              <a:t>处理器，嵌入式操作系统；</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WG</a:t>
            </a:r>
            <a:r>
              <a:rPr lang="zh-CN" altLang="en-US" sz="1200" dirty="0">
                <a:latin typeface="微软雅黑" panose="020B0503020204020204" charset="-122"/>
                <a:ea typeface="微软雅黑" panose="020B0503020204020204" charset="-122"/>
                <a:sym typeface="宋体" panose="02010600030101010101" pitchFamily="2" charset="-122"/>
              </a:rPr>
              <a:t>读卡器或者</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通讯接口读卡器；</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卡、二维码、人脸、密码等读头；</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联网管理，方便扩充和升级；</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、可连接</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个外接读头，控制</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个门区；</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每个门开门时间可在</a:t>
            </a:r>
            <a:r>
              <a:rPr lang="en-US" altLang="zh-CN" sz="1200" dirty="0">
                <a:latin typeface="微软雅黑" panose="020B0503020204020204" charset="-122"/>
                <a:ea typeface="微软雅黑" panose="020B0503020204020204" charset="-122"/>
                <a:sym typeface="宋体" panose="02010600030101010101" pitchFamily="2" charset="-122"/>
              </a:rPr>
              <a:t>1—255</a:t>
            </a:r>
            <a:r>
              <a:rPr lang="zh-CN" altLang="en-US" sz="1200" dirty="0">
                <a:latin typeface="微软雅黑" panose="020B0503020204020204" charset="-122"/>
                <a:ea typeface="微软雅黑" panose="020B0503020204020204" charset="-122"/>
                <a:sym typeface="宋体" panose="02010600030101010101" pitchFamily="2" charset="-122"/>
              </a:rPr>
              <a:t>秒自由设置；</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、脱机开门记录信息</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万条，可扩展至</a:t>
            </a: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万；</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、脱机管理</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万用户，可扩展至</a:t>
            </a: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万</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与</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读头配合工作</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卡读写时间＜</a:t>
            </a:r>
            <a:r>
              <a:rPr lang="en-US" altLang="zh-CN" sz="1200" dirty="0">
                <a:latin typeface="微软雅黑" panose="020B0503020204020204" charset="-122"/>
                <a:ea typeface="微软雅黑" panose="020B0503020204020204" charset="-122"/>
                <a:sym typeface="宋体" panose="02010600030101010101" pitchFamily="2" charset="-122"/>
              </a:rPr>
              <a:t>0.3</a:t>
            </a:r>
            <a:r>
              <a:rPr lang="zh-CN" altLang="en-US" sz="1200" dirty="0">
                <a:latin typeface="微软雅黑" panose="020B0503020204020204" charset="-122"/>
                <a:ea typeface="微软雅黑" panose="020B0503020204020204" charset="-122"/>
                <a:sym typeface="宋体" panose="02010600030101010101" pitchFamily="2" charset="-122"/>
              </a:rPr>
              <a:t>秒；掉电不丢失</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卡信息；</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、可独立控制</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个门的进出，每个门可以独立设置用户的开门权限、开门时间、有权开门的区域时段。</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路门磁输入；</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路开门按钮输入；</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路消防信号输入；具备门长时间未关闭报警、远程开锁功能； </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、平均无故障时间要求：设备全天工作，平均无故障工作时间（</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&gt;30000</a:t>
            </a:r>
            <a:r>
              <a:rPr lang="zh-CN" altLang="en-US" sz="1200" dirty="0">
                <a:latin typeface="微软雅黑" panose="020B0503020204020204" charset="-122"/>
                <a:ea typeface="微软雅黑" panose="020B0503020204020204" charset="-122"/>
                <a:sym typeface="宋体" panose="02010600030101010101" pitchFamily="2" charset="-122"/>
              </a:rPr>
              <a:t>小时；</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、环境适应性要求：安装在室内外环境中的设备工作温度为</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r>
              <a:rPr lang="zh-CN" altLang="en-US" sz="1200" dirty="0">
                <a:latin typeface="微软雅黑" panose="020B0503020204020204" charset="-122"/>
                <a:ea typeface="微软雅黑" panose="020B0503020204020204" charset="-122"/>
                <a:sym typeface="宋体" panose="02010600030101010101" pitchFamily="2" charset="-122"/>
              </a:rPr>
              <a:t>，相对湿度小于</a:t>
            </a:r>
            <a:r>
              <a:rPr lang="en-US" altLang="zh-CN" sz="1200" dirty="0">
                <a:latin typeface="微软雅黑" panose="020B0503020204020204" charset="-122"/>
                <a:ea typeface="微软雅黑" panose="020B0503020204020204" charset="-122"/>
                <a:sym typeface="宋体" panose="02010600030101010101" pitchFamily="2" charset="-122"/>
              </a:rPr>
              <a:t>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90%</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509443" y="426628"/>
            <a:ext cx="5398540" cy="5877374"/>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联网数量：</a:t>
            </a:r>
            <a:r>
              <a:rPr lang="en-US" altLang="zh-CN" sz="1200" dirty="0">
                <a:latin typeface="微软雅黑" panose="020B0503020204020204" charset="-122"/>
                <a:ea typeface="微软雅黑" panose="020B0503020204020204" charset="-122"/>
                <a:sym typeface="宋体" panose="02010600030101010101" pitchFamily="2" charset="-122"/>
              </a:rPr>
              <a:t>65000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硬件看门狗：双硬件看门狗工作，系统运行更稳定。有效保证系统</a:t>
            </a:r>
            <a:r>
              <a:rPr lang="en-US" altLang="zh-CN" sz="1200" dirty="0">
                <a:latin typeface="微软雅黑" panose="020B0503020204020204" charset="-122"/>
                <a:ea typeface="微软雅黑" panose="020B0503020204020204" charset="-122"/>
                <a:sym typeface="宋体" panose="02010600030101010101" pitchFamily="2" charset="-122"/>
              </a:rPr>
              <a:t>24</a:t>
            </a:r>
            <a:r>
              <a:rPr lang="zh-CN" altLang="en-US" sz="1200" dirty="0">
                <a:latin typeface="微软雅黑" panose="020B0503020204020204" charset="-122"/>
                <a:ea typeface="微软雅黑" panose="020B0503020204020204" charset="-122"/>
                <a:sym typeface="宋体" panose="02010600030101010101" pitchFamily="2" charset="-122"/>
              </a:rPr>
              <a:t>小时不断电长时间稳定工作</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存储容量：</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万用户卡，</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万条刷卡记录，均可扩展至</a:t>
            </a: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万。</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读卡距离：</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6CM</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ID</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 CM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读卡时间：小于</a:t>
            </a:r>
            <a:r>
              <a:rPr lang="en-US" altLang="zh-CN" sz="1200" dirty="0">
                <a:latin typeface="微软雅黑" panose="020B0503020204020204" charset="-122"/>
                <a:ea typeface="微软雅黑" panose="020B0503020204020204" charset="-122"/>
                <a:sym typeface="宋体" panose="02010600030101010101" pitchFamily="2" charset="-122"/>
              </a:rPr>
              <a:t>0.2</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读卡器数量：</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个</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门控数量：</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路输出</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开门按钮：</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路输入</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时间权限组：</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组按周循环时间权限组，不同用户设置不同时间进出门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开放时间组：</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组周循环开放时间权限组，不刷卡门自动开放。如上班高峰时间应用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管制时间组：</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组周循环管制时间权限组，时间段内管制，刷卡也无效。如周末不上班应用</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联网运行：系统支持</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联网</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500mA</a:t>
            </a:r>
            <a:r>
              <a:rPr lang="zh-CN" altLang="en-US" sz="1200" dirty="0">
                <a:latin typeface="微软雅黑" panose="020B0503020204020204" charset="-122"/>
                <a:ea typeface="微软雅黑" panose="020B0503020204020204" charset="-122"/>
                <a:sym typeface="宋体" panose="02010600030101010101" pitchFamily="2" charset="-122"/>
              </a:rPr>
              <a:t>（不含门锁电源）</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159×110×20MM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812873"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EA291023-9B20-0933-6A81-2C98DCEEFF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74420" y="339435"/>
            <a:ext cx="2268323" cy="3025879"/>
          </a:xfrm>
          <a:prstGeom prst="rect">
            <a:avLst/>
          </a:prstGeom>
        </p:spPr>
      </p:pic>
    </p:spTree>
    <p:extLst>
      <p:ext uri="{BB962C8B-B14F-4D97-AF65-F5344CB8AC3E}">
        <p14:creationId xmlns:p14="http://schemas.microsoft.com/office/powerpoint/2010/main" val="34765310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7658A-1CCD-285D-EC38-E40D851E228C}"/>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0ABDA44C-3790-DFD2-2E52-886AF770B0E4}"/>
              </a:ext>
            </a:extLst>
          </p:cNvPr>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a:extLst>
              <a:ext uri="{FF2B5EF4-FFF2-40B4-BE49-F238E27FC236}">
                <a16:creationId xmlns:a16="http://schemas.microsoft.com/office/drawing/2014/main" id="{C1CE6B03-57D3-13A2-0B44-6E4ADAF60F05}"/>
              </a:ext>
            </a:extLst>
          </p:cNvPr>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产品手册</a:t>
            </a:r>
          </a:p>
        </p:txBody>
      </p:sp>
      <p:grpSp>
        <p:nvGrpSpPr>
          <p:cNvPr id="2" name="组合 1">
            <a:extLst>
              <a:ext uri="{FF2B5EF4-FFF2-40B4-BE49-F238E27FC236}">
                <a16:creationId xmlns:a16="http://schemas.microsoft.com/office/drawing/2014/main" id="{7EB6AF01-442A-3574-46CD-096332287E98}"/>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DAFF5312-456E-8EE6-48F9-7356D8C2F212}"/>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6E1DB391-A686-D43A-23DE-107BEEDE8F21}"/>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3A4F0118-5DD5-6BB4-83FC-C2621827DF2D}"/>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8066734D-658B-03DF-9C82-6486B9C378F2}"/>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DAC944D1-9D82-EA18-40AE-84D66B7D0A3D}"/>
              </a:ext>
            </a:extLst>
          </p:cNvPr>
          <p:cNvSpPr/>
          <p:nvPr/>
        </p:nvSpPr>
        <p:spPr>
          <a:xfrm>
            <a:off x="4403740" y="2397281"/>
            <a:ext cx="3370153"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门禁、梯控读头</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E73257CC-1760-851D-B2F5-0A10404E993B}"/>
              </a:ext>
            </a:extLst>
          </p:cNvPr>
          <p:cNvSpPr/>
          <p:nvPr/>
        </p:nvSpPr>
        <p:spPr>
          <a:xfrm>
            <a:off x="5404020" y="3255784"/>
            <a:ext cx="1369606"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二维码、刷卡</a:t>
            </a:r>
          </a:p>
        </p:txBody>
      </p:sp>
    </p:spTree>
    <p:extLst>
      <p:ext uri="{BB962C8B-B14F-4D97-AF65-F5344CB8AC3E}">
        <p14:creationId xmlns:p14="http://schemas.microsoft.com/office/powerpoint/2010/main" val="38595866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747013" y="997413"/>
            <a:ext cx="3470968"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长方形刷卡读头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、适合系统：梯控系统、通道闸、广告门立柱。</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38842" y="3157007"/>
            <a:ext cx="4052855"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86*56*8MM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379524" y="3120913"/>
            <a:ext cx="5331349" cy="494141"/>
          </a:xfrm>
          <a:prstGeom prst="bentConnector3">
            <a:avLst>
              <a:gd name="adj1" fmla="val 43373"/>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21574" y="463602"/>
            <a:ext cx="4052856" cy="2368721"/>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正方形刷卡读头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刷卡一体门禁机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 </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、双色可选，香槟金、星光银、都市灰；</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r>
              <a:rPr lang="en-US" altLang="zh-CN" sz="1200" dirty="0">
                <a:latin typeface="微软雅黑" panose="020B0503020204020204" charset="-122"/>
                <a:ea typeface="微软雅黑" panose="020B0503020204020204" charset="-122"/>
                <a:sym typeface="宋体" panose="02010600030101010101" pitchFamily="2" charset="-122"/>
              </a:rPr>
              <a:t>86</a:t>
            </a:r>
            <a:r>
              <a:rPr lang="zh-CN" altLang="en-US" sz="1200" dirty="0">
                <a:latin typeface="微软雅黑" panose="020B0503020204020204" charset="-122"/>
                <a:ea typeface="微软雅黑" panose="020B0503020204020204" charset="-122"/>
                <a:sym typeface="宋体" panose="02010600030101010101" pitchFamily="2" charset="-122"/>
              </a:rPr>
              <a:t>底盒门禁。</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6204124" y="3009419"/>
            <a:ext cx="3276600"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86*86*8MM</a:t>
            </a:r>
          </a:p>
        </p:txBody>
      </p:sp>
      <p:pic>
        <p:nvPicPr>
          <p:cNvPr id="4" name="图片 3">
            <a:extLst>
              <a:ext uri="{FF2B5EF4-FFF2-40B4-BE49-F238E27FC236}">
                <a16:creationId xmlns:a16="http://schemas.microsoft.com/office/drawing/2014/main" id="{9ADFE99A-0CE9-6757-AE44-F0ECA33048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812" y="1518261"/>
            <a:ext cx="2108200" cy="1148715"/>
          </a:xfrm>
          <a:prstGeom prst="rect">
            <a:avLst/>
          </a:prstGeom>
        </p:spPr>
      </p:pic>
      <p:pic>
        <p:nvPicPr>
          <p:cNvPr id="5" name="图片 4">
            <a:extLst>
              <a:ext uri="{FF2B5EF4-FFF2-40B4-BE49-F238E27FC236}">
                <a16:creationId xmlns:a16="http://schemas.microsoft.com/office/drawing/2014/main" id="{1092288F-779B-F8C0-A0AE-ECEBCC60DE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3173" y="4422236"/>
            <a:ext cx="2159000" cy="1143635"/>
          </a:xfrm>
          <a:prstGeom prst="rect">
            <a:avLst/>
          </a:prstGeom>
        </p:spPr>
      </p:pic>
      <p:sp>
        <p:nvSpPr>
          <p:cNvPr id="11" name="TextBox 4">
            <a:extLst>
              <a:ext uri="{FF2B5EF4-FFF2-40B4-BE49-F238E27FC236}">
                <a16:creationId xmlns:a16="http://schemas.microsoft.com/office/drawing/2014/main" id="{D93B89FD-6040-861D-B58B-82F4A8642CAB}"/>
              </a:ext>
            </a:extLst>
          </p:cNvPr>
          <p:cNvSpPr txBox="1">
            <a:spLocks noChangeArrowheads="1"/>
          </p:cNvSpPr>
          <p:nvPr/>
        </p:nvSpPr>
        <p:spPr bwMode="auto">
          <a:xfrm>
            <a:off x="1190685" y="2666976"/>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2" name="TextBox 4">
            <a:extLst>
              <a:ext uri="{FF2B5EF4-FFF2-40B4-BE49-F238E27FC236}">
                <a16:creationId xmlns:a16="http://schemas.microsoft.com/office/drawing/2014/main" id="{E8C3AD8A-5CC2-F295-E2EA-29F148D9449A}"/>
              </a:ext>
            </a:extLst>
          </p:cNvPr>
          <p:cNvSpPr txBox="1">
            <a:spLocks noChangeArrowheads="1"/>
          </p:cNvSpPr>
          <p:nvPr/>
        </p:nvSpPr>
        <p:spPr bwMode="auto">
          <a:xfrm>
            <a:off x="4045124" y="5550715"/>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13" name="图片 12">
            <a:extLst>
              <a:ext uri="{FF2B5EF4-FFF2-40B4-BE49-F238E27FC236}">
                <a16:creationId xmlns:a16="http://schemas.microsoft.com/office/drawing/2014/main" id="{820F5860-776F-5015-23B3-118FEBACCB0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99965" y="1231593"/>
            <a:ext cx="1560195" cy="1155065"/>
          </a:xfrm>
          <a:prstGeom prst="rect">
            <a:avLst/>
          </a:prstGeom>
        </p:spPr>
      </p:pic>
      <p:pic>
        <p:nvPicPr>
          <p:cNvPr id="15" name="图片 14">
            <a:extLst>
              <a:ext uri="{FF2B5EF4-FFF2-40B4-BE49-F238E27FC236}">
                <a16:creationId xmlns:a16="http://schemas.microsoft.com/office/drawing/2014/main" id="{3EF98B98-0F0A-4924-2CD4-A37B38F293D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682024" y="2950578"/>
            <a:ext cx="1435735" cy="1187450"/>
          </a:xfrm>
          <a:prstGeom prst="rect">
            <a:avLst/>
          </a:prstGeom>
        </p:spPr>
      </p:pic>
      <p:pic>
        <p:nvPicPr>
          <p:cNvPr id="16" name="图片 15">
            <a:extLst>
              <a:ext uri="{FF2B5EF4-FFF2-40B4-BE49-F238E27FC236}">
                <a16:creationId xmlns:a16="http://schemas.microsoft.com/office/drawing/2014/main" id="{FDEC2B9B-84A3-8724-A1FF-AE740D0E43A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31524" y="4598370"/>
            <a:ext cx="1498600" cy="1186180"/>
          </a:xfrm>
          <a:prstGeom prst="rect">
            <a:avLst/>
          </a:prstGeom>
        </p:spPr>
      </p:pic>
      <p:sp>
        <p:nvSpPr>
          <p:cNvPr id="17" name="TextBox 4">
            <a:extLst>
              <a:ext uri="{FF2B5EF4-FFF2-40B4-BE49-F238E27FC236}">
                <a16:creationId xmlns:a16="http://schemas.microsoft.com/office/drawing/2014/main" id="{EED042EC-DE57-8EC0-2676-E4272D642EE4}"/>
              </a:ext>
            </a:extLst>
          </p:cNvPr>
          <p:cNvSpPr txBox="1">
            <a:spLocks noChangeArrowheads="1"/>
          </p:cNvSpPr>
          <p:nvPr/>
        </p:nvSpPr>
        <p:spPr bwMode="auto">
          <a:xfrm>
            <a:off x="10574430" y="2300407"/>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8" name="TextBox 4">
            <a:extLst>
              <a:ext uri="{FF2B5EF4-FFF2-40B4-BE49-F238E27FC236}">
                <a16:creationId xmlns:a16="http://schemas.microsoft.com/office/drawing/2014/main" id="{391FFD67-F2A3-1E35-F8E4-F7334E7E5638}"/>
              </a:ext>
            </a:extLst>
          </p:cNvPr>
          <p:cNvSpPr txBox="1">
            <a:spLocks noChangeArrowheads="1"/>
          </p:cNvSpPr>
          <p:nvPr/>
        </p:nvSpPr>
        <p:spPr bwMode="auto">
          <a:xfrm>
            <a:off x="10062619" y="4083878"/>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9" name="TextBox 4">
            <a:extLst>
              <a:ext uri="{FF2B5EF4-FFF2-40B4-BE49-F238E27FC236}">
                <a16:creationId xmlns:a16="http://schemas.microsoft.com/office/drawing/2014/main" id="{57C7DB8D-327B-4A3D-8C07-F98EAB9CC28F}"/>
              </a:ext>
            </a:extLst>
          </p:cNvPr>
          <p:cNvSpPr txBox="1">
            <a:spLocks noChangeArrowheads="1"/>
          </p:cNvSpPr>
          <p:nvPr/>
        </p:nvSpPr>
        <p:spPr bwMode="auto">
          <a:xfrm>
            <a:off x="9154596" y="5779408"/>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都市灰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33521326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747013" y="997413"/>
            <a:ext cx="3470968"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长方形二维码刷卡读头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 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、二维码。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、适合系统：梯控系统、通道闸、广告门立柱。</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38842" y="3157007"/>
            <a:ext cx="4052855"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 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 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、二维码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86*56*8MM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379524" y="3120913"/>
            <a:ext cx="5331349" cy="494141"/>
          </a:xfrm>
          <a:prstGeom prst="bentConnector3">
            <a:avLst>
              <a:gd name="adj1" fmla="val 43373"/>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73981" y="375199"/>
            <a:ext cx="3550518" cy="2368721"/>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正方形二维码刷卡读头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二维码刷卡一体门禁机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 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、二维码；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、双色可选，香槟金、星光银、都市灰；</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r>
              <a:rPr lang="en-US" altLang="zh-CN" sz="1200" dirty="0">
                <a:latin typeface="微软雅黑" panose="020B0503020204020204" charset="-122"/>
                <a:ea typeface="微软雅黑" panose="020B0503020204020204" charset="-122"/>
                <a:sym typeface="宋体" panose="02010600030101010101" pitchFamily="2" charset="-122"/>
              </a:rPr>
              <a:t>86</a:t>
            </a:r>
            <a:r>
              <a:rPr lang="zh-CN" altLang="en-US" sz="1200" dirty="0">
                <a:latin typeface="微软雅黑" panose="020B0503020204020204" charset="-122"/>
                <a:ea typeface="微软雅黑" panose="020B0503020204020204" charset="-122"/>
                <a:sym typeface="宋体" panose="02010600030101010101" pitchFamily="2" charset="-122"/>
              </a:rPr>
              <a:t>底盒门禁。</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6204124" y="3009419"/>
            <a:ext cx="3470968"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 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 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、二维码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86*86*8MM</a:t>
            </a:r>
          </a:p>
        </p:txBody>
      </p:sp>
      <p:sp>
        <p:nvSpPr>
          <p:cNvPr id="11" name="TextBox 4">
            <a:extLst>
              <a:ext uri="{FF2B5EF4-FFF2-40B4-BE49-F238E27FC236}">
                <a16:creationId xmlns:a16="http://schemas.microsoft.com/office/drawing/2014/main" id="{D93B89FD-6040-861D-B58B-82F4A8642CAB}"/>
              </a:ext>
            </a:extLst>
          </p:cNvPr>
          <p:cNvSpPr txBox="1">
            <a:spLocks noChangeArrowheads="1"/>
          </p:cNvSpPr>
          <p:nvPr/>
        </p:nvSpPr>
        <p:spPr bwMode="auto">
          <a:xfrm>
            <a:off x="1190685" y="2666976"/>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2" name="TextBox 4">
            <a:extLst>
              <a:ext uri="{FF2B5EF4-FFF2-40B4-BE49-F238E27FC236}">
                <a16:creationId xmlns:a16="http://schemas.microsoft.com/office/drawing/2014/main" id="{E8C3AD8A-5CC2-F295-E2EA-29F148D9449A}"/>
              </a:ext>
            </a:extLst>
          </p:cNvPr>
          <p:cNvSpPr txBox="1">
            <a:spLocks noChangeArrowheads="1"/>
          </p:cNvSpPr>
          <p:nvPr/>
        </p:nvSpPr>
        <p:spPr bwMode="auto">
          <a:xfrm>
            <a:off x="4045124" y="5550715"/>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7" name="TextBox 4">
            <a:extLst>
              <a:ext uri="{FF2B5EF4-FFF2-40B4-BE49-F238E27FC236}">
                <a16:creationId xmlns:a16="http://schemas.microsoft.com/office/drawing/2014/main" id="{EED042EC-DE57-8EC0-2676-E4272D642EE4}"/>
              </a:ext>
            </a:extLst>
          </p:cNvPr>
          <p:cNvSpPr txBox="1">
            <a:spLocks noChangeArrowheads="1"/>
          </p:cNvSpPr>
          <p:nvPr/>
        </p:nvSpPr>
        <p:spPr bwMode="auto">
          <a:xfrm>
            <a:off x="10574430" y="2300407"/>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8" name="TextBox 4">
            <a:extLst>
              <a:ext uri="{FF2B5EF4-FFF2-40B4-BE49-F238E27FC236}">
                <a16:creationId xmlns:a16="http://schemas.microsoft.com/office/drawing/2014/main" id="{391FFD67-F2A3-1E35-F8E4-F7334E7E5638}"/>
              </a:ext>
            </a:extLst>
          </p:cNvPr>
          <p:cNvSpPr txBox="1">
            <a:spLocks noChangeArrowheads="1"/>
          </p:cNvSpPr>
          <p:nvPr/>
        </p:nvSpPr>
        <p:spPr bwMode="auto">
          <a:xfrm>
            <a:off x="10062619" y="4083878"/>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9" name="TextBox 4">
            <a:extLst>
              <a:ext uri="{FF2B5EF4-FFF2-40B4-BE49-F238E27FC236}">
                <a16:creationId xmlns:a16="http://schemas.microsoft.com/office/drawing/2014/main" id="{57C7DB8D-327B-4A3D-8C07-F98EAB9CC28F}"/>
              </a:ext>
            </a:extLst>
          </p:cNvPr>
          <p:cNvSpPr txBox="1">
            <a:spLocks noChangeArrowheads="1"/>
          </p:cNvSpPr>
          <p:nvPr/>
        </p:nvSpPr>
        <p:spPr bwMode="auto">
          <a:xfrm>
            <a:off x="9154596" y="5779408"/>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都市灰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7" name="图片 6">
            <a:extLst>
              <a:ext uri="{FF2B5EF4-FFF2-40B4-BE49-F238E27FC236}">
                <a16:creationId xmlns:a16="http://schemas.microsoft.com/office/drawing/2014/main" id="{383B34F4-6770-DF35-A71A-F09FE0B271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9927" y="1333476"/>
            <a:ext cx="2313940" cy="1333500"/>
          </a:xfrm>
          <a:prstGeom prst="rect">
            <a:avLst/>
          </a:prstGeom>
        </p:spPr>
      </p:pic>
      <p:pic>
        <p:nvPicPr>
          <p:cNvPr id="8" name="图片 7">
            <a:extLst>
              <a:ext uri="{FF2B5EF4-FFF2-40B4-BE49-F238E27FC236}">
                <a16:creationId xmlns:a16="http://schemas.microsoft.com/office/drawing/2014/main" id="{D593557A-23A8-3E6D-4A81-984985702A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41098" y="4222930"/>
            <a:ext cx="2343150" cy="1327785"/>
          </a:xfrm>
          <a:prstGeom prst="rect">
            <a:avLst/>
          </a:prstGeom>
        </p:spPr>
      </p:pic>
      <p:pic>
        <p:nvPicPr>
          <p:cNvPr id="10" name="图片 9">
            <a:extLst>
              <a:ext uri="{FF2B5EF4-FFF2-40B4-BE49-F238E27FC236}">
                <a16:creationId xmlns:a16="http://schemas.microsoft.com/office/drawing/2014/main" id="{1B0C1C70-9F74-F229-E5FE-1F8B60DA6D8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24499" y="1015321"/>
            <a:ext cx="1581150" cy="1297940"/>
          </a:xfrm>
          <a:prstGeom prst="rect">
            <a:avLst/>
          </a:prstGeom>
        </p:spPr>
      </p:pic>
      <p:pic>
        <p:nvPicPr>
          <p:cNvPr id="20" name="图片 19">
            <a:extLst>
              <a:ext uri="{FF2B5EF4-FFF2-40B4-BE49-F238E27FC236}">
                <a16:creationId xmlns:a16="http://schemas.microsoft.com/office/drawing/2014/main" id="{1A7FF52E-F1F8-211E-F195-224281171E2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604143" y="2862219"/>
            <a:ext cx="1562100" cy="1290320"/>
          </a:xfrm>
          <a:prstGeom prst="rect">
            <a:avLst/>
          </a:prstGeom>
        </p:spPr>
      </p:pic>
      <p:pic>
        <p:nvPicPr>
          <p:cNvPr id="21" name="图片 20">
            <a:extLst>
              <a:ext uri="{FF2B5EF4-FFF2-40B4-BE49-F238E27FC236}">
                <a16:creationId xmlns:a16="http://schemas.microsoft.com/office/drawing/2014/main" id="{A6B39E8C-584C-0D76-E974-BBC5EE222CC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674269" y="4592447"/>
            <a:ext cx="1574800" cy="1276985"/>
          </a:xfrm>
          <a:prstGeom prst="rect">
            <a:avLst/>
          </a:prstGeom>
        </p:spPr>
      </p:pic>
    </p:spTree>
    <p:extLst>
      <p:ext uri="{BB962C8B-B14F-4D97-AF65-F5344CB8AC3E}">
        <p14:creationId xmlns:p14="http://schemas.microsoft.com/office/powerpoint/2010/main" val="2356945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747013" y="997413"/>
            <a:ext cx="3470968"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圆形刷卡读头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 </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、适合系统：梯控系统、通道闸、广告门立柱。</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38842" y="3157007"/>
            <a:ext cx="4052855"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 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 </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外观尺寸：直径</a:t>
            </a:r>
            <a:r>
              <a:rPr lang="en-US" altLang="zh-CN" sz="1200" dirty="0">
                <a:latin typeface="微软雅黑" panose="020B0503020204020204" charset="-122"/>
                <a:ea typeface="微软雅黑" panose="020B0503020204020204" charset="-122"/>
                <a:sym typeface="宋体" panose="02010600030101010101" pitchFamily="2" charset="-122"/>
              </a:rPr>
              <a:t>75MM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379524" y="3120913"/>
            <a:ext cx="5331349" cy="494141"/>
          </a:xfrm>
          <a:prstGeom prst="bentConnector3">
            <a:avLst>
              <a:gd name="adj1" fmla="val 43373"/>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73981" y="702309"/>
            <a:ext cx="4052856"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圆形二维码刷卡读头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 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、二维码；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、双色可选，香槟金、星光银、都市灰；</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、适合系统：梯控系统、通道闸明装。</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6204123" y="3009419"/>
            <a:ext cx="3470967"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 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 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、二维码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外观尺寸：直径</a:t>
            </a:r>
            <a:r>
              <a:rPr lang="en-US" altLang="zh-CN" sz="1200" dirty="0">
                <a:latin typeface="微软雅黑" panose="020B0503020204020204" charset="-122"/>
                <a:ea typeface="微软雅黑" panose="020B0503020204020204" charset="-122"/>
                <a:sym typeface="宋体" panose="02010600030101010101" pitchFamily="2" charset="-122"/>
              </a:rPr>
              <a:t>75MM</a:t>
            </a:r>
          </a:p>
        </p:txBody>
      </p:sp>
      <p:sp>
        <p:nvSpPr>
          <p:cNvPr id="11" name="TextBox 4">
            <a:extLst>
              <a:ext uri="{FF2B5EF4-FFF2-40B4-BE49-F238E27FC236}">
                <a16:creationId xmlns:a16="http://schemas.microsoft.com/office/drawing/2014/main" id="{D93B89FD-6040-861D-B58B-82F4A8642CAB}"/>
              </a:ext>
            </a:extLst>
          </p:cNvPr>
          <p:cNvSpPr txBox="1">
            <a:spLocks noChangeArrowheads="1"/>
          </p:cNvSpPr>
          <p:nvPr/>
        </p:nvSpPr>
        <p:spPr bwMode="auto">
          <a:xfrm>
            <a:off x="1190685" y="2666976"/>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2" name="TextBox 4">
            <a:extLst>
              <a:ext uri="{FF2B5EF4-FFF2-40B4-BE49-F238E27FC236}">
                <a16:creationId xmlns:a16="http://schemas.microsoft.com/office/drawing/2014/main" id="{E8C3AD8A-5CC2-F295-E2EA-29F148D9449A}"/>
              </a:ext>
            </a:extLst>
          </p:cNvPr>
          <p:cNvSpPr txBox="1">
            <a:spLocks noChangeArrowheads="1"/>
          </p:cNvSpPr>
          <p:nvPr/>
        </p:nvSpPr>
        <p:spPr bwMode="auto">
          <a:xfrm>
            <a:off x="4045124" y="5550715"/>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7" name="TextBox 4">
            <a:extLst>
              <a:ext uri="{FF2B5EF4-FFF2-40B4-BE49-F238E27FC236}">
                <a16:creationId xmlns:a16="http://schemas.microsoft.com/office/drawing/2014/main" id="{EED042EC-DE57-8EC0-2676-E4272D642EE4}"/>
              </a:ext>
            </a:extLst>
          </p:cNvPr>
          <p:cNvSpPr txBox="1">
            <a:spLocks noChangeArrowheads="1"/>
          </p:cNvSpPr>
          <p:nvPr/>
        </p:nvSpPr>
        <p:spPr bwMode="auto">
          <a:xfrm>
            <a:off x="10575087" y="2873650"/>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8" name="TextBox 4">
            <a:extLst>
              <a:ext uri="{FF2B5EF4-FFF2-40B4-BE49-F238E27FC236}">
                <a16:creationId xmlns:a16="http://schemas.microsoft.com/office/drawing/2014/main" id="{391FFD67-F2A3-1E35-F8E4-F7334E7E5638}"/>
              </a:ext>
            </a:extLst>
          </p:cNvPr>
          <p:cNvSpPr txBox="1">
            <a:spLocks noChangeArrowheads="1"/>
          </p:cNvSpPr>
          <p:nvPr/>
        </p:nvSpPr>
        <p:spPr bwMode="auto">
          <a:xfrm>
            <a:off x="9321694" y="5564400"/>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7" name="图片 6">
            <a:extLst>
              <a:ext uri="{FF2B5EF4-FFF2-40B4-BE49-F238E27FC236}">
                <a16:creationId xmlns:a16="http://schemas.microsoft.com/office/drawing/2014/main" id="{23E49605-CBE8-3986-F477-1E78A66CA5C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7705" y="1055023"/>
            <a:ext cx="1660641" cy="1611953"/>
          </a:xfrm>
          <a:prstGeom prst="rect">
            <a:avLst/>
          </a:prstGeom>
        </p:spPr>
      </p:pic>
      <p:pic>
        <p:nvPicPr>
          <p:cNvPr id="8" name="图片 7">
            <a:extLst>
              <a:ext uri="{FF2B5EF4-FFF2-40B4-BE49-F238E27FC236}">
                <a16:creationId xmlns:a16="http://schemas.microsoft.com/office/drawing/2014/main" id="{4E61A9D5-91FE-59C9-CFDB-F145C8A0081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70564" y="3806942"/>
            <a:ext cx="1801237" cy="1838786"/>
          </a:xfrm>
          <a:prstGeom prst="rect">
            <a:avLst/>
          </a:prstGeom>
        </p:spPr>
      </p:pic>
      <p:pic>
        <p:nvPicPr>
          <p:cNvPr id="10" name="图片 9">
            <a:extLst>
              <a:ext uri="{FF2B5EF4-FFF2-40B4-BE49-F238E27FC236}">
                <a16:creationId xmlns:a16="http://schemas.microsoft.com/office/drawing/2014/main" id="{923AE17F-C463-C651-0D4C-D7E619B3E7E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005113" y="997412"/>
            <a:ext cx="1856509" cy="1899825"/>
          </a:xfrm>
          <a:prstGeom prst="rect">
            <a:avLst/>
          </a:prstGeom>
        </p:spPr>
      </p:pic>
      <p:pic>
        <p:nvPicPr>
          <p:cNvPr id="20" name="图片 19">
            <a:extLst>
              <a:ext uri="{FF2B5EF4-FFF2-40B4-BE49-F238E27FC236}">
                <a16:creationId xmlns:a16="http://schemas.microsoft.com/office/drawing/2014/main" id="{881B2E49-378F-AB96-127A-6241C4632A6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567405" y="3646955"/>
            <a:ext cx="2007682" cy="2039834"/>
          </a:xfrm>
          <a:prstGeom prst="rect">
            <a:avLst/>
          </a:prstGeom>
        </p:spPr>
      </p:pic>
    </p:spTree>
    <p:extLst>
      <p:ext uri="{BB962C8B-B14F-4D97-AF65-F5344CB8AC3E}">
        <p14:creationId xmlns:p14="http://schemas.microsoft.com/office/powerpoint/2010/main" val="38008175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747013" y="997413"/>
            <a:ext cx="3470968"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长方形刷卡读头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、适合系统：梯控系统、通道闸、广告门立柱。</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38842" y="3157007"/>
            <a:ext cx="4052855"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86*56*8MM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379524" y="3120913"/>
            <a:ext cx="5331349" cy="494141"/>
          </a:xfrm>
          <a:prstGeom prst="bentConnector3">
            <a:avLst>
              <a:gd name="adj1" fmla="val 43373"/>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21574" y="463602"/>
            <a:ext cx="4052856" cy="2368721"/>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正方形刷卡读头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刷卡一体门禁机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 </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、双色可选，香槟金、星光银、都市灰；</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r>
              <a:rPr lang="en-US" altLang="zh-CN" sz="1200" dirty="0">
                <a:latin typeface="微软雅黑" panose="020B0503020204020204" charset="-122"/>
                <a:ea typeface="微软雅黑" panose="020B0503020204020204" charset="-122"/>
                <a:sym typeface="宋体" panose="02010600030101010101" pitchFamily="2" charset="-122"/>
              </a:rPr>
              <a:t>86</a:t>
            </a:r>
            <a:r>
              <a:rPr lang="zh-CN" altLang="en-US" sz="1200" dirty="0">
                <a:latin typeface="微软雅黑" panose="020B0503020204020204" charset="-122"/>
                <a:ea typeface="微软雅黑" panose="020B0503020204020204" charset="-122"/>
                <a:sym typeface="宋体" panose="02010600030101010101" pitchFamily="2" charset="-122"/>
              </a:rPr>
              <a:t>底盒门禁。</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6204124" y="3009419"/>
            <a:ext cx="3276600"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86*86*8MM</a:t>
            </a:r>
          </a:p>
        </p:txBody>
      </p:sp>
      <p:sp>
        <p:nvSpPr>
          <p:cNvPr id="11" name="TextBox 4">
            <a:extLst>
              <a:ext uri="{FF2B5EF4-FFF2-40B4-BE49-F238E27FC236}">
                <a16:creationId xmlns:a16="http://schemas.microsoft.com/office/drawing/2014/main" id="{D93B89FD-6040-861D-B58B-82F4A8642CAB}"/>
              </a:ext>
            </a:extLst>
          </p:cNvPr>
          <p:cNvSpPr txBox="1">
            <a:spLocks noChangeArrowheads="1"/>
          </p:cNvSpPr>
          <p:nvPr/>
        </p:nvSpPr>
        <p:spPr bwMode="auto">
          <a:xfrm>
            <a:off x="1190685" y="2666976"/>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2" name="TextBox 4">
            <a:extLst>
              <a:ext uri="{FF2B5EF4-FFF2-40B4-BE49-F238E27FC236}">
                <a16:creationId xmlns:a16="http://schemas.microsoft.com/office/drawing/2014/main" id="{E8C3AD8A-5CC2-F295-E2EA-29F148D9449A}"/>
              </a:ext>
            </a:extLst>
          </p:cNvPr>
          <p:cNvSpPr txBox="1">
            <a:spLocks noChangeArrowheads="1"/>
          </p:cNvSpPr>
          <p:nvPr/>
        </p:nvSpPr>
        <p:spPr bwMode="auto">
          <a:xfrm>
            <a:off x="4045124" y="5550715"/>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7" name="TextBox 4">
            <a:extLst>
              <a:ext uri="{FF2B5EF4-FFF2-40B4-BE49-F238E27FC236}">
                <a16:creationId xmlns:a16="http://schemas.microsoft.com/office/drawing/2014/main" id="{EED042EC-DE57-8EC0-2676-E4272D642EE4}"/>
              </a:ext>
            </a:extLst>
          </p:cNvPr>
          <p:cNvSpPr txBox="1">
            <a:spLocks noChangeArrowheads="1"/>
          </p:cNvSpPr>
          <p:nvPr/>
        </p:nvSpPr>
        <p:spPr bwMode="auto">
          <a:xfrm>
            <a:off x="10574430" y="2300407"/>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8" name="TextBox 4">
            <a:extLst>
              <a:ext uri="{FF2B5EF4-FFF2-40B4-BE49-F238E27FC236}">
                <a16:creationId xmlns:a16="http://schemas.microsoft.com/office/drawing/2014/main" id="{391FFD67-F2A3-1E35-F8E4-F7334E7E5638}"/>
              </a:ext>
            </a:extLst>
          </p:cNvPr>
          <p:cNvSpPr txBox="1">
            <a:spLocks noChangeArrowheads="1"/>
          </p:cNvSpPr>
          <p:nvPr/>
        </p:nvSpPr>
        <p:spPr bwMode="auto">
          <a:xfrm>
            <a:off x="10062619" y="4083878"/>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9" name="TextBox 4">
            <a:extLst>
              <a:ext uri="{FF2B5EF4-FFF2-40B4-BE49-F238E27FC236}">
                <a16:creationId xmlns:a16="http://schemas.microsoft.com/office/drawing/2014/main" id="{57C7DB8D-327B-4A3D-8C07-F98EAB9CC28F}"/>
              </a:ext>
            </a:extLst>
          </p:cNvPr>
          <p:cNvSpPr txBox="1">
            <a:spLocks noChangeArrowheads="1"/>
          </p:cNvSpPr>
          <p:nvPr/>
        </p:nvSpPr>
        <p:spPr bwMode="auto">
          <a:xfrm>
            <a:off x="9154596" y="5779408"/>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都市灰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8" name="图片 7">
            <a:extLst>
              <a:ext uri="{FF2B5EF4-FFF2-40B4-BE49-F238E27FC236}">
                <a16:creationId xmlns:a16="http://schemas.microsoft.com/office/drawing/2014/main" id="{3B878B34-E537-3A84-1A0B-4D27013976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7279" y="1891884"/>
            <a:ext cx="1499460" cy="817046"/>
          </a:xfrm>
          <a:prstGeom prst="rect">
            <a:avLst/>
          </a:prstGeom>
        </p:spPr>
      </p:pic>
      <p:pic>
        <p:nvPicPr>
          <p:cNvPr id="20" name="图片 19">
            <a:extLst>
              <a:ext uri="{FF2B5EF4-FFF2-40B4-BE49-F238E27FC236}">
                <a16:creationId xmlns:a16="http://schemas.microsoft.com/office/drawing/2014/main" id="{3FAAF145-B20C-6CD0-490E-7EFD8DAE1D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47584" y="4773407"/>
            <a:ext cx="1530177" cy="810803"/>
          </a:xfrm>
          <a:prstGeom prst="rect">
            <a:avLst/>
          </a:prstGeom>
        </p:spPr>
      </p:pic>
      <p:pic>
        <p:nvPicPr>
          <p:cNvPr id="22" name="图片 21">
            <a:extLst>
              <a:ext uri="{FF2B5EF4-FFF2-40B4-BE49-F238E27FC236}">
                <a16:creationId xmlns:a16="http://schemas.microsoft.com/office/drawing/2014/main" id="{797C5315-1D11-18A7-5AD9-E85C5BDC5F6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27824" y="1146067"/>
            <a:ext cx="1574499" cy="1166223"/>
          </a:xfrm>
          <a:prstGeom prst="rect">
            <a:avLst/>
          </a:prstGeom>
        </p:spPr>
      </p:pic>
      <p:pic>
        <p:nvPicPr>
          <p:cNvPr id="24" name="图片 23">
            <a:extLst>
              <a:ext uri="{FF2B5EF4-FFF2-40B4-BE49-F238E27FC236}">
                <a16:creationId xmlns:a16="http://schemas.microsoft.com/office/drawing/2014/main" id="{E93F82EF-F668-B4F7-15E7-2100F9304BB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682456" y="2958480"/>
            <a:ext cx="1410695" cy="1166223"/>
          </a:xfrm>
          <a:prstGeom prst="rect">
            <a:avLst/>
          </a:prstGeom>
        </p:spPr>
      </p:pic>
      <p:pic>
        <p:nvPicPr>
          <p:cNvPr id="26" name="图片 25">
            <a:extLst>
              <a:ext uri="{FF2B5EF4-FFF2-40B4-BE49-F238E27FC236}">
                <a16:creationId xmlns:a16="http://schemas.microsoft.com/office/drawing/2014/main" id="{B929D2CE-D88F-D0FA-5DE2-2FFB4F1A5F2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695070" y="4663844"/>
            <a:ext cx="1472859" cy="1166223"/>
          </a:xfrm>
          <a:prstGeom prst="rect">
            <a:avLst/>
          </a:prstGeom>
        </p:spPr>
      </p:pic>
    </p:spTree>
    <p:extLst>
      <p:ext uri="{BB962C8B-B14F-4D97-AF65-F5344CB8AC3E}">
        <p14:creationId xmlns:p14="http://schemas.microsoft.com/office/powerpoint/2010/main" val="1140521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747013" y="997413"/>
            <a:ext cx="3470968"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长方形刷卡读头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、适合系统：梯控系统、通道闸、广告门立柱。</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38842" y="3157007"/>
            <a:ext cx="4052855"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86*56*8MM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379524" y="3120913"/>
            <a:ext cx="5331349" cy="494141"/>
          </a:xfrm>
          <a:prstGeom prst="bentConnector3">
            <a:avLst>
              <a:gd name="adj1" fmla="val 43373"/>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21574" y="463602"/>
            <a:ext cx="4052856" cy="2368721"/>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正方形刷卡读头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刷卡一体门禁机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 </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、金属边框烤漆、钢化玻璃发光面板；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、双色可选，香槟金、星光银、都市灰；</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r>
              <a:rPr lang="en-US" altLang="zh-CN" sz="1200" dirty="0">
                <a:latin typeface="微软雅黑" panose="020B0503020204020204" charset="-122"/>
                <a:ea typeface="微软雅黑" panose="020B0503020204020204" charset="-122"/>
                <a:sym typeface="宋体" panose="02010600030101010101" pitchFamily="2" charset="-122"/>
              </a:rPr>
              <a:t>86</a:t>
            </a:r>
            <a:r>
              <a:rPr lang="zh-CN" altLang="en-US" sz="1200" dirty="0">
                <a:latin typeface="微软雅黑" panose="020B0503020204020204" charset="-122"/>
                <a:ea typeface="微软雅黑" panose="020B0503020204020204" charset="-122"/>
                <a:sym typeface="宋体" panose="02010600030101010101" pitchFamily="2" charset="-122"/>
              </a:rPr>
              <a:t>底盒门禁。</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6204124" y="3009419"/>
            <a:ext cx="3276600"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边框颜色：香槟金、星光银</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86*86*8MM</a:t>
            </a:r>
          </a:p>
        </p:txBody>
      </p:sp>
      <p:sp>
        <p:nvSpPr>
          <p:cNvPr id="11" name="TextBox 4">
            <a:extLst>
              <a:ext uri="{FF2B5EF4-FFF2-40B4-BE49-F238E27FC236}">
                <a16:creationId xmlns:a16="http://schemas.microsoft.com/office/drawing/2014/main" id="{D93B89FD-6040-861D-B58B-82F4A8642CAB}"/>
              </a:ext>
            </a:extLst>
          </p:cNvPr>
          <p:cNvSpPr txBox="1">
            <a:spLocks noChangeArrowheads="1"/>
          </p:cNvSpPr>
          <p:nvPr/>
        </p:nvSpPr>
        <p:spPr bwMode="auto">
          <a:xfrm>
            <a:off x="1190685" y="2666976"/>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2" name="TextBox 4">
            <a:extLst>
              <a:ext uri="{FF2B5EF4-FFF2-40B4-BE49-F238E27FC236}">
                <a16:creationId xmlns:a16="http://schemas.microsoft.com/office/drawing/2014/main" id="{E8C3AD8A-5CC2-F295-E2EA-29F148D9449A}"/>
              </a:ext>
            </a:extLst>
          </p:cNvPr>
          <p:cNvSpPr txBox="1">
            <a:spLocks noChangeArrowheads="1"/>
          </p:cNvSpPr>
          <p:nvPr/>
        </p:nvSpPr>
        <p:spPr bwMode="auto">
          <a:xfrm>
            <a:off x="4045124" y="5550715"/>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7" name="TextBox 4">
            <a:extLst>
              <a:ext uri="{FF2B5EF4-FFF2-40B4-BE49-F238E27FC236}">
                <a16:creationId xmlns:a16="http://schemas.microsoft.com/office/drawing/2014/main" id="{EED042EC-DE57-8EC0-2676-E4272D642EE4}"/>
              </a:ext>
            </a:extLst>
          </p:cNvPr>
          <p:cNvSpPr txBox="1">
            <a:spLocks noChangeArrowheads="1"/>
          </p:cNvSpPr>
          <p:nvPr/>
        </p:nvSpPr>
        <p:spPr bwMode="auto">
          <a:xfrm>
            <a:off x="10574430" y="2300407"/>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香槟金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8" name="TextBox 4">
            <a:extLst>
              <a:ext uri="{FF2B5EF4-FFF2-40B4-BE49-F238E27FC236}">
                <a16:creationId xmlns:a16="http://schemas.microsoft.com/office/drawing/2014/main" id="{391FFD67-F2A3-1E35-F8E4-F7334E7E5638}"/>
              </a:ext>
            </a:extLst>
          </p:cNvPr>
          <p:cNvSpPr txBox="1">
            <a:spLocks noChangeArrowheads="1"/>
          </p:cNvSpPr>
          <p:nvPr/>
        </p:nvSpPr>
        <p:spPr bwMode="auto">
          <a:xfrm>
            <a:off x="10062619" y="4083878"/>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星光银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9" name="TextBox 4">
            <a:extLst>
              <a:ext uri="{FF2B5EF4-FFF2-40B4-BE49-F238E27FC236}">
                <a16:creationId xmlns:a16="http://schemas.microsoft.com/office/drawing/2014/main" id="{57C7DB8D-327B-4A3D-8C07-F98EAB9CC28F}"/>
              </a:ext>
            </a:extLst>
          </p:cNvPr>
          <p:cNvSpPr txBox="1">
            <a:spLocks noChangeArrowheads="1"/>
          </p:cNvSpPr>
          <p:nvPr/>
        </p:nvSpPr>
        <p:spPr bwMode="auto">
          <a:xfrm>
            <a:off x="9154596" y="5779408"/>
            <a:ext cx="85245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都市灰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5" name="图片 4">
            <a:extLst>
              <a:ext uri="{FF2B5EF4-FFF2-40B4-BE49-F238E27FC236}">
                <a16:creationId xmlns:a16="http://schemas.microsoft.com/office/drawing/2014/main" id="{B25E7F26-758B-2FB7-15AB-5AC146E979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2524" y="1102536"/>
            <a:ext cx="852454" cy="1564440"/>
          </a:xfrm>
          <a:prstGeom prst="rect">
            <a:avLst/>
          </a:prstGeom>
        </p:spPr>
      </p:pic>
      <p:pic>
        <p:nvPicPr>
          <p:cNvPr id="10" name="图片 9">
            <a:extLst>
              <a:ext uri="{FF2B5EF4-FFF2-40B4-BE49-F238E27FC236}">
                <a16:creationId xmlns:a16="http://schemas.microsoft.com/office/drawing/2014/main" id="{D6CE38D2-A308-6ACE-D8AB-F3AB82995A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45230" y="4012543"/>
            <a:ext cx="828957" cy="1564439"/>
          </a:xfrm>
          <a:prstGeom prst="rect">
            <a:avLst/>
          </a:prstGeom>
        </p:spPr>
      </p:pic>
      <p:pic>
        <p:nvPicPr>
          <p:cNvPr id="15" name="图片 14">
            <a:extLst>
              <a:ext uri="{FF2B5EF4-FFF2-40B4-BE49-F238E27FC236}">
                <a16:creationId xmlns:a16="http://schemas.microsoft.com/office/drawing/2014/main" id="{C370C11E-EC33-E6ED-5C8C-E634803E1FA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22268" y="4625301"/>
            <a:ext cx="1516911" cy="1201103"/>
          </a:xfrm>
          <a:prstGeom prst="rect">
            <a:avLst/>
          </a:prstGeom>
        </p:spPr>
      </p:pic>
      <p:pic>
        <p:nvPicPr>
          <p:cNvPr id="21" name="图片 20">
            <a:extLst>
              <a:ext uri="{FF2B5EF4-FFF2-40B4-BE49-F238E27FC236}">
                <a16:creationId xmlns:a16="http://schemas.microsoft.com/office/drawing/2014/main" id="{2B0698B5-5161-EB21-B88D-FC59867E566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47257" y="1127927"/>
            <a:ext cx="1621590" cy="1201104"/>
          </a:xfrm>
          <a:prstGeom prst="rect">
            <a:avLst/>
          </a:prstGeom>
        </p:spPr>
      </p:pic>
      <p:pic>
        <p:nvPicPr>
          <p:cNvPr id="25" name="图片 24">
            <a:extLst>
              <a:ext uri="{FF2B5EF4-FFF2-40B4-BE49-F238E27FC236}">
                <a16:creationId xmlns:a16="http://schemas.microsoft.com/office/drawing/2014/main" id="{33CEA655-18D8-CD05-4C38-6C25AA667C4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640264" y="2920906"/>
            <a:ext cx="1452887" cy="1201103"/>
          </a:xfrm>
          <a:prstGeom prst="rect">
            <a:avLst/>
          </a:prstGeom>
        </p:spPr>
      </p:pic>
    </p:spTree>
    <p:extLst>
      <p:ext uri="{BB962C8B-B14F-4D97-AF65-F5344CB8AC3E}">
        <p14:creationId xmlns:p14="http://schemas.microsoft.com/office/powerpoint/2010/main" val="36330147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747013" y="997413"/>
            <a:ext cx="3470968"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银色长方形刷卡读头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、塑胶开模、发光面板；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、开孔嵌入式安装；</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38842" y="3157007"/>
            <a:ext cx="4052855" cy="283038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rPr>
              <a:t>90</a:t>
            </a:r>
            <a:r>
              <a:rPr lang="zh-CN" altLang="zh-CN"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57</a:t>
            </a:r>
            <a:r>
              <a:rPr lang="en-US" altLang="zh-CN" sz="1200" dirty="0">
                <a:latin typeface="微软雅黑" panose="020B0503020204020204" charset="-122"/>
                <a:ea typeface="微软雅黑" panose="020B0503020204020204" charset="-122"/>
                <a:sym typeface="宋体" panose="02010600030101010101" pitchFamily="2" charset="-122"/>
              </a:rPr>
              <a:t>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017132" y="2573755"/>
            <a:ext cx="5146585" cy="1403694"/>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14861" y="744875"/>
            <a:ext cx="4052856"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黑色长方形刷卡读头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 </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、塑胶开模、面板不发光；</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、明装于电梯桥箱内；</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7845610" y="3018509"/>
            <a:ext cx="3276600" cy="283038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a:t>
            </a:r>
            <a:r>
              <a:rPr lang="en-US" altLang="zh-CN" sz="1200" dirty="0">
                <a:latin typeface="微软雅黑" panose="020B0503020204020204" charset="-122"/>
                <a:ea typeface="微软雅黑" panose="020B0503020204020204" charset="-122"/>
                <a:sym typeface="宋体" panose="02010600030101010101" pitchFamily="2" charset="-122"/>
              </a:rPr>
              <a:t>20mm</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rPr>
              <a:t>80</a:t>
            </a:r>
            <a:r>
              <a:rPr lang="zh-CN" altLang="zh-CN"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60</a:t>
            </a:r>
            <a:r>
              <a:rPr lang="zh-CN" altLang="zh-CN"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6</a:t>
            </a:r>
            <a:r>
              <a:rPr lang="en-US" altLang="zh-CN" sz="1200" dirty="0">
                <a:latin typeface="微软雅黑" panose="020B0503020204020204" charset="-122"/>
                <a:ea typeface="微软雅黑" panose="020B0503020204020204" charset="-122"/>
                <a:sym typeface="宋体" panose="02010600030101010101" pitchFamily="2" charset="-122"/>
              </a:rPr>
              <a:t>MM</a:t>
            </a:r>
          </a:p>
        </p:txBody>
      </p:sp>
      <p:pic>
        <p:nvPicPr>
          <p:cNvPr id="7" name="图片 6">
            <a:extLst>
              <a:ext uri="{FF2B5EF4-FFF2-40B4-BE49-F238E27FC236}">
                <a16:creationId xmlns:a16="http://schemas.microsoft.com/office/drawing/2014/main" id="{073D17BD-A431-A940-9481-79AED380F4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940" y="1407912"/>
            <a:ext cx="1783193" cy="1292236"/>
          </a:xfrm>
          <a:prstGeom prst="rect">
            <a:avLst/>
          </a:prstGeom>
        </p:spPr>
      </p:pic>
      <p:pic>
        <p:nvPicPr>
          <p:cNvPr id="13" name="图片 12">
            <a:extLst>
              <a:ext uri="{FF2B5EF4-FFF2-40B4-BE49-F238E27FC236}">
                <a16:creationId xmlns:a16="http://schemas.microsoft.com/office/drawing/2014/main" id="{E229B7B3-7973-FD88-A0D2-0BA50A1C698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99142" y="4025678"/>
            <a:ext cx="1615562" cy="1356129"/>
          </a:xfrm>
          <a:prstGeom prst="rect">
            <a:avLst/>
          </a:prstGeom>
        </p:spPr>
      </p:pic>
    </p:spTree>
    <p:extLst>
      <p:ext uri="{BB962C8B-B14F-4D97-AF65-F5344CB8AC3E}">
        <p14:creationId xmlns:p14="http://schemas.microsoft.com/office/powerpoint/2010/main" val="19019296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2747013" y="997413"/>
            <a:ext cx="3470968"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定制刷卡读头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、亚克力材质、发光面板；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、根据开孔尺寸定制；</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、适合系统：梯控系统、通道闸。</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538842" y="3157007"/>
            <a:ext cx="4052855" cy="2553387"/>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endParaRPr lang="zh-CN" altLang="en-US"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开孔尺寸：根据开孔尺寸定制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017132" y="2573755"/>
            <a:ext cx="5146585" cy="1403694"/>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53674" y="702309"/>
            <a:ext cx="4052856" cy="1907056"/>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定制二维码刷卡读头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支持</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、二维码；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、亚克力材质、发光面板；</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、根据开孔尺寸定制；</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、适合系统：梯控系统、通道闸。</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7845610" y="3018509"/>
            <a:ext cx="3276600" cy="2553387"/>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读头类型：</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卡</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手机</a:t>
            </a:r>
            <a:r>
              <a:rPr lang="en-US" altLang="zh-CN" sz="1200" dirty="0">
                <a:latin typeface="微软雅黑" panose="020B0503020204020204" charset="-122"/>
                <a:ea typeface="微软雅黑" panose="020B0503020204020204" charset="-122"/>
                <a:sym typeface="宋体" panose="02010600030101010101" pitchFamily="2" charset="-122"/>
              </a:rPr>
              <a:t>NFC/</a:t>
            </a:r>
            <a:r>
              <a:rPr lang="zh-CN" altLang="en-US" sz="1200" dirty="0">
                <a:latin typeface="微软雅黑" panose="020B0503020204020204" charset="-122"/>
                <a:ea typeface="微软雅黑" panose="020B0503020204020204" charset="-122"/>
                <a:sym typeface="宋体" panose="02010600030101010101" pitchFamily="2" charset="-122"/>
              </a:rPr>
              <a:t>二维码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0.1</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开孔尺寸：根据开孔尺寸定制</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4" name="图片 3">
            <a:extLst>
              <a:ext uri="{FF2B5EF4-FFF2-40B4-BE49-F238E27FC236}">
                <a16:creationId xmlns:a16="http://schemas.microsoft.com/office/drawing/2014/main" id="{A4E32F4A-0C0E-42BB-5A80-4C75FE5843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3820" y="1351818"/>
            <a:ext cx="1587500" cy="1198245"/>
          </a:xfrm>
          <a:prstGeom prst="rect">
            <a:avLst/>
          </a:prstGeom>
        </p:spPr>
      </p:pic>
      <p:pic>
        <p:nvPicPr>
          <p:cNvPr id="5" name="图片 4">
            <a:extLst>
              <a:ext uri="{FF2B5EF4-FFF2-40B4-BE49-F238E27FC236}">
                <a16:creationId xmlns:a16="http://schemas.microsoft.com/office/drawing/2014/main" id="{B691FAD6-2826-8BF8-D78C-6EC3CD4434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98522" y="3953532"/>
            <a:ext cx="1587500" cy="1198693"/>
          </a:xfrm>
          <a:prstGeom prst="rect">
            <a:avLst/>
          </a:prstGeom>
        </p:spPr>
      </p:pic>
    </p:spTree>
    <p:extLst>
      <p:ext uri="{BB962C8B-B14F-4D97-AF65-F5344CB8AC3E}">
        <p14:creationId xmlns:p14="http://schemas.microsoft.com/office/powerpoint/2010/main" val="4644966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87021" y="622344"/>
            <a:ext cx="5251681" cy="301505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內呼语音识别模块</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可实现电梯内语音选层，通过语音识别点亮要到达的楼层；</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AI</a:t>
            </a:r>
            <a:r>
              <a:rPr lang="zh-CN" altLang="en-US" sz="1200" dirty="0">
                <a:latin typeface="微软雅黑" panose="020B0503020204020204" charset="-122"/>
                <a:ea typeface="微软雅黑" panose="020B0503020204020204" charset="-122"/>
                <a:sym typeface="宋体" panose="02010600030101010101" pitchFamily="2" charset="-122"/>
              </a:rPr>
              <a:t>语音识别模块基于流式识别技术的，实现边说边识别，并实时输出指令实现硬件控制；</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、语音识别准确率达</a:t>
            </a:r>
            <a:r>
              <a:rPr lang="en-US" altLang="zh-CN" sz="1200" dirty="0">
                <a:latin typeface="微软雅黑" panose="020B0503020204020204" charset="-122"/>
                <a:ea typeface="微软雅黑" panose="020B0503020204020204" charset="-122"/>
                <a:sym typeface="宋体" panose="02010600030101010101" pitchFamily="2" charset="-122"/>
              </a:rPr>
              <a:t>99%</a:t>
            </a:r>
            <a:r>
              <a:rPr lang="zh-CN" altLang="en-US" sz="1200" dirty="0">
                <a:latin typeface="微软雅黑" panose="020B0503020204020204" charset="-122"/>
                <a:ea typeface="微软雅黑" panose="020B0503020204020204" charset="-122"/>
                <a:sym typeface="宋体" panose="02010600030101010101" pitchFamily="2" charset="-122"/>
              </a:rPr>
              <a:t>，识别技术高效、准确、灵敏；</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、语音识别采用离线识别技术，无需链接网络，施工简便易安装；</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、语音识别模块具有回声消除、噪声小区，语音增强技术，满足远场、室内等场景语音识别要求；</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3170638" y="3261830"/>
            <a:ext cx="4052855" cy="283038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识别距离：安静环境</a:t>
            </a: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米</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0.5</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支持语种：普通话</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100mA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70×45×18.5MM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88056" y="3319491"/>
            <a:ext cx="5234364" cy="1"/>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21573" y="463602"/>
            <a:ext cx="5199372" cy="301505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外呼语音识别模块</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、可实现电梯外语音呼梯，通过语音实现点亮上楼按键或下楼按键；</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AI</a:t>
            </a:r>
            <a:r>
              <a:rPr lang="zh-CN" altLang="en-US" sz="1200" dirty="0">
                <a:latin typeface="微软雅黑" panose="020B0503020204020204" charset="-122"/>
                <a:ea typeface="微软雅黑" panose="020B0503020204020204" charset="-122"/>
                <a:sym typeface="宋体" panose="02010600030101010101" pitchFamily="2" charset="-122"/>
              </a:rPr>
              <a:t>语音识别模块基于流式识别技术的，实现边说边识别，并实时输出指令实现硬件控制；</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、语音识别准确率达</a:t>
            </a:r>
            <a:r>
              <a:rPr lang="en-US" altLang="zh-CN" sz="1200" dirty="0">
                <a:latin typeface="微软雅黑" panose="020B0503020204020204" charset="-122"/>
                <a:ea typeface="微软雅黑" panose="020B0503020204020204" charset="-122"/>
                <a:sym typeface="宋体" panose="02010600030101010101" pitchFamily="2" charset="-122"/>
              </a:rPr>
              <a:t>99%</a:t>
            </a:r>
            <a:r>
              <a:rPr lang="zh-CN" altLang="en-US" sz="1200" dirty="0">
                <a:latin typeface="微软雅黑" panose="020B0503020204020204" charset="-122"/>
                <a:ea typeface="微软雅黑" panose="020B0503020204020204" charset="-122"/>
                <a:sym typeface="宋体" panose="02010600030101010101" pitchFamily="2" charset="-122"/>
              </a:rPr>
              <a:t>，识别技术高效、准确、灵敏；</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、语音识别采用离线识别技术，无需链接网络，施工简便易安装；</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、语音识别模块具有回声消除、噪声小区，语音增强技术，满足远场、室内等场景语音识别要求；</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8915400" y="3261830"/>
            <a:ext cx="3276600" cy="283038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识别距离：安静环境</a:t>
            </a: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米</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识别时间：</a:t>
            </a:r>
            <a:r>
              <a:rPr lang="en-US" altLang="zh-CN" sz="1200" dirty="0">
                <a:latin typeface="微软雅黑" panose="020B0503020204020204" charset="-122"/>
                <a:ea typeface="微软雅黑" panose="020B0503020204020204" charset="-122"/>
                <a:sym typeface="宋体" panose="02010600030101010101" pitchFamily="2" charset="-122"/>
              </a:rPr>
              <a:t>0.5</a:t>
            </a:r>
            <a:r>
              <a:rPr lang="zh-CN" altLang="en-US" sz="1200" dirty="0">
                <a:latin typeface="微软雅黑" panose="020B0503020204020204" charset="-122"/>
                <a:ea typeface="微软雅黑" panose="020B0503020204020204" charset="-122"/>
                <a:sym typeface="宋体" panose="02010600030101010101" pitchFamily="2" charset="-122"/>
              </a:rPr>
              <a:t>秒</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支持语种：普通话</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通信方式：</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12V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100mA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外观尺寸：</a:t>
            </a:r>
            <a:r>
              <a:rPr lang="en-US" altLang="zh-CN" sz="1200" dirty="0">
                <a:latin typeface="微软雅黑" panose="020B0503020204020204" charset="-122"/>
                <a:ea typeface="微软雅黑" panose="020B0503020204020204" charset="-122"/>
                <a:sym typeface="宋体" panose="02010600030101010101" pitchFamily="2" charset="-122"/>
              </a:rPr>
              <a:t>70×45×18.5MM</a:t>
            </a:r>
          </a:p>
        </p:txBody>
      </p:sp>
      <p:pic>
        <p:nvPicPr>
          <p:cNvPr id="8" name="图片 7">
            <a:extLst>
              <a:ext uri="{FF2B5EF4-FFF2-40B4-BE49-F238E27FC236}">
                <a16:creationId xmlns:a16="http://schemas.microsoft.com/office/drawing/2014/main" id="{6F0D8F90-9EA9-B84C-CF5E-2B70052978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3459" y="4261296"/>
            <a:ext cx="1511631" cy="975392"/>
          </a:xfrm>
          <a:prstGeom prst="rect">
            <a:avLst/>
          </a:prstGeom>
        </p:spPr>
      </p:pic>
      <p:pic>
        <p:nvPicPr>
          <p:cNvPr id="11" name="图片 10">
            <a:extLst>
              <a:ext uri="{FF2B5EF4-FFF2-40B4-BE49-F238E27FC236}">
                <a16:creationId xmlns:a16="http://schemas.microsoft.com/office/drawing/2014/main" id="{6FCB0938-8F5A-D620-1F05-B048FF990B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82328" y="4247654"/>
            <a:ext cx="1511631" cy="989034"/>
          </a:xfrm>
          <a:prstGeom prst="rect">
            <a:avLst/>
          </a:prstGeom>
        </p:spPr>
      </p:pic>
    </p:spTree>
    <p:extLst>
      <p:ext uri="{BB962C8B-B14F-4D97-AF65-F5344CB8AC3E}">
        <p14:creationId xmlns:p14="http://schemas.microsoft.com/office/powerpoint/2010/main" val="27525907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87021" y="622344"/>
            <a:ext cx="5405066" cy="301505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指纹识别读头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 具有指纹录入、图像处理、特征提取、模板生成、模板存储、指纹比对（</a:t>
            </a: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）或指纹搜索（</a:t>
            </a:r>
            <a:r>
              <a:rPr lang="en-US" altLang="zh-CN" sz="1200" dirty="0">
                <a:latin typeface="微软雅黑" panose="020B0503020204020204" charset="-122"/>
                <a:ea typeface="微软雅黑" panose="020B0503020204020204" charset="-122"/>
                <a:sym typeface="宋体" panose="02010600030101010101" pitchFamily="2" charset="-122"/>
              </a:rPr>
              <a:t>1:N</a:t>
            </a:r>
            <a:r>
              <a:rPr lang="zh-CN" altLang="en-US" sz="1200" dirty="0">
                <a:latin typeface="微软雅黑" panose="020B0503020204020204" charset="-122"/>
                <a:ea typeface="微软雅黑" panose="020B0503020204020204" charset="-122"/>
                <a:sym typeface="宋体" panose="02010600030101010101" pitchFamily="2" charset="-122"/>
              </a:rPr>
              <a:t>）等功能</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、采用商用算法，性能稳定，识别速度快。</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、手指感应灵敏，手指只要轻轻地触碰采集窗就能快速识别，不需要用按压。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、可以自由输入、输出指纹图片、指纹特征值文件及各种指纹操作。</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、提供</a:t>
            </a:r>
            <a:r>
              <a:rPr lang="en-US" altLang="zh-CN" sz="1200" dirty="0">
                <a:latin typeface="微软雅黑" panose="020B0503020204020204" charset="-122"/>
                <a:ea typeface="微软雅黑" panose="020B0503020204020204" charset="-122"/>
                <a:sym typeface="宋体" panose="02010600030101010101" pitchFamily="2" charset="-122"/>
              </a:rPr>
              <a:t>UART</a:t>
            </a:r>
            <a:r>
              <a:rPr lang="zh-CN" altLang="en-US" sz="1200" dirty="0">
                <a:latin typeface="微软雅黑" panose="020B0503020204020204" charset="-122"/>
                <a:ea typeface="微软雅黑" panose="020B0503020204020204" charset="-122"/>
                <a:sym typeface="宋体" panose="02010600030101010101" pitchFamily="2" charset="-122"/>
              </a:rPr>
              <a:t>串口和 </a:t>
            </a:r>
            <a:r>
              <a:rPr lang="en-US" altLang="zh-CN" sz="1200" dirty="0">
                <a:latin typeface="微软雅黑" panose="020B0503020204020204" charset="-122"/>
                <a:ea typeface="微软雅黑" panose="020B0503020204020204" charset="-122"/>
                <a:sym typeface="宋体" panose="02010600030101010101" pitchFamily="2" charset="-122"/>
              </a:rPr>
              <a:t>USB </a:t>
            </a:r>
            <a:r>
              <a:rPr lang="zh-CN" altLang="en-US" sz="1200" dirty="0">
                <a:latin typeface="微软雅黑" panose="020B0503020204020204" charset="-122"/>
                <a:ea typeface="微软雅黑" panose="020B0503020204020204" charset="-122"/>
                <a:sym typeface="宋体" panose="02010600030101010101" pitchFamily="2" charset="-122"/>
              </a:rPr>
              <a:t>双通讯方式。</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、具有处理器掉电睡眠，手指感应唤醒功能，低功耗。；</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3170638" y="3261830"/>
            <a:ext cx="4052855"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通信接口：</a:t>
            </a:r>
            <a:r>
              <a:rPr lang="en-US" altLang="zh-CN" sz="1200" dirty="0">
                <a:latin typeface="微软雅黑" panose="020B0503020204020204" charset="-122"/>
                <a:ea typeface="微软雅黑" panose="020B0503020204020204" charset="-122"/>
                <a:sym typeface="宋体" panose="02010600030101010101" pitchFamily="2" charset="-122"/>
              </a:rPr>
              <a:t>RS485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传感器：电容</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拒真率</a:t>
            </a:r>
            <a:r>
              <a:rPr lang="en-US" altLang="zh-CN" sz="1200" dirty="0">
                <a:latin typeface="微软雅黑" panose="020B0503020204020204" charset="-122"/>
                <a:ea typeface="微软雅黑" panose="020B0503020204020204" charset="-122"/>
                <a:sym typeface="宋体" panose="02010600030101010101" pitchFamily="2" charset="-122"/>
              </a:rPr>
              <a:t>(FRR)</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1%</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认假率</a:t>
            </a:r>
            <a:r>
              <a:rPr lang="en-US" altLang="zh-CN" sz="1200" dirty="0">
                <a:latin typeface="微软雅黑" panose="020B0503020204020204" charset="-122"/>
                <a:ea typeface="微软雅黑" panose="020B0503020204020204" charset="-122"/>
                <a:sym typeface="宋体" panose="02010600030101010101" pitchFamily="2" charset="-122"/>
              </a:rPr>
              <a:t>(FAR)</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0.0001%</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反应时间：≤</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秒（</a:t>
            </a:r>
            <a:r>
              <a:rPr lang="en-US" altLang="zh-CN" sz="1200" dirty="0">
                <a:latin typeface="微软雅黑" panose="020B0503020204020204" charset="-122"/>
                <a:ea typeface="微软雅黑" panose="020B0503020204020204" charset="-122"/>
                <a:sym typeface="宋体" panose="02010600030101010101" pitchFamily="2" charset="-122"/>
              </a:rPr>
              <a:t>1000</a:t>
            </a:r>
            <a:r>
              <a:rPr lang="zh-CN" altLang="en-US" sz="1200" dirty="0">
                <a:latin typeface="微软雅黑" panose="020B0503020204020204" charset="-122"/>
                <a:ea typeface="微软雅黑" panose="020B0503020204020204" charset="-122"/>
                <a:sym typeface="宋体" panose="02010600030101010101" pitchFamily="2" charset="-122"/>
              </a:rPr>
              <a:t>枚指纹）</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5V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100mA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尺寸：</a:t>
            </a:r>
            <a:r>
              <a:rPr lang="en-US" altLang="zh-CN" sz="1200" dirty="0">
                <a:latin typeface="微软雅黑" panose="020B0503020204020204" charset="-122"/>
                <a:ea typeface="微软雅黑" panose="020B0503020204020204" charset="-122"/>
                <a:sym typeface="宋体" panose="02010600030101010101" pitchFamily="2" charset="-122"/>
              </a:rPr>
              <a:t>95×66×25MM</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88056" y="3319491"/>
            <a:ext cx="5234364" cy="1"/>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9" name="TextBox 4">
            <a:extLst>
              <a:ext uri="{FF2B5EF4-FFF2-40B4-BE49-F238E27FC236}">
                <a16:creationId xmlns:a16="http://schemas.microsoft.com/office/drawing/2014/main" id="{DE363391-DA01-19E3-7958-7017DA0007BF}"/>
              </a:ext>
            </a:extLst>
          </p:cNvPr>
          <p:cNvSpPr txBox="1">
            <a:spLocks noChangeArrowheads="1"/>
          </p:cNvSpPr>
          <p:nvPr/>
        </p:nvSpPr>
        <p:spPr bwMode="auto">
          <a:xfrm>
            <a:off x="6521573" y="463602"/>
            <a:ext cx="5199372" cy="3015052"/>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掌静脉识别读头</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、最高级别生物识别技术，实现掌静脉</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掌纹双重识别，生物特征信息量丰富，保障了识别和认证精准度。</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、杜绝伪造特征，手掌静脉识别区别于其他生物识别方式，采用体内特征识别，特征无法伪造，避免了冒用身份识别的违法违规行为。</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、活体识别科技，掌静脉识别技术依靠体内血红蛋白对近红外光线的反应实现静脉纹路信息的提取，仅对活体手掌进行识别。</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、特征数据加密，掌静脉和掌纹特征值融合加密算法。</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、适合系统：梯控系统。</a:t>
            </a:r>
          </a:p>
        </p:txBody>
      </p:sp>
      <p:sp>
        <p:nvSpPr>
          <p:cNvPr id="14" name="TextBox 4">
            <a:extLst>
              <a:ext uri="{FF2B5EF4-FFF2-40B4-BE49-F238E27FC236}">
                <a16:creationId xmlns:a16="http://schemas.microsoft.com/office/drawing/2014/main" id="{CBDE3275-5DA6-1AD8-6557-2976EC18629F}"/>
              </a:ext>
            </a:extLst>
          </p:cNvPr>
          <p:cNvSpPr txBox="1">
            <a:spLocks noChangeArrowheads="1"/>
          </p:cNvSpPr>
          <p:nvPr/>
        </p:nvSpPr>
        <p:spPr bwMode="auto">
          <a:xfrm>
            <a:off x="8915400" y="3261830"/>
            <a:ext cx="3276600" cy="283038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通信接口：</a:t>
            </a: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路</a:t>
            </a:r>
            <a:r>
              <a:rPr lang="en-US" altLang="zh-CN" sz="1200" dirty="0">
                <a:latin typeface="微软雅黑" panose="020B0503020204020204" charset="-122"/>
                <a:ea typeface="微软雅黑" panose="020B0503020204020204" charset="-122"/>
                <a:sym typeface="宋体" panose="02010600030101010101" pitchFamily="2" charset="-122"/>
              </a:rPr>
              <a:t>USB</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传感器：红外摄像头</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拒真率</a:t>
            </a:r>
            <a:r>
              <a:rPr lang="en-US" altLang="zh-CN" sz="1200" dirty="0">
                <a:latin typeface="微软雅黑" panose="020B0503020204020204" charset="-122"/>
                <a:ea typeface="微软雅黑" panose="020B0503020204020204" charset="-122"/>
                <a:sym typeface="宋体" panose="02010600030101010101" pitchFamily="2" charset="-122"/>
              </a:rPr>
              <a:t>(FRR)</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0.01%</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认假率</a:t>
            </a:r>
            <a:r>
              <a:rPr lang="en-US" altLang="zh-CN" sz="1200" dirty="0">
                <a:latin typeface="微软雅黑" panose="020B0503020204020204" charset="-122"/>
                <a:ea typeface="微软雅黑" panose="020B0503020204020204" charset="-122"/>
                <a:sym typeface="宋体" panose="02010600030101010101" pitchFamily="2" charset="-122"/>
              </a:rPr>
              <a:t>(FAR)</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0.0001%</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反应时间：≤</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秒（</a:t>
            </a:r>
            <a:r>
              <a:rPr lang="en-US" altLang="zh-CN" sz="1200" dirty="0">
                <a:latin typeface="微软雅黑" panose="020B0503020204020204" charset="-122"/>
                <a:ea typeface="微软雅黑" panose="020B0503020204020204" charset="-122"/>
                <a:sym typeface="宋体" panose="02010600030101010101" pitchFamily="2" charset="-122"/>
              </a:rPr>
              <a:t>10000</a:t>
            </a:r>
            <a:r>
              <a:rPr lang="zh-CN" altLang="en-US" sz="1200" dirty="0">
                <a:latin typeface="微软雅黑" panose="020B0503020204020204" charset="-122"/>
                <a:ea typeface="微软雅黑" panose="020B0503020204020204" charset="-122"/>
                <a:sym typeface="宋体" panose="02010600030101010101" pitchFamily="2" charset="-122"/>
              </a:rPr>
              <a:t>枚静脉）</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5V</a:t>
            </a:r>
            <a:r>
              <a:rPr lang="zh-CN" altLang="en-US" sz="1200" dirty="0">
                <a:latin typeface="微软雅黑" panose="020B0503020204020204" charset="-122"/>
                <a:ea typeface="微软雅黑" panose="020B0503020204020204" charset="-122"/>
                <a:sym typeface="宋体" panose="02010600030101010101" pitchFamily="2" charset="-122"/>
              </a:rPr>
              <a:t>直流</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工作电流：</a:t>
            </a:r>
            <a:r>
              <a:rPr lang="en-US" altLang="zh-CN" sz="1200" dirty="0">
                <a:latin typeface="微软雅黑" panose="020B0503020204020204" charset="-122"/>
                <a:ea typeface="微软雅黑" panose="020B0503020204020204" charset="-122"/>
                <a:sym typeface="宋体" panose="02010600030101010101" pitchFamily="2" charset="-122"/>
              </a:rPr>
              <a:t>500mA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工作湿度：</a:t>
            </a:r>
            <a:r>
              <a:rPr lang="en-US" altLang="zh-CN" sz="1200" dirty="0">
                <a:latin typeface="微软雅黑" panose="020B0503020204020204" charset="-122"/>
                <a:ea typeface="微软雅黑" panose="020B0503020204020204" charset="-122"/>
                <a:sym typeface="宋体" panose="02010600030101010101" pitchFamily="2" charset="-122"/>
              </a:rPr>
              <a:t>15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95%</a:t>
            </a:r>
          </a:p>
        </p:txBody>
      </p:sp>
      <p:pic>
        <p:nvPicPr>
          <p:cNvPr id="4" name="图片 3">
            <a:extLst>
              <a:ext uri="{FF2B5EF4-FFF2-40B4-BE49-F238E27FC236}">
                <a16:creationId xmlns:a16="http://schemas.microsoft.com/office/drawing/2014/main" id="{BEE57792-0592-2181-76D4-CBF49509E6C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8915" y="4177550"/>
            <a:ext cx="1697990" cy="1121410"/>
          </a:xfrm>
          <a:prstGeom prst="rect">
            <a:avLst/>
          </a:prstGeom>
          <a:noFill/>
          <a:ln>
            <a:noFill/>
          </a:ln>
        </p:spPr>
      </p:pic>
      <p:pic>
        <p:nvPicPr>
          <p:cNvPr id="5" name="图片 4">
            <a:extLst>
              <a:ext uri="{FF2B5EF4-FFF2-40B4-BE49-F238E27FC236}">
                <a16:creationId xmlns:a16="http://schemas.microsoft.com/office/drawing/2014/main" id="{83DF4A50-EB59-2FF4-D640-040DC63DB1F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63145" y="3879145"/>
            <a:ext cx="2223653" cy="1595755"/>
          </a:xfrm>
          <a:prstGeom prst="rect">
            <a:avLst/>
          </a:prstGeom>
        </p:spPr>
      </p:pic>
    </p:spTree>
    <p:extLst>
      <p:ext uri="{BB962C8B-B14F-4D97-AF65-F5344CB8AC3E}">
        <p14:creationId xmlns:p14="http://schemas.microsoft.com/office/powerpoint/2010/main" val="26006108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门禁梯控读头</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87021" y="622344"/>
            <a:ext cx="3581398" cy="2461054"/>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长距离读卡器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、读卡距离最长可以做到</a:t>
            </a:r>
            <a:r>
              <a:rPr lang="en-US" altLang="zh-CN" sz="1200" dirty="0">
                <a:latin typeface="微软雅黑" panose="020B0503020204020204" charset="-122"/>
                <a:ea typeface="微软雅黑" panose="020B0503020204020204" charset="-122"/>
                <a:sym typeface="宋体" panose="02010600030101010101" pitchFamily="2" charset="-122"/>
              </a:rPr>
              <a:t>30</a:t>
            </a:r>
            <a:r>
              <a:rPr lang="zh-CN" altLang="en-US" sz="1200" dirty="0">
                <a:latin typeface="微软雅黑" panose="020B0503020204020204" charset="-122"/>
                <a:ea typeface="微软雅黑" panose="020B0503020204020204" charset="-122"/>
                <a:sym typeface="宋体" panose="02010600030101010101" pitchFamily="2" charset="-122"/>
              </a:rPr>
              <a:t>米；</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232</a:t>
            </a:r>
            <a:r>
              <a:rPr lang="zh-CN" altLang="en-US" sz="1200" dirty="0">
                <a:latin typeface="微软雅黑" panose="020B0503020204020204" charset="-122"/>
                <a:ea typeface="微软雅黑" panose="020B0503020204020204" charset="-122"/>
                <a:sym typeface="宋体" panose="02010600030101010101" pitchFamily="2" charset="-122"/>
              </a:rPr>
              <a:t>通讯、维根通讯、</a:t>
            </a:r>
            <a:r>
              <a:rPr lang="en-US" altLang="zh-CN" sz="1200" dirty="0">
                <a:latin typeface="微软雅黑" panose="020B0503020204020204" charset="-122"/>
                <a:ea typeface="微软雅黑" panose="020B0503020204020204" charset="-122"/>
                <a:sym typeface="宋体" panose="02010600030101010101" pitchFamily="2" charset="-122"/>
              </a:rPr>
              <a:t>485</a:t>
            </a:r>
            <a:r>
              <a:rPr lang="zh-CN" altLang="en-US" sz="1200" dirty="0">
                <a:latin typeface="微软雅黑" panose="020B0503020204020204" charset="-122"/>
                <a:ea typeface="微软雅黑" panose="020B0503020204020204" charset="-122"/>
                <a:sym typeface="宋体" panose="02010600030101010101" pitchFamily="2" charset="-122"/>
              </a:rPr>
              <a:t>通讯；</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、可扩展</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通讯模块；</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、支持自动连续读卡或触发读卡</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输入信号</a:t>
            </a:r>
            <a:r>
              <a:rPr lang="en-US" altLang="zh-CN" sz="1200" dirty="0">
                <a:latin typeface="微软雅黑" panose="020B0503020204020204" charset="-122"/>
                <a:ea typeface="微软雅黑" panose="020B0503020204020204" charset="-122"/>
                <a:sym typeface="宋体" panose="02010600030101010101" pitchFamily="2" charset="-122"/>
              </a:rPr>
              <a:t>);</a:t>
            </a:r>
            <a:endParaRPr lang="zh-CN" altLang="en-US"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、支持在线升级固件；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、支持提供接口给第三方做应用开发。</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488056" y="3319491"/>
            <a:ext cx="5234364" cy="1"/>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8" name="图片 7">
            <a:extLst>
              <a:ext uri="{FF2B5EF4-FFF2-40B4-BE49-F238E27FC236}">
                <a16:creationId xmlns:a16="http://schemas.microsoft.com/office/drawing/2014/main" id="{85BB5667-3A2D-3744-4708-78B2233C62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41531" y="1110176"/>
            <a:ext cx="2132081" cy="2010563"/>
          </a:xfrm>
          <a:prstGeom prst="rect">
            <a:avLst/>
          </a:prstGeom>
        </p:spPr>
      </p:pic>
      <p:graphicFrame>
        <p:nvGraphicFramePr>
          <p:cNvPr id="10" name="表格 9">
            <a:extLst>
              <a:ext uri="{FF2B5EF4-FFF2-40B4-BE49-F238E27FC236}">
                <a16:creationId xmlns:a16="http://schemas.microsoft.com/office/drawing/2014/main" id="{243E256A-8117-1294-827B-11DF15837D41}"/>
              </a:ext>
            </a:extLst>
          </p:cNvPr>
          <p:cNvGraphicFramePr>
            <a:graphicFrameLocks noGrp="1"/>
          </p:cNvGraphicFramePr>
          <p:nvPr>
            <p:extLst>
              <p:ext uri="{D42A27DB-BD31-4B8C-83A1-F6EECF244321}">
                <p14:modId xmlns:p14="http://schemas.microsoft.com/office/powerpoint/2010/main" val="3250809861"/>
              </p:ext>
            </p:extLst>
          </p:nvPr>
        </p:nvGraphicFramePr>
        <p:xfrm>
          <a:off x="6218389" y="849718"/>
          <a:ext cx="5398540" cy="4699027"/>
        </p:xfrm>
        <a:graphic>
          <a:graphicData uri="http://schemas.openxmlformats.org/drawingml/2006/table">
            <a:tbl>
              <a:tblPr firstRow="1" firstCol="1" bandRow="1">
                <a:tableStyleId>{5C22544A-7EE6-4342-B048-85BDC9FD1C3A}</a:tableStyleId>
              </a:tblPr>
              <a:tblGrid>
                <a:gridCol w="1055247">
                  <a:extLst>
                    <a:ext uri="{9D8B030D-6E8A-4147-A177-3AD203B41FA5}">
                      <a16:colId xmlns:a16="http://schemas.microsoft.com/office/drawing/2014/main" val="2949701379"/>
                    </a:ext>
                  </a:extLst>
                </a:gridCol>
                <a:gridCol w="4343293">
                  <a:extLst>
                    <a:ext uri="{9D8B030D-6E8A-4147-A177-3AD203B41FA5}">
                      <a16:colId xmlns:a16="http://schemas.microsoft.com/office/drawing/2014/main" val="3496964020"/>
                    </a:ext>
                  </a:extLst>
                </a:gridCol>
              </a:tblGrid>
              <a:tr h="216816">
                <a:tc>
                  <a:txBody>
                    <a:bodyPr/>
                    <a:lstStyle/>
                    <a:p>
                      <a:pPr algn="ctr"/>
                      <a:r>
                        <a:rPr lang="zh-CN" sz="1000" kern="0">
                          <a:effectLst/>
                        </a:rPr>
                        <a:t>项次</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r>
                        <a:rPr lang="zh-CN" sz="1000" kern="0">
                          <a:effectLst/>
                        </a:rPr>
                        <a:t>参数和性能</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275419834"/>
                  </a:ext>
                </a:extLst>
              </a:tr>
              <a:tr h="362709">
                <a:tc>
                  <a:txBody>
                    <a:bodyPr/>
                    <a:lstStyle/>
                    <a:p>
                      <a:pPr algn="l"/>
                      <a:r>
                        <a:rPr lang="zh-CN" sz="1000" kern="0">
                          <a:effectLst/>
                        </a:rPr>
                        <a:t>读卡器</a:t>
                      </a:r>
                      <a:r>
                        <a:rPr lang="en-US" sz="1000" kern="0">
                          <a:effectLst/>
                        </a:rPr>
                        <a:t>-</a:t>
                      </a:r>
                      <a:r>
                        <a:rPr lang="zh-CN" sz="1000" kern="0">
                          <a:effectLst/>
                        </a:rPr>
                        <a:t>标签协议</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en-US" sz="1000" kern="0">
                          <a:effectLst/>
                        </a:rPr>
                        <a:t>ISO18000-6B, EPC Class1 Gen2(ISO18000-6C)</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94565580"/>
                  </a:ext>
                </a:extLst>
              </a:tr>
              <a:tr h="216816">
                <a:tc>
                  <a:txBody>
                    <a:bodyPr/>
                    <a:lstStyle/>
                    <a:p>
                      <a:pPr algn="l"/>
                      <a:r>
                        <a:rPr lang="zh-CN" sz="1000" kern="0">
                          <a:effectLst/>
                        </a:rPr>
                        <a:t>天线接口</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集成一体式天线，水平极化</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198090140"/>
                  </a:ext>
                </a:extLst>
              </a:tr>
              <a:tr h="433630">
                <a:tc>
                  <a:txBody>
                    <a:bodyPr/>
                    <a:lstStyle/>
                    <a:p>
                      <a:pPr algn="l"/>
                      <a:r>
                        <a:rPr lang="zh-CN" sz="1000" kern="0">
                          <a:effectLst/>
                        </a:rPr>
                        <a:t>射频频段</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超高频</a:t>
                      </a:r>
                      <a:r>
                        <a:rPr lang="en-US" sz="1000" kern="0">
                          <a:effectLst/>
                        </a:rPr>
                        <a:t>, </a:t>
                      </a:r>
                      <a:r>
                        <a:rPr lang="zh-CN" sz="1000" kern="0">
                          <a:effectLst/>
                        </a:rPr>
                        <a:t>支持可选美洲</a:t>
                      </a:r>
                      <a:r>
                        <a:rPr lang="en-US" sz="1000" kern="0">
                          <a:effectLst/>
                        </a:rPr>
                        <a:t>(902-928MHz) / </a:t>
                      </a:r>
                      <a:r>
                        <a:rPr lang="zh-CN" sz="1000" kern="0">
                          <a:effectLst/>
                        </a:rPr>
                        <a:t>欧洲</a:t>
                      </a:r>
                      <a:r>
                        <a:rPr lang="en-US" sz="1000" kern="0">
                          <a:effectLst/>
                        </a:rPr>
                        <a:t>(865-868MHz) / </a:t>
                      </a:r>
                      <a:r>
                        <a:rPr lang="zh-CN" sz="1000" kern="0">
                          <a:effectLst/>
                        </a:rPr>
                        <a:t>中国</a:t>
                      </a:r>
                      <a:r>
                        <a:rPr lang="en-US" sz="1000" kern="0">
                          <a:effectLst/>
                        </a:rPr>
                        <a:t>(920-925MHz) / </a:t>
                      </a:r>
                      <a:r>
                        <a:rPr lang="zh-CN" sz="1000" kern="0">
                          <a:effectLst/>
                        </a:rPr>
                        <a:t>其它国家频段</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973832642"/>
                  </a:ext>
                </a:extLst>
              </a:tr>
              <a:tr h="216816">
                <a:tc>
                  <a:txBody>
                    <a:bodyPr/>
                    <a:lstStyle/>
                    <a:p>
                      <a:pPr algn="l"/>
                      <a:r>
                        <a:rPr lang="zh-CN" sz="1000" kern="0">
                          <a:effectLst/>
                        </a:rPr>
                        <a:t>射频模式</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定频模式 </a:t>
                      </a:r>
                      <a:r>
                        <a:rPr lang="en-US" sz="1000" kern="0">
                          <a:effectLst/>
                        </a:rPr>
                        <a:t>/ </a:t>
                      </a:r>
                      <a:r>
                        <a:rPr lang="zh-CN" sz="1000" kern="0">
                          <a:effectLst/>
                        </a:rPr>
                        <a:t>广谱跳频</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077075458"/>
                  </a:ext>
                </a:extLst>
              </a:tr>
              <a:tr h="216816">
                <a:tc>
                  <a:txBody>
                    <a:bodyPr/>
                    <a:lstStyle/>
                    <a:p>
                      <a:pPr algn="l"/>
                      <a:r>
                        <a:rPr lang="zh-CN" sz="1000" kern="0">
                          <a:effectLst/>
                        </a:rPr>
                        <a:t>通信方式</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en-US" sz="1000" kern="0">
                          <a:effectLst/>
                        </a:rPr>
                        <a:t>RS-232/RS-485/</a:t>
                      </a:r>
                      <a:r>
                        <a:rPr lang="zh-CN" sz="1000" kern="0">
                          <a:effectLst/>
                        </a:rPr>
                        <a:t>网口</a:t>
                      </a:r>
                      <a:r>
                        <a:rPr lang="en-US" sz="1000" kern="0">
                          <a:effectLst/>
                        </a:rPr>
                        <a:t>, </a:t>
                      </a:r>
                      <a:r>
                        <a:rPr lang="zh-CN" sz="1000" kern="0">
                          <a:effectLst/>
                        </a:rPr>
                        <a:t>韦根</a:t>
                      </a:r>
                      <a:r>
                        <a:rPr lang="en-US" sz="1000" kern="0">
                          <a:effectLst/>
                        </a:rPr>
                        <a:t>/</a:t>
                      </a:r>
                      <a:r>
                        <a:rPr lang="zh-CN" sz="1000" kern="0">
                          <a:effectLst/>
                        </a:rPr>
                        <a:t>触发</a:t>
                      </a:r>
                      <a:r>
                        <a:rPr lang="en-US" sz="1000" kern="0">
                          <a:effectLst/>
                        </a:rPr>
                        <a:t>, USB(</a:t>
                      </a:r>
                      <a:r>
                        <a:rPr lang="zh-CN" sz="1000" kern="0">
                          <a:effectLst/>
                        </a:rPr>
                        <a:t>需转接头</a:t>
                      </a:r>
                      <a:r>
                        <a:rPr lang="en-US" sz="1000" kern="0">
                          <a:effectLst/>
                        </a:rPr>
                        <a:t>), GPIO(</a:t>
                      </a:r>
                      <a:r>
                        <a:rPr lang="zh-CN" sz="1000" kern="0">
                          <a:effectLst/>
                        </a:rPr>
                        <a:t>定制</a:t>
                      </a:r>
                      <a:r>
                        <a:rPr lang="en-US" sz="1000" kern="0">
                          <a:effectLst/>
                        </a:rPr>
                        <a:t>)</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466535847"/>
                  </a:ext>
                </a:extLst>
              </a:tr>
              <a:tr h="216816">
                <a:tc>
                  <a:txBody>
                    <a:bodyPr/>
                    <a:lstStyle/>
                    <a:p>
                      <a:pPr algn="l"/>
                      <a:r>
                        <a:rPr lang="zh-CN" sz="1000" kern="0">
                          <a:effectLst/>
                        </a:rPr>
                        <a:t>识别范围</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可达</a:t>
                      </a:r>
                      <a:r>
                        <a:rPr lang="en-US" sz="1000" kern="0">
                          <a:effectLst/>
                        </a:rPr>
                        <a:t>10</a:t>
                      </a:r>
                      <a:r>
                        <a:rPr lang="zh-CN" sz="1000" kern="0">
                          <a:effectLst/>
                        </a:rPr>
                        <a:t>米，依使用环境和电子标签</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376669473"/>
                  </a:ext>
                </a:extLst>
              </a:tr>
              <a:tr h="216816">
                <a:tc>
                  <a:txBody>
                    <a:bodyPr/>
                    <a:lstStyle/>
                    <a:p>
                      <a:pPr algn="l"/>
                      <a:r>
                        <a:rPr lang="zh-CN" sz="1000" kern="0">
                          <a:effectLst/>
                        </a:rPr>
                        <a:t>射频输出</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低于</a:t>
                      </a:r>
                      <a:r>
                        <a:rPr lang="en-US" sz="1000" kern="0">
                          <a:effectLst/>
                        </a:rPr>
                        <a:t>32dBm, </a:t>
                      </a:r>
                      <a:r>
                        <a:rPr lang="zh-CN" sz="1000" kern="0">
                          <a:effectLst/>
                        </a:rPr>
                        <a:t>符合无线电管理规范</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667652879"/>
                  </a:ext>
                </a:extLst>
              </a:tr>
              <a:tr h="216816">
                <a:tc>
                  <a:txBody>
                    <a:bodyPr/>
                    <a:lstStyle/>
                    <a:p>
                      <a:pPr algn="l"/>
                      <a:r>
                        <a:rPr lang="zh-CN" sz="1000" kern="0">
                          <a:effectLst/>
                        </a:rPr>
                        <a:t>软件支持</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提供串口通信协议，</a:t>
                      </a:r>
                      <a:r>
                        <a:rPr lang="en-US" sz="1000" kern="0">
                          <a:effectLst/>
                        </a:rPr>
                        <a:t>Windows API</a:t>
                      </a:r>
                      <a:r>
                        <a:rPr lang="zh-CN" sz="1000" kern="0">
                          <a:effectLst/>
                        </a:rPr>
                        <a:t>和</a:t>
                      </a:r>
                      <a:r>
                        <a:rPr lang="en-US" sz="1000" kern="0">
                          <a:effectLst/>
                        </a:rPr>
                        <a:t>Demo, VC/VB/C#</a:t>
                      </a:r>
                      <a:r>
                        <a:rPr lang="zh-CN" sz="1000" kern="0">
                          <a:effectLst/>
                        </a:rPr>
                        <a:t>源码</a:t>
                      </a:r>
                      <a:r>
                        <a:rPr lang="en-US" sz="1000" kern="0">
                          <a:effectLst/>
                        </a:rPr>
                        <a:t>/</a:t>
                      </a:r>
                      <a:r>
                        <a:rPr lang="zh-CN" sz="1000" kern="0">
                          <a:effectLst/>
                        </a:rPr>
                        <a:t>例子代码</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87048352"/>
                  </a:ext>
                </a:extLst>
              </a:tr>
              <a:tr h="216816">
                <a:tc>
                  <a:txBody>
                    <a:bodyPr/>
                    <a:lstStyle/>
                    <a:p>
                      <a:pPr algn="l"/>
                      <a:r>
                        <a:rPr lang="zh-CN" sz="1000" kern="0">
                          <a:effectLst/>
                        </a:rPr>
                        <a:t>供电</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直流</a:t>
                      </a:r>
                      <a:r>
                        <a:rPr lang="en-US" sz="1000" kern="0">
                          <a:effectLst/>
                        </a:rPr>
                        <a:t>9V/12V</a:t>
                      </a:r>
                      <a:r>
                        <a:rPr lang="zh-CN" sz="1000" kern="0">
                          <a:effectLst/>
                        </a:rPr>
                        <a:t>电源适配器</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984802323"/>
                  </a:ext>
                </a:extLst>
              </a:tr>
              <a:tr h="216816">
                <a:tc>
                  <a:txBody>
                    <a:bodyPr/>
                    <a:lstStyle/>
                    <a:p>
                      <a:pPr algn="l"/>
                      <a:r>
                        <a:rPr lang="zh-CN" sz="1000" kern="0">
                          <a:effectLst/>
                        </a:rPr>
                        <a:t>尺寸</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en-US" sz="1000" kern="0">
                          <a:effectLst/>
                        </a:rPr>
                        <a:t>235x235x65</a:t>
                      </a:r>
                      <a:r>
                        <a:rPr lang="zh-CN" sz="1000" kern="0">
                          <a:effectLst/>
                        </a:rPr>
                        <a:t>毫米 </a:t>
                      </a:r>
                      <a:r>
                        <a:rPr lang="en-US" sz="1000" kern="0">
                          <a:effectLst/>
                        </a:rPr>
                        <a:t>(</a:t>
                      </a:r>
                      <a:r>
                        <a:rPr lang="zh-CN" sz="1000" kern="0">
                          <a:effectLst/>
                        </a:rPr>
                        <a:t>不含夹码</a:t>
                      </a:r>
                      <a:r>
                        <a:rPr lang="en-US" sz="1000" kern="0">
                          <a:effectLst/>
                        </a:rPr>
                        <a:t>)</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14613958"/>
                  </a:ext>
                </a:extLst>
              </a:tr>
              <a:tr h="216816">
                <a:tc>
                  <a:txBody>
                    <a:bodyPr/>
                    <a:lstStyle/>
                    <a:p>
                      <a:pPr algn="l"/>
                      <a:r>
                        <a:rPr lang="zh-CN" sz="1000" kern="0">
                          <a:effectLst/>
                        </a:rPr>
                        <a:t>重量</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en-US" sz="1000" kern="0">
                          <a:effectLst/>
                        </a:rPr>
                        <a:t>2.0</a:t>
                      </a:r>
                      <a:r>
                        <a:rPr lang="zh-CN" sz="1000" kern="0">
                          <a:effectLst/>
                        </a:rPr>
                        <a:t>公斤</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137506452"/>
                  </a:ext>
                </a:extLst>
              </a:tr>
              <a:tr h="216816">
                <a:tc>
                  <a:txBody>
                    <a:bodyPr/>
                    <a:lstStyle/>
                    <a:p>
                      <a:pPr algn="l"/>
                      <a:r>
                        <a:rPr lang="zh-CN" sz="1000" kern="0">
                          <a:effectLst/>
                        </a:rPr>
                        <a:t>抱杆直径</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en-US" sz="1000" kern="0">
                          <a:effectLst/>
                        </a:rPr>
                        <a:t>40-50</a:t>
                      </a:r>
                      <a:r>
                        <a:rPr lang="zh-CN" sz="1000" kern="0">
                          <a:effectLst/>
                        </a:rPr>
                        <a:t>毫米</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74416269"/>
                  </a:ext>
                </a:extLst>
              </a:tr>
              <a:tr h="216816">
                <a:tc>
                  <a:txBody>
                    <a:bodyPr/>
                    <a:lstStyle/>
                    <a:p>
                      <a:pPr algn="l"/>
                      <a:r>
                        <a:rPr lang="zh-CN" sz="1000" kern="0">
                          <a:effectLst/>
                        </a:rPr>
                        <a:t>存储温度</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en-US" sz="1000" kern="0">
                          <a:effectLst/>
                        </a:rPr>
                        <a:t>-30 ~ +85</a:t>
                      </a:r>
                      <a:r>
                        <a:rPr lang="zh-CN" sz="1000" kern="0">
                          <a:effectLst/>
                        </a:rPr>
                        <a:t>摄氏度</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152721177"/>
                  </a:ext>
                </a:extLst>
              </a:tr>
              <a:tr h="216816">
                <a:tc>
                  <a:txBody>
                    <a:bodyPr/>
                    <a:lstStyle/>
                    <a:p>
                      <a:pPr algn="l"/>
                      <a:r>
                        <a:rPr lang="zh-CN" sz="1000" kern="0">
                          <a:effectLst/>
                        </a:rPr>
                        <a:t>工作温度</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en-US" sz="1000" kern="0">
                          <a:effectLst/>
                        </a:rPr>
                        <a:t>-20 ~ +80</a:t>
                      </a:r>
                      <a:r>
                        <a:rPr lang="zh-CN" sz="1000" kern="0">
                          <a:effectLst/>
                        </a:rPr>
                        <a:t>摄氏度</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153832757"/>
                  </a:ext>
                </a:extLst>
              </a:tr>
              <a:tr h="216816">
                <a:tc>
                  <a:txBody>
                    <a:bodyPr/>
                    <a:lstStyle/>
                    <a:p>
                      <a:pPr algn="l"/>
                      <a:r>
                        <a:rPr lang="zh-CN" sz="1000" kern="0">
                          <a:effectLst/>
                        </a:rPr>
                        <a:t>防雷保护</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dirty="0">
                          <a:effectLst/>
                        </a:rPr>
                        <a:t>外壳接地，通信口</a:t>
                      </a:r>
                      <a:r>
                        <a:rPr lang="en-US" sz="1000" kern="0" dirty="0">
                          <a:effectLst/>
                        </a:rPr>
                        <a:t>1.5KV</a:t>
                      </a:r>
                      <a:r>
                        <a:rPr lang="zh-CN" sz="1000" kern="0" dirty="0">
                          <a:effectLst/>
                        </a:rPr>
                        <a:t>浪涌保护</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773406065"/>
                  </a:ext>
                </a:extLst>
              </a:tr>
              <a:tr h="216816">
                <a:tc>
                  <a:txBody>
                    <a:bodyPr/>
                    <a:lstStyle/>
                    <a:p>
                      <a:pPr algn="l"/>
                      <a:r>
                        <a:rPr lang="zh-CN" sz="1000" kern="0">
                          <a:effectLst/>
                        </a:rPr>
                        <a:t>工作性能</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dirty="0">
                          <a:effectLst/>
                        </a:rPr>
                        <a:t>高速微处理器，运行稳定</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25439898"/>
                  </a:ext>
                </a:extLst>
              </a:tr>
              <a:tr h="216816">
                <a:tc>
                  <a:txBody>
                    <a:bodyPr/>
                    <a:lstStyle/>
                    <a:p>
                      <a:pPr algn="l"/>
                      <a:r>
                        <a:rPr lang="zh-CN" sz="1000" kern="0">
                          <a:effectLst/>
                        </a:rPr>
                        <a:t>工作模式</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支持主机</a:t>
                      </a:r>
                      <a:r>
                        <a:rPr lang="en-US" sz="1000" kern="0">
                          <a:effectLst/>
                        </a:rPr>
                        <a:t>-</a:t>
                      </a:r>
                      <a:r>
                        <a:rPr lang="zh-CN" sz="1000" kern="0">
                          <a:effectLst/>
                        </a:rPr>
                        <a:t>从机模式，触发</a:t>
                      </a:r>
                      <a:r>
                        <a:rPr lang="en-US" sz="1000" kern="0">
                          <a:effectLst/>
                        </a:rPr>
                        <a:t>/</a:t>
                      </a:r>
                      <a:r>
                        <a:rPr lang="zh-CN" sz="1000" kern="0">
                          <a:effectLst/>
                        </a:rPr>
                        <a:t>主动模式</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062416205"/>
                  </a:ext>
                </a:extLst>
              </a:tr>
              <a:tr h="216816">
                <a:tc>
                  <a:txBody>
                    <a:bodyPr/>
                    <a:lstStyle/>
                    <a:p>
                      <a:pPr algn="l"/>
                      <a:r>
                        <a:rPr lang="zh-CN" sz="1000" kern="0">
                          <a:effectLst/>
                        </a:rPr>
                        <a:t>快速识别</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a:effectLst/>
                        </a:rPr>
                        <a:t>可识别高于</a:t>
                      </a:r>
                      <a:r>
                        <a:rPr lang="en-US" sz="1000" kern="0">
                          <a:effectLst/>
                        </a:rPr>
                        <a:t>160Km/h</a:t>
                      </a:r>
                      <a:r>
                        <a:rPr lang="zh-CN" sz="1000" kern="0">
                          <a:effectLst/>
                        </a:rPr>
                        <a:t>运行中电子标签</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998877863"/>
                  </a:ext>
                </a:extLst>
              </a:tr>
              <a:tr h="216816">
                <a:tc>
                  <a:txBody>
                    <a:bodyPr/>
                    <a:lstStyle/>
                    <a:p>
                      <a:pPr algn="l"/>
                      <a:r>
                        <a:rPr lang="zh-CN" sz="1000" kern="0">
                          <a:effectLst/>
                        </a:rPr>
                        <a:t>固件升级</a:t>
                      </a:r>
                      <a:endParaRPr lang="zh-CN" sz="10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0" dirty="0">
                          <a:effectLst/>
                        </a:rPr>
                        <a:t>固件可通过串口升级工具进行升级</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098243950"/>
                  </a:ext>
                </a:extLst>
              </a:tr>
            </a:tbl>
          </a:graphicData>
        </a:graphic>
      </p:graphicFrame>
      <p:sp>
        <p:nvSpPr>
          <p:cNvPr id="11" name="TextBox 4">
            <a:extLst>
              <a:ext uri="{FF2B5EF4-FFF2-40B4-BE49-F238E27FC236}">
                <a16:creationId xmlns:a16="http://schemas.microsoft.com/office/drawing/2014/main" id="{E48FD9E5-DBCD-AC75-9E22-C009637CAFE7}"/>
              </a:ext>
            </a:extLst>
          </p:cNvPr>
          <p:cNvSpPr txBox="1">
            <a:spLocks noChangeArrowheads="1"/>
          </p:cNvSpPr>
          <p:nvPr/>
        </p:nvSpPr>
        <p:spPr bwMode="auto">
          <a:xfrm>
            <a:off x="6199915" y="407479"/>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graphicFrame>
        <p:nvGraphicFramePr>
          <p:cNvPr id="12" name="表格 11">
            <a:extLst>
              <a:ext uri="{FF2B5EF4-FFF2-40B4-BE49-F238E27FC236}">
                <a16:creationId xmlns:a16="http://schemas.microsoft.com/office/drawing/2014/main" id="{E88FB033-AA56-E373-2975-B59FDBE531CE}"/>
              </a:ext>
            </a:extLst>
          </p:cNvPr>
          <p:cNvGraphicFramePr>
            <a:graphicFrameLocks noGrp="1"/>
          </p:cNvGraphicFramePr>
          <p:nvPr>
            <p:extLst>
              <p:ext uri="{D42A27DB-BD31-4B8C-83A1-F6EECF244321}">
                <p14:modId xmlns:p14="http://schemas.microsoft.com/office/powerpoint/2010/main" val="4006074039"/>
              </p:ext>
            </p:extLst>
          </p:nvPr>
        </p:nvGraphicFramePr>
        <p:xfrm>
          <a:off x="575071" y="3448699"/>
          <a:ext cx="5398541" cy="2709643"/>
        </p:xfrm>
        <a:graphic>
          <a:graphicData uri="http://schemas.openxmlformats.org/drawingml/2006/table">
            <a:tbl>
              <a:tblPr firstRow="1" firstCol="1" bandRow="1">
                <a:tableStyleId>{5C22544A-7EE6-4342-B048-85BDC9FD1C3A}</a:tableStyleId>
              </a:tblPr>
              <a:tblGrid>
                <a:gridCol w="857759">
                  <a:extLst>
                    <a:ext uri="{9D8B030D-6E8A-4147-A177-3AD203B41FA5}">
                      <a16:colId xmlns:a16="http://schemas.microsoft.com/office/drawing/2014/main" val="456582736"/>
                    </a:ext>
                  </a:extLst>
                </a:gridCol>
                <a:gridCol w="957079">
                  <a:extLst>
                    <a:ext uri="{9D8B030D-6E8A-4147-A177-3AD203B41FA5}">
                      <a16:colId xmlns:a16="http://schemas.microsoft.com/office/drawing/2014/main" val="4079920574"/>
                    </a:ext>
                  </a:extLst>
                </a:gridCol>
                <a:gridCol w="3583703">
                  <a:extLst>
                    <a:ext uri="{9D8B030D-6E8A-4147-A177-3AD203B41FA5}">
                      <a16:colId xmlns:a16="http://schemas.microsoft.com/office/drawing/2014/main" val="4128277963"/>
                    </a:ext>
                  </a:extLst>
                </a:gridCol>
              </a:tblGrid>
              <a:tr h="305374">
                <a:tc>
                  <a:txBody>
                    <a:bodyPr/>
                    <a:lstStyle/>
                    <a:p>
                      <a:pPr algn="ctr"/>
                      <a:r>
                        <a:rPr lang="zh-CN" sz="1000" kern="100" dirty="0">
                          <a:effectLst/>
                        </a:rPr>
                        <a:t>应用</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r>
                        <a:rPr lang="zh-CN" sz="1000" kern="100" dirty="0">
                          <a:effectLst/>
                        </a:rPr>
                        <a:t>例子</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r>
                        <a:rPr lang="zh-CN" sz="1000" kern="100" dirty="0">
                          <a:effectLst/>
                        </a:rPr>
                        <a:t>说明</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965126617"/>
                  </a:ext>
                </a:extLst>
              </a:tr>
              <a:tr h="207525">
                <a:tc rowSpan="4">
                  <a:txBody>
                    <a:bodyPr/>
                    <a:lstStyle/>
                    <a:p>
                      <a:pPr algn="ctr"/>
                      <a:r>
                        <a:rPr lang="zh-CN" sz="1000" kern="100" dirty="0">
                          <a:effectLst/>
                        </a:rPr>
                        <a:t>车辆管理</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100">
                          <a:effectLst/>
                        </a:rPr>
                        <a:t>停车场</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a:effectLst/>
                        </a:rPr>
                        <a:t>车辆出入管理，收费自动化</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791256411"/>
                  </a:ext>
                </a:extLst>
              </a:tr>
              <a:tr h="199704">
                <a:tc vMerge="1">
                  <a:txBody>
                    <a:bodyPr/>
                    <a:lstStyle/>
                    <a:p>
                      <a:endParaRPr lang="zh-CN" altLang="en-US"/>
                    </a:p>
                  </a:txBody>
                  <a:tcPr/>
                </a:tc>
                <a:tc>
                  <a:txBody>
                    <a:bodyPr/>
                    <a:lstStyle/>
                    <a:p>
                      <a:pPr algn="l"/>
                      <a:r>
                        <a:rPr lang="zh-CN" altLang="en-US" sz="1000" kern="100" dirty="0">
                          <a:effectLst/>
                        </a:rPr>
                        <a:t>门禁</a:t>
                      </a:r>
                      <a:endParaRPr lang="zh-CN" sz="10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altLang="en-US" sz="1000" kern="100" dirty="0">
                          <a:effectLst/>
                        </a:rPr>
                        <a:t>门禁、通道闸、广告门、卷闸门等</a:t>
                      </a:r>
                      <a:endParaRPr lang="zh-CN" sz="10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038708494"/>
                  </a:ext>
                </a:extLst>
              </a:tr>
              <a:tr h="199704">
                <a:tc vMerge="1">
                  <a:txBody>
                    <a:bodyPr/>
                    <a:lstStyle/>
                    <a:p>
                      <a:endParaRPr lang="zh-CN" altLang="en-US"/>
                    </a:p>
                  </a:txBody>
                  <a:tcPr/>
                </a:tc>
                <a:tc>
                  <a:txBody>
                    <a:bodyPr/>
                    <a:lstStyle/>
                    <a:p>
                      <a:pPr algn="l"/>
                      <a:r>
                        <a:rPr lang="zh-CN" sz="1000" kern="100" dirty="0">
                          <a:effectLst/>
                        </a:rPr>
                        <a:t>公路收费</a:t>
                      </a:r>
                      <a:endParaRPr lang="zh-CN" sz="10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dirty="0">
                          <a:effectLst/>
                        </a:rPr>
                        <a:t>公路，桥梁，通道计费自动化</a:t>
                      </a:r>
                      <a:endParaRPr lang="zh-CN" sz="10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43721904"/>
                  </a:ext>
                </a:extLst>
              </a:tr>
              <a:tr h="199704">
                <a:tc vMerge="1">
                  <a:txBody>
                    <a:bodyPr/>
                    <a:lstStyle/>
                    <a:p>
                      <a:endParaRPr lang="zh-CN" altLang="en-US"/>
                    </a:p>
                  </a:txBody>
                  <a:tcPr/>
                </a:tc>
                <a:tc>
                  <a:txBody>
                    <a:bodyPr/>
                    <a:lstStyle/>
                    <a:p>
                      <a:pPr algn="l"/>
                      <a:r>
                        <a:rPr lang="zh-CN" sz="1000" kern="100">
                          <a:effectLst/>
                        </a:rPr>
                        <a:t>码头</a:t>
                      </a:r>
                      <a:r>
                        <a:rPr lang="en-US" sz="1000" kern="100">
                          <a:effectLst/>
                        </a:rPr>
                        <a:t>/</a:t>
                      </a:r>
                      <a:r>
                        <a:rPr lang="zh-CN" sz="1000" kern="100">
                          <a:effectLst/>
                        </a:rPr>
                        <a:t>集装箱</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dirty="0">
                          <a:effectLst/>
                        </a:rPr>
                        <a:t>道路，铁路，码头集装箱管理</a:t>
                      </a:r>
                      <a:endParaRPr lang="zh-CN" sz="10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563695259"/>
                  </a:ext>
                </a:extLst>
              </a:tr>
              <a:tr h="199704">
                <a:tc rowSpan="4">
                  <a:txBody>
                    <a:bodyPr/>
                    <a:lstStyle/>
                    <a:p>
                      <a:pPr algn="ctr"/>
                      <a:r>
                        <a:rPr lang="zh-CN" sz="1000" kern="100" dirty="0">
                          <a:effectLst/>
                        </a:rPr>
                        <a:t>物流管理</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100">
                          <a:effectLst/>
                        </a:rPr>
                        <a:t>仓库管理</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a:effectLst/>
                        </a:rPr>
                        <a:t>仓库，超市，枪械，邮包，洗衣房管理</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320874200"/>
                  </a:ext>
                </a:extLst>
              </a:tr>
              <a:tr h="199704">
                <a:tc vMerge="1">
                  <a:txBody>
                    <a:bodyPr/>
                    <a:lstStyle/>
                    <a:p>
                      <a:endParaRPr lang="zh-CN" altLang="en-US"/>
                    </a:p>
                  </a:txBody>
                  <a:tcPr/>
                </a:tc>
                <a:tc>
                  <a:txBody>
                    <a:bodyPr/>
                    <a:lstStyle/>
                    <a:p>
                      <a:pPr algn="l"/>
                      <a:r>
                        <a:rPr lang="zh-CN" sz="1000" kern="100">
                          <a:effectLst/>
                        </a:rPr>
                        <a:t>生产制造</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a:effectLst/>
                        </a:rPr>
                        <a:t>监控生产线产品流程</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174008787"/>
                  </a:ext>
                </a:extLst>
              </a:tr>
              <a:tr h="199704">
                <a:tc vMerge="1">
                  <a:txBody>
                    <a:bodyPr/>
                    <a:lstStyle/>
                    <a:p>
                      <a:endParaRPr lang="zh-CN" altLang="en-US"/>
                    </a:p>
                  </a:txBody>
                  <a:tcPr/>
                </a:tc>
                <a:tc>
                  <a:txBody>
                    <a:bodyPr/>
                    <a:lstStyle/>
                    <a:p>
                      <a:pPr algn="l"/>
                      <a:r>
                        <a:rPr lang="zh-CN" sz="1000" kern="100">
                          <a:effectLst/>
                        </a:rPr>
                        <a:t>机场海关</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a:effectLst/>
                        </a:rPr>
                        <a:t>海关清关，机场物品管理</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058621807"/>
                  </a:ext>
                </a:extLst>
              </a:tr>
              <a:tr h="199704">
                <a:tc vMerge="1">
                  <a:txBody>
                    <a:bodyPr/>
                    <a:lstStyle/>
                    <a:p>
                      <a:endParaRPr lang="zh-CN" altLang="en-US"/>
                    </a:p>
                  </a:txBody>
                  <a:tcPr/>
                </a:tc>
                <a:tc>
                  <a:txBody>
                    <a:bodyPr/>
                    <a:lstStyle/>
                    <a:p>
                      <a:pPr algn="l"/>
                      <a:r>
                        <a:rPr lang="zh-CN" sz="1000" kern="100">
                          <a:effectLst/>
                        </a:rPr>
                        <a:t>防伪跟踪</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a:effectLst/>
                        </a:rPr>
                        <a:t>产品防伪，反向追踪，食品牲畜生产全程监控</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380826977"/>
                  </a:ext>
                </a:extLst>
              </a:tr>
              <a:tr h="199704">
                <a:tc rowSpan="4">
                  <a:txBody>
                    <a:bodyPr/>
                    <a:lstStyle/>
                    <a:p>
                      <a:pPr algn="ctr"/>
                      <a:r>
                        <a:rPr lang="zh-CN" sz="1000" kern="100" dirty="0">
                          <a:effectLst/>
                        </a:rPr>
                        <a:t>人员管理</a:t>
                      </a:r>
                      <a:endParaRPr lang="zh-CN" sz="10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r>
                        <a:rPr lang="zh-CN" sz="1000" kern="100">
                          <a:effectLst/>
                        </a:rPr>
                        <a:t>进出控制</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a:effectLst/>
                        </a:rPr>
                        <a:t>人员通道进出监控，户外运动计时</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726154795"/>
                  </a:ext>
                </a:extLst>
              </a:tr>
              <a:tr h="199704">
                <a:tc vMerge="1">
                  <a:txBody>
                    <a:bodyPr/>
                    <a:lstStyle/>
                    <a:p>
                      <a:endParaRPr lang="zh-CN" altLang="en-US"/>
                    </a:p>
                  </a:txBody>
                  <a:tcPr/>
                </a:tc>
                <a:tc>
                  <a:txBody>
                    <a:bodyPr/>
                    <a:lstStyle/>
                    <a:p>
                      <a:pPr algn="l"/>
                      <a:r>
                        <a:rPr lang="zh-CN" sz="1000" kern="100">
                          <a:effectLst/>
                        </a:rPr>
                        <a:t>考勤人事</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a:effectLst/>
                        </a:rPr>
                        <a:t>考勤薪资人事管理</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597460768"/>
                  </a:ext>
                </a:extLst>
              </a:tr>
              <a:tr h="199704">
                <a:tc vMerge="1">
                  <a:txBody>
                    <a:bodyPr/>
                    <a:lstStyle/>
                    <a:p>
                      <a:endParaRPr lang="zh-CN" altLang="en-US"/>
                    </a:p>
                  </a:txBody>
                  <a:tcPr/>
                </a:tc>
                <a:tc>
                  <a:txBody>
                    <a:bodyPr/>
                    <a:lstStyle/>
                    <a:p>
                      <a:pPr algn="l"/>
                      <a:r>
                        <a:rPr lang="zh-CN" sz="1000" kern="100">
                          <a:effectLst/>
                        </a:rPr>
                        <a:t>矿坑安全</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a:effectLst/>
                        </a:rPr>
                        <a:t>矿坑安全管理</a:t>
                      </a:r>
                      <a:endParaRPr lang="zh-CN" sz="10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736223344"/>
                  </a:ext>
                </a:extLst>
              </a:tr>
              <a:tr h="199704">
                <a:tc vMerge="1">
                  <a:txBody>
                    <a:bodyPr/>
                    <a:lstStyle/>
                    <a:p>
                      <a:endParaRPr lang="zh-CN" altLang="en-US"/>
                    </a:p>
                  </a:txBody>
                  <a:tcPr/>
                </a:tc>
                <a:tc>
                  <a:txBody>
                    <a:bodyPr/>
                    <a:lstStyle/>
                    <a:p>
                      <a:pPr algn="l"/>
                      <a:r>
                        <a:rPr lang="zh-CN" sz="1000" kern="100">
                          <a:effectLst/>
                        </a:rPr>
                        <a:t>家校通</a:t>
                      </a:r>
                      <a:endParaRPr lang="zh-CN" sz="10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r>
                        <a:rPr lang="zh-CN" sz="1000" kern="100" dirty="0">
                          <a:effectLst/>
                        </a:rPr>
                        <a:t>用于学校和家长之间学生的安全管理</a:t>
                      </a:r>
                      <a:endParaRPr lang="zh-CN" sz="10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532707837"/>
                  </a:ext>
                </a:extLst>
              </a:tr>
            </a:tbl>
          </a:graphicData>
        </a:graphic>
      </p:graphicFrame>
      <p:sp>
        <p:nvSpPr>
          <p:cNvPr id="13" name="TextBox 4">
            <a:extLst>
              <a:ext uri="{FF2B5EF4-FFF2-40B4-BE49-F238E27FC236}">
                <a16:creationId xmlns:a16="http://schemas.microsoft.com/office/drawing/2014/main" id="{121AE2C9-2E65-EAB7-8776-ED2F97EBA17D}"/>
              </a:ext>
            </a:extLst>
          </p:cNvPr>
          <p:cNvSpPr txBox="1">
            <a:spLocks noChangeArrowheads="1"/>
          </p:cNvSpPr>
          <p:nvPr/>
        </p:nvSpPr>
        <p:spPr bwMode="auto">
          <a:xfrm>
            <a:off x="512624" y="3038678"/>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应用场景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5312629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5913B-D820-39F7-C769-273D0A0B68A9}"/>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C3E18229-B54E-C263-B3A8-8298C7716EB1}"/>
              </a:ext>
            </a:extLst>
          </p:cNvPr>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a:extLst>
              <a:ext uri="{FF2B5EF4-FFF2-40B4-BE49-F238E27FC236}">
                <a16:creationId xmlns:a16="http://schemas.microsoft.com/office/drawing/2014/main" id="{298F9B8F-792E-FD5E-EB0E-9FF935CB7E9B}"/>
              </a:ext>
            </a:extLst>
          </p:cNvPr>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产品手册</a:t>
            </a:r>
          </a:p>
        </p:txBody>
      </p:sp>
      <p:grpSp>
        <p:nvGrpSpPr>
          <p:cNvPr id="2" name="组合 1">
            <a:extLst>
              <a:ext uri="{FF2B5EF4-FFF2-40B4-BE49-F238E27FC236}">
                <a16:creationId xmlns:a16="http://schemas.microsoft.com/office/drawing/2014/main" id="{2744061C-313A-71AA-863B-1D2E39CAE3EB}"/>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5655BE80-081D-242F-4261-7BFAC5B9C7A3}"/>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722A3757-E46D-BA21-A233-2F8FB5B02FD7}"/>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D75F1336-8022-CB62-FA20-40575B945C7E}"/>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9BB3932E-F40D-ADAB-9DD7-C0508E82AF5C}"/>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5A624FD2-4849-FC96-242F-B71405F65C41}"/>
              </a:ext>
            </a:extLst>
          </p:cNvPr>
          <p:cNvSpPr/>
          <p:nvPr/>
        </p:nvSpPr>
        <p:spPr>
          <a:xfrm>
            <a:off x="4865404" y="2397281"/>
            <a:ext cx="2446825"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人脸识别机</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032EBD2B-7E73-9A2D-7350-C83849666309}"/>
              </a:ext>
            </a:extLst>
          </p:cNvPr>
          <p:cNvSpPr/>
          <p:nvPr/>
        </p:nvSpPr>
        <p:spPr>
          <a:xfrm>
            <a:off x="4537599" y="3255784"/>
            <a:ext cx="3102452"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altLang="zh-CN" sz="1600" dirty="0">
                <a:solidFill>
                  <a:schemeClr val="tx1">
                    <a:lumMod val="65000"/>
                    <a:lumOff val="35000"/>
                  </a:schemeClr>
                </a:solidFill>
                <a:cs typeface="+mn-ea"/>
                <a:sym typeface="+mn-lt"/>
              </a:rPr>
              <a:t>4.3</a:t>
            </a:r>
            <a:r>
              <a:rPr lang="zh-CN" altLang="en-US" sz="1600" dirty="0">
                <a:solidFill>
                  <a:schemeClr val="tx1">
                    <a:lumMod val="65000"/>
                    <a:lumOff val="35000"/>
                  </a:schemeClr>
                </a:solidFill>
                <a:cs typeface="+mn-ea"/>
                <a:sym typeface="+mn-lt"/>
              </a:rPr>
              <a:t>寸、</a:t>
            </a:r>
            <a:r>
              <a:rPr lang="en-US" altLang="zh-CN" sz="1600" dirty="0">
                <a:solidFill>
                  <a:schemeClr val="tx1">
                    <a:lumMod val="65000"/>
                    <a:lumOff val="35000"/>
                  </a:schemeClr>
                </a:solidFill>
                <a:cs typeface="+mn-ea"/>
                <a:sym typeface="+mn-lt"/>
              </a:rPr>
              <a:t>7</a:t>
            </a:r>
            <a:r>
              <a:rPr lang="zh-CN" altLang="en-US" sz="1600" dirty="0">
                <a:solidFill>
                  <a:schemeClr val="tx1">
                    <a:lumMod val="65000"/>
                    <a:lumOff val="35000"/>
                  </a:schemeClr>
                </a:solidFill>
                <a:cs typeface="+mn-ea"/>
                <a:sym typeface="+mn-lt"/>
              </a:rPr>
              <a:t>寸、</a:t>
            </a:r>
            <a:r>
              <a:rPr lang="en-US" altLang="zh-CN" sz="1600" dirty="0">
                <a:solidFill>
                  <a:schemeClr val="tx1">
                    <a:lumMod val="65000"/>
                    <a:lumOff val="35000"/>
                  </a:schemeClr>
                </a:solidFill>
                <a:cs typeface="+mn-ea"/>
                <a:sym typeface="+mn-lt"/>
              </a:rPr>
              <a:t>8</a:t>
            </a:r>
            <a:r>
              <a:rPr lang="zh-CN" altLang="en-US" sz="1600" dirty="0">
                <a:solidFill>
                  <a:schemeClr val="tx1">
                    <a:lumMod val="65000"/>
                    <a:lumOff val="35000"/>
                  </a:schemeClr>
                </a:solidFill>
                <a:cs typeface="+mn-ea"/>
                <a:sym typeface="+mn-lt"/>
              </a:rPr>
              <a:t>寸、</a:t>
            </a:r>
            <a:r>
              <a:rPr lang="en-US" altLang="zh-CN" sz="1600" dirty="0">
                <a:solidFill>
                  <a:schemeClr val="tx1">
                    <a:lumMod val="65000"/>
                    <a:lumOff val="35000"/>
                  </a:schemeClr>
                </a:solidFill>
                <a:cs typeface="+mn-ea"/>
                <a:sym typeface="+mn-lt"/>
              </a:rPr>
              <a:t>10.1</a:t>
            </a:r>
            <a:r>
              <a:rPr lang="zh-CN" altLang="en-US" sz="1600" dirty="0">
                <a:solidFill>
                  <a:schemeClr val="tx1">
                    <a:lumMod val="65000"/>
                    <a:lumOff val="35000"/>
                  </a:schemeClr>
                </a:solidFill>
                <a:cs typeface="+mn-ea"/>
                <a:sym typeface="+mn-lt"/>
              </a:rPr>
              <a:t>寸、半球</a:t>
            </a:r>
          </a:p>
        </p:txBody>
      </p:sp>
    </p:spTree>
    <p:extLst>
      <p:ext uri="{BB962C8B-B14F-4D97-AF65-F5344CB8AC3E}">
        <p14:creationId xmlns:p14="http://schemas.microsoft.com/office/powerpoint/2010/main" val="35167500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495490"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4.3</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寸刷卡人脸识别机（主推）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5000</a:t>
            </a:r>
            <a:r>
              <a:rPr lang="zh-CN" altLang="en-US" sz="1200" dirty="0">
                <a:latin typeface="微软雅黑" panose="020B0503020204020204" charset="-122"/>
                <a:ea typeface="微软雅黑" panose="020B0503020204020204" charset="-122"/>
                <a:sym typeface="宋体" panose="02010600030101010101" pitchFamily="2" charset="-122"/>
              </a:rPr>
              <a:t>的人脸比对库及</a:t>
            </a: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、内置国产</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0.5s</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、不防水，仅用于室内；</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、工作温度：</a:t>
            </a:r>
            <a:r>
              <a:rPr lang="en-US" altLang="zh-CN" sz="1200" dirty="0">
                <a:latin typeface="微软雅黑" panose="020B0503020204020204" charset="-122"/>
                <a:ea typeface="微软雅黑" panose="020B0503020204020204" charset="-122"/>
                <a:sym typeface="宋体" panose="02010600030101010101" pitchFamily="2" charset="-122"/>
              </a:rPr>
              <a:t>-10℃- +50℃</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、支持前端设备配置、人员注册、信息查询等操作；</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USB2.0</a:t>
            </a:r>
            <a:r>
              <a:rPr lang="zh-CN" altLang="en-US" sz="1200" dirty="0">
                <a:latin typeface="微软雅黑" panose="020B0503020204020204" charset="-122"/>
                <a:ea typeface="微软雅黑" panose="020B0503020204020204" charset="-122"/>
                <a:sym typeface="宋体" panose="02010600030101010101" pitchFamily="2" charset="-122"/>
              </a:rPr>
              <a:t>、门磁输入、开门输入、报警输入、韦根输出等）；</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4.3</a:t>
            </a:r>
            <a:r>
              <a:rPr lang="zh-CN" altLang="en-US" sz="1200" dirty="0">
                <a:latin typeface="微软雅黑" panose="020B0503020204020204" charset="-122"/>
                <a:ea typeface="微软雅黑" panose="020B0503020204020204" charset="-122"/>
                <a:sym typeface="宋体" panose="02010600030101010101" pitchFamily="2" charset="-122"/>
              </a:rPr>
              <a:t>寸电容式触摸屏，图像无拖影、无延迟；</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13</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7" name="图片 6">
            <a:extLst>
              <a:ext uri="{FF2B5EF4-FFF2-40B4-BE49-F238E27FC236}">
                <a16:creationId xmlns:a16="http://schemas.microsoft.com/office/drawing/2014/main" id="{146A3701-ED81-E2AC-B170-9B5CCC49F9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42739" y="907473"/>
            <a:ext cx="828350" cy="1593273"/>
          </a:xfrm>
          <a:prstGeom prst="rect">
            <a:avLst/>
          </a:prstGeom>
        </p:spPr>
      </p:pic>
      <p:graphicFrame>
        <p:nvGraphicFramePr>
          <p:cNvPr id="8" name="表格 7">
            <a:extLst>
              <a:ext uri="{FF2B5EF4-FFF2-40B4-BE49-F238E27FC236}">
                <a16:creationId xmlns:a16="http://schemas.microsoft.com/office/drawing/2014/main" id="{2DE9A311-7CE8-D93C-1D55-4E9AB70B0941}"/>
              </a:ext>
            </a:extLst>
          </p:cNvPr>
          <p:cNvGraphicFramePr>
            <a:graphicFrameLocks noGrp="1"/>
          </p:cNvGraphicFramePr>
          <p:nvPr>
            <p:extLst>
              <p:ext uri="{D42A27DB-BD31-4B8C-83A1-F6EECF244321}">
                <p14:modId xmlns:p14="http://schemas.microsoft.com/office/powerpoint/2010/main" val="1353888579"/>
              </p:ext>
            </p:extLst>
          </p:nvPr>
        </p:nvGraphicFramePr>
        <p:xfrm>
          <a:off x="6507275" y="369994"/>
          <a:ext cx="5265695" cy="5391720"/>
        </p:xfrm>
        <a:graphic>
          <a:graphicData uri="http://schemas.openxmlformats.org/drawingml/2006/table">
            <a:tbl>
              <a:tblPr firstCol="1" bandRow="1">
                <a:tableStyleId>{5C22544A-7EE6-4342-B048-85BDC9FD1C3A}</a:tableStyleId>
              </a:tblPr>
              <a:tblGrid>
                <a:gridCol w="1015743">
                  <a:extLst>
                    <a:ext uri="{9D8B030D-6E8A-4147-A177-3AD203B41FA5}">
                      <a16:colId xmlns:a16="http://schemas.microsoft.com/office/drawing/2014/main" val="3248966831"/>
                    </a:ext>
                  </a:extLst>
                </a:gridCol>
                <a:gridCol w="4249952">
                  <a:extLst>
                    <a:ext uri="{9D8B030D-6E8A-4147-A177-3AD203B41FA5}">
                      <a16:colId xmlns:a16="http://schemas.microsoft.com/office/drawing/2014/main" val="798806131"/>
                    </a:ext>
                  </a:extLst>
                </a:gridCol>
              </a:tblGrid>
              <a:tr h="118637">
                <a:tc>
                  <a:txBody>
                    <a:bodyPr/>
                    <a:lstStyle/>
                    <a:p>
                      <a:pPr marL="67945" eaLnBrk="0" hangingPunct="0">
                        <a:spcBef>
                          <a:spcPts val="655"/>
                        </a:spcBef>
                        <a:spcAft>
                          <a:spcPts val="0"/>
                        </a:spcAft>
                      </a:pPr>
                      <a:r>
                        <a:rPr lang="zh-CN" sz="800" dirty="0">
                          <a:effectLst/>
                        </a:rPr>
                        <a:t>硬件</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45"/>
                        </a:spcBef>
                        <a:spcAft>
                          <a:spcPts val="0"/>
                        </a:spcAft>
                      </a:pPr>
                      <a:r>
                        <a:rPr lang="en-US"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2117698178"/>
                  </a:ext>
                </a:extLst>
              </a:tr>
              <a:tr h="118637">
                <a:tc>
                  <a:txBody>
                    <a:bodyPr/>
                    <a:lstStyle/>
                    <a:p>
                      <a:pPr marL="67945" eaLnBrk="0" hangingPunct="0">
                        <a:spcBef>
                          <a:spcPts val="645"/>
                        </a:spcBef>
                      </a:pPr>
                      <a:r>
                        <a:rPr lang="zh-CN" sz="800" dirty="0">
                          <a:effectLst/>
                        </a:rPr>
                        <a:t>处理器</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45"/>
                        </a:spcBef>
                      </a:pPr>
                      <a:r>
                        <a:rPr lang="zh-CN" sz="800" dirty="0">
                          <a:effectLst/>
                        </a:rPr>
                        <a:t>双核</a:t>
                      </a:r>
                      <a:r>
                        <a:rPr lang="en-US" sz="800" dirty="0">
                          <a:effectLst/>
                        </a:rPr>
                        <a:t>Dual-Core ARM Cortex-A7</a:t>
                      </a:r>
                      <a:r>
                        <a:rPr lang="zh-CN" sz="800" dirty="0">
                          <a:effectLst/>
                        </a:rPr>
                        <a:t>，</a:t>
                      </a:r>
                      <a:r>
                        <a:rPr lang="en-US" sz="800" dirty="0">
                          <a:effectLst/>
                        </a:rPr>
                        <a:t>@1.0GHz</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2501301976"/>
                  </a:ext>
                </a:extLst>
              </a:tr>
              <a:tr h="118637">
                <a:tc>
                  <a:txBody>
                    <a:bodyPr/>
                    <a:lstStyle/>
                    <a:p>
                      <a:pPr marL="67945" eaLnBrk="0" hangingPunct="0">
                        <a:spcBef>
                          <a:spcPts val="660"/>
                        </a:spcBef>
                        <a:spcAft>
                          <a:spcPts val="0"/>
                        </a:spcAft>
                      </a:pPr>
                      <a:r>
                        <a:rPr lang="zh-CN" sz="800">
                          <a:effectLst/>
                        </a:rPr>
                        <a:t>存储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en-US" sz="800">
                          <a:effectLst/>
                        </a:rPr>
                        <a:t>RAM</a:t>
                      </a:r>
                      <a:r>
                        <a:rPr lang="zh-CN" sz="800">
                          <a:effectLst/>
                        </a:rPr>
                        <a:t>：</a:t>
                      </a:r>
                      <a:r>
                        <a:rPr lang="en-US" sz="800">
                          <a:effectLst/>
                        </a:rPr>
                        <a:t>256MB     ROM</a:t>
                      </a:r>
                      <a:r>
                        <a:rPr lang="zh-CN" sz="800">
                          <a:effectLst/>
                        </a:rPr>
                        <a:t>：</a:t>
                      </a:r>
                      <a:r>
                        <a:rPr lang="en-US" sz="800">
                          <a:effectLst/>
                        </a:rPr>
                        <a:t>8GB</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554459080"/>
                  </a:ext>
                </a:extLst>
              </a:tr>
              <a:tr h="118637">
                <a:tc>
                  <a:txBody>
                    <a:bodyPr/>
                    <a:lstStyle/>
                    <a:p>
                      <a:pPr marL="67945" eaLnBrk="0" hangingPunct="0">
                        <a:spcBef>
                          <a:spcPts val="660"/>
                        </a:spcBef>
                        <a:spcAft>
                          <a:spcPts val="0"/>
                        </a:spcAft>
                      </a:pP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en-US" sz="800">
                          <a:effectLst/>
                        </a:rPr>
                        <a:t>Linux</a:t>
                      </a: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343131772"/>
                  </a:ext>
                </a:extLst>
              </a:tr>
              <a:tr h="118637">
                <a:tc>
                  <a:txBody>
                    <a:bodyPr/>
                    <a:lstStyle/>
                    <a:p>
                      <a:pPr marL="67945" eaLnBrk="0" hangingPunct="0">
                        <a:spcBef>
                          <a:spcPts val="645"/>
                        </a:spcBef>
                      </a:pPr>
                      <a:r>
                        <a:rPr lang="zh-CN" sz="800">
                          <a:effectLst/>
                        </a:rPr>
                        <a:t>镜头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algn="l"/>
                      <a:r>
                        <a:rPr lang="en-US" sz="800" kern="0">
                          <a:effectLst/>
                        </a:rPr>
                        <a:t>4.32mm </a:t>
                      </a:r>
                      <a:r>
                        <a:rPr lang="zh-CN" sz="800" kern="0">
                          <a:effectLst/>
                        </a:rPr>
                        <a:t>焦距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774524599"/>
                  </a:ext>
                </a:extLst>
              </a:tr>
              <a:tr h="118637">
                <a:tc>
                  <a:txBody>
                    <a:bodyPr/>
                    <a:lstStyle/>
                    <a:p>
                      <a:pPr marL="67945" eaLnBrk="0" hangingPunct="0">
                        <a:spcBef>
                          <a:spcPts val="660"/>
                        </a:spcBef>
                        <a:spcAft>
                          <a:spcPts val="0"/>
                        </a:spcAft>
                      </a:pPr>
                      <a:r>
                        <a:rPr lang="zh-CN" sz="800">
                          <a:effectLst/>
                        </a:rPr>
                        <a:t>刷卡模块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en-US" sz="800">
                          <a:effectLst/>
                        </a:rPr>
                        <a:t>13.56MHz</a:t>
                      </a:r>
                      <a:r>
                        <a:rPr lang="zh-CN" sz="800">
                          <a:effectLst/>
                        </a:rPr>
                        <a:t>高频刷卡模块，支持</a:t>
                      </a:r>
                      <a:r>
                        <a:rPr lang="en-US" sz="800">
                          <a:effectLst/>
                        </a:rPr>
                        <a:t>ISO/IEC 14443 TypeA</a:t>
                      </a:r>
                      <a:r>
                        <a:rPr lang="zh-CN" sz="800">
                          <a:effectLst/>
                        </a:rPr>
                        <a:t>、支持识读</a:t>
                      </a:r>
                      <a:r>
                        <a:rPr lang="en-US" sz="800">
                          <a:effectLst/>
                        </a:rPr>
                        <a:t>IC</a:t>
                      </a:r>
                      <a:r>
                        <a:rPr lang="zh-CN" sz="800">
                          <a:effectLst/>
                        </a:rPr>
                        <a:t>卡</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1399309161"/>
                  </a:ext>
                </a:extLst>
              </a:tr>
              <a:tr h="118637">
                <a:tc>
                  <a:txBody>
                    <a:bodyPr/>
                    <a:lstStyle/>
                    <a:p>
                      <a:pPr marL="67945" eaLnBrk="0" hangingPunct="0">
                        <a:spcBef>
                          <a:spcPts val="660"/>
                        </a:spcBef>
                        <a:spcAft>
                          <a:spcPts val="0"/>
                        </a:spcAft>
                      </a:pPr>
                      <a:r>
                        <a:rPr lang="zh-CN" sz="800">
                          <a:effectLst/>
                        </a:rPr>
                        <a:t>以太网</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en-US" sz="800" dirty="0">
                          <a:effectLst/>
                        </a:rPr>
                        <a:t>100M</a:t>
                      </a:r>
                      <a:r>
                        <a:rPr lang="zh-CN" sz="800" dirty="0">
                          <a:effectLst/>
                        </a:rPr>
                        <a:t>以太网口，符合</a:t>
                      </a:r>
                      <a:r>
                        <a:rPr lang="en-US" sz="800" dirty="0">
                          <a:effectLst/>
                        </a:rPr>
                        <a:t> IEEE802.3/802.3u </a:t>
                      </a:r>
                      <a:r>
                        <a:rPr lang="zh-CN" sz="800" dirty="0">
                          <a:effectLst/>
                        </a:rPr>
                        <a:t>标准，支持</a:t>
                      </a:r>
                      <a:r>
                        <a:rPr lang="en-US" sz="800" dirty="0">
                          <a:effectLst/>
                        </a:rPr>
                        <a:t>IPV4</a:t>
                      </a:r>
                      <a:r>
                        <a:rPr lang="zh-CN" sz="800" dirty="0">
                          <a:effectLst/>
                        </a:rPr>
                        <a:t>、</a:t>
                      </a:r>
                      <a:r>
                        <a:rPr lang="en-US" sz="800" dirty="0">
                          <a:effectLst/>
                        </a:rPr>
                        <a:t>IPV6</a:t>
                      </a:r>
                      <a:r>
                        <a:rPr lang="zh-CN" sz="800" dirty="0">
                          <a:effectLst/>
                        </a:rPr>
                        <a:t>协议</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1969180776"/>
                  </a:ext>
                </a:extLst>
              </a:tr>
              <a:tr h="123867">
                <a:tc>
                  <a:txBody>
                    <a:bodyPr/>
                    <a:lstStyle/>
                    <a:p>
                      <a:pPr marL="67945" eaLnBrk="0" hangingPunct="0">
                        <a:spcBef>
                          <a:spcPts val="660"/>
                        </a:spcBef>
                        <a:spcAft>
                          <a:spcPts val="0"/>
                        </a:spcAft>
                      </a:pPr>
                      <a:r>
                        <a:rPr lang="en-US" sz="800">
                          <a:effectLst/>
                        </a:rPr>
                        <a:t>Wifi</a:t>
                      </a:r>
                      <a:r>
                        <a:rPr lang="zh-CN" sz="800">
                          <a:effectLst/>
                        </a:rPr>
                        <a:t>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en-US" sz="800">
                          <a:effectLst/>
                        </a:rPr>
                        <a:t>2.4GHz</a:t>
                      </a:r>
                      <a:r>
                        <a:rPr lang="zh-CN" sz="800">
                          <a:effectLst/>
                        </a:rPr>
                        <a:t>单频</a:t>
                      </a:r>
                      <a:r>
                        <a:rPr lang="en-US" sz="800">
                          <a:effectLst/>
                        </a:rPr>
                        <a:t>WiFi</a:t>
                      </a:r>
                      <a:r>
                        <a:rPr lang="zh-CN" sz="800">
                          <a:effectLst/>
                        </a:rPr>
                        <a:t>通信，支持</a:t>
                      </a:r>
                      <a:r>
                        <a:rPr lang="en-US" sz="800">
                          <a:effectLst/>
                        </a:rPr>
                        <a:t>802.11 b/g</a:t>
                      </a:r>
                      <a:r>
                        <a:rPr lang="zh-CN" sz="800">
                          <a:effectLst/>
                        </a:rPr>
                        <a:t>协议，最高速率</a:t>
                      </a:r>
                      <a:r>
                        <a:rPr lang="en-US" sz="800">
                          <a:effectLst/>
                        </a:rPr>
                        <a:t>54Mbps</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2169437152"/>
                  </a:ext>
                </a:extLst>
              </a:tr>
              <a:tr h="123867">
                <a:tc>
                  <a:txBody>
                    <a:bodyPr/>
                    <a:lstStyle/>
                    <a:p>
                      <a:pPr marL="67945" eaLnBrk="0" hangingPunct="0">
                        <a:spcBef>
                          <a:spcPts val="660"/>
                        </a:spcBef>
                        <a:spcAft>
                          <a:spcPts val="0"/>
                        </a:spcAft>
                      </a:pPr>
                      <a:r>
                        <a:rPr lang="zh-CN" sz="800">
                          <a:effectLst/>
                        </a:rPr>
                        <a:t>蓝牙模块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en-US" sz="800">
                          <a:effectLst/>
                        </a:rPr>
                        <a:t>BT 4.2 </a:t>
                      </a:r>
                      <a:r>
                        <a:rPr lang="zh-CN" sz="800">
                          <a:effectLst/>
                        </a:rPr>
                        <a:t>调制方式</a:t>
                      </a:r>
                      <a:r>
                        <a:rPr lang="en-US" sz="800">
                          <a:effectLst/>
                        </a:rPr>
                        <a:t>: DPSK,DQPSK,GFSK   </a:t>
                      </a:r>
                      <a:r>
                        <a:rPr lang="zh-CN" sz="800">
                          <a:effectLst/>
                        </a:rPr>
                        <a:t>传输速率：</a:t>
                      </a:r>
                      <a:r>
                        <a:rPr lang="en-US" sz="800">
                          <a:effectLst/>
                        </a:rPr>
                        <a:t>1Mbps~3Mbps</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3463660176"/>
                  </a:ext>
                </a:extLst>
              </a:tr>
              <a:tr h="118637">
                <a:tc>
                  <a:txBody>
                    <a:bodyPr/>
                    <a:lstStyle/>
                    <a:p>
                      <a:pPr marL="67945" eaLnBrk="0" hangingPunct="0">
                        <a:spcBef>
                          <a:spcPts val="660"/>
                        </a:spcBef>
                        <a:spcAft>
                          <a:spcPts val="0"/>
                        </a:spcAft>
                      </a:pPr>
                      <a:r>
                        <a:rPr lang="zh-CN" sz="800">
                          <a:effectLst/>
                        </a:rPr>
                        <a:t>屏幕</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en-US" sz="800">
                          <a:effectLst/>
                        </a:rPr>
                        <a:t>4.3</a:t>
                      </a:r>
                      <a:r>
                        <a:rPr lang="zh-CN" sz="800">
                          <a:effectLst/>
                        </a:rPr>
                        <a:t>英寸</a:t>
                      </a:r>
                      <a:r>
                        <a:rPr lang="en-US" sz="800">
                          <a:effectLst/>
                        </a:rPr>
                        <a:t> IPS LCD</a:t>
                      </a:r>
                      <a:r>
                        <a:rPr lang="zh-CN" sz="800">
                          <a:effectLst/>
                        </a:rPr>
                        <a:t>屏</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367714865"/>
                  </a:ext>
                </a:extLst>
              </a:tr>
              <a:tr h="118637">
                <a:tc>
                  <a:txBody>
                    <a:bodyPr/>
                    <a:lstStyle/>
                    <a:p>
                      <a:pPr marL="67945" eaLnBrk="0" hangingPunct="0">
                        <a:spcBef>
                          <a:spcPts val="660"/>
                        </a:spcBef>
                        <a:spcAft>
                          <a:spcPts val="0"/>
                        </a:spcAft>
                      </a:pPr>
                      <a:r>
                        <a:rPr lang="zh-CN" sz="800">
                          <a:effectLst/>
                        </a:rPr>
                        <a:t>触摸</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zh-CN" sz="800">
                          <a:effectLst/>
                        </a:rPr>
                        <a:t>电容式触摸</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74873382"/>
                  </a:ext>
                </a:extLst>
              </a:tr>
              <a:tr h="118637">
                <a:tc>
                  <a:txBody>
                    <a:bodyPr/>
                    <a:lstStyle/>
                    <a:p>
                      <a:pPr marL="67945" eaLnBrk="0" hangingPunct="0">
                        <a:spcBef>
                          <a:spcPts val="660"/>
                        </a:spcBef>
                        <a:spcAft>
                          <a:spcPts val="0"/>
                        </a:spcAft>
                      </a:pPr>
                      <a:r>
                        <a:rPr lang="zh-CN" sz="800" dirty="0">
                          <a:effectLst/>
                        </a:rPr>
                        <a:t>扬声器</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60"/>
                        </a:spcBef>
                        <a:spcAft>
                          <a:spcPts val="0"/>
                        </a:spcAft>
                      </a:pPr>
                      <a:r>
                        <a:rPr lang="zh-CN" sz="800">
                          <a:effectLst/>
                        </a:rPr>
                        <a:t>声音响度可调，功率</a:t>
                      </a:r>
                      <a:r>
                        <a:rPr lang="en-US" sz="800">
                          <a:effectLst/>
                        </a:rPr>
                        <a:t>1W</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2441871285"/>
                  </a:ext>
                </a:extLst>
              </a:tr>
              <a:tr h="118637">
                <a:tc>
                  <a:txBody>
                    <a:bodyPr/>
                    <a:lstStyle/>
                    <a:p>
                      <a:pPr algn="l"/>
                      <a:r>
                        <a:rPr lang="zh-CN" sz="800" kern="0" dirty="0">
                          <a:effectLst/>
                        </a:rPr>
                        <a:t>性能</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203356484"/>
                  </a:ext>
                </a:extLst>
              </a:tr>
              <a:tr h="118637">
                <a:tc>
                  <a:txBody>
                    <a:bodyPr/>
                    <a:lstStyle/>
                    <a:p>
                      <a:pPr algn="l"/>
                      <a:r>
                        <a:rPr lang="zh-CN" sz="800" kern="0" dirty="0">
                          <a:effectLst/>
                        </a:rPr>
                        <a:t>识别距离</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dirty="0">
                          <a:effectLst/>
                        </a:rPr>
                        <a:t>0.3~1.5</a:t>
                      </a:r>
                      <a:r>
                        <a:rPr lang="zh-CN" sz="800" kern="0" dirty="0">
                          <a:effectLst/>
                        </a:rPr>
                        <a:t>米</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1394305050"/>
                  </a:ext>
                </a:extLst>
              </a:tr>
              <a:tr h="118637">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zh-CN" sz="800" kern="0">
                          <a:effectLst/>
                        </a:rPr>
                        <a:t>左右</a:t>
                      </a:r>
                      <a:r>
                        <a:rPr lang="en-US" sz="800" kern="0">
                          <a:effectLst/>
                        </a:rPr>
                        <a:t>30</a:t>
                      </a:r>
                      <a:r>
                        <a:rPr lang="zh-CN" sz="800" kern="0">
                          <a:effectLst/>
                        </a:rPr>
                        <a:t>度，上下</a:t>
                      </a:r>
                      <a:r>
                        <a:rPr lang="en-US" sz="800" kern="0">
                          <a:effectLst/>
                        </a:rPr>
                        <a:t>30</a:t>
                      </a:r>
                      <a:r>
                        <a:rPr lang="zh-CN" sz="800" kern="0">
                          <a:effectLst/>
                        </a:rPr>
                        <a:t>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3264497065"/>
                  </a:ext>
                </a:extLst>
              </a:tr>
              <a:tr h="118637">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zh-CN" sz="800" kern="0">
                          <a:effectLst/>
                        </a:rPr>
                        <a:t>小于</a:t>
                      </a:r>
                      <a:r>
                        <a:rPr lang="en-US" sz="800" kern="0">
                          <a:effectLst/>
                        </a:rPr>
                        <a:t>0.5</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1958631345"/>
                  </a:ext>
                </a:extLst>
              </a:tr>
              <a:tr h="118637">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dirty="0">
                          <a:effectLst/>
                        </a:rPr>
                        <a:t>5000</a:t>
                      </a:r>
                      <a:r>
                        <a:rPr lang="zh-CN" sz="800" kern="0" dirty="0">
                          <a:effectLst/>
                        </a:rPr>
                        <a:t>张</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313696279"/>
                  </a:ext>
                </a:extLst>
              </a:tr>
              <a:tr h="118637">
                <a:tc>
                  <a:txBody>
                    <a:bodyPr/>
                    <a:lstStyle/>
                    <a:p>
                      <a:pPr algn="l"/>
                      <a:r>
                        <a:rPr lang="zh-CN" sz="800" kern="0" dirty="0">
                          <a:effectLst/>
                        </a:rPr>
                        <a:t>记录容量</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70000</a:t>
                      </a:r>
                      <a:r>
                        <a:rPr lang="zh-CN" sz="800" kern="0">
                          <a:effectLst/>
                        </a:rPr>
                        <a:t>条</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479388833"/>
                  </a:ext>
                </a:extLst>
              </a:tr>
              <a:tr h="118637">
                <a:tc>
                  <a:txBody>
                    <a:bodyPr/>
                    <a:lstStyle/>
                    <a:p>
                      <a:pPr algn="l"/>
                      <a:r>
                        <a:rPr lang="zh-CN" sz="800" kern="0" dirty="0">
                          <a:effectLst/>
                        </a:rPr>
                        <a:t>接口</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3009760141"/>
                  </a:ext>
                </a:extLst>
              </a:tr>
              <a:tr h="141226">
                <a:tc>
                  <a:txBody>
                    <a:bodyPr/>
                    <a:lstStyle/>
                    <a:p>
                      <a:pPr marL="67945" eaLnBrk="0" hangingPunct="0">
                        <a:spcBef>
                          <a:spcPts val="645"/>
                        </a:spcBef>
                      </a:pPr>
                      <a:r>
                        <a:rPr lang="zh-CN" sz="800">
                          <a:effectLst/>
                        </a:rPr>
                        <a:t>电源输入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eaLnBrk="0" hangingPunct="0">
                        <a:spcBef>
                          <a:spcPts val="645"/>
                        </a:spcBef>
                      </a:pPr>
                      <a:r>
                        <a:rPr lang="en-US" sz="800" dirty="0">
                          <a:effectLst/>
                        </a:rPr>
                        <a:t>DC12V/2A </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2033733769"/>
                  </a:ext>
                </a:extLst>
              </a:tr>
              <a:tr h="154932">
                <a:tc>
                  <a:txBody>
                    <a:bodyPr/>
                    <a:lstStyle/>
                    <a:p>
                      <a:pPr marL="67945" algn="just" eaLnBrk="0" hangingPunct="0">
                        <a:spcBef>
                          <a:spcPts val="645"/>
                        </a:spcBef>
                      </a:pPr>
                      <a:r>
                        <a:rPr lang="zh-CN" sz="800">
                          <a:effectLst/>
                        </a:rPr>
                        <a:t>网络接口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algn="just" eaLnBrk="0" hangingPunct="0">
                        <a:spcBef>
                          <a:spcPts val="645"/>
                        </a:spcBef>
                      </a:pPr>
                      <a:r>
                        <a:rPr lang="en-US" sz="800">
                          <a:effectLst/>
                        </a:rPr>
                        <a:t>1 </a:t>
                      </a:r>
                      <a:r>
                        <a:rPr lang="zh-CN" sz="800">
                          <a:effectLst/>
                        </a:rPr>
                        <a:t>个</a:t>
                      </a:r>
                      <a:r>
                        <a:rPr lang="en-US" sz="800">
                          <a:effectLst/>
                        </a:rPr>
                        <a:t> 100M </a:t>
                      </a:r>
                      <a:r>
                        <a:rPr lang="zh-CN" sz="800">
                          <a:effectLst/>
                        </a:rPr>
                        <a:t>以太网口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1212829023"/>
                  </a:ext>
                </a:extLst>
              </a:tr>
              <a:tr h="161486">
                <a:tc>
                  <a:txBody>
                    <a:bodyPr/>
                    <a:lstStyle/>
                    <a:p>
                      <a:pPr marL="67945" algn="just" eaLnBrk="0" hangingPunct="0">
                        <a:spcBef>
                          <a:spcPts val="645"/>
                        </a:spcBef>
                      </a:pPr>
                      <a:r>
                        <a:rPr lang="zh-CN" sz="800">
                          <a:effectLst/>
                        </a:rPr>
                        <a:t>韦根接口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algn="just" eaLnBrk="0" hangingPunct="0">
                        <a:spcBef>
                          <a:spcPts val="645"/>
                        </a:spcBef>
                      </a:pPr>
                      <a:r>
                        <a:rPr lang="en-US" sz="800">
                          <a:effectLst/>
                        </a:rPr>
                        <a:t>1 </a:t>
                      </a:r>
                      <a:r>
                        <a:rPr lang="zh-CN" sz="800">
                          <a:effectLst/>
                        </a:rPr>
                        <a:t>路韦根输出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2769284738"/>
                  </a:ext>
                </a:extLst>
              </a:tr>
              <a:tr h="161486">
                <a:tc>
                  <a:txBody>
                    <a:bodyPr/>
                    <a:lstStyle/>
                    <a:p>
                      <a:pPr marL="67945" algn="just" eaLnBrk="0" hangingPunct="0">
                        <a:spcBef>
                          <a:spcPts val="645"/>
                        </a:spcBef>
                      </a:pPr>
                      <a:r>
                        <a:rPr lang="zh-CN" sz="800">
                          <a:effectLst/>
                        </a:rPr>
                        <a:t>报警接口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algn="just" eaLnBrk="0" hangingPunct="0">
                        <a:spcBef>
                          <a:spcPts val="645"/>
                        </a:spcBef>
                      </a:pPr>
                      <a:r>
                        <a:rPr lang="en-US" sz="800">
                          <a:effectLst/>
                        </a:rPr>
                        <a:t>1 </a:t>
                      </a:r>
                      <a:r>
                        <a:rPr lang="zh-CN" sz="800">
                          <a:effectLst/>
                        </a:rPr>
                        <a:t>路报警输入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453522939"/>
                  </a:ext>
                </a:extLst>
              </a:tr>
              <a:tr h="161486">
                <a:tc>
                  <a:txBody>
                    <a:bodyPr/>
                    <a:lstStyle/>
                    <a:p>
                      <a:pPr marL="67945" algn="just" eaLnBrk="0" hangingPunct="0">
                        <a:spcBef>
                          <a:spcPts val="645"/>
                        </a:spcBef>
                      </a:pPr>
                      <a:r>
                        <a:rPr lang="zh-CN" sz="800">
                          <a:effectLst/>
                        </a:rPr>
                        <a:t>门磁接口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algn="just" eaLnBrk="0" hangingPunct="0">
                        <a:spcBef>
                          <a:spcPts val="645"/>
                        </a:spcBef>
                      </a:pPr>
                      <a:r>
                        <a:rPr lang="en-US" sz="800">
                          <a:effectLst/>
                        </a:rPr>
                        <a:t>1 </a:t>
                      </a:r>
                      <a:r>
                        <a:rPr lang="zh-CN" sz="800">
                          <a:effectLst/>
                        </a:rPr>
                        <a:t>路门磁输入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1575762138"/>
                  </a:ext>
                </a:extLst>
              </a:tr>
              <a:tr h="161486">
                <a:tc>
                  <a:txBody>
                    <a:bodyPr/>
                    <a:lstStyle/>
                    <a:p>
                      <a:pPr marL="67945" algn="just" eaLnBrk="0" hangingPunct="0">
                        <a:spcBef>
                          <a:spcPts val="645"/>
                        </a:spcBef>
                      </a:pPr>
                      <a:r>
                        <a:rPr lang="zh-CN" sz="800">
                          <a:effectLst/>
                        </a:rPr>
                        <a:t>开门接口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algn="just" eaLnBrk="0" hangingPunct="0">
                        <a:spcBef>
                          <a:spcPts val="645"/>
                        </a:spcBef>
                      </a:pPr>
                      <a:r>
                        <a:rPr lang="en-US" sz="800">
                          <a:effectLst/>
                        </a:rPr>
                        <a:t>1 </a:t>
                      </a:r>
                      <a:r>
                        <a:rPr lang="zh-CN" sz="800">
                          <a:effectLst/>
                        </a:rPr>
                        <a:t>路开门输入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4148585728"/>
                  </a:ext>
                </a:extLst>
              </a:tr>
              <a:tr h="161486">
                <a:tc>
                  <a:txBody>
                    <a:bodyPr/>
                    <a:lstStyle/>
                    <a:p>
                      <a:pPr marL="67945" algn="just" eaLnBrk="0" hangingPunct="0">
                        <a:spcBef>
                          <a:spcPts val="645"/>
                        </a:spcBef>
                      </a:pP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algn="just" eaLnBrk="0" hangingPunct="0">
                        <a:spcBef>
                          <a:spcPts val="645"/>
                        </a:spcBef>
                      </a:pPr>
                      <a:r>
                        <a:rPr lang="en-US" sz="800">
                          <a:effectLst/>
                        </a:rPr>
                        <a:t>1 </a:t>
                      </a:r>
                      <a:r>
                        <a:rPr lang="zh-CN" sz="800">
                          <a:effectLst/>
                        </a:rPr>
                        <a:t>路</a:t>
                      </a:r>
                      <a:r>
                        <a:rPr lang="en-US" sz="800">
                          <a:effectLst/>
                        </a:rPr>
                        <a:t>RS485</a:t>
                      </a: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1731884923"/>
                  </a:ext>
                </a:extLst>
              </a:tr>
              <a:tr h="161486">
                <a:tc>
                  <a:txBody>
                    <a:bodyPr/>
                    <a:lstStyle/>
                    <a:p>
                      <a:pPr marL="67945" algn="just" eaLnBrk="0" hangingPunct="0">
                        <a:spcBef>
                          <a:spcPts val="645"/>
                        </a:spcBef>
                      </a:pPr>
                      <a:r>
                        <a:rPr lang="en-US" sz="800">
                          <a:effectLst/>
                        </a:rPr>
                        <a:t>USB</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tc>
                  <a:txBody>
                    <a:bodyPr/>
                    <a:lstStyle/>
                    <a:p>
                      <a:pPr marL="67945" algn="just" eaLnBrk="0" hangingPunct="0">
                        <a:spcBef>
                          <a:spcPts val="645"/>
                        </a:spcBef>
                      </a:pPr>
                      <a:r>
                        <a:rPr lang="en-US" sz="800">
                          <a:effectLst/>
                        </a:rPr>
                        <a:t>1</a:t>
                      </a:r>
                      <a:r>
                        <a:rPr lang="zh-CN" sz="800">
                          <a:effectLst/>
                        </a:rPr>
                        <a:t>路</a:t>
                      </a:r>
                      <a:r>
                        <a:rPr lang="en-US" sz="800">
                          <a:effectLst/>
                        </a:rPr>
                        <a:t>USB2.0 Type A</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452907269"/>
                  </a:ext>
                </a:extLst>
              </a:tr>
              <a:tr h="171616">
                <a:tc>
                  <a:txBody>
                    <a:bodyPr/>
                    <a:lstStyle/>
                    <a:p>
                      <a:pPr algn="l"/>
                      <a:r>
                        <a:rPr lang="zh-CN" sz="800" kern="0">
                          <a:effectLst/>
                        </a:rPr>
                        <a:t>摄像头参数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2804113426"/>
                  </a:ext>
                </a:extLst>
              </a:tr>
              <a:tr h="118637">
                <a:tc>
                  <a:txBody>
                    <a:bodyPr/>
                    <a:lstStyle/>
                    <a:p>
                      <a:pPr algn="l"/>
                      <a:r>
                        <a:rPr lang="zh-CN" sz="800" kern="0">
                          <a:effectLst/>
                        </a:rPr>
                        <a:t>摄像头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zh-CN" sz="800" kern="100">
                          <a:effectLst/>
                        </a:rPr>
                        <a:t>双目摄像头，可见光和近红外，支持活体检测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1255800523"/>
                  </a:ext>
                </a:extLst>
              </a:tr>
              <a:tr h="118637">
                <a:tc>
                  <a:txBody>
                    <a:bodyPr/>
                    <a:lstStyle/>
                    <a:p>
                      <a:pPr algn="l"/>
                      <a:r>
                        <a:rPr lang="zh-CN" sz="800" kern="0">
                          <a:effectLst/>
                        </a:rPr>
                        <a:t>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210</a:t>
                      </a:r>
                      <a:r>
                        <a:rPr lang="zh-CN" sz="800" kern="0">
                          <a:effectLst/>
                        </a:rPr>
                        <a:t>万有效像素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372294903"/>
                  </a:ext>
                </a:extLst>
              </a:tr>
              <a:tr h="171616">
                <a:tc>
                  <a:txBody>
                    <a:bodyPr/>
                    <a:lstStyle/>
                    <a:p>
                      <a:pPr algn="l"/>
                      <a:r>
                        <a:rPr lang="zh-CN" sz="800" kern="0">
                          <a:effectLst/>
                        </a:rPr>
                        <a:t>最低照度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zh-CN" sz="800" kern="0">
                          <a:effectLst/>
                        </a:rPr>
                        <a:t>彩色</a:t>
                      </a:r>
                      <a:r>
                        <a:rPr lang="en-US" sz="800" kern="0">
                          <a:effectLst/>
                        </a:rPr>
                        <a:t>0.01Lux @F1.2(ICR);</a:t>
                      </a:r>
                      <a:r>
                        <a:rPr lang="zh-CN" sz="800" kern="0">
                          <a:effectLst/>
                        </a:rPr>
                        <a:t>黑白</a:t>
                      </a:r>
                      <a:r>
                        <a:rPr lang="en-US" sz="800" kern="0">
                          <a:effectLst/>
                        </a:rPr>
                        <a:t>0.001Lux @F1.2 (ICR)</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2480627032"/>
                  </a:ext>
                </a:extLst>
              </a:tr>
              <a:tr h="118637">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2443221868"/>
                  </a:ext>
                </a:extLst>
              </a:tr>
              <a:tr h="118637">
                <a:tc>
                  <a:txBody>
                    <a:bodyPr/>
                    <a:lstStyle/>
                    <a:p>
                      <a:pPr algn="l"/>
                      <a:r>
                        <a:rPr lang="zh-CN" sz="800" kern="0">
                          <a:effectLst/>
                        </a:rPr>
                        <a:t>宽动态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marL="67945" eaLnBrk="0" hangingPunct="0">
                        <a:spcBef>
                          <a:spcPts val="660"/>
                        </a:spcBef>
                        <a:spcAft>
                          <a:spcPts val="0"/>
                        </a:spcAft>
                      </a:pPr>
                      <a:r>
                        <a:rPr lang="en-US" sz="800">
                          <a:effectLst/>
                        </a:rPr>
                        <a:t>100db</a:t>
                      </a:r>
                      <a:r>
                        <a:rPr lang="zh-CN" sz="800">
                          <a:effectLst/>
                        </a:rPr>
                        <a:t>，</a:t>
                      </a:r>
                      <a:r>
                        <a:rPr lang="en-US" sz="800">
                          <a:effectLst/>
                        </a:rPr>
                        <a:t>ISP</a:t>
                      </a:r>
                      <a:r>
                        <a:rPr lang="zh-CN" sz="800">
                          <a:effectLst/>
                        </a:rPr>
                        <a:t>算法人脸局部曝光</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34318" marR="34318" marT="0" marB="0"/>
                </a:tc>
                <a:extLst>
                  <a:ext uri="{0D108BD9-81ED-4DB2-BD59-A6C34878D82A}">
                    <a16:rowId xmlns:a16="http://schemas.microsoft.com/office/drawing/2014/main" val="1056870906"/>
                  </a:ext>
                </a:extLst>
              </a:tr>
              <a:tr h="118637">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3953203362"/>
                  </a:ext>
                </a:extLst>
              </a:tr>
              <a:tr h="118637">
                <a:tc>
                  <a:txBody>
                    <a:bodyPr/>
                    <a:lstStyle/>
                    <a:p>
                      <a:pPr algn="l"/>
                      <a:r>
                        <a:rPr lang="zh-CN" sz="800" kern="0">
                          <a:effectLst/>
                        </a:rPr>
                        <a:t>工作温度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-10</a:t>
                      </a:r>
                      <a:r>
                        <a:rPr lang="zh-CN" sz="800" kern="0">
                          <a:effectLst/>
                        </a:rPr>
                        <a:t>℃ 至</a:t>
                      </a:r>
                      <a:r>
                        <a:rPr lang="en-US" sz="800" kern="0">
                          <a:effectLst/>
                        </a:rPr>
                        <a:t> +50</a:t>
                      </a:r>
                      <a:r>
                        <a:rPr lang="zh-CN" sz="800" kern="0">
                          <a:effectLst/>
                        </a:rPr>
                        <a:t>℃</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2652339276"/>
                  </a:ext>
                </a:extLst>
              </a:tr>
              <a:tr h="118637">
                <a:tc>
                  <a:txBody>
                    <a:bodyPr/>
                    <a:lstStyle/>
                    <a:p>
                      <a:pPr algn="l"/>
                      <a:r>
                        <a:rPr lang="zh-CN" sz="800" kern="0">
                          <a:effectLst/>
                        </a:rPr>
                        <a:t>工作湿度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10%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3230467144"/>
                  </a:ext>
                </a:extLst>
              </a:tr>
              <a:tr h="118637">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a:effectLst/>
                        </a:rPr>
                        <a:t>10W(MAX)</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3898431945"/>
                  </a:ext>
                </a:extLst>
              </a:tr>
              <a:tr h="118637">
                <a:tc>
                  <a:txBody>
                    <a:bodyPr/>
                    <a:lstStyle/>
                    <a:p>
                      <a:pPr algn="l"/>
                      <a:r>
                        <a:rPr lang="en-US" sz="800" kern="0">
                          <a:effectLst/>
                        </a:rPr>
                        <a:t>ESD</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zh-CN" sz="800" kern="100">
                          <a:effectLst/>
                        </a:rPr>
                        <a:t>接触</a:t>
                      </a:r>
                      <a:r>
                        <a:rPr lang="en-US" sz="800" kern="100">
                          <a:effectLst/>
                        </a:rPr>
                        <a:t>±4KV</a:t>
                      </a:r>
                      <a:r>
                        <a:rPr lang="zh-CN" sz="800" kern="100">
                          <a:effectLst/>
                        </a:rPr>
                        <a:t>，空气</a:t>
                      </a:r>
                      <a:r>
                        <a:rPr lang="en-US" sz="800" kern="100">
                          <a:effectLst/>
                        </a:rPr>
                        <a:t>±6KV</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196040741"/>
                  </a:ext>
                </a:extLst>
              </a:tr>
              <a:tr h="118637">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100">
                          <a:effectLst/>
                        </a:rPr>
                        <a:t>IP42</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4214476224"/>
                  </a:ext>
                </a:extLst>
              </a:tr>
              <a:tr h="118637">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dirty="0">
                          <a:effectLst/>
                        </a:rPr>
                        <a:t>DC12V/2A</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3145757128"/>
                  </a:ext>
                </a:extLst>
              </a:tr>
              <a:tr h="118637">
                <a:tc>
                  <a:txBody>
                    <a:bodyPr/>
                    <a:lstStyle/>
                    <a:p>
                      <a:pPr algn="l"/>
                      <a:r>
                        <a:rPr lang="zh-CN" sz="800" kern="0">
                          <a:effectLst/>
                        </a:rPr>
                        <a:t>产品尺寸</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tc>
                  <a:txBody>
                    <a:bodyPr/>
                    <a:lstStyle/>
                    <a:p>
                      <a:pPr algn="l"/>
                      <a:r>
                        <a:rPr lang="en-US" sz="800" kern="0" dirty="0">
                          <a:effectLst/>
                        </a:rPr>
                        <a:t>173.5*90.0*24.0</a:t>
                      </a:r>
                      <a:r>
                        <a:rPr lang="zh-CN" sz="800" kern="0" dirty="0">
                          <a:effectLst/>
                        </a:rPr>
                        <a:t>（</a:t>
                      </a:r>
                      <a:r>
                        <a:rPr lang="en-US" sz="800" kern="0" dirty="0">
                          <a:effectLst/>
                        </a:rPr>
                        <a:t>mm</a:t>
                      </a:r>
                      <a:r>
                        <a:rPr lang="zh-CN" sz="800" kern="0" dirty="0">
                          <a:effectLst/>
                        </a:rPr>
                        <a:t>）</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34318" marR="34318" marT="0" marB="0" anchor="ctr"/>
                </a:tc>
                <a:extLst>
                  <a:ext uri="{0D108BD9-81ED-4DB2-BD59-A6C34878D82A}">
                    <a16:rowId xmlns:a16="http://schemas.microsoft.com/office/drawing/2014/main" val="586704166"/>
                  </a:ext>
                </a:extLst>
              </a:tr>
            </a:tbl>
          </a:graphicData>
        </a:graphic>
      </p:graphicFrame>
      <p:sp>
        <p:nvSpPr>
          <p:cNvPr id="12" name="TextBox 4">
            <a:extLst>
              <a:ext uri="{FF2B5EF4-FFF2-40B4-BE49-F238E27FC236}">
                <a16:creationId xmlns:a16="http://schemas.microsoft.com/office/drawing/2014/main" id="{936E4A5F-85AB-0BBD-7B49-D3CAF65806DD}"/>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14" name="图片 13">
            <a:extLst>
              <a:ext uri="{FF2B5EF4-FFF2-40B4-BE49-F238E27FC236}">
                <a16:creationId xmlns:a16="http://schemas.microsoft.com/office/drawing/2014/main" id="{26D67992-3F88-6460-16BE-20FFE220899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3035" y="1226506"/>
            <a:ext cx="3303131" cy="768171"/>
          </a:xfrm>
          <a:prstGeom prst="rect">
            <a:avLst/>
          </a:prstGeom>
        </p:spPr>
      </p:pic>
    </p:spTree>
    <p:extLst>
      <p:ext uri="{BB962C8B-B14F-4D97-AF65-F5344CB8AC3E}">
        <p14:creationId xmlns:p14="http://schemas.microsoft.com/office/powerpoint/2010/main" val="28559201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235007"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4.3</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寸刷卡人脸识别机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20000</a:t>
            </a:r>
            <a:r>
              <a:rPr lang="zh-CN" altLang="en-US" sz="1200" dirty="0">
                <a:latin typeface="微软雅黑" panose="020B0503020204020204" charset="-122"/>
                <a:ea typeface="微软雅黑" panose="020B0503020204020204" charset="-122"/>
                <a:sym typeface="宋体" panose="02010600030101010101" pitchFamily="2" charset="-122"/>
              </a:rPr>
              <a:t>人脸比对库及</a:t>
            </a: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、内置国产</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 ；</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0.5s</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、室内</a:t>
            </a:r>
            <a:r>
              <a:rPr lang="en-US" altLang="zh-CN" sz="1200" dirty="0">
                <a:latin typeface="微软雅黑" panose="020B0503020204020204" charset="-122"/>
                <a:ea typeface="微软雅黑" panose="020B0503020204020204" charset="-122"/>
                <a:sym typeface="宋体" panose="02010600030101010101" pitchFamily="2" charset="-122"/>
              </a:rPr>
              <a:t>IP42</a:t>
            </a:r>
            <a:r>
              <a:rPr lang="zh-CN" altLang="en-US" sz="1200" dirty="0">
                <a:latin typeface="微软雅黑" panose="020B0503020204020204" charset="-122"/>
                <a:ea typeface="微软雅黑" panose="020B0503020204020204" charset="-122"/>
                <a:sym typeface="宋体" panose="02010600030101010101" pitchFamily="2" charset="-122"/>
              </a:rPr>
              <a:t>级防水、防尘；</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、支持防拆报警；</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、支持咪头输入音频，喇叭输出音频；</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WG26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WG34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RJ45</a:t>
            </a:r>
            <a:r>
              <a:rPr lang="zh-CN" altLang="en-US" sz="1200" dirty="0">
                <a:latin typeface="微软雅黑" panose="020B0503020204020204" charset="-122"/>
                <a:ea typeface="微软雅黑" panose="020B0503020204020204" charset="-122"/>
                <a:sym typeface="宋体" panose="02010600030101010101" pitchFamily="2" charset="-122"/>
              </a:rPr>
              <a:t>、门磁、门铃、开门、报警、</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4.3</a:t>
            </a:r>
            <a:r>
              <a:rPr lang="zh-CN" altLang="en-US" sz="1200" dirty="0">
                <a:latin typeface="微软雅黑" panose="020B0503020204020204" charset="-122"/>
                <a:ea typeface="微软雅黑" panose="020B0503020204020204" charset="-122"/>
                <a:sym typeface="宋体" panose="02010600030101010101" pitchFamily="2" charset="-122"/>
              </a:rPr>
              <a:t>寸电容式多点触摸屏，图像无拖影、无延迟；</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13</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graphicFrame>
        <p:nvGraphicFramePr>
          <p:cNvPr id="4" name="表格 3">
            <a:extLst>
              <a:ext uri="{FF2B5EF4-FFF2-40B4-BE49-F238E27FC236}">
                <a16:creationId xmlns:a16="http://schemas.microsoft.com/office/drawing/2014/main" id="{DEA5F581-FEAD-6A62-CC99-42387DB5DA9D}"/>
              </a:ext>
            </a:extLst>
          </p:cNvPr>
          <p:cNvGraphicFramePr>
            <a:graphicFrameLocks noGrp="1"/>
          </p:cNvGraphicFramePr>
          <p:nvPr>
            <p:extLst>
              <p:ext uri="{D42A27DB-BD31-4B8C-83A1-F6EECF244321}">
                <p14:modId xmlns:p14="http://schemas.microsoft.com/office/powerpoint/2010/main" val="467914337"/>
              </p:ext>
            </p:extLst>
          </p:nvPr>
        </p:nvGraphicFramePr>
        <p:xfrm>
          <a:off x="6494133" y="361643"/>
          <a:ext cx="5235196" cy="5456660"/>
        </p:xfrm>
        <a:graphic>
          <a:graphicData uri="http://schemas.openxmlformats.org/drawingml/2006/table">
            <a:tbl>
              <a:tblPr firstCol="1" bandRow="1">
                <a:tableStyleId>{5C22544A-7EE6-4342-B048-85BDC9FD1C3A}</a:tableStyleId>
              </a:tblPr>
              <a:tblGrid>
                <a:gridCol w="1026561">
                  <a:extLst>
                    <a:ext uri="{9D8B030D-6E8A-4147-A177-3AD203B41FA5}">
                      <a16:colId xmlns:a16="http://schemas.microsoft.com/office/drawing/2014/main" val="1337199719"/>
                    </a:ext>
                  </a:extLst>
                </a:gridCol>
                <a:gridCol w="4208635">
                  <a:extLst>
                    <a:ext uri="{9D8B030D-6E8A-4147-A177-3AD203B41FA5}">
                      <a16:colId xmlns:a16="http://schemas.microsoft.com/office/drawing/2014/main" val="1824256693"/>
                    </a:ext>
                  </a:extLst>
                </a:gridCol>
              </a:tblGrid>
              <a:tr h="111023">
                <a:tc>
                  <a:txBody>
                    <a:bodyPr/>
                    <a:lstStyle/>
                    <a:p>
                      <a:pPr marL="67945" eaLnBrk="0" hangingPunct="0">
                        <a:spcBef>
                          <a:spcPts val="655"/>
                        </a:spcBef>
                        <a:spcAft>
                          <a:spcPts val="0"/>
                        </a:spcAft>
                      </a:pPr>
                      <a:r>
                        <a:rPr lang="zh-CN" sz="800" dirty="0">
                          <a:effectLst/>
                        </a:rPr>
                        <a:t>硬件</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spcAft>
                          <a:spcPts val="0"/>
                        </a:spcAft>
                      </a:pPr>
                      <a:r>
                        <a:rPr lang="en-US"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nchor="ctr"/>
                </a:tc>
                <a:extLst>
                  <a:ext uri="{0D108BD9-81ED-4DB2-BD59-A6C34878D82A}">
                    <a16:rowId xmlns:a16="http://schemas.microsoft.com/office/drawing/2014/main" val="1534833553"/>
                  </a:ext>
                </a:extLst>
              </a:tr>
              <a:tr h="111023">
                <a:tc>
                  <a:txBody>
                    <a:bodyPr/>
                    <a:lstStyle/>
                    <a:p>
                      <a:pPr marL="67945" eaLnBrk="0" hangingPunct="0">
                        <a:spcBef>
                          <a:spcPts val="645"/>
                        </a:spcBef>
                      </a:pPr>
                      <a:r>
                        <a:rPr lang="zh-CN" sz="800" dirty="0">
                          <a:effectLst/>
                        </a:rPr>
                        <a:t>处理器</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45"/>
                        </a:spcBef>
                      </a:pPr>
                      <a:r>
                        <a:rPr lang="zh-CN" sz="800">
                          <a:effectLst/>
                        </a:rPr>
                        <a:t>双核</a:t>
                      </a:r>
                      <a:r>
                        <a:rPr lang="en-US" sz="800">
                          <a:effectLst/>
                        </a:rPr>
                        <a:t>Dual-Core ARM Cortex-A7</a:t>
                      </a:r>
                      <a:r>
                        <a:rPr lang="zh-CN" sz="800">
                          <a:effectLst/>
                        </a:rPr>
                        <a:t>，</a:t>
                      </a:r>
                      <a:r>
                        <a:rPr lang="en-US" sz="800">
                          <a:effectLst/>
                        </a:rPr>
                        <a:t>@1.0GHz</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25658872"/>
                  </a:ext>
                </a:extLst>
              </a:tr>
              <a:tr h="130300">
                <a:tc>
                  <a:txBody>
                    <a:bodyPr/>
                    <a:lstStyle/>
                    <a:p>
                      <a:pPr marL="67945" eaLnBrk="0" hangingPunct="0">
                        <a:spcBef>
                          <a:spcPts val="660"/>
                        </a:spcBef>
                        <a:spcAft>
                          <a:spcPts val="0"/>
                        </a:spcAft>
                      </a:pPr>
                      <a:r>
                        <a:rPr lang="zh-CN" sz="800" dirty="0">
                          <a:effectLst/>
                        </a:rPr>
                        <a:t>操作系统</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60"/>
                        </a:spcBef>
                        <a:spcAft>
                          <a:spcPts val="0"/>
                        </a:spcAft>
                      </a:pPr>
                      <a:r>
                        <a:rPr lang="en-US" sz="800" dirty="0">
                          <a:effectLst/>
                        </a:rPr>
                        <a:t>Linux</a:t>
                      </a:r>
                      <a:r>
                        <a:rPr lang="zh-CN" sz="800" dirty="0">
                          <a:effectLst/>
                        </a:rPr>
                        <a:t>操作系统</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4088985673"/>
                  </a:ext>
                </a:extLst>
              </a:tr>
              <a:tr h="111023">
                <a:tc>
                  <a:txBody>
                    <a:bodyPr/>
                    <a:lstStyle/>
                    <a:p>
                      <a:pPr marL="67945" eaLnBrk="0" hangingPunct="0">
                        <a:spcBef>
                          <a:spcPts val="645"/>
                        </a:spcBef>
                      </a:pPr>
                      <a:r>
                        <a:rPr lang="zh-CN" sz="800" dirty="0">
                          <a:effectLst/>
                        </a:rPr>
                        <a:t>存储</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45"/>
                        </a:spcBef>
                      </a:pPr>
                      <a:r>
                        <a:rPr lang="zh-CN" sz="800">
                          <a:effectLst/>
                        </a:rPr>
                        <a:t>支持</a:t>
                      </a:r>
                      <a:r>
                        <a:rPr lang="en-US" sz="800">
                          <a:effectLst/>
                        </a:rPr>
                        <a:t>TF</a:t>
                      </a:r>
                      <a:r>
                        <a:rPr lang="zh-CN" sz="800">
                          <a:effectLst/>
                        </a:rPr>
                        <a:t>卡存储（选配）</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3452568132"/>
                  </a:ext>
                </a:extLst>
              </a:tr>
              <a:tr h="111023">
                <a:tc>
                  <a:txBody>
                    <a:bodyPr/>
                    <a:lstStyle/>
                    <a:p>
                      <a:pPr marL="67945" eaLnBrk="0" hangingPunct="0">
                        <a:spcBef>
                          <a:spcPts val="645"/>
                        </a:spcBef>
                      </a:pPr>
                      <a:r>
                        <a:rPr lang="zh-CN" sz="800">
                          <a:effectLst/>
                        </a:rPr>
                        <a:t>摄像头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algn="l"/>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273810563"/>
                  </a:ext>
                </a:extLst>
              </a:tr>
              <a:tr h="130300">
                <a:tc>
                  <a:txBody>
                    <a:bodyPr/>
                    <a:lstStyle/>
                    <a:p>
                      <a:pPr marL="67945" eaLnBrk="0" hangingPunct="0">
                        <a:spcBef>
                          <a:spcPts val="645"/>
                        </a:spcBef>
                      </a:pPr>
                      <a:r>
                        <a:rPr lang="zh-CN" sz="800">
                          <a:effectLst/>
                        </a:rPr>
                        <a:t>成像器件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45"/>
                        </a:spcBef>
                      </a:pPr>
                      <a:r>
                        <a:rPr lang="en-US" sz="800" dirty="0">
                          <a:effectLst/>
                        </a:rPr>
                        <a:t>1/2.8" Progressive Scan CMOS</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3121068702"/>
                  </a:ext>
                </a:extLst>
              </a:tr>
              <a:tr h="111023">
                <a:tc>
                  <a:txBody>
                    <a:bodyPr/>
                    <a:lstStyle/>
                    <a:p>
                      <a:pPr marL="67945" eaLnBrk="0" hangingPunct="0">
                        <a:spcBef>
                          <a:spcPts val="660"/>
                        </a:spcBef>
                        <a:spcAft>
                          <a:spcPts val="0"/>
                        </a:spcAft>
                      </a:pPr>
                      <a:r>
                        <a:rPr lang="zh-CN" sz="800">
                          <a:effectLst/>
                        </a:rPr>
                        <a:t>镜头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60"/>
                        </a:spcBef>
                        <a:spcAft>
                          <a:spcPts val="0"/>
                        </a:spcAft>
                      </a:pPr>
                      <a:r>
                        <a:rPr lang="en-US" sz="800">
                          <a:effectLst/>
                        </a:rPr>
                        <a:t>4.5mm</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4226753469"/>
                  </a:ext>
                </a:extLst>
              </a:tr>
              <a:tr h="130300">
                <a:tc>
                  <a:txBody>
                    <a:bodyPr/>
                    <a:lstStyle/>
                    <a:p>
                      <a:pPr marL="67945" eaLnBrk="0" hangingPunct="0">
                        <a:spcBef>
                          <a:spcPts val="660"/>
                        </a:spcBef>
                        <a:spcAft>
                          <a:spcPts val="0"/>
                        </a:spcAft>
                      </a:pPr>
                      <a:r>
                        <a:rPr lang="zh-CN" sz="800">
                          <a:effectLst/>
                        </a:rPr>
                        <a:t>刷卡模块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60"/>
                        </a:spcBef>
                        <a:spcAft>
                          <a:spcPts val="0"/>
                        </a:spcAft>
                      </a:pPr>
                      <a:r>
                        <a:rPr lang="zh-CN" sz="800" dirty="0">
                          <a:effectLst/>
                        </a:rPr>
                        <a:t>选配，</a:t>
                      </a:r>
                      <a:r>
                        <a:rPr lang="en-US" sz="800" dirty="0">
                          <a:effectLst/>
                        </a:rPr>
                        <a:t>13.56MHz</a:t>
                      </a:r>
                      <a:r>
                        <a:rPr lang="zh-CN" sz="800" dirty="0">
                          <a:effectLst/>
                        </a:rPr>
                        <a:t>，身份证序列号、</a:t>
                      </a:r>
                      <a:r>
                        <a:rPr lang="en-US" sz="800" dirty="0" err="1">
                          <a:effectLst/>
                        </a:rPr>
                        <a:t>Mifare</a:t>
                      </a:r>
                      <a:r>
                        <a:rPr lang="zh-CN" sz="800" dirty="0">
                          <a:effectLst/>
                        </a:rPr>
                        <a:t>、</a:t>
                      </a:r>
                      <a:r>
                        <a:rPr lang="en-US" sz="800" dirty="0">
                          <a:effectLst/>
                        </a:rPr>
                        <a:t>NFC</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1020533775"/>
                  </a:ext>
                </a:extLst>
              </a:tr>
              <a:tr h="111023">
                <a:tc>
                  <a:txBody>
                    <a:bodyPr/>
                    <a:lstStyle/>
                    <a:p>
                      <a:pPr marL="67945" eaLnBrk="0" hangingPunct="0">
                        <a:spcBef>
                          <a:spcPts val="660"/>
                        </a:spcBef>
                        <a:spcAft>
                          <a:spcPts val="0"/>
                        </a:spcAft>
                      </a:pPr>
                      <a:r>
                        <a:rPr lang="en-US" sz="800">
                          <a:effectLst/>
                        </a:rPr>
                        <a:t>Wifi</a:t>
                      </a:r>
                      <a:r>
                        <a:rPr lang="zh-CN" sz="800">
                          <a:effectLst/>
                        </a:rPr>
                        <a:t>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60"/>
                        </a:spcBef>
                        <a:spcAft>
                          <a:spcPts val="0"/>
                        </a:spcAft>
                      </a:pPr>
                      <a:r>
                        <a:rPr lang="en-US" sz="800">
                          <a:effectLst/>
                        </a:rPr>
                        <a:t>IEEE 802.11b/g/n</a:t>
                      </a:r>
                      <a:r>
                        <a:rPr lang="zh-CN" sz="800">
                          <a:effectLst/>
                        </a:rPr>
                        <a:t>标准，支持</a:t>
                      </a:r>
                      <a:r>
                        <a:rPr lang="en-US" sz="800">
                          <a:effectLst/>
                        </a:rPr>
                        <a:t>2.4GHz</a:t>
                      </a:r>
                      <a:r>
                        <a:rPr lang="zh-CN" sz="800">
                          <a:effectLst/>
                        </a:rPr>
                        <a:t>频段，速度区间 </a:t>
                      </a:r>
                      <a:r>
                        <a:rPr lang="en-US" sz="800">
                          <a:effectLst/>
                        </a:rPr>
                        <a:t>1Mbps-150Mbps</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3413607945"/>
                  </a:ext>
                </a:extLst>
              </a:tr>
              <a:tr h="111023">
                <a:tc>
                  <a:txBody>
                    <a:bodyPr/>
                    <a:lstStyle/>
                    <a:p>
                      <a:pPr marL="67945" eaLnBrk="0" hangingPunct="0">
                        <a:spcBef>
                          <a:spcPts val="660"/>
                        </a:spcBef>
                        <a:spcAft>
                          <a:spcPts val="0"/>
                        </a:spcAft>
                      </a:pPr>
                      <a:r>
                        <a:rPr lang="zh-CN" sz="800">
                          <a:effectLst/>
                        </a:rPr>
                        <a:t>触摸屏</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60"/>
                        </a:spcBef>
                        <a:spcAft>
                          <a:spcPts val="0"/>
                        </a:spcAft>
                      </a:pPr>
                      <a:r>
                        <a:rPr lang="zh-CN" sz="800">
                          <a:effectLst/>
                        </a:rPr>
                        <a:t>支持，电容式多点触摸屏</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3914892099"/>
                  </a:ext>
                </a:extLst>
              </a:tr>
              <a:tr h="111023">
                <a:tc>
                  <a:txBody>
                    <a:bodyPr/>
                    <a:lstStyle/>
                    <a:p>
                      <a:pPr marL="67945" eaLnBrk="0" hangingPunct="0">
                        <a:spcBef>
                          <a:spcPts val="660"/>
                        </a:spcBef>
                        <a:spcAft>
                          <a:spcPts val="0"/>
                        </a:spcAft>
                      </a:pPr>
                      <a:r>
                        <a:rPr lang="zh-CN" sz="800">
                          <a:effectLst/>
                        </a:rPr>
                        <a:t>扬声器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60"/>
                        </a:spcBef>
                        <a:spcAft>
                          <a:spcPts val="0"/>
                        </a:spcAft>
                      </a:pPr>
                      <a:r>
                        <a:rPr lang="zh-CN" sz="800">
                          <a:effectLst/>
                        </a:rPr>
                        <a:t>标配，语音播放内容可定制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3835559882"/>
                  </a:ext>
                </a:extLst>
              </a:tr>
              <a:tr h="111023">
                <a:tc>
                  <a:txBody>
                    <a:bodyPr/>
                    <a:lstStyle/>
                    <a:p>
                      <a:pPr algn="l"/>
                      <a:r>
                        <a:rPr lang="zh-CN" sz="800" kern="0">
                          <a:effectLst/>
                        </a:rPr>
                        <a:t>性能</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448839243"/>
                  </a:ext>
                </a:extLst>
              </a:tr>
              <a:tr h="111023">
                <a:tc>
                  <a:txBody>
                    <a:bodyPr/>
                    <a:lstStyle/>
                    <a:p>
                      <a:pPr algn="l"/>
                      <a:r>
                        <a:rPr lang="zh-CN" sz="800" kern="0">
                          <a:effectLst/>
                        </a:rPr>
                        <a:t>识别高度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1.2~2.2</a:t>
                      </a:r>
                      <a:r>
                        <a:rPr lang="zh-CN" sz="800" kern="0">
                          <a:effectLst/>
                        </a:rPr>
                        <a:t>米，角度可调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2168057073"/>
                  </a:ext>
                </a:extLst>
              </a:tr>
              <a:tr h="111023">
                <a:tc>
                  <a:txBody>
                    <a:bodyPr/>
                    <a:lstStyle/>
                    <a:p>
                      <a:pPr algn="l"/>
                      <a:r>
                        <a:rPr lang="zh-CN" sz="800" kern="0">
                          <a:effectLst/>
                        </a:rPr>
                        <a:t>识别距离</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0.3~1.5</a:t>
                      </a:r>
                      <a:r>
                        <a:rPr lang="zh-CN" sz="800" kern="0">
                          <a:effectLst/>
                        </a:rPr>
                        <a:t>米</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871644808"/>
                  </a:ext>
                </a:extLst>
              </a:tr>
              <a:tr h="111023">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zh-CN" sz="800" kern="0" dirty="0">
                          <a:effectLst/>
                        </a:rPr>
                        <a:t>左右</a:t>
                      </a:r>
                      <a:r>
                        <a:rPr lang="en-US" sz="800" kern="0" dirty="0">
                          <a:effectLst/>
                        </a:rPr>
                        <a:t>30</a:t>
                      </a:r>
                      <a:r>
                        <a:rPr lang="zh-CN" sz="800" kern="0" dirty="0">
                          <a:effectLst/>
                        </a:rPr>
                        <a:t>度，上下</a:t>
                      </a:r>
                      <a:r>
                        <a:rPr lang="en-US" sz="800" kern="0" dirty="0">
                          <a:effectLst/>
                        </a:rPr>
                        <a:t>30</a:t>
                      </a:r>
                      <a:r>
                        <a:rPr lang="zh-CN" sz="800" kern="0" dirty="0">
                          <a:effectLst/>
                        </a:rPr>
                        <a:t>度</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2197589065"/>
                  </a:ext>
                </a:extLst>
              </a:tr>
              <a:tr h="111023">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zh-CN" sz="800" kern="0">
                          <a:effectLst/>
                        </a:rPr>
                        <a:t>小于</a:t>
                      </a:r>
                      <a:r>
                        <a:rPr lang="en-US" sz="800" kern="0">
                          <a:effectLst/>
                        </a:rPr>
                        <a:t>0.5</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993882607"/>
                  </a:ext>
                </a:extLst>
              </a:tr>
              <a:tr h="111023">
                <a:tc>
                  <a:txBody>
                    <a:bodyPr/>
                    <a:lstStyle/>
                    <a:p>
                      <a:pPr algn="l"/>
                      <a:r>
                        <a:rPr lang="zh-CN" sz="800" kern="0">
                          <a:effectLst/>
                        </a:rPr>
                        <a:t>存储容量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6</a:t>
                      </a:r>
                      <a:r>
                        <a:rPr lang="zh-CN" sz="800" kern="0">
                          <a:effectLst/>
                        </a:rPr>
                        <a:t>万条抓拍记录</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892651844"/>
                  </a:ext>
                </a:extLst>
              </a:tr>
              <a:tr h="111023">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20000</a:t>
                      </a:r>
                      <a:r>
                        <a:rPr lang="zh-CN" sz="800" kern="0">
                          <a:effectLst/>
                        </a:rPr>
                        <a:t>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324941529"/>
                  </a:ext>
                </a:extLst>
              </a:tr>
              <a:tr h="111023">
                <a:tc>
                  <a:txBody>
                    <a:bodyPr/>
                    <a:lstStyle/>
                    <a:p>
                      <a:pPr algn="l"/>
                      <a:r>
                        <a:rPr lang="zh-CN" sz="800" kern="0">
                          <a:effectLst/>
                        </a:rPr>
                        <a:t>接口</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3846008019"/>
                  </a:ext>
                </a:extLst>
              </a:tr>
              <a:tr h="111023">
                <a:tc>
                  <a:txBody>
                    <a:bodyPr/>
                    <a:lstStyle/>
                    <a:p>
                      <a:pPr marL="67945" eaLnBrk="0" hangingPunct="0">
                        <a:spcBef>
                          <a:spcPts val="645"/>
                        </a:spcBef>
                      </a:pPr>
                      <a:r>
                        <a:rPr lang="zh-CN" sz="800" dirty="0">
                          <a:effectLst/>
                        </a:rPr>
                        <a:t>电源输入</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eaLnBrk="0" hangingPunct="0">
                        <a:spcBef>
                          <a:spcPts val="645"/>
                        </a:spcBef>
                      </a:pPr>
                      <a:r>
                        <a:rPr lang="en-US" sz="800" dirty="0">
                          <a:effectLst/>
                        </a:rPr>
                        <a:t>DC12V/2A</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1141143046"/>
                  </a:ext>
                </a:extLst>
              </a:tr>
              <a:tr h="130300">
                <a:tc>
                  <a:txBody>
                    <a:bodyPr/>
                    <a:lstStyle/>
                    <a:p>
                      <a:pPr marL="67945" algn="just" eaLnBrk="0" hangingPunct="0">
                        <a:spcBef>
                          <a:spcPts val="645"/>
                        </a:spcBef>
                      </a:pPr>
                      <a:r>
                        <a:rPr lang="zh-CN" sz="800">
                          <a:effectLst/>
                        </a:rPr>
                        <a:t>网络接口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pPr>
                      <a:r>
                        <a:rPr lang="en-US" sz="800" dirty="0">
                          <a:effectLst/>
                        </a:rPr>
                        <a:t>1 </a:t>
                      </a:r>
                      <a:r>
                        <a:rPr lang="zh-CN" sz="800" dirty="0">
                          <a:effectLst/>
                        </a:rPr>
                        <a:t>个</a:t>
                      </a:r>
                      <a:r>
                        <a:rPr lang="en-US" sz="800" dirty="0">
                          <a:effectLst/>
                        </a:rPr>
                        <a:t> RJ45 10M / 100M </a:t>
                      </a:r>
                      <a:r>
                        <a:rPr lang="zh-CN" sz="800" dirty="0">
                          <a:effectLst/>
                        </a:rPr>
                        <a:t>自适应以太网口</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1362914377"/>
                  </a:ext>
                </a:extLst>
              </a:tr>
              <a:tr h="130300">
                <a:tc>
                  <a:txBody>
                    <a:bodyPr/>
                    <a:lstStyle/>
                    <a:p>
                      <a:pPr marL="67945" algn="just" eaLnBrk="0" hangingPunct="0">
                        <a:spcBef>
                          <a:spcPts val="645"/>
                        </a:spcBef>
                      </a:pPr>
                      <a:r>
                        <a:rPr lang="zh-CN" sz="800">
                          <a:effectLst/>
                        </a:rPr>
                        <a:t>韦根接口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pPr>
                      <a:r>
                        <a:rPr lang="en-US" sz="800">
                          <a:effectLst/>
                        </a:rPr>
                        <a:t>1 </a:t>
                      </a:r>
                      <a:r>
                        <a:rPr lang="zh-CN" sz="800">
                          <a:effectLst/>
                        </a:rPr>
                        <a:t>路韦根接口输出，</a:t>
                      </a:r>
                      <a:r>
                        <a:rPr lang="en-US" sz="800">
                          <a:effectLst/>
                        </a:rPr>
                        <a:t>1</a:t>
                      </a:r>
                      <a:r>
                        <a:rPr lang="zh-CN" sz="800">
                          <a:effectLst/>
                        </a:rPr>
                        <a:t>路韦根接口输入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1293488196"/>
                  </a:ext>
                </a:extLst>
              </a:tr>
              <a:tr h="130300">
                <a:tc>
                  <a:txBody>
                    <a:bodyPr/>
                    <a:lstStyle/>
                    <a:p>
                      <a:pPr marL="67945" algn="just" eaLnBrk="0" hangingPunct="0">
                        <a:spcBef>
                          <a:spcPts val="645"/>
                        </a:spcBef>
                      </a:pPr>
                      <a:r>
                        <a:rPr lang="zh-CN" sz="800">
                          <a:effectLst/>
                        </a:rPr>
                        <a:t>报警接口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pPr>
                      <a:r>
                        <a:rPr lang="en-US" sz="800" dirty="0">
                          <a:effectLst/>
                        </a:rPr>
                        <a:t>1 </a:t>
                      </a:r>
                      <a:r>
                        <a:rPr lang="zh-CN" sz="800" dirty="0">
                          <a:effectLst/>
                        </a:rPr>
                        <a:t>路火警输入，</a:t>
                      </a:r>
                      <a:r>
                        <a:rPr lang="en-US" sz="800" dirty="0">
                          <a:effectLst/>
                        </a:rPr>
                        <a:t>1 </a:t>
                      </a:r>
                      <a:r>
                        <a:rPr lang="zh-CN" sz="800" dirty="0">
                          <a:effectLst/>
                        </a:rPr>
                        <a:t>路报警输出</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3963131523"/>
                  </a:ext>
                </a:extLst>
              </a:tr>
              <a:tr h="130300">
                <a:tc>
                  <a:txBody>
                    <a:bodyPr/>
                    <a:lstStyle/>
                    <a:p>
                      <a:pPr marL="67945" algn="just" eaLnBrk="0" hangingPunct="0">
                        <a:spcBef>
                          <a:spcPts val="645"/>
                        </a:spcBef>
                      </a:pPr>
                      <a:r>
                        <a:rPr lang="zh-CN" sz="800">
                          <a:effectLst/>
                        </a:rPr>
                        <a:t>门磁接口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pPr>
                      <a:r>
                        <a:rPr lang="en-US" sz="800" dirty="0">
                          <a:effectLst/>
                        </a:rPr>
                        <a:t>1 </a:t>
                      </a:r>
                      <a:r>
                        <a:rPr lang="zh-CN" sz="800" dirty="0">
                          <a:effectLst/>
                        </a:rPr>
                        <a:t>路门磁接口输入</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3739661519"/>
                  </a:ext>
                </a:extLst>
              </a:tr>
              <a:tr h="130300">
                <a:tc>
                  <a:txBody>
                    <a:bodyPr/>
                    <a:lstStyle/>
                    <a:p>
                      <a:pPr marL="67945" algn="just" eaLnBrk="0" hangingPunct="0">
                        <a:spcBef>
                          <a:spcPts val="645"/>
                        </a:spcBef>
                      </a:pPr>
                      <a:r>
                        <a:rPr lang="zh-CN" sz="800">
                          <a:effectLst/>
                        </a:rPr>
                        <a:t>开门接口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pPr>
                      <a:r>
                        <a:rPr lang="en-US" sz="800" dirty="0">
                          <a:effectLst/>
                        </a:rPr>
                        <a:t>1 </a:t>
                      </a:r>
                      <a:r>
                        <a:rPr lang="zh-CN" sz="800" dirty="0">
                          <a:effectLst/>
                        </a:rPr>
                        <a:t>路开门接口输入</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1398797089"/>
                  </a:ext>
                </a:extLst>
              </a:tr>
              <a:tr h="130300">
                <a:tc>
                  <a:txBody>
                    <a:bodyPr/>
                    <a:lstStyle/>
                    <a:p>
                      <a:pPr marL="67945" algn="just" eaLnBrk="0" hangingPunct="0">
                        <a:spcBef>
                          <a:spcPts val="645"/>
                        </a:spcBef>
                      </a:pPr>
                      <a:r>
                        <a:rPr lang="zh-CN" sz="800">
                          <a:effectLst/>
                        </a:rPr>
                        <a:t>门铃接口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pPr>
                      <a:r>
                        <a:rPr lang="en-US" sz="800" dirty="0">
                          <a:effectLst/>
                        </a:rPr>
                        <a:t>1 </a:t>
                      </a:r>
                      <a:r>
                        <a:rPr lang="zh-CN" sz="800" dirty="0">
                          <a:effectLst/>
                        </a:rPr>
                        <a:t>路门铃接口输出</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1952577731"/>
                  </a:ext>
                </a:extLst>
              </a:tr>
              <a:tr h="130300">
                <a:tc>
                  <a:txBody>
                    <a:bodyPr/>
                    <a:lstStyle/>
                    <a:p>
                      <a:pPr marL="67945" algn="just" eaLnBrk="0" hangingPunct="0">
                        <a:spcBef>
                          <a:spcPts val="645"/>
                        </a:spcBef>
                      </a:pPr>
                      <a:r>
                        <a:rPr lang="zh-CN" sz="800">
                          <a:effectLst/>
                        </a:rPr>
                        <a:t>门锁接口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pPr>
                      <a:r>
                        <a:rPr lang="en-US" sz="800">
                          <a:effectLst/>
                        </a:rPr>
                        <a:t>1 </a:t>
                      </a:r>
                      <a:r>
                        <a:rPr lang="zh-CN" sz="800">
                          <a:effectLst/>
                        </a:rPr>
                        <a:t>路门锁接口输出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3932694377"/>
                  </a:ext>
                </a:extLst>
              </a:tr>
              <a:tr h="130300">
                <a:tc>
                  <a:txBody>
                    <a:bodyPr/>
                    <a:lstStyle/>
                    <a:p>
                      <a:pPr marL="67945" algn="just" eaLnBrk="0" hangingPunct="0">
                        <a:spcBef>
                          <a:spcPts val="645"/>
                        </a:spcBef>
                      </a:pP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tc>
                  <a:txBody>
                    <a:bodyPr/>
                    <a:lstStyle/>
                    <a:p>
                      <a:pPr marL="67945" algn="just" eaLnBrk="0" hangingPunct="0">
                        <a:spcBef>
                          <a:spcPts val="645"/>
                        </a:spcBef>
                      </a:pPr>
                      <a:r>
                        <a:rPr lang="en-US" sz="800" dirty="0">
                          <a:effectLst/>
                        </a:rPr>
                        <a:t>1 </a:t>
                      </a:r>
                      <a:r>
                        <a:rPr lang="zh-CN" sz="800" dirty="0">
                          <a:effectLst/>
                        </a:rPr>
                        <a:t>路</a:t>
                      </a:r>
                      <a:r>
                        <a:rPr lang="en-US" sz="800" dirty="0">
                          <a:effectLst/>
                        </a:rPr>
                        <a:t>RS485</a:t>
                      </a:r>
                      <a:r>
                        <a:rPr lang="zh-CN" sz="800" dirty="0">
                          <a:effectLst/>
                        </a:rPr>
                        <a:t>通讯接口</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16227" marR="16227" marT="0" marB="0"/>
                </a:tc>
                <a:extLst>
                  <a:ext uri="{0D108BD9-81ED-4DB2-BD59-A6C34878D82A}">
                    <a16:rowId xmlns:a16="http://schemas.microsoft.com/office/drawing/2014/main" val="2047235832"/>
                  </a:ext>
                </a:extLst>
              </a:tr>
              <a:tr h="111023">
                <a:tc>
                  <a:txBody>
                    <a:bodyPr/>
                    <a:lstStyle/>
                    <a:p>
                      <a:pPr algn="l"/>
                      <a:r>
                        <a:rPr lang="zh-CN" sz="800" kern="0">
                          <a:effectLst/>
                        </a:rPr>
                        <a:t>摄像机参数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dirty="0">
                          <a:effectLst/>
                        </a:rPr>
                        <a:t> </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3912853878"/>
                  </a:ext>
                </a:extLst>
              </a:tr>
              <a:tr h="111023">
                <a:tc>
                  <a:txBody>
                    <a:bodyPr/>
                    <a:lstStyle/>
                    <a:p>
                      <a:pPr algn="l"/>
                      <a:r>
                        <a:rPr lang="zh-CN" sz="800" kern="0">
                          <a:effectLst/>
                        </a:rPr>
                        <a:t>摄像机</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zh-CN" sz="800" kern="100" dirty="0">
                          <a:effectLst/>
                        </a:rPr>
                        <a:t>双目摄像头，全玻璃镜头，可见光和近红外，支持活体检测</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134955108"/>
                  </a:ext>
                </a:extLst>
              </a:tr>
              <a:tr h="111023">
                <a:tc>
                  <a:txBody>
                    <a:bodyPr/>
                    <a:lstStyle/>
                    <a:p>
                      <a:pPr algn="l"/>
                      <a:r>
                        <a:rPr lang="zh-CN" sz="800" kern="0">
                          <a:effectLst/>
                        </a:rPr>
                        <a:t>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dirty="0">
                          <a:effectLst/>
                        </a:rPr>
                        <a:t>210</a:t>
                      </a:r>
                      <a:r>
                        <a:rPr lang="zh-CN" sz="800" kern="0" dirty="0">
                          <a:effectLst/>
                        </a:rPr>
                        <a:t>万有效像素，</a:t>
                      </a:r>
                      <a:r>
                        <a:rPr lang="en-US" sz="800" kern="0" dirty="0">
                          <a:effectLst/>
                        </a:rPr>
                        <a:t>1920*1080</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2138583884"/>
                  </a:ext>
                </a:extLst>
              </a:tr>
              <a:tr h="111023">
                <a:tc>
                  <a:txBody>
                    <a:bodyPr/>
                    <a:lstStyle/>
                    <a:p>
                      <a:pPr algn="l"/>
                      <a:r>
                        <a:rPr lang="zh-CN" sz="800" kern="0">
                          <a:effectLst/>
                        </a:rPr>
                        <a:t>最低照度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zh-CN" sz="800" kern="0" dirty="0">
                          <a:effectLst/>
                        </a:rPr>
                        <a:t>彩色</a:t>
                      </a:r>
                      <a:r>
                        <a:rPr lang="en-US" sz="800" kern="0" dirty="0">
                          <a:effectLst/>
                        </a:rPr>
                        <a:t>0.01Lux @F1.2(ICR);</a:t>
                      </a:r>
                      <a:r>
                        <a:rPr lang="zh-CN" sz="800" kern="0" dirty="0">
                          <a:effectLst/>
                        </a:rPr>
                        <a:t>黑白</a:t>
                      </a:r>
                      <a:r>
                        <a:rPr lang="en-US" sz="800" kern="0" dirty="0">
                          <a:effectLst/>
                        </a:rPr>
                        <a:t>0.001Lux @F1.2 (ICR)</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3752973784"/>
                  </a:ext>
                </a:extLst>
              </a:tr>
              <a:tr h="111023">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2912200458"/>
                  </a:ext>
                </a:extLst>
              </a:tr>
              <a:tr h="111023">
                <a:tc>
                  <a:txBody>
                    <a:bodyPr/>
                    <a:lstStyle/>
                    <a:p>
                      <a:pPr algn="l"/>
                      <a:r>
                        <a:rPr lang="zh-CN" sz="800" kern="0">
                          <a:effectLst/>
                        </a:rPr>
                        <a:t>屏幕分辨率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480*272</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3164513918"/>
                  </a:ext>
                </a:extLst>
              </a:tr>
              <a:tr h="111023">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3202695772"/>
                  </a:ext>
                </a:extLst>
              </a:tr>
              <a:tr h="111023">
                <a:tc>
                  <a:txBody>
                    <a:bodyPr/>
                    <a:lstStyle/>
                    <a:p>
                      <a:pPr algn="l"/>
                      <a:r>
                        <a:rPr lang="zh-CN" sz="800" kern="0">
                          <a:effectLst/>
                        </a:rPr>
                        <a:t>工作温度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dirty="0">
                          <a:effectLst/>
                        </a:rPr>
                        <a:t>-20</a:t>
                      </a:r>
                      <a:r>
                        <a:rPr lang="zh-CN" sz="800" kern="0" dirty="0">
                          <a:effectLst/>
                        </a:rPr>
                        <a:t>℃</a:t>
                      </a:r>
                      <a:r>
                        <a:rPr lang="en-US" sz="800" kern="0" dirty="0">
                          <a:effectLst/>
                        </a:rPr>
                        <a:t> - +55</a:t>
                      </a:r>
                      <a:r>
                        <a:rPr lang="zh-CN" sz="800" kern="0" dirty="0">
                          <a:effectLst/>
                        </a:rPr>
                        <a:t>℃</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583776364"/>
                  </a:ext>
                </a:extLst>
              </a:tr>
              <a:tr h="111023">
                <a:tc>
                  <a:txBody>
                    <a:bodyPr/>
                    <a:lstStyle/>
                    <a:p>
                      <a:pPr algn="l"/>
                      <a:r>
                        <a:rPr lang="zh-CN" sz="800" kern="0">
                          <a:effectLst/>
                        </a:rPr>
                        <a:t>工作湿度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2067417850"/>
                  </a:ext>
                </a:extLst>
              </a:tr>
              <a:tr h="111023">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dirty="0">
                          <a:effectLst/>
                        </a:rPr>
                        <a:t>10W(MAX)</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3290759978"/>
                  </a:ext>
                </a:extLst>
              </a:tr>
              <a:tr h="111023">
                <a:tc>
                  <a:txBody>
                    <a:bodyPr/>
                    <a:lstStyle/>
                    <a:p>
                      <a:pPr algn="l"/>
                      <a:r>
                        <a:rPr lang="zh-CN" sz="800" kern="0">
                          <a:effectLst/>
                        </a:rPr>
                        <a:t>盐雾等级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Rp6</a:t>
                      </a:r>
                      <a:r>
                        <a:rPr lang="zh-CN" sz="800" kern="0">
                          <a:effectLst/>
                        </a:rPr>
                        <a:t>级以上</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293847360"/>
                  </a:ext>
                </a:extLst>
              </a:tr>
              <a:tr h="111023">
                <a:tc>
                  <a:txBody>
                    <a:bodyPr/>
                    <a:lstStyle/>
                    <a:p>
                      <a:pPr algn="l"/>
                      <a:r>
                        <a:rPr lang="zh-CN" sz="800" kern="0">
                          <a:effectLst/>
                        </a:rPr>
                        <a:t>抗静电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zh-CN" sz="800" kern="100" dirty="0">
                          <a:effectLst/>
                        </a:rPr>
                        <a:t>接触</a:t>
                      </a:r>
                      <a:r>
                        <a:rPr lang="en-US" sz="800" kern="100" dirty="0">
                          <a:effectLst/>
                        </a:rPr>
                        <a:t>±4KV</a:t>
                      </a:r>
                      <a:r>
                        <a:rPr lang="zh-CN" sz="800" kern="100" dirty="0">
                          <a:effectLst/>
                        </a:rPr>
                        <a:t>，空气</a:t>
                      </a:r>
                      <a:r>
                        <a:rPr lang="en-US" sz="800" kern="100" dirty="0">
                          <a:effectLst/>
                        </a:rPr>
                        <a:t>±8KV</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103417329"/>
                  </a:ext>
                </a:extLst>
              </a:tr>
              <a:tr h="111023">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a:effectLst/>
                        </a:rPr>
                        <a:t>DC12V/2A</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930571699"/>
                  </a:ext>
                </a:extLst>
              </a:tr>
              <a:tr h="111023">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dirty="0">
                          <a:effectLst/>
                        </a:rPr>
                        <a:t>IP42</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803021159"/>
                  </a:ext>
                </a:extLst>
              </a:tr>
              <a:tr h="111023">
                <a:tc>
                  <a:txBody>
                    <a:bodyPr/>
                    <a:lstStyle/>
                    <a:p>
                      <a:pPr algn="l"/>
                      <a:r>
                        <a:rPr lang="zh-CN" sz="800" kern="0">
                          <a:effectLst/>
                        </a:rPr>
                        <a:t>屏幕规格</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dirty="0">
                          <a:effectLst/>
                        </a:rPr>
                        <a:t>4.3</a:t>
                      </a:r>
                      <a:r>
                        <a:rPr lang="zh-CN" sz="800" kern="0" dirty="0">
                          <a:effectLst/>
                        </a:rPr>
                        <a:t>寸电容式多点触摸屏</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1095825612"/>
                  </a:ext>
                </a:extLst>
              </a:tr>
              <a:tr h="111023">
                <a:tc>
                  <a:txBody>
                    <a:bodyPr/>
                    <a:lstStyle/>
                    <a:p>
                      <a:pPr algn="l"/>
                      <a:r>
                        <a:rPr lang="zh-CN" sz="800" kern="0" dirty="0">
                          <a:effectLst/>
                        </a:rPr>
                        <a:t>设备尺寸</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tc>
                  <a:txBody>
                    <a:bodyPr/>
                    <a:lstStyle/>
                    <a:p>
                      <a:pPr algn="l"/>
                      <a:r>
                        <a:rPr lang="en-US" sz="800" kern="0" dirty="0">
                          <a:effectLst/>
                        </a:rPr>
                        <a:t>160(</a:t>
                      </a:r>
                      <a:r>
                        <a:rPr lang="zh-CN" sz="800" kern="0" dirty="0">
                          <a:effectLst/>
                        </a:rPr>
                        <a:t>长</a:t>
                      </a:r>
                      <a:r>
                        <a:rPr lang="en-US" sz="800" kern="0" dirty="0">
                          <a:effectLst/>
                        </a:rPr>
                        <a:t>) * 88(</a:t>
                      </a:r>
                      <a:r>
                        <a:rPr lang="zh-CN" sz="800" kern="0" dirty="0">
                          <a:effectLst/>
                        </a:rPr>
                        <a:t>宽</a:t>
                      </a:r>
                      <a:r>
                        <a:rPr lang="en-US" sz="800" kern="0" dirty="0">
                          <a:effectLst/>
                        </a:rPr>
                        <a:t>) * 17(</a:t>
                      </a:r>
                      <a:r>
                        <a:rPr lang="zh-CN" sz="800" kern="0" dirty="0">
                          <a:effectLst/>
                        </a:rPr>
                        <a:t>厚</a:t>
                      </a:r>
                      <a:r>
                        <a:rPr lang="en-US" sz="800" kern="0" dirty="0">
                          <a:effectLst/>
                        </a:rPr>
                        <a:t>)mm</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6227" marR="16227" marT="0" marB="0" anchor="ctr"/>
                </a:tc>
                <a:extLst>
                  <a:ext uri="{0D108BD9-81ED-4DB2-BD59-A6C34878D82A}">
                    <a16:rowId xmlns:a16="http://schemas.microsoft.com/office/drawing/2014/main" val="794674583"/>
                  </a:ext>
                </a:extLst>
              </a:tr>
            </a:tbl>
          </a:graphicData>
        </a:graphic>
      </p:graphicFrame>
      <p:pic>
        <p:nvPicPr>
          <p:cNvPr id="12" name="图片 11">
            <a:extLst>
              <a:ext uri="{FF2B5EF4-FFF2-40B4-BE49-F238E27FC236}">
                <a16:creationId xmlns:a16="http://schemas.microsoft.com/office/drawing/2014/main" id="{6476EDE5-6F1B-A8F5-186A-600B0BAE28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7603" y="897275"/>
            <a:ext cx="949036" cy="1779443"/>
          </a:xfrm>
          <a:prstGeom prst="rect">
            <a:avLst/>
          </a:prstGeom>
        </p:spPr>
      </p:pic>
      <p:pic>
        <p:nvPicPr>
          <p:cNvPr id="14" name="图片 13">
            <a:extLst>
              <a:ext uri="{FF2B5EF4-FFF2-40B4-BE49-F238E27FC236}">
                <a16:creationId xmlns:a16="http://schemas.microsoft.com/office/drawing/2014/main" id="{86E7F26F-F000-BDC3-88B0-05FC8EB98A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3035" y="1226506"/>
            <a:ext cx="3303131" cy="768171"/>
          </a:xfrm>
          <a:prstGeom prst="rect">
            <a:avLst/>
          </a:prstGeom>
        </p:spPr>
      </p:pic>
    </p:spTree>
    <p:extLst>
      <p:ext uri="{BB962C8B-B14F-4D97-AF65-F5344CB8AC3E}">
        <p14:creationId xmlns:p14="http://schemas.microsoft.com/office/powerpoint/2010/main" val="24163073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235007"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7</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寸人脸识别机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20000</a:t>
            </a:r>
            <a:r>
              <a:rPr lang="zh-CN" altLang="en-US" sz="1200" dirty="0">
                <a:latin typeface="微软雅黑" panose="020B0503020204020204" charset="-122"/>
                <a:ea typeface="微软雅黑" panose="020B0503020204020204" charset="-122"/>
                <a:sym typeface="宋体" panose="02010600030101010101" pitchFamily="2" charset="-122"/>
              </a:rPr>
              <a:t>人脸比对库及</a:t>
            </a: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、此款不支持刷卡；</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0.5s</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IP66</a:t>
            </a:r>
            <a:r>
              <a:rPr lang="zh-CN" altLang="en-US" sz="1200" dirty="0">
                <a:latin typeface="微软雅黑" panose="020B0503020204020204" charset="-122"/>
                <a:ea typeface="微软雅黑" panose="020B0503020204020204" charset="-122"/>
                <a:sym typeface="宋体" panose="02010600030101010101" pitchFamily="2" charset="-122"/>
              </a:rPr>
              <a:t>级防水、防尘；</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WG26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WG34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RJ45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USB</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寸</a:t>
            </a:r>
            <a:r>
              <a:rPr lang="en-US" altLang="zh-CN" sz="1200" dirty="0">
                <a:latin typeface="微软雅黑" panose="020B0503020204020204" charset="-122"/>
                <a:ea typeface="微软雅黑" panose="020B0503020204020204" charset="-122"/>
                <a:sym typeface="宋体" panose="02010600030101010101" pitchFamily="2" charset="-122"/>
              </a:rPr>
              <a:t>IPS</a:t>
            </a:r>
            <a:r>
              <a:rPr lang="zh-CN" altLang="en-US" sz="1200" dirty="0">
                <a:latin typeface="微软雅黑" panose="020B0503020204020204" charset="-122"/>
                <a:ea typeface="微软雅黑" panose="020B0503020204020204" charset="-122"/>
                <a:sym typeface="宋体" panose="02010600030101010101" pitchFamily="2" charset="-122"/>
              </a:rPr>
              <a:t>全视角高清显示屏，图像无拖影、无延迟；</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5" name="图片 4">
            <a:extLst>
              <a:ext uri="{FF2B5EF4-FFF2-40B4-BE49-F238E27FC236}">
                <a16:creationId xmlns:a16="http://schemas.microsoft.com/office/drawing/2014/main" id="{CA1CF8BC-999D-420A-757B-DDBCB726E8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92861" y="952932"/>
            <a:ext cx="1607054" cy="2184256"/>
          </a:xfrm>
          <a:prstGeom prst="rect">
            <a:avLst/>
          </a:prstGeom>
        </p:spPr>
      </p:pic>
      <p:pic>
        <p:nvPicPr>
          <p:cNvPr id="10" name="图片 9">
            <a:extLst>
              <a:ext uri="{FF2B5EF4-FFF2-40B4-BE49-F238E27FC236}">
                <a16:creationId xmlns:a16="http://schemas.microsoft.com/office/drawing/2014/main" id="{4F4990EF-EADC-BA8E-28E8-D851A013BE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224" y="1241425"/>
            <a:ext cx="3416895" cy="803635"/>
          </a:xfrm>
          <a:prstGeom prst="rect">
            <a:avLst/>
          </a:prstGeom>
        </p:spPr>
      </p:pic>
      <p:graphicFrame>
        <p:nvGraphicFramePr>
          <p:cNvPr id="13" name="表格 12">
            <a:extLst>
              <a:ext uri="{FF2B5EF4-FFF2-40B4-BE49-F238E27FC236}">
                <a16:creationId xmlns:a16="http://schemas.microsoft.com/office/drawing/2014/main" id="{75450D78-6CAE-E9DC-E799-E41EC33DE05E}"/>
              </a:ext>
            </a:extLst>
          </p:cNvPr>
          <p:cNvGraphicFramePr>
            <a:graphicFrameLocks noGrp="1"/>
          </p:cNvGraphicFramePr>
          <p:nvPr>
            <p:extLst>
              <p:ext uri="{D42A27DB-BD31-4B8C-83A1-F6EECF244321}">
                <p14:modId xmlns:p14="http://schemas.microsoft.com/office/powerpoint/2010/main" val="218581302"/>
              </p:ext>
            </p:extLst>
          </p:nvPr>
        </p:nvGraphicFramePr>
        <p:xfrm>
          <a:off x="6518752" y="369096"/>
          <a:ext cx="5398159" cy="5555054"/>
        </p:xfrm>
        <a:graphic>
          <a:graphicData uri="http://schemas.openxmlformats.org/drawingml/2006/table">
            <a:tbl>
              <a:tblPr firstRow="1" firstCol="1" bandRow="1">
                <a:tableStyleId>{5C22544A-7EE6-4342-B048-85BDC9FD1C3A}</a:tableStyleId>
              </a:tblPr>
              <a:tblGrid>
                <a:gridCol w="1135884">
                  <a:extLst>
                    <a:ext uri="{9D8B030D-6E8A-4147-A177-3AD203B41FA5}">
                      <a16:colId xmlns:a16="http://schemas.microsoft.com/office/drawing/2014/main" val="1808209491"/>
                    </a:ext>
                  </a:extLst>
                </a:gridCol>
                <a:gridCol w="4262275">
                  <a:extLst>
                    <a:ext uri="{9D8B030D-6E8A-4147-A177-3AD203B41FA5}">
                      <a16:colId xmlns:a16="http://schemas.microsoft.com/office/drawing/2014/main" val="1269270421"/>
                    </a:ext>
                  </a:extLst>
                </a:gridCol>
              </a:tblGrid>
              <a:tr h="94648">
                <a:tc>
                  <a:txBody>
                    <a:bodyPr/>
                    <a:lstStyle/>
                    <a:p>
                      <a:pPr marL="74295" eaLnBrk="0">
                        <a:lnSpc>
                          <a:spcPct val="94000"/>
                        </a:lnSpc>
                        <a:spcBef>
                          <a:spcPts val="820"/>
                        </a:spcBef>
                        <a:spcAft>
                          <a:spcPts val="0"/>
                        </a:spcAft>
                      </a:pPr>
                      <a:r>
                        <a:rPr lang="zh-CN" sz="800" spc="25">
                          <a:effectLst/>
                        </a:rPr>
                        <a:t>硬件</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eaLnBrk="0"/>
                      <a:r>
                        <a:rPr lang="en-US" sz="800">
                          <a:effectLst/>
                        </a:rPr>
                        <a:t> </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570120990"/>
                  </a:ext>
                </a:extLst>
              </a:tr>
              <a:tr h="93990">
                <a:tc>
                  <a:txBody>
                    <a:bodyPr/>
                    <a:lstStyle/>
                    <a:p>
                      <a:pPr marL="77470" eaLnBrk="0">
                        <a:lnSpc>
                          <a:spcPct val="96000"/>
                        </a:lnSpc>
                        <a:spcBef>
                          <a:spcPts val="825"/>
                        </a:spcBef>
                        <a:spcAft>
                          <a:spcPts val="0"/>
                        </a:spcAft>
                      </a:pPr>
                      <a:r>
                        <a:rPr lang="zh-CN" sz="800" spc="25">
                          <a:effectLst/>
                        </a:rPr>
                        <a:t>处理器</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120" eaLnBrk="0">
                        <a:lnSpc>
                          <a:spcPct val="94000"/>
                        </a:lnSpc>
                        <a:spcBef>
                          <a:spcPts val="825"/>
                        </a:spcBef>
                        <a:spcAft>
                          <a:spcPts val="0"/>
                        </a:spcAft>
                      </a:pPr>
                      <a:r>
                        <a:rPr lang="zh-CN" sz="800" spc="40">
                          <a:effectLst/>
                        </a:rPr>
                        <a:t>双核</a:t>
                      </a:r>
                      <a:r>
                        <a:rPr lang="zh-CN" sz="800" spc="25">
                          <a:effectLst/>
                        </a:rPr>
                        <a:t>处</a:t>
                      </a:r>
                      <a:r>
                        <a:rPr lang="zh-CN" sz="800" spc="20">
                          <a:effectLst/>
                        </a:rPr>
                        <a:t>理器</a:t>
                      </a:r>
                      <a:r>
                        <a:rPr lang="en-US" sz="800" spc="20">
                          <a:effectLst/>
                        </a:rPr>
                        <a:t>+1</a:t>
                      </a:r>
                      <a:r>
                        <a:rPr lang="en-US" sz="800">
                          <a:effectLst/>
                        </a:rPr>
                        <a:t>G</a:t>
                      </a:r>
                      <a:r>
                        <a:rPr lang="en-US" sz="800" spc="20">
                          <a:effectLst/>
                        </a:rPr>
                        <a:t> </a:t>
                      </a:r>
                      <a:r>
                        <a:rPr lang="zh-CN" sz="800" spc="20">
                          <a:effectLst/>
                        </a:rPr>
                        <a:t>内存</a:t>
                      </a:r>
                      <a:r>
                        <a:rPr lang="en-US" sz="800" spc="20">
                          <a:effectLst/>
                        </a:rPr>
                        <a:t>+16</a:t>
                      </a:r>
                      <a:r>
                        <a:rPr lang="en-US" sz="800">
                          <a:effectLst/>
                        </a:rPr>
                        <a:t>G</a:t>
                      </a:r>
                      <a:r>
                        <a:rPr lang="en-US" sz="800" spc="20">
                          <a:effectLst/>
                        </a:rPr>
                        <a:t> </a:t>
                      </a:r>
                      <a:r>
                        <a:rPr lang="en-US" sz="800">
                          <a:effectLst/>
                        </a:rPr>
                        <a:t>EMMC</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127309615"/>
                  </a:ext>
                </a:extLst>
              </a:tr>
              <a:tr h="93826">
                <a:tc>
                  <a:txBody>
                    <a:bodyPr/>
                    <a:lstStyle/>
                    <a:p>
                      <a:pPr marL="74295" eaLnBrk="0">
                        <a:lnSpc>
                          <a:spcPct val="94000"/>
                        </a:lnSpc>
                        <a:spcBef>
                          <a:spcPts val="825"/>
                        </a:spcBef>
                        <a:spcAft>
                          <a:spcPts val="0"/>
                        </a:spcAft>
                      </a:pPr>
                      <a:r>
                        <a:rPr lang="zh-CN" sz="800" spc="40">
                          <a:effectLst/>
                        </a:rPr>
                        <a:t>操作系</a:t>
                      </a:r>
                      <a:r>
                        <a:rPr lang="zh-CN" sz="800" spc="35">
                          <a:effectLst/>
                        </a:rPr>
                        <a:t>统</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69850" eaLnBrk="0">
                        <a:lnSpc>
                          <a:spcPct val="94000"/>
                        </a:lnSpc>
                        <a:spcBef>
                          <a:spcPts val="825"/>
                        </a:spcBef>
                        <a:spcAft>
                          <a:spcPts val="0"/>
                        </a:spcAft>
                      </a:pPr>
                      <a:r>
                        <a:rPr lang="en-US" sz="800">
                          <a:effectLst/>
                        </a:rPr>
                        <a:t>Linux</a:t>
                      </a:r>
                      <a:r>
                        <a:rPr lang="en-US" sz="800" spc="5">
                          <a:effectLst/>
                        </a:rPr>
                        <a:t> </a:t>
                      </a:r>
                      <a:r>
                        <a:rPr lang="zh-CN" sz="800" spc="5">
                          <a:effectLst/>
                        </a:rPr>
                        <a:t>操</a:t>
                      </a:r>
                      <a:r>
                        <a:rPr lang="zh-CN" sz="800">
                          <a:effectLst/>
                        </a:rPr>
                        <a:t>作系统</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48925365"/>
                  </a:ext>
                </a:extLst>
              </a:tr>
              <a:tr h="93990">
                <a:tc>
                  <a:txBody>
                    <a:bodyPr/>
                    <a:lstStyle/>
                    <a:p>
                      <a:pPr marL="74295" eaLnBrk="0">
                        <a:lnSpc>
                          <a:spcPct val="94000"/>
                        </a:lnSpc>
                        <a:spcBef>
                          <a:spcPts val="835"/>
                        </a:spcBef>
                        <a:spcAft>
                          <a:spcPts val="0"/>
                        </a:spcAft>
                      </a:pPr>
                      <a:r>
                        <a:rPr lang="zh-CN" sz="800" spc="30">
                          <a:effectLst/>
                        </a:rPr>
                        <a:t>存</a:t>
                      </a:r>
                      <a:r>
                        <a:rPr lang="zh-CN" sz="800" spc="25">
                          <a:effectLst/>
                        </a:rPr>
                        <a:t>储</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755" eaLnBrk="0">
                        <a:lnSpc>
                          <a:spcPct val="94000"/>
                        </a:lnSpc>
                        <a:spcBef>
                          <a:spcPts val="835"/>
                        </a:spcBef>
                        <a:spcAft>
                          <a:spcPts val="0"/>
                        </a:spcAft>
                      </a:pPr>
                      <a:r>
                        <a:rPr lang="zh-CN" sz="800" spc="-60">
                          <a:effectLst/>
                        </a:rPr>
                        <a:t>支</a:t>
                      </a:r>
                      <a:r>
                        <a:rPr lang="zh-CN" sz="800" spc="-35">
                          <a:effectLst/>
                        </a:rPr>
                        <a:t>持</a:t>
                      </a:r>
                      <a:r>
                        <a:rPr lang="en-US" sz="800" spc="-30">
                          <a:effectLst/>
                        </a:rPr>
                        <a:t> TF </a:t>
                      </a:r>
                      <a:r>
                        <a:rPr lang="zh-CN" sz="800" spc="-30">
                          <a:effectLst/>
                        </a:rPr>
                        <a:t>卡存储</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555002024"/>
                  </a:ext>
                </a:extLst>
              </a:tr>
              <a:tr h="93826">
                <a:tc>
                  <a:txBody>
                    <a:bodyPr/>
                    <a:lstStyle/>
                    <a:p>
                      <a:pPr marL="74295" eaLnBrk="0">
                        <a:lnSpc>
                          <a:spcPct val="94000"/>
                        </a:lnSpc>
                        <a:spcBef>
                          <a:spcPts val="835"/>
                        </a:spcBef>
                        <a:spcAft>
                          <a:spcPts val="0"/>
                        </a:spcAft>
                      </a:pPr>
                      <a:r>
                        <a:rPr lang="zh-CN" sz="800" spc="35">
                          <a:effectLst/>
                        </a:rPr>
                        <a:t>摄像</a:t>
                      </a:r>
                      <a:r>
                        <a:rPr lang="zh-CN" sz="800" spc="30">
                          <a:effectLst/>
                        </a:rPr>
                        <a:t>头</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120" eaLnBrk="0">
                        <a:lnSpc>
                          <a:spcPct val="94000"/>
                        </a:lnSpc>
                        <a:spcBef>
                          <a:spcPts val="835"/>
                        </a:spcBef>
                        <a:spcAft>
                          <a:spcPts val="0"/>
                        </a:spcAft>
                      </a:pPr>
                      <a:r>
                        <a:rPr lang="zh-CN" sz="800" spc="20">
                          <a:effectLst/>
                        </a:rPr>
                        <a:t>双目，</a:t>
                      </a:r>
                      <a:r>
                        <a:rPr lang="en-US" sz="800" spc="20">
                          <a:effectLst/>
                        </a:rPr>
                        <a:t>210 </a:t>
                      </a:r>
                      <a:r>
                        <a:rPr lang="zh-CN" sz="800" spc="20">
                          <a:effectLst/>
                        </a:rPr>
                        <a:t>万有效像素，</a:t>
                      </a:r>
                      <a:r>
                        <a:rPr lang="en-US" sz="800" spc="20">
                          <a:effectLst/>
                        </a:rPr>
                        <a:t>1920*108</a:t>
                      </a:r>
                      <a:r>
                        <a:rPr lang="en-US" sz="800" spc="5">
                          <a:effectLst/>
                        </a:rPr>
                        <a:t>0</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4123763146"/>
                  </a:ext>
                </a:extLst>
              </a:tr>
              <a:tr h="93826">
                <a:tc>
                  <a:txBody>
                    <a:bodyPr/>
                    <a:lstStyle/>
                    <a:p>
                      <a:pPr marL="75565" eaLnBrk="0">
                        <a:lnSpc>
                          <a:spcPct val="94000"/>
                        </a:lnSpc>
                        <a:spcBef>
                          <a:spcPts val="835"/>
                        </a:spcBef>
                        <a:spcAft>
                          <a:spcPts val="0"/>
                        </a:spcAft>
                      </a:pPr>
                      <a:r>
                        <a:rPr lang="zh-CN" sz="800" spc="35">
                          <a:effectLst/>
                        </a:rPr>
                        <a:t>成像器件</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2000"/>
                        </a:lnSpc>
                        <a:spcBef>
                          <a:spcPts val="830"/>
                        </a:spcBef>
                        <a:spcAft>
                          <a:spcPts val="0"/>
                        </a:spcAft>
                      </a:pPr>
                      <a:r>
                        <a:rPr lang="en-US" sz="800" spc="80">
                          <a:effectLst/>
                        </a:rPr>
                        <a:t>1</a:t>
                      </a:r>
                      <a:r>
                        <a:rPr lang="en-US" sz="800" spc="60">
                          <a:effectLst/>
                        </a:rPr>
                        <a:t>/2.8" </a:t>
                      </a:r>
                      <a:r>
                        <a:rPr lang="en-US" sz="800">
                          <a:effectLst/>
                        </a:rPr>
                        <a:t>Progressive</a:t>
                      </a:r>
                      <a:r>
                        <a:rPr lang="en-US" sz="800" spc="60">
                          <a:effectLst/>
                        </a:rPr>
                        <a:t> </a:t>
                      </a:r>
                      <a:r>
                        <a:rPr lang="en-US" sz="800">
                          <a:effectLst/>
                        </a:rPr>
                        <a:t>Scan</a:t>
                      </a:r>
                      <a:r>
                        <a:rPr lang="en-US" sz="800" spc="60">
                          <a:effectLst/>
                        </a:rPr>
                        <a:t> </a:t>
                      </a:r>
                      <a:r>
                        <a:rPr lang="en-US" sz="800">
                          <a:effectLst/>
                        </a:rPr>
                        <a:t>CMOS</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926601265"/>
                  </a:ext>
                </a:extLst>
              </a:tr>
              <a:tr h="93990">
                <a:tc>
                  <a:txBody>
                    <a:bodyPr/>
                    <a:lstStyle/>
                    <a:p>
                      <a:pPr marL="74930" eaLnBrk="0">
                        <a:lnSpc>
                          <a:spcPct val="94000"/>
                        </a:lnSpc>
                        <a:spcBef>
                          <a:spcPts val="840"/>
                        </a:spcBef>
                        <a:spcAft>
                          <a:spcPts val="0"/>
                        </a:spcAft>
                      </a:pPr>
                      <a:r>
                        <a:rPr lang="zh-CN" sz="800" spc="25">
                          <a:effectLst/>
                        </a:rPr>
                        <a:t>镜</a:t>
                      </a:r>
                      <a:r>
                        <a:rPr lang="zh-CN" sz="800" spc="20">
                          <a:effectLst/>
                        </a:rPr>
                        <a:t>头</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2390" eaLnBrk="0">
                        <a:lnSpc>
                          <a:spcPts val="1540"/>
                        </a:lnSpc>
                        <a:spcBef>
                          <a:spcPts val="840"/>
                        </a:spcBef>
                        <a:spcAft>
                          <a:spcPts val="0"/>
                        </a:spcAft>
                      </a:pPr>
                      <a:r>
                        <a:rPr lang="en-US" sz="800" spc="15">
                          <a:effectLst/>
                        </a:rPr>
                        <a:t>6</a:t>
                      </a:r>
                      <a:r>
                        <a:rPr lang="en-US" sz="800">
                          <a:effectLst/>
                        </a:rPr>
                        <a:t>mm</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939431170"/>
                  </a:ext>
                </a:extLst>
              </a:tr>
              <a:tr h="93990">
                <a:tc>
                  <a:txBody>
                    <a:bodyPr/>
                    <a:lstStyle/>
                    <a:p>
                      <a:pPr marL="74295" eaLnBrk="0">
                        <a:lnSpc>
                          <a:spcPct val="95000"/>
                        </a:lnSpc>
                        <a:spcBef>
                          <a:spcPts val="835"/>
                        </a:spcBef>
                        <a:spcAft>
                          <a:spcPts val="0"/>
                        </a:spcAft>
                      </a:pPr>
                      <a:r>
                        <a:rPr lang="zh-CN" sz="800" spc="35">
                          <a:effectLst/>
                        </a:rPr>
                        <a:t>扬声器</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755" eaLnBrk="0">
                        <a:lnSpc>
                          <a:spcPct val="95000"/>
                        </a:lnSpc>
                        <a:spcBef>
                          <a:spcPts val="835"/>
                        </a:spcBef>
                        <a:spcAft>
                          <a:spcPts val="0"/>
                        </a:spcAft>
                      </a:pPr>
                      <a:r>
                        <a:rPr lang="zh-CN" sz="800" spc="50">
                          <a:effectLst/>
                        </a:rPr>
                        <a:t>标</a:t>
                      </a:r>
                      <a:r>
                        <a:rPr lang="zh-CN" sz="800" spc="45">
                          <a:effectLst/>
                        </a:rPr>
                        <a:t>配，语音播放内容可定制</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715744063"/>
                  </a:ext>
                </a:extLst>
              </a:tr>
              <a:tr h="93990">
                <a:tc>
                  <a:txBody>
                    <a:bodyPr/>
                    <a:lstStyle/>
                    <a:p>
                      <a:pPr marL="76200" eaLnBrk="0">
                        <a:lnSpc>
                          <a:spcPct val="95000"/>
                        </a:lnSpc>
                        <a:spcBef>
                          <a:spcPts val="840"/>
                        </a:spcBef>
                        <a:spcAft>
                          <a:spcPts val="0"/>
                        </a:spcAft>
                      </a:pPr>
                      <a:r>
                        <a:rPr lang="zh-CN" sz="800" spc="20">
                          <a:effectLst/>
                        </a:rPr>
                        <a:t>性</a:t>
                      </a:r>
                      <a:r>
                        <a:rPr lang="zh-CN" sz="800" spc="15">
                          <a:effectLst/>
                        </a:rPr>
                        <a:t>能</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eaLnBrk="0"/>
                      <a:r>
                        <a:rPr lang="en-US" sz="800">
                          <a:effectLst/>
                        </a:rPr>
                        <a:t> </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545588427"/>
                  </a:ext>
                </a:extLst>
              </a:tr>
              <a:tr h="93990">
                <a:tc>
                  <a:txBody>
                    <a:bodyPr/>
                    <a:lstStyle/>
                    <a:p>
                      <a:pPr marL="75565" eaLnBrk="0">
                        <a:lnSpc>
                          <a:spcPct val="94000"/>
                        </a:lnSpc>
                        <a:spcBef>
                          <a:spcPts val="840"/>
                        </a:spcBef>
                        <a:spcAft>
                          <a:spcPts val="0"/>
                        </a:spcAft>
                      </a:pPr>
                      <a:r>
                        <a:rPr lang="zh-CN" sz="800" spc="35">
                          <a:effectLst/>
                        </a:rPr>
                        <a:t>识别高度</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40"/>
                        </a:spcBef>
                        <a:spcAft>
                          <a:spcPts val="0"/>
                        </a:spcAft>
                      </a:pPr>
                      <a:r>
                        <a:rPr lang="en-US" sz="800" spc="5">
                          <a:effectLst/>
                        </a:rPr>
                        <a:t>1.2~2.2 </a:t>
                      </a:r>
                      <a:r>
                        <a:rPr lang="zh-CN" sz="800" spc="5">
                          <a:effectLst/>
                        </a:rPr>
                        <a:t>米，角度</a:t>
                      </a:r>
                      <a:r>
                        <a:rPr lang="zh-CN" sz="800">
                          <a:effectLst/>
                        </a:rPr>
                        <a:t>可调</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603595122"/>
                  </a:ext>
                </a:extLst>
              </a:tr>
              <a:tr h="93990">
                <a:tc>
                  <a:txBody>
                    <a:bodyPr/>
                    <a:lstStyle/>
                    <a:p>
                      <a:pPr marL="75565" eaLnBrk="0">
                        <a:lnSpc>
                          <a:spcPct val="95000"/>
                        </a:lnSpc>
                        <a:spcBef>
                          <a:spcPts val="830"/>
                        </a:spcBef>
                        <a:spcAft>
                          <a:spcPts val="0"/>
                        </a:spcAft>
                      </a:pPr>
                      <a:r>
                        <a:rPr lang="zh-CN" sz="800" spc="35">
                          <a:effectLst/>
                        </a:rPr>
                        <a:t>识别距离</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2390" eaLnBrk="0">
                        <a:lnSpc>
                          <a:spcPct val="94000"/>
                        </a:lnSpc>
                        <a:spcBef>
                          <a:spcPts val="835"/>
                        </a:spcBef>
                        <a:spcAft>
                          <a:spcPts val="0"/>
                        </a:spcAft>
                      </a:pPr>
                      <a:r>
                        <a:rPr lang="en-US" sz="800" spc="20">
                          <a:effectLst/>
                        </a:rPr>
                        <a:t>0.5~</a:t>
                      </a:r>
                      <a:r>
                        <a:rPr lang="en-US" sz="800" spc="10">
                          <a:effectLst/>
                        </a:rPr>
                        <a:t>1.5 </a:t>
                      </a:r>
                      <a:r>
                        <a:rPr lang="zh-CN" sz="800" spc="10">
                          <a:effectLst/>
                        </a:rPr>
                        <a:t>米，视镜头可变</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19129891"/>
                  </a:ext>
                </a:extLst>
              </a:tr>
              <a:tr h="93990">
                <a:tc>
                  <a:txBody>
                    <a:bodyPr/>
                    <a:lstStyle/>
                    <a:p>
                      <a:pPr marL="75565" eaLnBrk="0">
                        <a:lnSpc>
                          <a:spcPct val="94000"/>
                        </a:lnSpc>
                        <a:spcBef>
                          <a:spcPts val="835"/>
                        </a:spcBef>
                        <a:spcAft>
                          <a:spcPts val="0"/>
                        </a:spcAft>
                      </a:pPr>
                      <a:r>
                        <a:rPr lang="zh-CN" sz="800" spc="35">
                          <a:effectLst/>
                        </a:rPr>
                        <a:t>人脸角度</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2390" eaLnBrk="0">
                        <a:lnSpc>
                          <a:spcPct val="95000"/>
                        </a:lnSpc>
                        <a:spcBef>
                          <a:spcPts val="840"/>
                        </a:spcBef>
                        <a:spcAft>
                          <a:spcPts val="0"/>
                        </a:spcAft>
                      </a:pPr>
                      <a:r>
                        <a:rPr lang="zh-CN" sz="800" spc="-80">
                          <a:effectLst/>
                        </a:rPr>
                        <a:t>左</a:t>
                      </a:r>
                      <a:r>
                        <a:rPr lang="zh-CN" sz="800" spc="-45">
                          <a:effectLst/>
                        </a:rPr>
                        <a:t>右</a:t>
                      </a:r>
                      <a:r>
                        <a:rPr lang="en-US" sz="800" spc="-45">
                          <a:effectLst/>
                        </a:rPr>
                        <a:t> 30 </a:t>
                      </a:r>
                      <a:r>
                        <a:rPr lang="zh-CN" sz="800" spc="-45">
                          <a:effectLst/>
                        </a:rPr>
                        <a:t>度，上下</a:t>
                      </a:r>
                      <a:r>
                        <a:rPr lang="en-US" sz="800" spc="-45">
                          <a:effectLst/>
                        </a:rPr>
                        <a:t> 30 </a:t>
                      </a:r>
                      <a:r>
                        <a:rPr lang="zh-CN" sz="800" spc="-45">
                          <a:effectLst/>
                        </a:rPr>
                        <a:t>度</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566363913"/>
                  </a:ext>
                </a:extLst>
              </a:tr>
              <a:tr h="93990">
                <a:tc>
                  <a:txBody>
                    <a:bodyPr/>
                    <a:lstStyle/>
                    <a:p>
                      <a:pPr marL="75565" eaLnBrk="0">
                        <a:lnSpc>
                          <a:spcPct val="95000"/>
                        </a:lnSpc>
                        <a:spcBef>
                          <a:spcPts val="835"/>
                        </a:spcBef>
                        <a:spcAft>
                          <a:spcPts val="0"/>
                        </a:spcAft>
                      </a:pPr>
                      <a:r>
                        <a:rPr lang="zh-CN" sz="800" spc="35">
                          <a:effectLst/>
                        </a:rPr>
                        <a:t>识别时间</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4930" eaLnBrk="0">
                        <a:lnSpc>
                          <a:spcPct val="95000"/>
                        </a:lnSpc>
                        <a:spcBef>
                          <a:spcPts val="835"/>
                        </a:spcBef>
                        <a:spcAft>
                          <a:spcPts val="0"/>
                        </a:spcAft>
                      </a:pPr>
                      <a:r>
                        <a:rPr lang="zh-CN" sz="800" spc="-55">
                          <a:effectLst/>
                        </a:rPr>
                        <a:t>小</a:t>
                      </a:r>
                      <a:r>
                        <a:rPr lang="zh-CN" sz="800" spc="-50">
                          <a:effectLst/>
                        </a:rPr>
                        <a:t>于</a:t>
                      </a:r>
                      <a:r>
                        <a:rPr lang="en-US" sz="800" spc="-50">
                          <a:effectLst/>
                        </a:rPr>
                        <a:t> 0.5 </a:t>
                      </a:r>
                      <a:r>
                        <a:rPr lang="zh-CN" sz="800" spc="-50">
                          <a:effectLst/>
                        </a:rPr>
                        <a:t>秒</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383434383"/>
                  </a:ext>
                </a:extLst>
              </a:tr>
              <a:tr h="93990">
                <a:tc>
                  <a:txBody>
                    <a:bodyPr/>
                    <a:lstStyle/>
                    <a:p>
                      <a:pPr marL="75565" eaLnBrk="0">
                        <a:lnSpc>
                          <a:spcPct val="95000"/>
                        </a:lnSpc>
                        <a:spcBef>
                          <a:spcPts val="840"/>
                        </a:spcBef>
                        <a:spcAft>
                          <a:spcPts val="0"/>
                        </a:spcAft>
                      </a:pPr>
                      <a:r>
                        <a:rPr lang="zh-CN" sz="800" spc="35">
                          <a:effectLst/>
                        </a:rPr>
                        <a:t>人脸容量</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3025" eaLnBrk="0">
                        <a:lnSpc>
                          <a:spcPct val="95000"/>
                        </a:lnSpc>
                        <a:spcBef>
                          <a:spcPts val="835"/>
                        </a:spcBef>
                        <a:spcAft>
                          <a:spcPts val="0"/>
                        </a:spcAft>
                      </a:pPr>
                      <a:r>
                        <a:rPr lang="en-US" sz="800" spc="-20">
                          <a:effectLst/>
                        </a:rPr>
                        <a:t>20000 </a:t>
                      </a:r>
                      <a:r>
                        <a:rPr lang="zh-CN" sz="800" spc="-20">
                          <a:effectLst/>
                        </a:rPr>
                        <a:t>张</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872183222"/>
                  </a:ext>
                </a:extLst>
              </a:tr>
              <a:tr h="93990">
                <a:tc>
                  <a:txBody>
                    <a:bodyPr/>
                    <a:lstStyle/>
                    <a:p>
                      <a:pPr marL="74295" eaLnBrk="0">
                        <a:lnSpc>
                          <a:spcPct val="94000"/>
                        </a:lnSpc>
                        <a:spcBef>
                          <a:spcPts val="835"/>
                        </a:spcBef>
                        <a:spcAft>
                          <a:spcPts val="0"/>
                        </a:spcAft>
                      </a:pPr>
                      <a:r>
                        <a:rPr lang="zh-CN" sz="800" spc="40">
                          <a:effectLst/>
                        </a:rPr>
                        <a:t>存储容</a:t>
                      </a:r>
                      <a:r>
                        <a:rPr lang="zh-CN" sz="800" spc="35">
                          <a:effectLst/>
                        </a:rPr>
                        <a:t>量</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2390" eaLnBrk="0">
                        <a:lnSpc>
                          <a:spcPct val="94000"/>
                        </a:lnSpc>
                        <a:spcBef>
                          <a:spcPts val="835"/>
                        </a:spcBef>
                        <a:spcAft>
                          <a:spcPts val="0"/>
                        </a:spcAft>
                      </a:pPr>
                      <a:r>
                        <a:rPr lang="en-US" sz="800" spc="-5">
                          <a:effectLst/>
                        </a:rPr>
                        <a:t>6 </a:t>
                      </a:r>
                      <a:r>
                        <a:rPr lang="zh-CN" sz="800">
                          <a:effectLst/>
                        </a:rPr>
                        <a:t>万条抓拍记录</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695650271"/>
                  </a:ext>
                </a:extLst>
              </a:tr>
              <a:tr h="93990">
                <a:tc>
                  <a:txBody>
                    <a:bodyPr/>
                    <a:lstStyle/>
                    <a:p>
                      <a:pPr marL="74295" eaLnBrk="0">
                        <a:lnSpc>
                          <a:spcPct val="95000"/>
                        </a:lnSpc>
                        <a:spcBef>
                          <a:spcPts val="840"/>
                        </a:spcBef>
                        <a:spcAft>
                          <a:spcPts val="0"/>
                        </a:spcAft>
                      </a:pPr>
                      <a:r>
                        <a:rPr lang="zh-CN" sz="800" spc="30">
                          <a:effectLst/>
                        </a:rPr>
                        <a:t>接</a:t>
                      </a:r>
                      <a:r>
                        <a:rPr lang="zh-CN" sz="800" spc="25">
                          <a:effectLst/>
                        </a:rPr>
                        <a:t>口</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eaLnBrk="0"/>
                      <a:r>
                        <a:rPr lang="en-US" sz="800">
                          <a:effectLst/>
                        </a:rPr>
                        <a:t> </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559190937"/>
                  </a:ext>
                </a:extLst>
              </a:tr>
              <a:tr h="93990">
                <a:tc>
                  <a:txBody>
                    <a:bodyPr/>
                    <a:lstStyle/>
                    <a:p>
                      <a:pPr marL="74930" eaLnBrk="0">
                        <a:lnSpc>
                          <a:spcPct val="94000"/>
                        </a:lnSpc>
                        <a:spcBef>
                          <a:spcPts val="850"/>
                        </a:spcBef>
                        <a:spcAft>
                          <a:spcPts val="0"/>
                        </a:spcAft>
                      </a:pPr>
                      <a:r>
                        <a:rPr lang="zh-CN" sz="800" spc="40">
                          <a:effectLst/>
                        </a:rPr>
                        <a:t>开关量输</a:t>
                      </a:r>
                      <a:r>
                        <a:rPr lang="zh-CN" sz="800" spc="35">
                          <a:effectLst/>
                        </a:rPr>
                        <a:t>出</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50"/>
                        </a:spcBef>
                        <a:spcAft>
                          <a:spcPts val="0"/>
                        </a:spcAft>
                      </a:pPr>
                      <a:r>
                        <a:rPr lang="en-US" sz="800" spc="45">
                          <a:effectLst/>
                        </a:rPr>
                        <a:t>1 </a:t>
                      </a:r>
                      <a:r>
                        <a:rPr lang="zh-CN" sz="800" spc="45">
                          <a:effectLst/>
                        </a:rPr>
                        <a:t>路开关量输出，其他</a:t>
                      </a:r>
                      <a:r>
                        <a:rPr lang="en-US" sz="800">
                          <a:effectLst/>
                        </a:rPr>
                        <a:t>GPIO</a:t>
                      </a:r>
                      <a:r>
                        <a:rPr lang="zh-CN" sz="800" spc="45">
                          <a:effectLst/>
                        </a:rPr>
                        <a:t>口可以定制</a:t>
                      </a:r>
                      <a:r>
                        <a:rPr lang="zh-CN" sz="800" spc="40">
                          <a:effectLst/>
                        </a:rPr>
                        <a:t>线</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708029956"/>
                  </a:ext>
                </a:extLst>
              </a:tr>
              <a:tr h="93990">
                <a:tc>
                  <a:txBody>
                    <a:bodyPr/>
                    <a:lstStyle/>
                    <a:p>
                      <a:pPr marL="86360" eaLnBrk="0">
                        <a:lnSpc>
                          <a:spcPct val="95000"/>
                        </a:lnSpc>
                        <a:spcBef>
                          <a:spcPts val="840"/>
                        </a:spcBef>
                        <a:spcAft>
                          <a:spcPts val="0"/>
                        </a:spcAft>
                      </a:pPr>
                      <a:r>
                        <a:rPr lang="zh-CN" sz="800" spc="15">
                          <a:effectLst/>
                        </a:rPr>
                        <a:t>网络接</a:t>
                      </a:r>
                      <a:r>
                        <a:rPr lang="zh-CN" sz="800" spc="10">
                          <a:effectLst/>
                        </a:rPr>
                        <a:t>口</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45"/>
                        </a:spcBef>
                        <a:spcAft>
                          <a:spcPts val="0"/>
                        </a:spcAft>
                      </a:pPr>
                      <a:r>
                        <a:rPr lang="en-US" sz="800" spc="70">
                          <a:effectLst/>
                        </a:rPr>
                        <a:t>1</a:t>
                      </a:r>
                      <a:r>
                        <a:rPr lang="en-US" sz="800" spc="50">
                          <a:effectLst/>
                        </a:rPr>
                        <a:t> </a:t>
                      </a:r>
                      <a:r>
                        <a:rPr lang="zh-CN" sz="800" spc="35">
                          <a:effectLst/>
                        </a:rPr>
                        <a:t>个 </a:t>
                      </a:r>
                      <a:r>
                        <a:rPr lang="en-US" sz="800">
                          <a:effectLst/>
                        </a:rPr>
                        <a:t>RJ</a:t>
                      </a:r>
                      <a:r>
                        <a:rPr lang="en-US" sz="800" spc="35">
                          <a:effectLst/>
                        </a:rPr>
                        <a:t>45 10</a:t>
                      </a:r>
                      <a:r>
                        <a:rPr lang="en-US" sz="800">
                          <a:effectLst/>
                        </a:rPr>
                        <a:t>M</a:t>
                      </a:r>
                      <a:r>
                        <a:rPr lang="en-US" sz="800" spc="35">
                          <a:effectLst/>
                        </a:rPr>
                        <a:t> / 100</a:t>
                      </a:r>
                      <a:r>
                        <a:rPr lang="en-US" sz="800">
                          <a:effectLst/>
                        </a:rPr>
                        <a:t>M</a:t>
                      </a:r>
                      <a:r>
                        <a:rPr lang="en-US" sz="800" spc="35">
                          <a:effectLst/>
                        </a:rPr>
                        <a:t> </a:t>
                      </a:r>
                      <a:r>
                        <a:rPr lang="zh-CN" sz="800" spc="35">
                          <a:effectLst/>
                        </a:rPr>
                        <a:t>自适应以太网口，可定制千兆网口</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4037972272"/>
                  </a:ext>
                </a:extLst>
              </a:tr>
              <a:tr h="93990">
                <a:tc>
                  <a:txBody>
                    <a:bodyPr/>
                    <a:lstStyle/>
                    <a:p>
                      <a:pPr marL="78105" eaLnBrk="0">
                        <a:lnSpc>
                          <a:spcPct val="94000"/>
                        </a:lnSpc>
                        <a:spcBef>
                          <a:spcPts val="855"/>
                        </a:spcBef>
                        <a:spcAft>
                          <a:spcPts val="0"/>
                        </a:spcAft>
                      </a:pPr>
                      <a:r>
                        <a:rPr lang="zh-CN" sz="800" spc="30">
                          <a:effectLst/>
                        </a:rPr>
                        <a:t>韦根接口</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55"/>
                        </a:spcBef>
                        <a:spcAft>
                          <a:spcPts val="0"/>
                        </a:spcAft>
                      </a:pPr>
                      <a:r>
                        <a:rPr lang="en-US" sz="800" spc="70">
                          <a:effectLst/>
                        </a:rPr>
                        <a:t>1</a:t>
                      </a:r>
                      <a:r>
                        <a:rPr lang="en-US" sz="800" spc="45">
                          <a:effectLst/>
                        </a:rPr>
                        <a:t> </a:t>
                      </a:r>
                      <a:r>
                        <a:rPr lang="zh-CN" sz="800" spc="35">
                          <a:effectLst/>
                        </a:rPr>
                        <a:t>路韦根接口输入，</a:t>
                      </a:r>
                      <a:r>
                        <a:rPr lang="en-US" sz="800" spc="35">
                          <a:effectLst/>
                        </a:rPr>
                        <a:t>1 </a:t>
                      </a:r>
                      <a:r>
                        <a:rPr lang="zh-CN" sz="800" spc="35">
                          <a:effectLst/>
                        </a:rPr>
                        <a:t>路韦根接口输出</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49622740"/>
                  </a:ext>
                </a:extLst>
              </a:tr>
              <a:tr h="93990">
                <a:tc>
                  <a:txBody>
                    <a:bodyPr/>
                    <a:lstStyle/>
                    <a:p>
                      <a:pPr marL="71120" eaLnBrk="0">
                        <a:lnSpc>
                          <a:spcPct val="95000"/>
                        </a:lnSpc>
                        <a:spcBef>
                          <a:spcPts val="845"/>
                        </a:spcBef>
                        <a:spcAft>
                          <a:spcPts val="0"/>
                        </a:spcAft>
                      </a:pPr>
                      <a:r>
                        <a:rPr lang="en-US" sz="800">
                          <a:effectLst/>
                        </a:rPr>
                        <a:t>USB</a:t>
                      </a:r>
                      <a:r>
                        <a:rPr lang="en-US" sz="800" spc="60">
                          <a:effectLst/>
                        </a:rPr>
                        <a:t> </a:t>
                      </a:r>
                      <a:r>
                        <a:rPr lang="zh-CN" sz="800" spc="60">
                          <a:effectLst/>
                        </a:rPr>
                        <a:t>接口</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50"/>
                        </a:spcBef>
                        <a:spcAft>
                          <a:spcPts val="0"/>
                        </a:spcAft>
                      </a:pPr>
                      <a:r>
                        <a:rPr lang="en-US" sz="800" spc="70">
                          <a:effectLst/>
                        </a:rPr>
                        <a:t>1</a:t>
                      </a:r>
                      <a:r>
                        <a:rPr lang="en-US" sz="800" spc="45">
                          <a:effectLst/>
                        </a:rPr>
                        <a:t> </a:t>
                      </a:r>
                      <a:r>
                        <a:rPr lang="zh-CN" sz="800" spc="45">
                          <a:effectLst/>
                        </a:rPr>
                        <a:t>路 </a:t>
                      </a:r>
                      <a:r>
                        <a:rPr lang="en-US" sz="800">
                          <a:effectLst/>
                        </a:rPr>
                        <a:t>USB</a:t>
                      </a:r>
                      <a:r>
                        <a:rPr lang="en-US" sz="800" spc="45">
                          <a:effectLst/>
                        </a:rPr>
                        <a:t> </a:t>
                      </a:r>
                      <a:r>
                        <a:rPr lang="zh-CN" sz="800" spc="45">
                          <a:effectLst/>
                        </a:rPr>
                        <a:t>接口做</a:t>
                      </a:r>
                      <a:r>
                        <a:rPr lang="en-US" sz="800">
                          <a:effectLst/>
                        </a:rPr>
                        <a:t>device</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97777902"/>
                  </a:ext>
                </a:extLst>
              </a:tr>
              <a:tr h="93990">
                <a:tc>
                  <a:txBody>
                    <a:bodyPr/>
                    <a:lstStyle/>
                    <a:p>
                      <a:pPr marL="74295" eaLnBrk="0">
                        <a:lnSpc>
                          <a:spcPct val="94000"/>
                        </a:lnSpc>
                        <a:spcBef>
                          <a:spcPts val="845"/>
                        </a:spcBef>
                        <a:spcAft>
                          <a:spcPts val="0"/>
                        </a:spcAft>
                      </a:pPr>
                      <a:r>
                        <a:rPr lang="zh-CN" sz="800" spc="45">
                          <a:effectLst/>
                        </a:rPr>
                        <a:t>通</a:t>
                      </a:r>
                      <a:r>
                        <a:rPr lang="zh-CN" sz="800" spc="35">
                          <a:effectLst/>
                        </a:rPr>
                        <a:t>信接口</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45"/>
                        </a:spcBef>
                        <a:spcAft>
                          <a:spcPts val="0"/>
                        </a:spcAft>
                      </a:pPr>
                      <a:r>
                        <a:rPr lang="en-US" sz="800" spc="40">
                          <a:effectLst/>
                        </a:rPr>
                        <a:t>1</a:t>
                      </a:r>
                      <a:r>
                        <a:rPr lang="en-US" sz="800" spc="35">
                          <a:effectLst/>
                        </a:rPr>
                        <a:t> </a:t>
                      </a:r>
                      <a:r>
                        <a:rPr lang="zh-CN" sz="800" spc="20">
                          <a:effectLst/>
                        </a:rPr>
                        <a:t>路 </a:t>
                      </a:r>
                      <a:r>
                        <a:rPr lang="en-US" sz="800">
                          <a:effectLst/>
                        </a:rPr>
                        <a:t>RS</a:t>
                      </a:r>
                      <a:r>
                        <a:rPr lang="en-US" sz="800" spc="20">
                          <a:effectLst/>
                        </a:rPr>
                        <a:t>485 </a:t>
                      </a:r>
                      <a:r>
                        <a:rPr lang="zh-CN" sz="800" spc="20">
                          <a:effectLst/>
                        </a:rPr>
                        <a:t>接口</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573059899"/>
                  </a:ext>
                </a:extLst>
              </a:tr>
              <a:tr h="93990">
                <a:tc>
                  <a:txBody>
                    <a:bodyPr/>
                    <a:lstStyle/>
                    <a:p>
                      <a:pPr marL="74295" eaLnBrk="0">
                        <a:lnSpc>
                          <a:spcPct val="94000"/>
                        </a:lnSpc>
                        <a:spcBef>
                          <a:spcPts val="835"/>
                        </a:spcBef>
                        <a:spcAft>
                          <a:spcPts val="0"/>
                        </a:spcAft>
                      </a:pPr>
                      <a:r>
                        <a:rPr lang="zh-CN" sz="800" spc="40">
                          <a:effectLst/>
                        </a:rPr>
                        <a:t>摄像机参数</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eaLnBrk="0"/>
                      <a:r>
                        <a:rPr lang="en-US" sz="800">
                          <a:effectLst/>
                        </a:rPr>
                        <a:t> </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16523034"/>
                  </a:ext>
                </a:extLst>
              </a:tr>
              <a:tr h="93990">
                <a:tc>
                  <a:txBody>
                    <a:bodyPr/>
                    <a:lstStyle/>
                    <a:p>
                      <a:pPr marL="74295" eaLnBrk="0">
                        <a:lnSpc>
                          <a:spcPct val="94000"/>
                        </a:lnSpc>
                        <a:spcBef>
                          <a:spcPts val="840"/>
                        </a:spcBef>
                        <a:spcAft>
                          <a:spcPts val="0"/>
                        </a:spcAft>
                      </a:pPr>
                      <a:r>
                        <a:rPr lang="zh-CN" sz="800" spc="35">
                          <a:effectLst/>
                        </a:rPr>
                        <a:t>摄像</a:t>
                      </a:r>
                      <a:r>
                        <a:rPr lang="zh-CN" sz="800" spc="30">
                          <a:effectLst/>
                        </a:rPr>
                        <a:t>机</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120" eaLnBrk="0">
                        <a:lnSpc>
                          <a:spcPct val="94000"/>
                        </a:lnSpc>
                        <a:spcBef>
                          <a:spcPts val="845"/>
                        </a:spcBef>
                        <a:spcAft>
                          <a:spcPts val="0"/>
                        </a:spcAft>
                      </a:pPr>
                      <a:r>
                        <a:rPr lang="zh-CN" sz="800" spc="90">
                          <a:effectLst/>
                        </a:rPr>
                        <a:t>双</a:t>
                      </a:r>
                      <a:r>
                        <a:rPr lang="zh-CN" sz="800" spc="50">
                          <a:effectLst/>
                        </a:rPr>
                        <a:t>目</a:t>
                      </a:r>
                      <a:r>
                        <a:rPr lang="zh-CN" sz="800" spc="45">
                          <a:effectLst/>
                        </a:rPr>
                        <a:t>摄像头，可见光和近红外，支持活体检测</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4283300364"/>
                  </a:ext>
                </a:extLst>
              </a:tr>
              <a:tr h="93826">
                <a:tc>
                  <a:txBody>
                    <a:bodyPr/>
                    <a:lstStyle/>
                    <a:p>
                      <a:pPr marL="74930" eaLnBrk="0">
                        <a:lnSpc>
                          <a:spcPct val="94000"/>
                        </a:lnSpc>
                        <a:spcBef>
                          <a:spcPts val="845"/>
                        </a:spcBef>
                        <a:spcAft>
                          <a:spcPts val="0"/>
                        </a:spcAft>
                      </a:pPr>
                      <a:r>
                        <a:rPr lang="zh-CN" sz="800" spc="40">
                          <a:effectLst/>
                        </a:rPr>
                        <a:t>有</a:t>
                      </a:r>
                      <a:r>
                        <a:rPr lang="zh-CN" sz="800" spc="35">
                          <a:effectLst/>
                        </a:rPr>
                        <a:t>效像素</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3025" eaLnBrk="0">
                        <a:lnSpc>
                          <a:spcPct val="94000"/>
                        </a:lnSpc>
                        <a:spcBef>
                          <a:spcPts val="845"/>
                        </a:spcBef>
                        <a:spcAft>
                          <a:spcPts val="0"/>
                        </a:spcAft>
                      </a:pPr>
                      <a:r>
                        <a:rPr lang="en-US" sz="800" spc="20">
                          <a:effectLst/>
                        </a:rPr>
                        <a:t>210 </a:t>
                      </a:r>
                      <a:r>
                        <a:rPr lang="zh-CN" sz="800" spc="20">
                          <a:effectLst/>
                        </a:rPr>
                        <a:t>万有效</a:t>
                      </a:r>
                      <a:r>
                        <a:rPr lang="zh-CN" sz="800" spc="10">
                          <a:effectLst/>
                        </a:rPr>
                        <a:t>像素，</a:t>
                      </a:r>
                      <a:r>
                        <a:rPr lang="en-US" sz="800" spc="10">
                          <a:effectLst/>
                        </a:rPr>
                        <a:t>1920*1080</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690444159"/>
                  </a:ext>
                </a:extLst>
              </a:tr>
              <a:tr h="93990">
                <a:tc>
                  <a:txBody>
                    <a:bodyPr/>
                    <a:lstStyle/>
                    <a:p>
                      <a:pPr marL="76200" eaLnBrk="0">
                        <a:lnSpc>
                          <a:spcPct val="94000"/>
                        </a:lnSpc>
                        <a:spcBef>
                          <a:spcPts val="840"/>
                        </a:spcBef>
                        <a:spcAft>
                          <a:spcPts val="0"/>
                        </a:spcAft>
                      </a:pPr>
                      <a:r>
                        <a:rPr lang="zh-CN" sz="800" spc="35">
                          <a:effectLst/>
                        </a:rPr>
                        <a:t>最低照</a:t>
                      </a:r>
                      <a:r>
                        <a:rPr lang="zh-CN" sz="800" spc="30">
                          <a:effectLst/>
                        </a:rPr>
                        <a:t>度</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755" eaLnBrk="0">
                        <a:lnSpc>
                          <a:spcPct val="95000"/>
                        </a:lnSpc>
                        <a:spcBef>
                          <a:spcPts val="835"/>
                        </a:spcBef>
                        <a:spcAft>
                          <a:spcPts val="0"/>
                        </a:spcAft>
                      </a:pPr>
                      <a:r>
                        <a:rPr lang="zh-CN" sz="800" spc="-5">
                          <a:effectLst/>
                        </a:rPr>
                        <a:t>彩</a:t>
                      </a:r>
                      <a:r>
                        <a:rPr lang="zh-CN" sz="800">
                          <a:effectLst/>
                        </a:rPr>
                        <a:t>色</a:t>
                      </a:r>
                      <a:r>
                        <a:rPr lang="en-US" sz="800">
                          <a:effectLst/>
                        </a:rPr>
                        <a:t> 0.01Lux @F1.2(ICR) ;</a:t>
                      </a:r>
                      <a:r>
                        <a:rPr lang="zh-CN" sz="800">
                          <a:effectLst/>
                        </a:rPr>
                        <a:t>黑白</a:t>
                      </a:r>
                      <a:r>
                        <a:rPr lang="en-US" sz="800">
                          <a:effectLst/>
                        </a:rPr>
                        <a:t> 0.001Lux @F1.2 (ICR)</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685490552"/>
                  </a:ext>
                </a:extLst>
              </a:tr>
              <a:tr h="94319">
                <a:tc>
                  <a:txBody>
                    <a:bodyPr/>
                    <a:lstStyle/>
                    <a:p>
                      <a:pPr marL="76200" eaLnBrk="0">
                        <a:lnSpc>
                          <a:spcPct val="94000"/>
                        </a:lnSpc>
                        <a:spcBef>
                          <a:spcPts val="840"/>
                        </a:spcBef>
                        <a:spcAft>
                          <a:spcPts val="0"/>
                        </a:spcAft>
                      </a:pPr>
                      <a:r>
                        <a:rPr lang="en-US" sz="800">
                          <a:effectLst/>
                        </a:rPr>
                        <a:t> </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755" eaLnBrk="0">
                        <a:lnSpc>
                          <a:spcPct val="95000"/>
                        </a:lnSpc>
                        <a:spcBef>
                          <a:spcPts val="835"/>
                        </a:spcBef>
                        <a:spcAft>
                          <a:spcPts val="0"/>
                        </a:spcAft>
                      </a:pPr>
                      <a:r>
                        <a:rPr lang="en-US" sz="800">
                          <a:effectLst/>
                        </a:rPr>
                        <a:t> </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789963518"/>
                  </a:ext>
                </a:extLst>
              </a:tr>
              <a:tr h="94648">
                <a:tc>
                  <a:txBody>
                    <a:bodyPr/>
                    <a:lstStyle/>
                    <a:p>
                      <a:pPr marL="74295" eaLnBrk="0">
                        <a:lnSpc>
                          <a:spcPct val="94000"/>
                        </a:lnSpc>
                        <a:spcBef>
                          <a:spcPts val="845"/>
                        </a:spcBef>
                        <a:spcAft>
                          <a:spcPts val="0"/>
                        </a:spcAft>
                      </a:pPr>
                      <a:r>
                        <a:rPr lang="zh-CN" sz="800" spc="35">
                          <a:effectLst/>
                        </a:rPr>
                        <a:t>信噪</a:t>
                      </a:r>
                      <a:r>
                        <a:rPr lang="zh-CN" sz="800" spc="30">
                          <a:effectLst/>
                        </a:rPr>
                        <a:t>比</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5725" eaLnBrk="0">
                        <a:lnSpc>
                          <a:spcPct val="95000"/>
                        </a:lnSpc>
                        <a:spcBef>
                          <a:spcPts val="845"/>
                        </a:spcBef>
                        <a:spcAft>
                          <a:spcPts val="0"/>
                        </a:spcAft>
                      </a:pPr>
                      <a:r>
                        <a:rPr lang="en-US" sz="800" spc="35">
                          <a:effectLst/>
                        </a:rPr>
                        <a:t>≥50</a:t>
                      </a:r>
                      <a:r>
                        <a:rPr lang="en-US" sz="800">
                          <a:effectLst/>
                        </a:rPr>
                        <a:t>db</a:t>
                      </a:r>
                      <a:r>
                        <a:rPr lang="en-US" sz="800" spc="35">
                          <a:effectLst/>
                        </a:rPr>
                        <a:t>(</a:t>
                      </a:r>
                      <a:r>
                        <a:rPr lang="en-US" sz="800">
                          <a:effectLst/>
                        </a:rPr>
                        <a:t>AGC</a:t>
                      </a:r>
                      <a:r>
                        <a:rPr lang="en-US" sz="800" spc="35">
                          <a:effectLst/>
                        </a:rPr>
                        <a:t> </a:t>
                      </a:r>
                      <a:r>
                        <a:rPr lang="en-US" sz="800">
                          <a:effectLst/>
                        </a:rPr>
                        <a:t>OFF</a:t>
                      </a:r>
                      <a:r>
                        <a:rPr lang="en-US" sz="800" spc="35">
                          <a:effectLst/>
                        </a:rPr>
                        <a:t>)</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477116161"/>
                  </a:ext>
                </a:extLst>
              </a:tr>
              <a:tr h="93990">
                <a:tc>
                  <a:txBody>
                    <a:bodyPr/>
                    <a:lstStyle/>
                    <a:p>
                      <a:pPr marL="82550" eaLnBrk="0">
                        <a:lnSpc>
                          <a:spcPct val="95000"/>
                        </a:lnSpc>
                        <a:spcBef>
                          <a:spcPts val="820"/>
                        </a:spcBef>
                        <a:spcAft>
                          <a:spcPts val="0"/>
                        </a:spcAft>
                      </a:pPr>
                      <a:r>
                        <a:rPr lang="zh-CN" sz="800" spc="40">
                          <a:effectLst/>
                        </a:rPr>
                        <a:t>宽</a:t>
                      </a:r>
                      <a:r>
                        <a:rPr lang="zh-CN" sz="800" spc="25">
                          <a:effectLst/>
                        </a:rPr>
                        <a:t>动态范围</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20"/>
                        </a:spcBef>
                        <a:spcAft>
                          <a:spcPts val="0"/>
                        </a:spcAft>
                      </a:pPr>
                      <a:r>
                        <a:rPr lang="en-US" sz="800" spc="30">
                          <a:effectLst/>
                        </a:rPr>
                        <a:t>10</a:t>
                      </a:r>
                      <a:r>
                        <a:rPr lang="en-US" sz="800" spc="25">
                          <a:effectLst/>
                        </a:rPr>
                        <a:t>0</a:t>
                      </a:r>
                      <a:r>
                        <a:rPr lang="en-US" sz="800">
                          <a:effectLst/>
                        </a:rPr>
                        <a:t>db</a:t>
                      </a:r>
                      <a:r>
                        <a:rPr lang="zh-CN" sz="800" spc="15">
                          <a:effectLst/>
                        </a:rPr>
                        <a:t>，</a:t>
                      </a:r>
                      <a:r>
                        <a:rPr lang="en-US" sz="800">
                          <a:effectLst/>
                        </a:rPr>
                        <a:t>ISP</a:t>
                      </a:r>
                      <a:r>
                        <a:rPr lang="en-US" sz="800" spc="15">
                          <a:effectLst/>
                        </a:rPr>
                        <a:t> </a:t>
                      </a:r>
                      <a:r>
                        <a:rPr lang="zh-CN" sz="800" spc="15">
                          <a:effectLst/>
                        </a:rPr>
                        <a:t>算法人脸局部曝光</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748222913"/>
                  </a:ext>
                </a:extLst>
              </a:tr>
              <a:tr h="93826">
                <a:tc>
                  <a:txBody>
                    <a:bodyPr/>
                    <a:lstStyle/>
                    <a:p>
                      <a:pPr marL="73660" eaLnBrk="0">
                        <a:lnSpc>
                          <a:spcPct val="94000"/>
                        </a:lnSpc>
                        <a:spcBef>
                          <a:spcPts val="825"/>
                        </a:spcBef>
                        <a:spcAft>
                          <a:spcPts val="0"/>
                        </a:spcAft>
                      </a:pPr>
                      <a:r>
                        <a:rPr lang="zh-CN" sz="800" spc="40">
                          <a:effectLst/>
                        </a:rPr>
                        <a:t>视频编</a:t>
                      </a:r>
                      <a:r>
                        <a:rPr lang="zh-CN" sz="800" spc="35">
                          <a:effectLst/>
                        </a:rPr>
                        <a:t>码</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67310" eaLnBrk="0">
                        <a:lnSpc>
                          <a:spcPct val="94000"/>
                        </a:lnSpc>
                        <a:spcBef>
                          <a:spcPts val="825"/>
                        </a:spcBef>
                        <a:spcAft>
                          <a:spcPts val="0"/>
                        </a:spcAft>
                      </a:pPr>
                      <a:r>
                        <a:rPr lang="en-US" sz="800">
                          <a:effectLst/>
                        </a:rPr>
                        <a:t>H</a:t>
                      </a:r>
                      <a:r>
                        <a:rPr lang="en-US" sz="800" spc="30">
                          <a:effectLst/>
                        </a:rPr>
                        <a:t>.265</a:t>
                      </a:r>
                      <a:r>
                        <a:rPr lang="en-US" sz="800" spc="25">
                          <a:effectLst/>
                        </a:rPr>
                        <a:t> </a:t>
                      </a:r>
                      <a:r>
                        <a:rPr lang="en-US" sz="800">
                          <a:effectLst/>
                        </a:rPr>
                        <a:t>Main</a:t>
                      </a:r>
                      <a:r>
                        <a:rPr lang="en-US" sz="800" spc="15">
                          <a:effectLst/>
                        </a:rPr>
                        <a:t> </a:t>
                      </a:r>
                      <a:r>
                        <a:rPr lang="en-US" sz="800">
                          <a:effectLst/>
                        </a:rPr>
                        <a:t>Profile</a:t>
                      </a:r>
                      <a:r>
                        <a:rPr lang="en-US" sz="800" spc="15">
                          <a:effectLst/>
                        </a:rPr>
                        <a:t> </a:t>
                      </a:r>
                      <a:r>
                        <a:rPr lang="zh-CN" sz="800" spc="15">
                          <a:effectLst/>
                        </a:rPr>
                        <a:t>编码</a:t>
                      </a:r>
                      <a:r>
                        <a:rPr lang="en-US" sz="800" spc="15">
                          <a:effectLst/>
                        </a:rPr>
                        <a:t>/</a:t>
                      </a:r>
                      <a:r>
                        <a:rPr lang="en-US" sz="800">
                          <a:effectLst/>
                        </a:rPr>
                        <a:t>H</a:t>
                      </a:r>
                      <a:r>
                        <a:rPr lang="en-US" sz="800" spc="15">
                          <a:effectLst/>
                        </a:rPr>
                        <a:t>.264 </a:t>
                      </a:r>
                      <a:r>
                        <a:rPr lang="en-US" sz="800">
                          <a:effectLst/>
                        </a:rPr>
                        <a:t>BP</a:t>
                      </a:r>
                      <a:r>
                        <a:rPr lang="en-US" sz="800" spc="15">
                          <a:effectLst/>
                        </a:rPr>
                        <a:t>/</a:t>
                      </a:r>
                      <a:r>
                        <a:rPr lang="en-US" sz="800">
                          <a:effectLst/>
                        </a:rPr>
                        <a:t>MP</a:t>
                      </a:r>
                      <a:r>
                        <a:rPr lang="en-US" sz="800" spc="15">
                          <a:effectLst/>
                        </a:rPr>
                        <a:t>/</a:t>
                      </a:r>
                      <a:r>
                        <a:rPr lang="en-US" sz="800">
                          <a:effectLst/>
                        </a:rPr>
                        <a:t>HP</a:t>
                      </a:r>
                      <a:r>
                        <a:rPr lang="en-US" sz="800" spc="15">
                          <a:effectLst/>
                        </a:rPr>
                        <a:t> </a:t>
                      </a:r>
                      <a:r>
                        <a:rPr lang="zh-CN" sz="800" spc="15">
                          <a:effectLst/>
                        </a:rPr>
                        <a:t>编码</a:t>
                      </a:r>
                      <a:r>
                        <a:rPr lang="en-US" sz="800" spc="15">
                          <a:effectLst/>
                        </a:rPr>
                        <a:t>/</a:t>
                      </a:r>
                      <a:r>
                        <a:rPr lang="en-US" sz="800">
                          <a:effectLst/>
                        </a:rPr>
                        <a:t>MJPEG</a:t>
                      </a:r>
                      <a:r>
                        <a:rPr lang="en-US" sz="800" spc="15">
                          <a:effectLst/>
                        </a:rPr>
                        <a:t> </a:t>
                      </a:r>
                      <a:r>
                        <a:rPr lang="zh-CN" sz="800" spc="15">
                          <a:effectLst/>
                        </a:rPr>
                        <a:t>编码</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279150017"/>
                  </a:ext>
                </a:extLst>
              </a:tr>
              <a:tr h="93990">
                <a:tc>
                  <a:txBody>
                    <a:bodyPr/>
                    <a:lstStyle/>
                    <a:p>
                      <a:pPr marL="76835" eaLnBrk="0">
                        <a:lnSpc>
                          <a:spcPct val="95000"/>
                        </a:lnSpc>
                        <a:spcBef>
                          <a:spcPts val="835"/>
                        </a:spcBef>
                        <a:spcAft>
                          <a:spcPts val="0"/>
                        </a:spcAft>
                      </a:pPr>
                      <a:r>
                        <a:rPr lang="zh-CN" sz="800" spc="15">
                          <a:effectLst/>
                        </a:rPr>
                        <a:t>功能</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eaLnBrk="0"/>
                      <a:r>
                        <a:rPr lang="en-US" sz="800" dirty="0">
                          <a:effectLst/>
                        </a:rPr>
                        <a:t> </a:t>
                      </a:r>
                      <a:endParaRPr lang="zh-CN" sz="800" dirty="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424835939"/>
                  </a:ext>
                </a:extLst>
              </a:tr>
              <a:tr h="93826">
                <a:tc>
                  <a:txBody>
                    <a:bodyPr/>
                    <a:lstStyle/>
                    <a:p>
                      <a:pPr marL="86360" eaLnBrk="0">
                        <a:lnSpc>
                          <a:spcPct val="94000"/>
                        </a:lnSpc>
                        <a:spcBef>
                          <a:spcPts val="845"/>
                        </a:spcBef>
                        <a:spcAft>
                          <a:spcPts val="0"/>
                        </a:spcAft>
                      </a:pPr>
                      <a:r>
                        <a:rPr lang="zh-CN" sz="800" spc="25">
                          <a:effectLst/>
                        </a:rPr>
                        <a:t>网</a:t>
                      </a:r>
                      <a:r>
                        <a:rPr lang="zh-CN" sz="800" spc="20">
                          <a:effectLst/>
                        </a:rPr>
                        <a:t>页端配置</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755" eaLnBrk="0">
                        <a:lnSpc>
                          <a:spcPct val="94000"/>
                        </a:lnSpc>
                        <a:spcBef>
                          <a:spcPts val="845"/>
                        </a:spcBef>
                        <a:spcAft>
                          <a:spcPts val="0"/>
                        </a:spcAft>
                      </a:pPr>
                      <a:r>
                        <a:rPr lang="zh-CN" sz="800" spc="25">
                          <a:effectLst/>
                        </a:rPr>
                        <a:t>支</a:t>
                      </a:r>
                      <a:r>
                        <a:rPr lang="zh-CN" sz="800" spc="20">
                          <a:effectLst/>
                        </a:rPr>
                        <a:t>持</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203937534"/>
                  </a:ext>
                </a:extLst>
              </a:tr>
              <a:tr h="93990">
                <a:tc>
                  <a:txBody>
                    <a:bodyPr/>
                    <a:lstStyle/>
                    <a:p>
                      <a:pPr marL="76835" eaLnBrk="0">
                        <a:lnSpc>
                          <a:spcPct val="95000"/>
                        </a:lnSpc>
                        <a:spcBef>
                          <a:spcPts val="840"/>
                        </a:spcBef>
                        <a:spcAft>
                          <a:spcPts val="0"/>
                        </a:spcAft>
                      </a:pPr>
                      <a:r>
                        <a:rPr lang="zh-CN" sz="800" spc="55">
                          <a:effectLst/>
                        </a:rPr>
                        <a:t>设</a:t>
                      </a:r>
                      <a:r>
                        <a:rPr lang="zh-CN" sz="800" spc="35">
                          <a:effectLst/>
                        </a:rPr>
                        <a:t>备远程升级</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755" eaLnBrk="0">
                        <a:lnSpc>
                          <a:spcPct val="94000"/>
                        </a:lnSpc>
                        <a:spcBef>
                          <a:spcPts val="845"/>
                        </a:spcBef>
                        <a:spcAft>
                          <a:spcPts val="0"/>
                        </a:spcAft>
                      </a:pPr>
                      <a:r>
                        <a:rPr lang="zh-CN" sz="800" spc="25" dirty="0">
                          <a:effectLst/>
                        </a:rPr>
                        <a:t>支</a:t>
                      </a:r>
                      <a:r>
                        <a:rPr lang="zh-CN" sz="800" spc="20" dirty="0">
                          <a:effectLst/>
                        </a:rPr>
                        <a:t>持</a:t>
                      </a:r>
                      <a:endParaRPr lang="zh-CN" sz="800" dirty="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580794222"/>
                  </a:ext>
                </a:extLst>
              </a:tr>
              <a:tr h="93990">
                <a:tc>
                  <a:txBody>
                    <a:bodyPr/>
                    <a:lstStyle/>
                    <a:p>
                      <a:pPr marL="76200" eaLnBrk="0">
                        <a:lnSpc>
                          <a:spcPct val="94000"/>
                        </a:lnSpc>
                        <a:spcBef>
                          <a:spcPts val="840"/>
                        </a:spcBef>
                        <a:spcAft>
                          <a:spcPts val="0"/>
                        </a:spcAft>
                      </a:pPr>
                      <a:r>
                        <a:rPr lang="zh-CN" sz="800" spc="35">
                          <a:effectLst/>
                        </a:rPr>
                        <a:t>部署方</a:t>
                      </a:r>
                      <a:r>
                        <a:rPr lang="zh-CN" sz="800" spc="30">
                          <a:effectLst/>
                        </a:rPr>
                        <a:t>式</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1755" eaLnBrk="0">
                        <a:lnSpc>
                          <a:spcPct val="94000"/>
                        </a:lnSpc>
                        <a:spcBef>
                          <a:spcPts val="840"/>
                        </a:spcBef>
                        <a:spcAft>
                          <a:spcPts val="0"/>
                        </a:spcAft>
                      </a:pPr>
                      <a:r>
                        <a:rPr lang="zh-CN" sz="800" spc="45">
                          <a:effectLst/>
                        </a:rPr>
                        <a:t>支持公网、局域网使</a:t>
                      </a:r>
                      <a:r>
                        <a:rPr lang="zh-CN" sz="800" spc="40">
                          <a:effectLst/>
                        </a:rPr>
                        <a:t>用</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56219917"/>
                  </a:ext>
                </a:extLst>
              </a:tr>
              <a:tr h="93990">
                <a:tc>
                  <a:txBody>
                    <a:bodyPr/>
                    <a:lstStyle/>
                    <a:p>
                      <a:pPr marL="78105" eaLnBrk="0">
                        <a:lnSpc>
                          <a:spcPct val="94000"/>
                        </a:lnSpc>
                        <a:spcBef>
                          <a:spcPts val="845"/>
                        </a:spcBef>
                        <a:spcAft>
                          <a:spcPts val="0"/>
                        </a:spcAft>
                      </a:pPr>
                      <a:r>
                        <a:rPr lang="zh-CN" sz="800" spc="30" dirty="0">
                          <a:effectLst/>
                        </a:rPr>
                        <a:t>常规参数</a:t>
                      </a:r>
                      <a:endParaRPr lang="zh-CN" sz="800" dirty="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eaLnBrk="0"/>
                      <a:r>
                        <a:rPr lang="en-US" sz="800">
                          <a:effectLst/>
                        </a:rPr>
                        <a:t> </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95637637"/>
                  </a:ext>
                </a:extLst>
              </a:tr>
              <a:tr h="93990">
                <a:tc>
                  <a:txBody>
                    <a:bodyPr/>
                    <a:lstStyle/>
                    <a:p>
                      <a:pPr marL="76200" eaLnBrk="0">
                        <a:lnSpc>
                          <a:spcPct val="95000"/>
                        </a:lnSpc>
                        <a:spcBef>
                          <a:spcPts val="840"/>
                        </a:spcBef>
                        <a:spcAft>
                          <a:spcPts val="0"/>
                        </a:spcAft>
                      </a:pPr>
                      <a:r>
                        <a:rPr lang="zh-CN" sz="800" spc="35">
                          <a:effectLst/>
                        </a:rPr>
                        <a:t>工作温</a:t>
                      </a:r>
                      <a:r>
                        <a:rPr lang="zh-CN" sz="800" spc="30">
                          <a:effectLst/>
                        </a:rPr>
                        <a:t>度</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69850" eaLnBrk="0">
                        <a:lnSpc>
                          <a:spcPts val="1525"/>
                        </a:lnSpc>
                        <a:spcBef>
                          <a:spcPts val="840"/>
                        </a:spcBef>
                        <a:spcAft>
                          <a:spcPts val="0"/>
                        </a:spcAft>
                      </a:pPr>
                      <a:r>
                        <a:rPr lang="en-US" sz="800" spc="35">
                          <a:effectLst/>
                        </a:rPr>
                        <a:t>-</a:t>
                      </a:r>
                      <a:r>
                        <a:rPr lang="en-US" sz="800" spc="25">
                          <a:effectLst/>
                        </a:rPr>
                        <a:t>30℃ - +60℃</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575314147"/>
                  </a:ext>
                </a:extLst>
              </a:tr>
              <a:tr h="93990">
                <a:tc>
                  <a:txBody>
                    <a:bodyPr/>
                    <a:lstStyle/>
                    <a:p>
                      <a:pPr marL="76200" eaLnBrk="0">
                        <a:lnSpc>
                          <a:spcPct val="95000"/>
                        </a:lnSpc>
                        <a:spcBef>
                          <a:spcPts val="845"/>
                        </a:spcBef>
                        <a:spcAft>
                          <a:spcPts val="0"/>
                        </a:spcAft>
                      </a:pPr>
                      <a:r>
                        <a:rPr lang="zh-CN" sz="800" spc="35">
                          <a:effectLst/>
                        </a:rPr>
                        <a:t>工作湿</a:t>
                      </a:r>
                      <a:r>
                        <a:rPr lang="zh-CN" sz="800" spc="30">
                          <a:effectLst/>
                        </a:rPr>
                        <a:t>度</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2390" eaLnBrk="0">
                        <a:lnSpc>
                          <a:spcPct val="93000"/>
                        </a:lnSpc>
                        <a:spcBef>
                          <a:spcPts val="850"/>
                        </a:spcBef>
                        <a:spcAft>
                          <a:spcPts val="0"/>
                        </a:spcAft>
                      </a:pPr>
                      <a:r>
                        <a:rPr lang="en-US" sz="800" spc="80">
                          <a:effectLst/>
                        </a:rPr>
                        <a:t>0~90%</a:t>
                      </a:r>
                      <a:r>
                        <a:rPr lang="zh-CN" sz="800" spc="80">
                          <a:effectLst/>
                        </a:rPr>
                        <a:t>相对湿度</a:t>
                      </a:r>
                      <a:r>
                        <a:rPr lang="en-US" sz="800" spc="80">
                          <a:effectLst/>
                        </a:rPr>
                        <a:t>,</a:t>
                      </a:r>
                      <a:r>
                        <a:rPr lang="zh-CN" sz="800" spc="80">
                          <a:effectLst/>
                        </a:rPr>
                        <a:t>无冷凝</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998661913"/>
                  </a:ext>
                </a:extLst>
              </a:tr>
              <a:tr h="93990">
                <a:tc>
                  <a:txBody>
                    <a:bodyPr/>
                    <a:lstStyle/>
                    <a:p>
                      <a:pPr marL="75565" eaLnBrk="0">
                        <a:lnSpc>
                          <a:spcPct val="94000"/>
                        </a:lnSpc>
                        <a:spcBef>
                          <a:spcPts val="845"/>
                        </a:spcBef>
                        <a:spcAft>
                          <a:spcPts val="0"/>
                        </a:spcAft>
                      </a:pPr>
                      <a:r>
                        <a:rPr lang="zh-CN" sz="800" spc="35">
                          <a:effectLst/>
                        </a:rPr>
                        <a:t>盐雾等级</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69850" eaLnBrk="0">
                        <a:lnSpc>
                          <a:spcPct val="92000"/>
                        </a:lnSpc>
                        <a:spcBef>
                          <a:spcPts val="845"/>
                        </a:spcBef>
                        <a:spcAft>
                          <a:spcPts val="0"/>
                        </a:spcAft>
                      </a:pPr>
                      <a:r>
                        <a:rPr lang="en-US" sz="800" spc="-10">
                          <a:effectLst/>
                        </a:rPr>
                        <a:t>Rp</a:t>
                      </a:r>
                      <a:r>
                        <a:rPr lang="en-US" sz="800" spc="-20">
                          <a:effectLst/>
                        </a:rPr>
                        <a:t>6 </a:t>
                      </a:r>
                      <a:r>
                        <a:rPr lang="zh-CN" sz="800" spc="-10">
                          <a:effectLst/>
                        </a:rPr>
                        <a:t>级以上</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101899335"/>
                  </a:ext>
                </a:extLst>
              </a:tr>
              <a:tr h="93990">
                <a:tc>
                  <a:txBody>
                    <a:bodyPr/>
                    <a:lstStyle/>
                    <a:p>
                      <a:pPr marL="74295" eaLnBrk="0">
                        <a:lnSpc>
                          <a:spcPct val="94000"/>
                        </a:lnSpc>
                        <a:spcBef>
                          <a:spcPts val="835"/>
                        </a:spcBef>
                        <a:spcAft>
                          <a:spcPts val="0"/>
                        </a:spcAft>
                      </a:pPr>
                      <a:r>
                        <a:rPr lang="zh-CN" sz="800" spc="35">
                          <a:effectLst/>
                        </a:rPr>
                        <a:t>抗静</a:t>
                      </a:r>
                      <a:r>
                        <a:rPr lang="zh-CN" sz="800" spc="30">
                          <a:effectLst/>
                        </a:rPr>
                        <a:t>电</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0485" eaLnBrk="0">
                        <a:lnSpc>
                          <a:spcPct val="95000"/>
                        </a:lnSpc>
                        <a:spcBef>
                          <a:spcPts val="835"/>
                        </a:spcBef>
                        <a:spcAft>
                          <a:spcPts val="0"/>
                        </a:spcAft>
                      </a:pPr>
                      <a:r>
                        <a:rPr lang="zh-CN" sz="800" spc="55">
                          <a:effectLst/>
                        </a:rPr>
                        <a:t>接</a:t>
                      </a:r>
                      <a:r>
                        <a:rPr lang="zh-CN" sz="800" spc="50">
                          <a:effectLst/>
                        </a:rPr>
                        <a:t>触</a:t>
                      </a:r>
                      <a:r>
                        <a:rPr lang="en-US" sz="800" spc="50">
                          <a:effectLst/>
                        </a:rPr>
                        <a:t>±6</a:t>
                      </a:r>
                      <a:r>
                        <a:rPr lang="en-US" sz="800">
                          <a:effectLst/>
                        </a:rPr>
                        <a:t>KV</a:t>
                      </a:r>
                      <a:r>
                        <a:rPr lang="zh-CN" sz="800" spc="50">
                          <a:effectLst/>
                        </a:rPr>
                        <a:t>，空气</a:t>
                      </a:r>
                      <a:r>
                        <a:rPr lang="en-US" sz="800" spc="50">
                          <a:effectLst/>
                        </a:rPr>
                        <a:t>±8</a:t>
                      </a:r>
                      <a:r>
                        <a:rPr lang="en-US" sz="800">
                          <a:effectLst/>
                        </a:rPr>
                        <a:t>KV</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497932070"/>
                  </a:ext>
                </a:extLst>
              </a:tr>
              <a:tr h="93990">
                <a:tc>
                  <a:txBody>
                    <a:bodyPr/>
                    <a:lstStyle/>
                    <a:p>
                      <a:pPr marL="74295" eaLnBrk="0">
                        <a:lnSpc>
                          <a:spcPct val="94000"/>
                        </a:lnSpc>
                        <a:spcBef>
                          <a:spcPts val="840"/>
                        </a:spcBef>
                        <a:spcAft>
                          <a:spcPts val="0"/>
                        </a:spcAft>
                      </a:pPr>
                      <a:r>
                        <a:rPr lang="zh-CN" sz="800" spc="25">
                          <a:effectLst/>
                        </a:rPr>
                        <a:t>供电</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67945" eaLnBrk="0">
                        <a:lnSpc>
                          <a:spcPct val="96000"/>
                        </a:lnSpc>
                        <a:spcBef>
                          <a:spcPts val="845"/>
                        </a:spcBef>
                        <a:spcAft>
                          <a:spcPts val="0"/>
                        </a:spcAft>
                      </a:pPr>
                      <a:r>
                        <a:rPr lang="en-US" sz="800">
                          <a:effectLst/>
                        </a:rPr>
                        <a:t>DC</a:t>
                      </a:r>
                      <a:r>
                        <a:rPr lang="en-US" sz="800" spc="55">
                          <a:effectLst/>
                        </a:rPr>
                        <a:t>1</a:t>
                      </a:r>
                      <a:r>
                        <a:rPr lang="en-US" sz="800" spc="40">
                          <a:effectLst/>
                        </a:rPr>
                        <a:t>2</a:t>
                      </a:r>
                      <a:r>
                        <a:rPr lang="en-US" sz="800">
                          <a:effectLst/>
                        </a:rPr>
                        <a:t>V</a:t>
                      </a:r>
                      <a:r>
                        <a:rPr lang="en-US" sz="800" spc="40">
                          <a:effectLst/>
                        </a:rPr>
                        <a:t>/2</a:t>
                      </a:r>
                      <a:r>
                        <a:rPr lang="en-US" sz="800">
                          <a:effectLst/>
                        </a:rPr>
                        <a:t>A</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981926496"/>
                  </a:ext>
                </a:extLst>
              </a:tr>
              <a:tr h="93990">
                <a:tc>
                  <a:txBody>
                    <a:bodyPr/>
                    <a:lstStyle/>
                    <a:p>
                      <a:pPr marL="84455" eaLnBrk="0">
                        <a:lnSpc>
                          <a:spcPct val="94000"/>
                        </a:lnSpc>
                        <a:spcBef>
                          <a:spcPts val="835"/>
                        </a:spcBef>
                        <a:spcAft>
                          <a:spcPts val="0"/>
                        </a:spcAft>
                      </a:pPr>
                      <a:r>
                        <a:rPr lang="zh-CN" sz="800" spc="20">
                          <a:effectLst/>
                        </a:rPr>
                        <a:t>防暴等</a:t>
                      </a:r>
                      <a:r>
                        <a:rPr lang="zh-CN" sz="800" spc="15">
                          <a:effectLst/>
                        </a:rPr>
                        <a:t>级</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9375" eaLnBrk="0">
                        <a:lnSpc>
                          <a:spcPct val="79000"/>
                        </a:lnSpc>
                        <a:spcBef>
                          <a:spcPts val="1030"/>
                        </a:spcBef>
                        <a:spcAft>
                          <a:spcPts val="0"/>
                        </a:spcAft>
                      </a:pPr>
                      <a:r>
                        <a:rPr lang="en-US" sz="800" spc="-5">
                          <a:effectLst/>
                        </a:rPr>
                        <a:t>I</a:t>
                      </a:r>
                      <a:r>
                        <a:rPr lang="en-US" sz="800">
                          <a:effectLst/>
                        </a:rPr>
                        <a:t>K</a:t>
                      </a:r>
                      <a:r>
                        <a:rPr lang="en-US" sz="800" spc="-5">
                          <a:effectLst/>
                        </a:rPr>
                        <a:t>06</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682849782"/>
                  </a:ext>
                </a:extLst>
              </a:tr>
              <a:tr h="93990">
                <a:tc>
                  <a:txBody>
                    <a:bodyPr/>
                    <a:lstStyle/>
                    <a:p>
                      <a:pPr marL="84455" eaLnBrk="0">
                        <a:lnSpc>
                          <a:spcPct val="94000"/>
                        </a:lnSpc>
                        <a:spcBef>
                          <a:spcPts val="845"/>
                        </a:spcBef>
                        <a:spcAft>
                          <a:spcPts val="0"/>
                        </a:spcAft>
                      </a:pPr>
                      <a:r>
                        <a:rPr lang="zh-CN" sz="800" spc="20">
                          <a:effectLst/>
                        </a:rPr>
                        <a:t>防护等</a:t>
                      </a:r>
                      <a:r>
                        <a:rPr lang="zh-CN" sz="800" spc="15">
                          <a:effectLst/>
                        </a:rPr>
                        <a:t>级</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9375" eaLnBrk="0">
                        <a:lnSpc>
                          <a:spcPct val="79000"/>
                        </a:lnSpc>
                        <a:spcBef>
                          <a:spcPts val="1035"/>
                        </a:spcBef>
                        <a:spcAft>
                          <a:spcPts val="0"/>
                        </a:spcAft>
                      </a:pPr>
                      <a:r>
                        <a:rPr lang="en-US" sz="800" spc="-5">
                          <a:effectLst/>
                        </a:rPr>
                        <a:t>I</a:t>
                      </a:r>
                      <a:r>
                        <a:rPr lang="en-US" sz="800">
                          <a:effectLst/>
                        </a:rPr>
                        <a:t>P</a:t>
                      </a:r>
                      <a:r>
                        <a:rPr lang="en-US" sz="800" spc="-5">
                          <a:effectLst/>
                        </a:rPr>
                        <a:t>66</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610682384"/>
                  </a:ext>
                </a:extLst>
              </a:tr>
              <a:tr h="93990">
                <a:tc>
                  <a:txBody>
                    <a:bodyPr/>
                    <a:lstStyle/>
                    <a:p>
                      <a:pPr marL="76835" eaLnBrk="0">
                        <a:lnSpc>
                          <a:spcPct val="94000"/>
                        </a:lnSpc>
                        <a:spcBef>
                          <a:spcPts val="840"/>
                        </a:spcBef>
                        <a:spcAft>
                          <a:spcPts val="0"/>
                        </a:spcAft>
                      </a:pPr>
                      <a:r>
                        <a:rPr lang="zh-CN" sz="800" spc="40">
                          <a:effectLst/>
                        </a:rPr>
                        <a:t>设</a:t>
                      </a:r>
                      <a:r>
                        <a:rPr lang="zh-CN" sz="800" spc="30">
                          <a:effectLst/>
                        </a:rPr>
                        <a:t>备功率</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ts val="1550"/>
                        </a:lnSpc>
                        <a:spcBef>
                          <a:spcPts val="840"/>
                        </a:spcBef>
                        <a:spcAft>
                          <a:spcPts val="0"/>
                        </a:spcAft>
                      </a:pPr>
                      <a:r>
                        <a:rPr lang="en-US" sz="800" spc="20">
                          <a:effectLst/>
                        </a:rPr>
                        <a:t>14.4</a:t>
                      </a:r>
                      <a:r>
                        <a:rPr lang="en-US" sz="800">
                          <a:effectLst/>
                        </a:rPr>
                        <a:t>W</a:t>
                      </a:r>
                      <a:r>
                        <a:rPr lang="en-US" sz="800" spc="20">
                          <a:effectLst/>
                        </a:rPr>
                        <a:t>(</a:t>
                      </a:r>
                      <a:r>
                        <a:rPr lang="en-US" sz="800">
                          <a:effectLst/>
                        </a:rPr>
                        <a:t>MAX</a:t>
                      </a:r>
                      <a:r>
                        <a:rPr lang="en-US" sz="800" spc="10">
                          <a:effectLst/>
                        </a:rPr>
                        <a:t>)</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853647496"/>
                  </a:ext>
                </a:extLst>
              </a:tr>
              <a:tr h="93990">
                <a:tc>
                  <a:txBody>
                    <a:bodyPr/>
                    <a:lstStyle/>
                    <a:p>
                      <a:pPr marL="76835" eaLnBrk="0">
                        <a:lnSpc>
                          <a:spcPct val="94000"/>
                        </a:lnSpc>
                        <a:spcBef>
                          <a:spcPts val="845"/>
                        </a:spcBef>
                        <a:spcAft>
                          <a:spcPts val="0"/>
                        </a:spcAft>
                      </a:pPr>
                      <a:r>
                        <a:rPr lang="zh-CN" sz="800" spc="40">
                          <a:effectLst/>
                        </a:rPr>
                        <a:t>设</a:t>
                      </a:r>
                      <a:r>
                        <a:rPr lang="zh-CN" sz="800" spc="30">
                          <a:effectLst/>
                        </a:rPr>
                        <a:t>备尺寸</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50"/>
                        </a:spcBef>
                        <a:spcAft>
                          <a:spcPts val="0"/>
                        </a:spcAft>
                      </a:pPr>
                      <a:r>
                        <a:rPr lang="en-US" sz="800" spc="25">
                          <a:effectLst/>
                        </a:rPr>
                        <a:t>128(</a:t>
                      </a:r>
                      <a:r>
                        <a:rPr lang="zh-CN" sz="800" spc="25">
                          <a:effectLst/>
                        </a:rPr>
                        <a:t>宽</a:t>
                      </a:r>
                      <a:r>
                        <a:rPr lang="en-US" sz="800" spc="25">
                          <a:effectLst/>
                        </a:rPr>
                        <a:t>) * 28(</a:t>
                      </a:r>
                      <a:r>
                        <a:rPr lang="zh-CN" sz="800" spc="25">
                          <a:effectLst/>
                        </a:rPr>
                        <a:t>厚</a:t>
                      </a:r>
                      <a:r>
                        <a:rPr lang="en-US" sz="800" spc="25">
                          <a:effectLst/>
                        </a:rPr>
                        <a:t>) *240(</a:t>
                      </a:r>
                      <a:r>
                        <a:rPr lang="zh-CN" sz="800" spc="25">
                          <a:effectLst/>
                        </a:rPr>
                        <a:t>高</a:t>
                      </a:r>
                      <a:r>
                        <a:rPr lang="en-US" sz="800" spc="10">
                          <a:effectLst/>
                        </a:rPr>
                        <a:t>)</a:t>
                      </a:r>
                      <a:r>
                        <a:rPr lang="en-US" sz="800">
                          <a:effectLst/>
                        </a:rPr>
                        <a:t>mm</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014681896"/>
                  </a:ext>
                </a:extLst>
              </a:tr>
              <a:tr h="93990">
                <a:tc>
                  <a:txBody>
                    <a:bodyPr/>
                    <a:lstStyle/>
                    <a:p>
                      <a:pPr marL="74295" eaLnBrk="0">
                        <a:lnSpc>
                          <a:spcPct val="94000"/>
                        </a:lnSpc>
                        <a:spcBef>
                          <a:spcPts val="855"/>
                        </a:spcBef>
                        <a:spcAft>
                          <a:spcPts val="0"/>
                        </a:spcAft>
                      </a:pPr>
                      <a:r>
                        <a:rPr lang="zh-CN" sz="800" spc="45">
                          <a:effectLst/>
                        </a:rPr>
                        <a:t>立</a:t>
                      </a:r>
                      <a:r>
                        <a:rPr lang="zh-CN" sz="800" spc="35">
                          <a:effectLst/>
                        </a:rPr>
                        <a:t>柱孔径</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3660" eaLnBrk="0">
                        <a:lnSpc>
                          <a:spcPts val="1540"/>
                        </a:lnSpc>
                        <a:spcBef>
                          <a:spcPts val="855"/>
                        </a:spcBef>
                        <a:spcAft>
                          <a:spcPts val="0"/>
                        </a:spcAft>
                      </a:pPr>
                      <a:r>
                        <a:rPr lang="en-US" sz="800" spc="20">
                          <a:effectLst/>
                        </a:rPr>
                        <a:t>3</a:t>
                      </a:r>
                      <a:r>
                        <a:rPr lang="en-US" sz="800" spc="15">
                          <a:effectLst/>
                        </a:rPr>
                        <a:t>6 </a:t>
                      </a:r>
                      <a:r>
                        <a:rPr lang="en-US" sz="800">
                          <a:effectLst/>
                        </a:rPr>
                        <a:t>mm</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875714530"/>
                  </a:ext>
                </a:extLst>
              </a:tr>
              <a:tr h="93990">
                <a:tc>
                  <a:txBody>
                    <a:bodyPr/>
                    <a:lstStyle/>
                    <a:p>
                      <a:pPr marL="75565" eaLnBrk="0">
                        <a:lnSpc>
                          <a:spcPct val="94000"/>
                        </a:lnSpc>
                        <a:spcBef>
                          <a:spcPts val="835"/>
                        </a:spcBef>
                        <a:spcAft>
                          <a:spcPts val="0"/>
                        </a:spcAft>
                      </a:pPr>
                      <a:r>
                        <a:rPr lang="zh-CN" sz="800" spc="35">
                          <a:effectLst/>
                        </a:rPr>
                        <a:t>屏幕规格</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74295" eaLnBrk="0">
                        <a:lnSpc>
                          <a:spcPct val="94000"/>
                        </a:lnSpc>
                        <a:spcBef>
                          <a:spcPts val="840"/>
                        </a:spcBef>
                        <a:spcAft>
                          <a:spcPts val="0"/>
                        </a:spcAft>
                      </a:pPr>
                      <a:r>
                        <a:rPr lang="en-US" sz="800" spc="-55">
                          <a:effectLst/>
                        </a:rPr>
                        <a:t>7 </a:t>
                      </a:r>
                      <a:r>
                        <a:rPr lang="zh-CN" sz="800" spc="-55">
                          <a:effectLst/>
                        </a:rPr>
                        <a:t>寸</a:t>
                      </a:r>
                      <a:r>
                        <a:rPr lang="en-US" sz="800" spc="-55">
                          <a:effectLst/>
                        </a:rPr>
                        <a:t> IPS </a:t>
                      </a:r>
                      <a:r>
                        <a:rPr lang="zh-CN" sz="800" spc="-55">
                          <a:effectLst/>
                        </a:rPr>
                        <a:t>高清屏</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260741261"/>
                  </a:ext>
                </a:extLst>
              </a:tr>
              <a:tr h="94648">
                <a:tc>
                  <a:txBody>
                    <a:bodyPr/>
                    <a:lstStyle/>
                    <a:p>
                      <a:pPr marL="76835" eaLnBrk="0">
                        <a:lnSpc>
                          <a:spcPct val="95000"/>
                        </a:lnSpc>
                        <a:spcBef>
                          <a:spcPts val="840"/>
                        </a:spcBef>
                        <a:spcAft>
                          <a:spcPts val="0"/>
                        </a:spcAft>
                      </a:pPr>
                      <a:r>
                        <a:rPr lang="zh-CN" sz="800" spc="40">
                          <a:effectLst/>
                        </a:rPr>
                        <a:t>设</a:t>
                      </a:r>
                      <a:r>
                        <a:rPr lang="zh-CN" sz="800" spc="30">
                          <a:effectLst/>
                        </a:rPr>
                        <a:t>备重量</a:t>
                      </a:r>
                      <a:endParaRPr lang="zh-CN" sz="800">
                        <a:solidFill>
                          <a:srgbClr val="000000"/>
                        </a:solidFill>
                        <a:effectLst/>
                        <a:latin typeface="Arial" panose="020B0604020202020204" pitchFamily="34" charset="0"/>
                        <a:ea typeface="Arial" panose="020B0604020202020204" pitchFamily="34" charset="0"/>
                      </a:endParaRPr>
                    </a:p>
                  </a:txBody>
                  <a:tcPr marL="0" marR="0" marT="0" marB="0"/>
                </a:tc>
                <a:tc>
                  <a:txBody>
                    <a:bodyPr/>
                    <a:lstStyle/>
                    <a:p>
                      <a:pPr marL="81915" eaLnBrk="0">
                        <a:lnSpc>
                          <a:spcPct val="94000"/>
                        </a:lnSpc>
                        <a:spcBef>
                          <a:spcPts val="845"/>
                        </a:spcBef>
                        <a:spcAft>
                          <a:spcPts val="0"/>
                        </a:spcAft>
                      </a:pPr>
                      <a:r>
                        <a:rPr lang="en-US" sz="800" spc="-40" dirty="0">
                          <a:effectLst/>
                        </a:rPr>
                        <a:t>1.5 </a:t>
                      </a:r>
                      <a:r>
                        <a:rPr lang="zh-CN" sz="800" spc="-40" dirty="0">
                          <a:effectLst/>
                        </a:rPr>
                        <a:t>千克</a:t>
                      </a:r>
                      <a:endParaRPr lang="zh-CN" sz="800" dirty="0">
                        <a:solidFill>
                          <a:srgbClr val="000000"/>
                        </a:solidFill>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548856359"/>
                  </a:ext>
                </a:extLst>
              </a:tr>
            </a:tbl>
          </a:graphicData>
        </a:graphic>
      </p:graphicFrame>
    </p:spTree>
    <p:extLst>
      <p:ext uri="{BB962C8B-B14F-4D97-AF65-F5344CB8AC3E}">
        <p14:creationId xmlns:p14="http://schemas.microsoft.com/office/powerpoint/2010/main" val="25778258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ACD73-1FAA-846F-37D6-4713E9859E10}"/>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66D13515-7213-2529-0A0C-1BD4DE31A3D9}"/>
              </a:ext>
            </a:extLst>
          </p:cNvPr>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687C1CBD-B99C-FD05-D9A5-4CC3D998AC74}"/>
              </a:ext>
            </a:extLst>
          </p:cNvPr>
          <p:cNvSpPr txBox="1">
            <a:spLocks noChangeArrowheads="1"/>
          </p:cNvSpPr>
          <p:nvPr/>
        </p:nvSpPr>
        <p:spPr bwMode="auto">
          <a:xfrm>
            <a:off x="544903" y="693105"/>
            <a:ext cx="5235007"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7</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寸刷卡人脸识别机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20000</a:t>
            </a:r>
            <a:r>
              <a:rPr lang="zh-CN" altLang="en-US" sz="1200" dirty="0">
                <a:latin typeface="微软雅黑" panose="020B0503020204020204" charset="-122"/>
                <a:ea typeface="微软雅黑" panose="020B0503020204020204" charset="-122"/>
                <a:sym typeface="宋体" panose="02010600030101010101" pitchFamily="2" charset="-122"/>
              </a:rPr>
              <a:t>人脸比对库及</a:t>
            </a: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、主机内置</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刷卡模块；</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0.5s</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IP66</a:t>
            </a:r>
            <a:r>
              <a:rPr lang="zh-CN" altLang="en-US" sz="1200" dirty="0">
                <a:latin typeface="微软雅黑" panose="020B0503020204020204" charset="-122"/>
                <a:ea typeface="微软雅黑" panose="020B0503020204020204" charset="-122"/>
                <a:sym typeface="宋体" panose="02010600030101010101" pitchFamily="2" charset="-122"/>
              </a:rPr>
              <a:t>级防水、防尘；</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WG26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WG34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RJ45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USB</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寸</a:t>
            </a:r>
            <a:r>
              <a:rPr lang="en-US" altLang="zh-CN" sz="1200" dirty="0">
                <a:latin typeface="微软雅黑" panose="020B0503020204020204" charset="-122"/>
                <a:ea typeface="微软雅黑" panose="020B0503020204020204" charset="-122"/>
                <a:sym typeface="宋体" panose="02010600030101010101" pitchFamily="2" charset="-122"/>
              </a:rPr>
              <a:t>IPS</a:t>
            </a:r>
            <a:r>
              <a:rPr lang="zh-CN" altLang="en-US" sz="1200" dirty="0">
                <a:latin typeface="微软雅黑" panose="020B0503020204020204" charset="-122"/>
                <a:ea typeface="微软雅黑" panose="020B0503020204020204" charset="-122"/>
                <a:sym typeface="宋体" panose="02010600030101010101" pitchFamily="2" charset="-122"/>
              </a:rPr>
              <a:t>全视角高清显示屏，图像无拖影、无延迟；</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5C23E76-07AD-A192-171C-EF8C176391EB}"/>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B9F0C9C6-039F-8687-9403-CE83D94C14BD}"/>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7" name="图片 6">
            <a:extLst>
              <a:ext uri="{FF2B5EF4-FFF2-40B4-BE49-F238E27FC236}">
                <a16:creationId xmlns:a16="http://schemas.microsoft.com/office/drawing/2014/main" id="{974FCA6D-F4EC-73B6-5CAB-C29E6A6ACF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85671" y="933852"/>
            <a:ext cx="1040068" cy="1910503"/>
          </a:xfrm>
          <a:prstGeom prst="rect">
            <a:avLst/>
          </a:prstGeom>
        </p:spPr>
      </p:pic>
      <p:graphicFrame>
        <p:nvGraphicFramePr>
          <p:cNvPr id="8" name="表格 7">
            <a:extLst>
              <a:ext uri="{FF2B5EF4-FFF2-40B4-BE49-F238E27FC236}">
                <a16:creationId xmlns:a16="http://schemas.microsoft.com/office/drawing/2014/main" id="{93970934-0AC1-C5F5-90D7-9D65C1CABDF1}"/>
              </a:ext>
            </a:extLst>
          </p:cNvPr>
          <p:cNvGraphicFramePr>
            <a:graphicFrameLocks noGrp="1"/>
          </p:cNvGraphicFramePr>
          <p:nvPr/>
        </p:nvGraphicFramePr>
        <p:xfrm>
          <a:off x="6511635" y="361644"/>
          <a:ext cx="5133371" cy="5383830"/>
        </p:xfrm>
        <a:graphic>
          <a:graphicData uri="http://schemas.openxmlformats.org/drawingml/2006/table">
            <a:tbl>
              <a:tblPr firstCol="1" bandRow="1">
                <a:tableStyleId>{5C22544A-7EE6-4342-B048-85BDC9FD1C3A}</a:tableStyleId>
              </a:tblPr>
              <a:tblGrid>
                <a:gridCol w="1002551">
                  <a:extLst>
                    <a:ext uri="{9D8B030D-6E8A-4147-A177-3AD203B41FA5}">
                      <a16:colId xmlns:a16="http://schemas.microsoft.com/office/drawing/2014/main" val="1563388914"/>
                    </a:ext>
                  </a:extLst>
                </a:gridCol>
                <a:gridCol w="4130820">
                  <a:extLst>
                    <a:ext uri="{9D8B030D-6E8A-4147-A177-3AD203B41FA5}">
                      <a16:colId xmlns:a16="http://schemas.microsoft.com/office/drawing/2014/main" val="873436841"/>
                    </a:ext>
                  </a:extLst>
                </a:gridCol>
              </a:tblGrid>
              <a:tr h="118783">
                <a:tc>
                  <a:txBody>
                    <a:bodyPr/>
                    <a:lstStyle/>
                    <a:p>
                      <a:pPr marL="67945" algn="l" eaLnBrk="0" hangingPunct="0">
                        <a:spcBef>
                          <a:spcPts val="655"/>
                        </a:spcBef>
                        <a:spcAft>
                          <a:spcPts val="0"/>
                        </a:spcAft>
                      </a:pPr>
                      <a:r>
                        <a:rPr lang="zh-CN" sz="800" kern="0">
                          <a:effectLst/>
                        </a:rPr>
                        <a:t>硬件</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l" eaLnBrk="0" hangingPunct="0">
                        <a:spcBef>
                          <a:spcPts val="645"/>
                        </a:spcBef>
                        <a:spcAft>
                          <a:spcPts val="0"/>
                        </a:spcAft>
                      </a:pPr>
                      <a:r>
                        <a:rPr lang="en-US" sz="800" kern="0">
                          <a:effectLst/>
                        </a:rPr>
                        <a:t> </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1934030087"/>
                  </a:ext>
                </a:extLst>
              </a:tr>
              <a:tr h="139775">
                <a:tc>
                  <a:txBody>
                    <a:bodyPr/>
                    <a:lstStyle/>
                    <a:p>
                      <a:pPr marL="67945" algn="l" eaLnBrk="0" hangingPunct="0">
                        <a:spcBef>
                          <a:spcPts val="645"/>
                        </a:spcBef>
                      </a:pPr>
                      <a:r>
                        <a:rPr lang="zh-CN" sz="800" kern="0">
                          <a:effectLst/>
                        </a:rPr>
                        <a:t>处理器</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l" eaLnBrk="0" hangingPunct="0">
                        <a:spcBef>
                          <a:spcPts val="645"/>
                        </a:spcBef>
                      </a:pPr>
                      <a:r>
                        <a:rPr lang="zh-CN" sz="800" kern="0">
                          <a:effectLst/>
                        </a:rPr>
                        <a:t>双核</a:t>
                      </a:r>
                      <a:r>
                        <a:rPr lang="en-US" sz="800" kern="0">
                          <a:effectLst/>
                        </a:rPr>
                        <a:t>Dual-Core ARM Cortex-A7</a:t>
                      </a:r>
                      <a:r>
                        <a:rPr lang="zh-CN" sz="800" kern="0">
                          <a:effectLst/>
                        </a:rPr>
                        <a:t>，</a:t>
                      </a:r>
                      <a:r>
                        <a:rPr lang="en-US" sz="800" kern="0">
                          <a:effectLst/>
                        </a:rPr>
                        <a:t>@1.0GHz</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1332622298"/>
                  </a:ext>
                </a:extLst>
              </a:tr>
              <a:tr h="118783">
                <a:tc>
                  <a:txBody>
                    <a:bodyPr/>
                    <a:lstStyle/>
                    <a:p>
                      <a:pPr marL="67945" algn="l" eaLnBrk="0" hangingPunct="0">
                        <a:spcBef>
                          <a:spcPts val="660"/>
                        </a:spcBef>
                        <a:spcAft>
                          <a:spcPts val="0"/>
                        </a:spcAft>
                      </a:pPr>
                      <a:r>
                        <a:rPr lang="zh-CN" sz="800" kern="0">
                          <a:effectLst/>
                        </a:rPr>
                        <a:t>操作系统</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l" eaLnBrk="0" hangingPunct="0">
                        <a:spcBef>
                          <a:spcPts val="660"/>
                        </a:spcBef>
                        <a:spcAft>
                          <a:spcPts val="0"/>
                        </a:spcAft>
                      </a:pPr>
                      <a:r>
                        <a:rPr lang="en-US" sz="800" kern="0">
                          <a:effectLst/>
                        </a:rPr>
                        <a:t>Linux</a:t>
                      </a:r>
                      <a:r>
                        <a:rPr lang="zh-CN" sz="800" kern="0">
                          <a:effectLst/>
                        </a:rPr>
                        <a:t>操作系统</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3687092742"/>
                  </a:ext>
                </a:extLst>
              </a:tr>
              <a:tr h="118783">
                <a:tc>
                  <a:txBody>
                    <a:bodyPr/>
                    <a:lstStyle/>
                    <a:p>
                      <a:pPr marL="67945" algn="l" eaLnBrk="0" hangingPunct="0">
                        <a:spcBef>
                          <a:spcPts val="645"/>
                        </a:spcBef>
                      </a:pPr>
                      <a:r>
                        <a:rPr lang="zh-CN" sz="800" kern="0">
                          <a:effectLst/>
                        </a:rPr>
                        <a:t>存储</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algn="l"/>
                      <a:r>
                        <a:rPr lang="en-US" sz="800" kern="0">
                          <a:effectLst/>
                        </a:rPr>
                        <a:t>8GB EMMC</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752664976"/>
                  </a:ext>
                </a:extLst>
              </a:tr>
              <a:tr h="139775">
                <a:tc>
                  <a:txBody>
                    <a:bodyPr/>
                    <a:lstStyle/>
                    <a:p>
                      <a:pPr marL="67945" algn="l" eaLnBrk="0" hangingPunct="0">
                        <a:spcBef>
                          <a:spcPts val="645"/>
                        </a:spcBef>
                      </a:pPr>
                      <a:r>
                        <a:rPr lang="zh-CN" sz="800" kern="0">
                          <a:effectLst/>
                        </a:rPr>
                        <a:t>摄像头</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algn="l"/>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1750444481"/>
                  </a:ext>
                </a:extLst>
              </a:tr>
              <a:tr h="133401">
                <a:tc>
                  <a:txBody>
                    <a:bodyPr/>
                    <a:lstStyle/>
                    <a:p>
                      <a:pPr marL="67945" algn="l" eaLnBrk="0" hangingPunct="0">
                        <a:spcBef>
                          <a:spcPts val="645"/>
                        </a:spcBef>
                      </a:pPr>
                      <a:r>
                        <a:rPr lang="zh-CN" sz="800" kern="0">
                          <a:effectLst/>
                        </a:rPr>
                        <a:t>成像器件</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l" eaLnBrk="0" hangingPunct="0">
                        <a:spcBef>
                          <a:spcPts val="645"/>
                        </a:spcBef>
                      </a:pPr>
                      <a:r>
                        <a:rPr lang="en-US" sz="800" kern="0">
                          <a:effectLst/>
                        </a:rPr>
                        <a:t>1/2.8" Progressive Scan CMOS</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2515128835"/>
                  </a:ext>
                </a:extLst>
              </a:tr>
              <a:tr h="118783">
                <a:tc>
                  <a:txBody>
                    <a:bodyPr/>
                    <a:lstStyle/>
                    <a:p>
                      <a:pPr marL="67945" algn="l" eaLnBrk="0" hangingPunct="0">
                        <a:spcBef>
                          <a:spcPts val="660"/>
                        </a:spcBef>
                        <a:spcAft>
                          <a:spcPts val="0"/>
                        </a:spcAft>
                      </a:pPr>
                      <a:r>
                        <a:rPr lang="zh-CN" sz="800" kern="0">
                          <a:effectLst/>
                        </a:rPr>
                        <a:t>镜头</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l" eaLnBrk="0" hangingPunct="0">
                        <a:spcBef>
                          <a:spcPts val="660"/>
                        </a:spcBef>
                        <a:spcAft>
                          <a:spcPts val="0"/>
                        </a:spcAft>
                      </a:pPr>
                      <a:r>
                        <a:rPr lang="en-US" sz="800" kern="0">
                          <a:effectLst/>
                        </a:rPr>
                        <a:t>6mm</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379935000"/>
                  </a:ext>
                </a:extLst>
              </a:tr>
              <a:tr h="237565">
                <a:tc>
                  <a:txBody>
                    <a:bodyPr/>
                    <a:lstStyle/>
                    <a:p>
                      <a:pPr marL="67945" algn="just" eaLnBrk="0" hangingPunct="0">
                        <a:spcBef>
                          <a:spcPts val="660"/>
                        </a:spcBef>
                        <a:spcAft>
                          <a:spcPts val="0"/>
                        </a:spcAft>
                      </a:pPr>
                      <a:r>
                        <a:rPr lang="zh-CN" sz="800" kern="0">
                          <a:effectLst/>
                        </a:rPr>
                        <a:t>刷卡模块</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nchor="ctr"/>
                </a:tc>
                <a:tc>
                  <a:txBody>
                    <a:bodyPr/>
                    <a:lstStyle/>
                    <a:p>
                      <a:pPr marL="67945" algn="l" eaLnBrk="0" hangingPunct="0">
                        <a:spcBef>
                          <a:spcPts val="660"/>
                        </a:spcBef>
                        <a:spcAft>
                          <a:spcPts val="0"/>
                        </a:spcAft>
                      </a:pPr>
                      <a:r>
                        <a:rPr lang="en-US" sz="800" kern="0" dirty="0">
                          <a:effectLst/>
                        </a:rPr>
                        <a:t>13.56MHz</a:t>
                      </a:r>
                      <a:r>
                        <a:rPr lang="zh-CN" sz="800" kern="0" dirty="0">
                          <a:effectLst/>
                        </a:rPr>
                        <a:t>，支持</a:t>
                      </a:r>
                      <a:r>
                        <a:rPr lang="en-US" sz="800" kern="0" dirty="0" err="1">
                          <a:effectLst/>
                        </a:rPr>
                        <a:t>Mifare</a:t>
                      </a:r>
                      <a:r>
                        <a:rPr lang="en-US" sz="800" kern="0" dirty="0">
                          <a:effectLst/>
                        </a:rPr>
                        <a:t> S50</a:t>
                      </a:r>
                      <a:r>
                        <a:rPr lang="zh-CN" sz="800" kern="0" dirty="0">
                          <a:effectLst/>
                        </a:rPr>
                        <a:t>、</a:t>
                      </a:r>
                      <a:r>
                        <a:rPr lang="en-US" sz="800" kern="0" dirty="0">
                          <a:effectLst/>
                        </a:rPr>
                        <a:t>S70</a:t>
                      </a:r>
                      <a:r>
                        <a:rPr lang="zh-CN" sz="800" kern="0" dirty="0">
                          <a:effectLst/>
                        </a:rPr>
                        <a:t>卡，</a:t>
                      </a:r>
                      <a:r>
                        <a:rPr lang="en-US" sz="800" kern="0" dirty="0" err="1">
                          <a:effectLst/>
                        </a:rPr>
                        <a:t>ultralinght</a:t>
                      </a:r>
                      <a:r>
                        <a:rPr lang="zh-CN" sz="800" kern="0" dirty="0">
                          <a:effectLst/>
                        </a:rPr>
                        <a:t>卡，</a:t>
                      </a:r>
                      <a:r>
                        <a:rPr lang="en-US" sz="800" kern="0" dirty="0">
                          <a:effectLst/>
                        </a:rPr>
                        <a:t>NTAG</a:t>
                      </a:r>
                      <a:r>
                        <a:rPr lang="zh-CN" sz="800" kern="0" dirty="0">
                          <a:effectLst/>
                        </a:rPr>
                        <a:t>卡，</a:t>
                      </a:r>
                      <a:r>
                        <a:rPr lang="en-US" sz="800" kern="0" dirty="0">
                          <a:effectLst/>
                        </a:rPr>
                        <a:t>DESFire D21</a:t>
                      </a:r>
                      <a:r>
                        <a:rPr lang="zh-CN" sz="800" kern="0" dirty="0">
                          <a:effectLst/>
                        </a:rPr>
                        <a:t>、</a:t>
                      </a:r>
                      <a:r>
                        <a:rPr lang="en-US" sz="800" kern="0" dirty="0">
                          <a:effectLst/>
                        </a:rPr>
                        <a:t>D41</a:t>
                      </a:r>
                      <a:r>
                        <a:rPr lang="zh-CN" sz="800" kern="0" dirty="0">
                          <a:effectLst/>
                        </a:rPr>
                        <a:t>、</a:t>
                      </a:r>
                      <a:r>
                        <a:rPr lang="en-US" sz="800" kern="0" dirty="0">
                          <a:effectLst/>
                        </a:rPr>
                        <a:t>D81</a:t>
                      </a:r>
                      <a:r>
                        <a:rPr lang="zh-CN" sz="800" kern="0" dirty="0">
                          <a:effectLst/>
                        </a:rPr>
                        <a:t>，非接触</a:t>
                      </a:r>
                      <a:r>
                        <a:rPr lang="en-US" sz="800" kern="0" dirty="0">
                          <a:effectLst/>
                        </a:rPr>
                        <a:t>CPU</a:t>
                      </a:r>
                      <a:r>
                        <a:rPr lang="zh-CN" sz="800" kern="0" dirty="0">
                          <a:effectLst/>
                        </a:rPr>
                        <a:t>卡</a:t>
                      </a:r>
                      <a:endParaRPr lang="zh-CN" sz="800" kern="0" dirty="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nchor="ctr"/>
                </a:tc>
                <a:extLst>
                  <a:ext uri="{0D108BD9-81ED-4DB2-BD59-A6C34878D82A}">
                    <a16:rowId xmlns:a16="http://schemas.microsoft.com/office/drawing/2014/main" val="686864034"/>
                  </a:ext>
                </a:extLst>
              </a:tr>
              <a:tr h="139775">
                <a:tc>
                  <a:txBody>
                    <a:bodyPr/>
                    <a:lstStyle/>
                    <a:p>
                      <a:pPr marL="67945" algn="just" eaLnBrk="0" hangingPunct="0">
                        <a:spcBef>
                          <a:spcPts val="660"/>
                        </a:spcBef>
                        <a:spcAft>
                          <a:spcPts val="0"/>
                        </a:spcAft>
                      </a:pPr>
                      <a:r>
                        <a:rPr lang="en-US" sz="800" kern="0">
                          <a:effectLst/>
                        </a:rPr>
                        <a:t>WIFI</a:t>
                      </a:r>
                      <a:r>
                        <a:rPr lang="zh-CN" sz="800" kern="0">
                          <a:effectLst/>
                        </a:rPr>
                        <a:t>模块</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nchor="ctr"/>
                </a:tc>
                <a:tc>
                  <a:txBody>
                    <a:bodyPr/>
                    <a:lstStyle/>
                    <a:p>
                      <a:pPr marL="67945" algn="l" eaLnBrk="0" hangingPunct="0">
                        <a:spcBef>
                          <a:spcPts val="660"/>
                        </a:spcBef>
                        <a:spcAft>
                          <a:spcPts val="0"/>
                        </a:spcAft>
                      </a:pPr>
                      <a:r>
                        <a:rPr lang="en-US" sz="800" kern="0">
                          <a:effectLst/>
                        </a:rPr>
                        <a:t>IEEE 802.11b/g/n</a:t>
                      </a:r>
                      <a:r>
                        <a:rPr lang="zh-CN" sz="800" kern="0">
                          <a:effectLst/>
                        </a:rPr>
                        <a:t>标准，支持</a:t>
                      </a:r>
                      <a:r>
                        <a:rPr lang="en-US" sz="800" kern="0">
                          <a:effectLst/>
                        </a:rPr>
                        <a:t>2.4GHz</a:t>
                      </a:r>
                      <a:r>
                        <a:rPr lang="zh-CN" sz="800" kern="0">
                          <a:effectLst/>
                        </a:rPr>
                        <a:t>频段，速度区间 </a:t>
                      </a:r>
                      <a:r>
                        <a:rPr lang="en-US" sz="800" kern="0">
                          <a:effectLst/>
                        </a:rPr>
                        <a:t>1Mbps-150Mbps</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3384648943"/>
                  </a:ext>
                </a:extLst>
              </a:tr>
              <a:tr h="118783">
                <a:tc>
                  <a:txBody>
                    <a:bodyPr/>
                    <a:lstStyle/>
                    <a:p>
                      <a:pPr algn="l" eaLnBrk="0" hangingPunct="0">
                        <a:spcBef>
                          <a:spcPts val="660"/>
                        </a:spcBef>
                      </a:pPr>
                      <a:r>
                        <a:rPr lang="zh-CN" sz="800" kern="0">
                          <a:effectLst/>
                        </a:rPr>
                        <a:t>蓝牙模块</a:t>
                      </a:r>
                      <a:endParaRPr lang="zh-CN" sz="80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18335" marR="18335" marT="0" marB="0"/>
                </a:tc>
                <a:tc>
                  <a:txBody>
                    <a:bodyPr/>
                    <a:lstStyle/>
                    <a:p>
                      <a:pPr algn="l" eaLnBrk="0" hangingPunct="0">
                        <a:spcBef>
                          <a:spcPts val="660"/>
                        </a:spcBef>
                      </a:pPr>
                      <a:r>
                        <a:rPr lang="en-US" sz="800" kern="0">
                          <a:effectLst/>
                        </a:rPr>
                        <a:t>8DPSK,π/4DQPSK, GFSK</a:t>
                      </a:r>
                      <a:r>
                        <a:rPr lang="zh-CN" sz="800" kern="0">
                          <a:effectLst/>
                        </a:rPr>
                        <a:t>，速度区间</a:t>
                      </a:r>
                      <a:r>
                        <a:rPr lang="en-US" sz="800" kern="0">
                          <a:effectLst/>
                        </a:rPr>
                        <a:t> 1Mbps-2,3Mbps</a:t>
                      </a:r>
                      <a:endParaRPr lang="zh-CN" sz="80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18335" marR="18335" marT="0" marB="0"/>
                </a:tc>
                <a:extLst>
                  <a:ext uri="{0D108BD9-81ED-4DB2-BD59-A6C34878D82A}">
                    <a16:rowId xmlns:a16="http://schemas.microsoft.com/office/drawing/2014/main" val="658634696"/>
                  </a:ext>
                </a:extLst>
              </a:tr>
              <a:tr h="139775">
                <a:tc>
                  <a:txBody>
                    <a:bodyPr/>
                    <a:lstStyle/>
                    <a:p>
                      <a:pPr marL="67945" algn="l" eaLnBrk="0" hangingPunct="0">
                        <a:spcBef>
                          <a:spcPts val="660"/>
                        </a:spcBef>
                        <a:spcAft>
                          <a:spcPts val="0"/>
                        </a:spcAft>
                      </a:pPr>
                      <a:r>
                        <a:rPr lang="zh-CN" sz="800" kern="0">
                          <a:effectLst/>
                        </a:rPr>
                        <a:t>扬声器</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l" eaLnBrk="0" hangingPunct="0">
                        <a:spcBef>
                          <a:spcPts val="660"/>
                        </a:spcBef>
                        <a:spcAft>
                          <a:spcPts val="0"/>
                        </a:spcAft>
                      </a:pPr>
                      <a:r>
                        <a:rPr lang="zh-CN" sz="800" kern="0">
                          <a:effectLst/>
                        </a:rPr>
                        <a:t>标配，语音播放内容可定制</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324088379"/>
                  </a:ext>
                </a:extLst>
              </a:tr>
              <a:tr h="118783">
                <a:tc>
                  <a:txBody>
                    <a:bodyPr/>
                    <a:lstStyle/>
                    <a:p>
                      <a:pPr algn="l"/>
                      <a:r>
                        <a:rPr lang="zh-CN" sz="800" kern="0">
                          <a:effectLst/>
                        </a:rPr>
                        <a:t>性能</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3658733785"/>
                  </a:ext>
                </a:extLst>
              </a:tr>
              <a:tr h="118783">
                <a:tc>
                  <a:txBody>
                    <a:bodyPr/>
                    <a:lstStyle/>
                    <a:p>
                      <a:pPr algn="l"/>
                      <a:r>
                        <a:rPr lang="zh-CN" sz="800" kern="0">
                          <a:effectLst/>
                        </a:rPr>
                        <a:t>识别高度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1.2~2.2</a:t>
                      </a:r>
                      <a:r>
                        <a:rPr lang="zh-CN" sz="800" kern="0">
                          <a:effectLst/>
                        </a:rPr>
                        <a:t>米，角度可调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2852140269"/>
                  </a:ext>
                </a:extLst>
              </a:tr>
              <a:tr h="118783">
                <a:tc>
                  <a:txBody>
                    <a:bodyPr/>
                    <a:lstStyle/>
                    <a:p>
                      <a:pPr algn="l"/>
                      <a:r>
                        <a:rPr lang="zh-CN" sz="800" kern="0">
                          <a:effectLst/>
                        </a:rPr>
                        <a:t>识别距离</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0.5~1.5</a:t>
                      </a:r>
                      <a:r>
                        <a:rPr lang="zh-CN" sz="800" kern="0">
                          <a:effectLst/>
                        </a:rPr>
                        <a:t>米，视镜头可变</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3302639845"/>
                  </a:ext>
                </a:extLst>
              </a:tr>
              <a:tr h="118783">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zh-CN" sz="800" kern="0">
                          <a:effectLst/>
                        </a:rPr>
                        <a:t>左右</a:t>
                      </a:r>
                      <a:r>
                        <a:rPr lang="en-US" sz="800" kern="0">
                          <a:effectLst/>
                        </a:rPr>
                        <a:t>30</a:t>
                      </a:r>
                      <a:r>
                        <a:rPr lang="zh-CN" sz="800" kern="0">
                          <a:effectLst/>
                        </a:rPr>
                        <a:t>度，上下</a:t>
                      </a:r>
                      <a:r>
                        <a:rPr lang="en-US" sz="800" kern="0">
                          <a:effectLst/>
                        </a:rPr>
                        <a:t>30</a:t>
                      </a:r>
                      <a:r>
                        <a:rPr lang="zh-CN" sz="800" kern="0">
                          <a:effectLst/>
                        </a:rPr>
                        <a:t>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4044293841"/>
                  </a:ext>
                </a:extLst>
              </a:tr>
              <a:tr h="118783">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zh-CN" sz="800" kern="0">
                          <a:effectLst/>
                        </a:rPr>
                        <a:t>小于</a:t>
                      </a:r>
                      <a:r>
                        <a:rPr lang="en-US" sz="800" kern="0">
                          <a:effectLst/>
                        </a:rPr>
                        <a:t>0.5</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2427530780"/>
                  </a:ext>
                </a:extLst>
              </a:tr>
              <a:tr h="118783">
                <a:tc>
                  <a:txBody>
                    <a:bodyPr/>
                    <a:lstStyle/>
                    <a:p>
                      <a:pPr algn="l"/>
                      <a:r>
                        <a:rPr lang="zh-CN" sz="800" kern="0">
                          <a:effectLst/>
                        </a:rPr>
                        <a:t>存储容量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6</a:t>
                      </a:r>
                      <a:r>
                        <a:rPr lang="zh-CN" sz="800" kern="0">
                          <a:effectLst/>
                        </a:rPr>
                        <a:t>万条抓拍记录</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1218785995"/>
                  </a:ext>
                </a:extLst>
              </a:tr>
              <a:tr h="118783">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20000</a:t>
                      </a:r>
                      <a:r>
                        <a:rPr lang="zh-CN" sz="800" kern="0">
                          <a:effectLst/>
                        </a:rPr>
                        <a:t>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1050166041"/>
                  </a:ext>
                </a:extLst>
              </a:tr>
              <a:tr h="139775">
                <a:tc>
                  <a:txBody>
                    <a:bodyPr/>
                    <a:lstStyle/>
                    <a:p>
                      <a:pPr algn="l"/>
                      <a:r>
                        <a:rPr lang="zh-CN" sz="800" kern="100">
                          <a:effectLst/>
                        </a:rPr>
                        <a:t>可刷卡类型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100" dirty="0">
                          <a:effectLst/>
                        </a:rPr>
                        <a:t>13</a:t>
                      </a:r>
                      <a:r>
                        <a:rPr lang="en-US" altLang="zh-CN" sz="800" kern="100" dirty="0">
                          <a:effectLst/>
                        </a:rPr>
                        <a:t>.</a:t>
                      </a:r>
                      <a:r>
                        <a:rPr lang="en-US" sz="800" kern="100" dirty="0">
                          <a:effectLst/>
                        </a:rPr>
                        <a:t>56MHz</a:t>
                      </a:r>
                      <a:r>
                        <a:rPr lang="zh-CN" sz="800" kern="100" dirty="0">
                          <a:effectLst/>
                        </a:rPr>
                        <a:t>，身份证序列号、</a:t>
                      </a:r>
                      <a:r>
                        <a:rPr lang="en-US" sz="800" kern="100" dirty="0" err="1">
                          <a:effectLst/>
                        </a:rPr>
                        <a:t>Mifare</a:t>
                      </a:r>
                      <a:r>
                        <a:rPr lang="zh-CN" sz="800" kern="100" dirty="0">
                          <a:effectLst/>
                        </a:rPr>
                        <a:t>、</a:t>
                      </a:r>
                      <a:r>
                        <a:rPr lang="en-US" sz="800" kern="100" dirty="0">
                          <a:effectLst/>
                        </a:rPr>
                        <a:t>NFC</a:t>
                      </a:r>
                      <a:r>
                        <a:rPr lang="zh-CN" sz="800" kern="100" dirty="0">
                          <a:effectLst/>
                        </a:rPr>
                        <a:t>（可选配内置身份证阅读器）</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3788448986"/>
                  </a:ext>
                </a:extLst>
              </a:tr>
              <a:tr h="118783">
                <a:tc>
                  <a:txBody>
                    <a:bodyPr/>
                    <a:lstStyle/>
                    <a:p>
                      <a:pPr algn="l"/>
                      <a:r>
                        <a:rPr lang="zh-CN" sz="800" kern="0">
                          <a:effectLst/>
                        </a:rPr>
                        <a:t>接口</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zh-CN"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3074528394"/>
                  </a:ext>
                </a:extLst>
              </a:tr>
              <a:tr h="118783">
                <a:tc>
                  <a:txBody>
                    <a:bodyPr/>
                    <a:lstStyle/>
                    <a:p>
                      <a:pPr marL="67945" algn="l" eaLnBrk="0" hangingPunct="0">
                        <a:spcBef>
                          <a:spcPts val="645"/>
                        </a:spcBef>
                      </a:pPr>
                      <a:r>
                        <a:rPr lang="zh-CN" sz="800" kern="0">
                          <a:effectLst/>
                        </a:rPr>
                        <a:t>开关量输出</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l" eaLnBrk="0" hangingPunct="0">
                        <a:spcBef>
                          <a:spcPts val="645"/>
                        </a:spcBef>
                      </a:pPr>
                      <a:r>
                        <a:rPr lang="en-US" sz="800" kern="0" dirty="0">
                          <a:effectLst/>
                        </a:rPr>
                        <a:t>1 </a:t>
                      </a:r>
                      <a:r>
                        <a:rPr lang="zh-CN" sz="800" kern="0" dirty="0">
                          <a:effectLst/>
                        </a:rPr>
                        <a:t>路开关量输出，其他</a:t>
                      </a:r>
                      <a:r>
                        <a:rPr lang="en-US" sz="800" kern="0" dirty="0">
                          <a:effectLst/>
                        </a:rPr>
                        <a:t>GPIO</a:t>
                      </a:r>
                      <a:r>
                        <a:rPr lang="zh-CN" sz="800" kern="0" dirty="0">
                          <a:effectLst/>
                        </a:rPr>
                        <a:t>口可以定制线</a:t>
                      </a:r>
                      <a:endParaRPr lang="zh-CN" sz="800" kern="0" dirty="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3361166622"/>
                  </a:ext>
                </a:extLst>
              </a:tr>
              <a:tr h="139775">
                <a:tc>
                  <a:txBody>
                    <a:bodyPr/>
                    <a:lstStyle/>
                    <a:p>
                      <a:pPr marL="67945" algn="l" eaLnBrk="0" hangingPunct="0">
                        <a:spcBef>
                          <a:spcPts val="645"/>
                        </a:spcBef>
                      </a:pPr>
                      <a:r>
                        <a:rPr lang="en-US" sz="800" kern="0">
                          <a:effectLst/>
                        </a:rPr>
                        <a:t>USB</a:t>
                      </a:r>
                      <a:r>
                        <a:rPr lang="zh-CN" sz="800" kern="0">
                          <a:effectLst/>
                        </a:rPr>
                        <a:t>接口</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just" eaLnBrk="0" hangingPunct="0">
                        <a:spcBef>
                          <a:spcPts val="645"/>
                        </a:spcBef>
                      </a:pPr>
                      <a:r>
                        <a:rPr lang="en-US" sz="800" kern="0">
                          <a:effectLst/>
                        </a:rPr>
                        <a:t>1 </a:t>
                      </a:r>
                      <a:r>
                        <a:rPr lang="zh-CN" sz="800" kern="0">
                          <a:effectLst/>
                        </a:rPr>
                        <a:t>路</a:t>
                      </a:r>
                      <a:r>
                        <a:rPr lang="en-US" sz="800" kern="0">
                          <a:effectLst/>
                        </a:rPr>
                        <a:t> USB </a:t>
                      </a:r>
                      <a:r>
                        <a:rPr lang="zh-CN" sz="800" kern="0">
                          <a:effectLst/>
                        </a:rPr>
                        <a:t>接口做</a:t>
                      </a:r>
                      <a:r>
                        <a:rPr lang="en-US" sz="800" kern="0">
                          <a:effectLst/>
                        </a:rPr>
                        <a:t>device </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4283590370"/>
                  </a:ext>
                </a:extLst>
              </a:tr>
              <a:tr h="118783">
                <a:tc>
                  <a:txBody>
                    <a:bodyPr/>
                    <a:lstStyle/>
                    <a:p>
                      <a:pPr marL="67945" algn="just" eaLnBrk="0" hangingPunct="0">
                        <a:spcBef>
                          <a:spcPts val="645"/>
                        </a:spcBef>
                      </a:pPr>
                      <a:r>
                        <a:rPr lang="zh-CN" sz="800" kern="0">
                          <a:effectLst/>
                        </a:rPr>
                        <a:t>网络接口</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just" eaLnBrk="0" hangingPunct="0">
                        <a:spcBef>
                          <a:spcPts val="645"/>
                        </a:spcBef>
                      </a:pPr>
                      <a:r>
                        <a:rPr lang="en-US" sz="800" kern="0">
                          <a:effectLst/>
                        </a:rPr>
                        <a:t>1 </a:t>
                      </a:r>
                      <a:r>
                        <a:rPr lang="zh-CN" sz="800" kern="0">
                          <a:effectLst/>
                        </a:rPr>
                        <a:t>个</a:t>
                      </a:r>
                      <a:r>
                        <a:rPr lang="en-US" sz="800" kern="0">
                          <a:effectLst/>
                        </a:rPr>
                        <a:t> RJ45 10M / 100M </a:t>
                      </a:r>
                      <a:r>
                        <a:rPr lang="zh-CN" sz="800" kern="0">
                          <a:effectLst/>
                        </a:rPr>
                        <a:t>自适应以太网口，可定制千兆网口</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732026080"/>
                  </a:ext>
                </a:extLst>
              </a:tr>
              <a:tr h="126724">
                <a:tc>
                  <a:txBody>
                    <a:bodyPr/>
                    <a:lstStyle/>
                    <a:p>
                      <a:pPr marL="67945" algn="just" eaLnBrk="0" hangingPunct="0">
                        <a:spcBef>
                          <a:spcPts val="645"/>
                        </a:spcBef>
                      </a:pPr>
                      <a:r>
                        <a:rPr lang="zh-CN" sz="800" kern="0">
                          <a:effectLst/>
                        </a:rPr>
                        <a:t>韦根接口</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just" eaLnBrk="0" hangingPunct="0">
                        <a:spcBef>
                          <a:spcPts val="645"/>
                        </a:spcBef>
                      </a:pPr>
                      <a:r>
                        <a:rPr lang="en-US" sz="800" kern="0">
                          <a:effectLst/>
                        </a:rPr>
                        <a:t>1 </a:t>
                      </a:r>
                      <a:r>
                        <a:rPr lang="zh-CN" sz="800" kern="0">
                          <a:effectLst/>
                        </a:rPr>
                        <a:t>路韦根接口输出，</a:t>
                      </a:r>
                      <a:r>
                        <a:rPr lang="en-US" sz="800" kern="0">
                          <a:effectLst/>
                        </a:rPr>
                        <a:t>1</a:t>
                      </a:r>
                      <a:r>
                        <a:rPr lang="zh-CN" sz="800" kern="0">
                          <a:effectLst/>
                        </a:rPr>
                        <a:t>路韦根接口输入</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2648235575"/>
                  </a:ext>
                </a:extLst>
              </a:tr>
              <a:tr h="118783">
                <a:tc>
                  <a:txBody>
                    <a:bodyPr/>
                    <a:lstStyle/>
                    <a:p>
                      <a:pPr marL="67945" algn="just" eaLnBrk="0" hangingPunct="0">
                        <a:spcBef>
                          <a:spcPts val="645"/>
                        </a:spcBef>
                      </a:pPr>
                      <a:r>
                        <a:rPr lang="zh-CN" sz="800" kern="0">
                          <a:effectLst/>
                        </a:rPr>
                        <a:t>通讯接口</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tc>
                  <a:txBody>
                    <a:bodyPr/>
                    <a:lstStyle/>
                    <a:p>
                      <a:pPr marL="67945" algn="just" eaLnBrk="0" hangingPunct="0">
                        <a:spcBef>
                          <a:spcPts val="645"/>
                        </a:spcBef>
                      </a:pPr>
                      <a:r>
                        <a:rPr lang="en-US" sz="800" kern="0">
                          <a:effectLst/>
                        </a:rPr>
                        <a:t>1 </a:t>
                      </a:r>
                      <a:r>
                        <a:rPr lang="zh-CN" sz="800" kern="0">
                          <a:effectLst/>
                        </a:rPr>
                        <a:t>路</a:t>
                      </a:r>
                      <a:r>
                        <a:rPr lang="en-US" sz="800" kern="0">
                          <a:effectLst/>
                        </a:rPr>
                        <a:t> RS485 </a:t>
                      </a:r>
                      <a:r>
                        <a:rPr lang="zh-CN" sz="800" kern="0">
                          <a:effectLst/>
                        </a:rPr>
                        <a:t>接口</a:t>
                      </a:r>
                      <a:endParaRPr lang="zh-CN" sz="800" kern="0">
                        <a:effectLst/>
                        <a:latin typeface="宋体" panose="02010600030101010101" pitchFamily="2" charset="-122"/>
                        <a:ea typeface="宋体" panose="02010600030101010101" pitchFamily="2" charset="-122"/>
                        <a:cs typeface="宋体" panose="02010600030101010101" pitchFamily="2" charset="-122"/>
                      </a:endParaRPr>
                    </a:p>
                  </a:txBody>
                  <a:tcPr marL="18335" marR="18335" marT="0" marB="0"/>
                </a:tc>
                <a:extLst>
                  <a:ext uri="{0D108BD9-81ED-4DB2-BD59-A6C34878D82A}">
                    <a16:rowId xmlns:a16="http://schemas.microsoft.com/office/drawing/2014/main" val="2117178613"/>
                  </a:ext>
                </a:extLst>
              </a:tr>
              <a:tr h="139775">
                <a:tc>
                  <a:txBody>
                    <a:bodyPr/>
                    <a:lstStyle/>
                    <a:p>
                      <a:pPr algn="l"/>
                      <a:r>
                        <a:rPr lang="zh-CN" sz="800" kern="0">
                          <a:effectLst/>
                        </a:rPr>
                        <a:t>摄像机参数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3713932122"/>
                  </a:ext>
                </a:extLst>
              </a:tr>
              <a:tr h="118783">
                <a:tc>
                  <a:txBody>
                    <a:bodyPr/>
                    <a:lstStyle/>
                    <a:p>
                      <a:pPr algn="l"/>
                      <a:r>
                        <a:rPr lang="zh-CN" sz="800" kern="0">
                          <a:effectLst/>
                        </a:rPr>
                        <a:t>摄像机</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zh-CN" sz="800" kern="100">
                          <a:effectLst/>
                        </a:rPr>
                        <a:t>双目摄像头，可见光和近红外，支持活体检测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1422192245"/>
                  </a:ext>
                </a:extLst>
              </a:tr>
              <a:tr h="118783">
                <a:tc>
                  <a:txBody>
                    <a:bodyPr/>
                    <a:lstStyle/>
                    <a:p>
                      <a:pPr algn="l"/>
                      <a:r>
                        <a:rPr lang="zh-CN" sz="800" kern="0">
                          <a:effectLst/>
                        </a:rPr>
                        <a:t>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2663545163"/>
                  </a:ext>
                </a:extLst>
              </a:tr>
              <a:tr h="118783">
                <a:tc>
                  <a:txBody>
                    <a:bodyPr/>
                    <a:lstStyle/>
                    <a:p>
                      <a:pPr algn="l"/>
                      <a:r>
                        <a:rPr lang="zh-CN" sz="800" kern="0">
                          <a:effectLst/>
                        </a:rPr>
                        <a:t>最低照度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zh-CN" sz="800" kern="0">
                          <a:effectLst/>
                        </a:rPr>
                        <a:t>彩色</a:t>
                      </a:r>
                      <a:r>
                        <a:rPr lang="en-US" sz="800" kern="0">
                          <a:effectLst/>
                        </a:rPr>
                        <a:t>0.01Lux @F1.2(ICR);</a:t>
                      </a:r>
                      <a:r>
                        <a:rPr lang="zh-CN" sz="800" kern="0">
                          <a:effectLst/>
                        </a:rPr>
                        <a:t>黑白</a:t>
                      </a:r>
                      <a:r>
                        <a:rPr lang="en-US" sz="800" kern="0">
                          <a:effectLst/>
                        </a:rPr>
                        <a:t>0.001Lux @F1.2 (ICR)</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2461906963"/>
                  </a:ext>
                </a:extLst>
              </a:tr>
              <a:tr h="118783">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2887243174"/>
                  </a:ext>
                </a:extLst>
              </a:tr>
              <a:tr h="118783">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2306602811"/>
                  </a:ext>
                </a:extLst>
              </a:tr>
              <a:tr h="118783">
                <a:tc>
                  <a:txBody>
                    <a:bodyPr/>
                    <a:lstStyle/>
                    <a:p>
                      <a:pPr algn="l"/>
                      <a:r>
                        <a:rPr lang="zh-CN" sz="800" kern="0">
                          <a:effectLst/>
                        </a:rPr>
                        <a:t>工作温度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-30</a:t>
                      </a:r>
                      <a:r>
                        <a:rPr lang="zh-CN" sz="800" kern="0">
                          <a:effectLst/>
                        </a:rPr>
                        <a:t>℃</a:t>
                      </a:r>
                      <a:r>
                        <a:rPr lang="en-US" sz="800" kern="0">
                          <a:effectLst/>
                        </a:rPr>
                        <a:t> - +60</a:t>
                      </a:r>
                      <a:r>
                        <a:rPr lang="zh-CN" sz="800" kern="0">
                          <a:effectLst/>
                        </a:rPr>
                        <a:t>℃</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874505835"/>
                  </a:ext>
                </a:extLst>
              </a:tr>
              <a:tr h="118783">
                <a:tc>
                  <a:txBody>
                    <a:bodyPr/>
                    <a:lstStyle/>
                    <a:p>
                      <a:pPr algn="l"/>
                      <a:r>
                        <a:rPr lang="zh-CN" sz="800" kern="0">
                          <a:effectLst/>
                        </a:rPr>
                        <a:t>工作湿度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2984617212"/>
                  </a:ext>
                </a:extLst>
              </a:tr>
              <a:tr h="118783">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10W(MAX)</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3899463308"/>
                  </a:ext>
                </a:extLst>
              </a:tr>
              <a:tr h="118783">
                <a:tc>
                  <a:txBody>
                    <a:bodyPr/>
                    <a:lstStyle/>
                    <a:p>
                      <a:pPr algn="l"/>
                      <a:r>
                        <a:rPr lang="zh-CN" sz="800" kern="0">
                          <a:effectLst/>
                        </a:rPr>
                        <a:t>盐雾等级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Rp6</a:t>
                      </a:r>
                      <a:r>
                        <a:rPr lang="zh-CN" sz="800" kern="0">
                          <a:effectLst/>
                        </a:rPr>
                        <a:t>级以上</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435775872"/>
                  </a:ext>
                </a:extLst>
              </a:tr>
              <a:tr h="118783">
                <a:tc>
                  <a:txBody>
                    <a:bodyPr/>
                    <a:lstStyle/>
                    <a:p>
                      <a:pPr algn="l"/>
                      <a:r>
                        <a:rPr lang="zh-CN" sz="800" kern="0">
                          <a:effectLst/>
                        </a:rPr>
                        <a:t>抗静电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zh-CN" sz="800" kern="100">
                          <a:effectLst/>
                        </a:rPr>
                        <a:t>接触</a:t>
                      </a:r>
                      <a:r>
                        <a:rPr lang="en-US" sz="800" kern="100">
                          <a:effectLst/>
                        </a:rPr>
                        <a:t>±6KV</a:t>
                      </a:r>
                      <a:r>
                        <a:rPr lang="zh-CN" sz="800" kern="100">
                          <a:effectLst/>
                        </a:rPr>
                        <a:t>，空气</a:t>
                      </a:r>
                      <a:r>
                        <a:rPr lang="en-US" sz="800" kern="100">
                          <a:effectLst/>
                        </a:rPr>
                        <a:t>±8KV</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1058748285"/>
                  </a:ext>
                </a:extLst>
              </a:tr>
              <a:tr h="118783">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DC12V/2A</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1637356962"/>
                  </a:ext>
                </a:extLst>
              </a:tr>
              <a:tr h="118783">
                <a:tc>
                  <a:txBody>
                    <a:bodyPr/>
                    <a:lstStyle/>
                    <a:p>
                      <a:pPr algn="l"/>
                      <a:r>
                        <a:rPr lang="zh-CN" sz="800" kern="0">
                          <a:effectLst/>
                        </a:rPr>
                        <a:t>防暴等级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IK06</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1963649291"/>
                  </a:ext>
                </a:extLst>
              </a:tr>
              <a:tr h="118783">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IP66</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1381861929"/>
                  </a:ext>
                </a:extLst>
              </a:tr>
              <a:tr h="118783">
                <a:tc>
                  <a:txBody>
                    <a:bodyPr/>
                    <a:lstStyle/>
                    <a:p>
                      <a:pPr algn="l"/>
                      <a:r>
                        <a:rPr lang="zh-CN" sz="800" kern="0">
                          <a:effectLst/>
                        </a:rPr>
                        <a:t>屏幕规格</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7</a:t>
                      </a:r>
                      <a:r>
                        <a:rPr lang="zh-CN" sz="800" kern="0">
                          <a:effectLst/>
                        </a:rPr>
                        <a:t>寸高清</a:t>
                      </a:r>
                      <a:r>
                        <a:rPr lang="en-US" sz="800" kern="0">
                          <a:effectLst/>
                        </a:rPr>
                        <a:t>IPS</a:t>
                      </a:r>
                      <a:r>
                        <a:rPr lang="zh-CN" sz="800" kern="0">
                          <a:effectLst/>
                        </a:rPr>
                        <a:t>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3605146419"/>
                  </a:ext>
                </a:extLst>
              </a:tr>
              <a:tr h="118783">
                <a:tc>
                  <a:txBody>
                    <a:bodyPr/>
                    <a:lstStyle/>
                    <a:p>
                      <a:pPr algn="l"/>
                      <a:r>
                        <a:rPr lang="zh-CN" sz="800" kern="0">
                          <a:effectLst/>
                        </a:rPr>
                        <a:t>设备尺寸</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a:effectLst/>
                        </a:rPr>
                        <a:t>252(</a:t>
                      </a:r>
                      <a:r>
                        <a:rPr lang="zh-CN" sz="800" kern="0">
                          <a:effectLst/>
                        </a:rPr>
                        <a:t>长</a:t>
                      </a:r>
                      <a:r>
                        <a:rPr lang="en-US" sz="800" kern="0">
                          <a:effectLst/>
                        </a:rPr>
                        <a:t>) * 136(</a:t>
                      </a:r>
                      <a:r>
                        <a:rPr lang="zh-CN" sz="800" kern="0">
                          <a:effectLst/>
                        </a:rPr>
                        <a:t>宽</a:t>
                      </a:r>
                      <a:r>
                        <a:rPr lang="en-US" sz="800" kern="0">
                          <a:effectLst/>
                        </a:rPr>
                        <a:t>) *26(</a:t>
                      </a:r>
                      <a:r>
                        <a:rPr lang="zh-CN" sz="800" kern="0">
                          <a:effectLst/>
                        </a:rPr>
                        <a:t>厚</a:t>
                      </a:r>
                      <a:r>
                        <a:rPr lang="en-US" sz="800" kern="0">
                          <a:effectLst/>
                        </a:rPr>
                        <a:t>)mm</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855125451"/>
                  </a:ext>
                </a:extLst>
              </a:tr>
              <a:tr h="118783">
                <a:tc>
                  <a:txBody>
                    <a:bodyPr/>
                    <a:lstStyle/>
                    <a:p>
                      <a:pPr algn="l"/>
                      <a:r>
                        <a:rPr lang="zh-CN" sz="800" kern="0">
                          <a:effectLst/>
                        </a:rPr>
                        <a:t>设备重量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tc>
                  <a:txBody>
                    <a:bodyPr/>
                    <a:lstStyle/>
                    <a:p>
                      <a:pPr algn="l"/>
                      <a:r>
                        <a:rPr lang="en-US" sz="800" kern="0" dirty="0">
                          <a:effectLst/>
                        </a:rPr>
                        <a:t>1.7 kg</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18335" marR="18335" marT="0" marB="0" anchor="ctr"/>
                </a:tc>
                <a:extLst>
                  <a:ext uri="{0D108BD9-81ED-4DB2-BD59-A6C34878D82A}">
                    <a16:rowId xmlns:a16="http://schemas.microsoft.com/office/drawing/2014/main" val="2308944722"/>
                  </a:ext>
                </a:extLst>
              </a:tr>
            </a:tbl>
          </a:graphicData>
        </a:graphic>
      </p:graphicFrame>
      <p:pic>
        <p:nvPicPr>
          <p:cNvPr id="11" name="图片 10">
            <a:extLst>
              <a:ext uri="{FF2B5EF4-FFF2-40B4-BE49-F238E27FC236}">
                <a16:creationId xmlns:a16="http://schemas.microsoft.com/office/drawing/2014/main" id="{F63F3FA5-5F9B-27F9-2408-E234068316F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7135" y="1219199"/>
            <a:ext cx="3370460" cy="766800"/>
          </a:xfrm>
          <a:prstGeom prst="rect">
            <a:avLst/>
          </a:prstGeom>
        </p:spPr>
      </p:pic>
    </p:spTree>
    <p:extLst>
      <p:ext uri="{BB962C8B-B14F-4D97-AF65-F5344CB8AC3E}">
        <p14:creationId xmlns:p14="http://schemas.microsoft.com/office/powerpoint/2010/main" val="31454401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235007"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7</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寸圆柱人脸识别机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20000</a:t>
            </a:r>
            <a:r>
              <a:rPr lang="zh-CN" altLang="en-US" sz="1200" dirty="0">
                <a:latin typeface="微软雅黑" panose="020B0503020204020204" charset="-122"/>
                <a:ea typeface="微软雅黑" panose="020B0503020204020204" charset="-122"/>
                <a:sym typeface="宋体" panose="02010600030101010101" pitchFamily="2" charset="-122"/>
              </a:rPr>
              <a:t>人脸比对库及</a:t>
            </a:r>
            <a:r>
              <a:rPr lang="en-US" altLang="zh-CN" sz="1200" dirty="0">
                <a:latin typeface="微软雅黑" panose="020B0503020204020204" charset="-122"/>
                <a:ea typeface="微软雅黑" panose="020B0503020204020204" charset="-122"/>
                <a:sym typeface="宋体" panose="02010600030101010101" pitchFamily="2" charset="-122"/>
              </a:rPr>
              <a:t>60000</a:t>
            </a:r>
            <a:r>
              <a:rPr lang="zh-CN" altLang="en-US" sz="1200" dirty="0">
                <a:latin typeface="微软雅黑" panose="020B0503020204020204" charset="-122"/>
                <a:ea typeface="微软雅黑" panose="020B0503020204020204" charset="-122"/>
                <a:sym typeface="宋体" panose="02010600030101010101" pitchFamily="2" charset="-122"/>
              </a:rPr>
              <a:t>条识别记录；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、内置国产</a:t>
            </a:r>
            <a:r>
              <a:rPr lang="en-US" altLang="zh-CN" sz="1200" dirty="0">
                <a:latin typeface="微软雅黑" panose="020B0503020204020204" charset="-122"/>
                <a:ea typeface="微软雅黑" panose="020B0503020204020204" charset="-122"/>
                <a:sym typeface="宋体" panose="02010600030101010101" pitchFamily="2" charset="-122"/>
              </a:rPr>
              <a:t>CPU</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0.5s</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IP66</a:t>
            </a:r>
            <a:r>
              <a:rPr lang="zh-CN" altLang="en-US" sz="1200" dirty="0">
                <a:latin typeface="微软雅黑" panose="020B0503020204020204" charset="-122"/>
                <a:ea typeface="微软雅黑" panose="020B0503020204020204" charset="-122"/>
                <a:sym typeface="宋体" panose="02010600030101010101" pitchFamily="2" charset="-122"/>
              </a:rPr>
              <a:t>级防水、防尘；</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WG26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WG34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RJ45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USB</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13</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寸高清</a:t>
            </a:r>
            <a:r>
              <a:rPr lang="en-US" altLang="zh-CN" sz="1200" dirty="0">
                <a:latin typeface="微软雅黑" panose="020B0503020204020204" charset="-122"/>
                <a:ea typeface="微软雅黑" panose="020B0503020204020204" charset="-122"/>
                <a:sym typeface="宋体" panose="02010600030101010101" pitchFamily="2" charset="-122"/>
              </a:rPr>
              <a:t>RGB</a:t>
            </a:r>
            <a:r>
              <a:rPr lang="zh-CN" altLang="en-US" sz="1200" dirty="0">
                <a:latin typeface="微软雅黑" panose="020B0503020204020204" charset="-122"/>
                <a:ea typeface="微软雅黑" panose="020B0503020204020204" charset="-122"/>
                <a:sym typeface="宋体" panose="02010600030101010101" pitchFamily="2" charset="-122"/>
              </a:rPr>
              <a:t>显示屏，图像无拖影、无延迟；</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14</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5" name="图片 4">
            <a:extLst>
              <a:ext uri="{FF2B5EF4-FFF2-40B4-BE49-F238E27FC236}">
                <a16:creationId xmlns:a16="http://schemas.microsoft.com/office/drawing/2014/main" id="{0673BCB9-66C2-8885-E41C-5E55698E17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77222" y="702308"/>
            <a:ext cx="639184" cy="2624019"/>
          </a:xfrm>
          <a:prstGeom prst="rect">
            <a:avLst/>
          </a:prstGeom>
        </p:spPr>
      </p:pic>
      <p:graphicFrame>
        <p:nvGraphicFramePr>
          <p:cNvPr id="9" name="表格 8">
            <a:extLst>
              <a:ext uri="{FF2B5EF4-FFF2-40B4-BE49-F238E27FC236}">
                <a16:creationId xmlns:a16="http://schemas.microsoft.com/office/drawing/2014/main" id="{24E23E11-F279-A949-8F37-B8E24C55CD55}"/>
              </a:ext>
            </a:extLst>
          </p:cNvPr>
          <p:cNvGraphicFramePr>
            <a:graphicFrameLocks noGrp="1"/>
          </p:cNvGraphicFramePr>
          <p:nvPr>
            <p:extLst>
              <p:ext uri="{D42A27DB-BD31-4B8C-83A1-F6EECF244321}">
                <p14:modId xmlns:p14="http://schemas.microsoft.com/office/powerpoint/2010/main" val="2015188137"/>
              </p:ext>
            </p:extLst>
          </p:nvPr>
        </p:nvGraphicFramePr>
        <p:xfrm>
          <a:off x="6514440" y="364258"/>
          <a:ext cx="4963676" cy="5288440"/>
        </p:xfrm>
        <a:graphic>
          <a:graphicData uri="http://schemas.openxmlformats.org/drawingml/2006/table">
            <a:tbl>
              <a:tblPr firstCol="1" bandRow="1">
                <a:tableStyleId>{5C22544A-7EE6-4342-B048-85BDC9FD1C3A}</a:tableStyleId>
              </a:tblPr>
              <a:tblGrid>
                <a:gridCol w="1015505">
                  <a:extLst>
                    <a:ext uri="{9D8B030D-6E8A-4147-A177-3AD203B41FA5}">
                      <a16:colId xmlns:a16="http://schemas.microsoft.com/office/drawing/2014/main" val="2183810507"/>
                    </a:ext>
                  </a:extLst>
                </a:gridCol>
                <a:gridCol w="3948171">
                  <a:extLst>
                    <a:ext uri="{9D8B030D-6E8A-4147-A177-3AD203B41FA5}">
                      <a16:colId xmlns:a16="http://schemas.microsoft.com/office/drawing/2014/main" val="2005955231"/>
                    </a:ext>
                  </a:extLst>
                </a:gridCol>
              </a:tblGrid>
              <a:tr h="134070">
                <a:tc>
                  <a:txBody>
                    <a:bodyPr/>
                    <a:lstStyle/>
                    <a:p>
                      <a:pPr marL="67945" eaLnBrk="0" hangingPunct="0">
                        <a:spcBef>
                          <a:spcPts val="655"/>
                        </a:spcBef>
                      </a:pPr>
                      <a:r>
                        <a:rPr lang="zh-CN" sz="800" dirty="0">
                          <a:effectLst/>
                        </a:rPr>
                        <a:t>硬件</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eaLnBrk="0" hangingPunct="0">
                        <a:spcBef>
                          <a:spcPts val="645"/>
                        </a:spcBef>
                        <a:spcAft>
                          <a:spcPts val="0"/>
                        </a:spcAft>
                      </a:pPr>
                      <a:r>
                        <a:rPr lang="en-US"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1112716988"/>
                  </a:ext>
                </a:extLst>
              </a:tr>
              <a:tr h="133837">
                <a:tc>
                  <a:txBody>
                    <a:bodyPr/>
                    <a:lstStyle/>
                    <a:p>
                      <a:pPr algn="l"/>
                      <a:r>
                        <a:rPr lang="zh-CN" sz="800" kern="0">
                          <a:effectLst/>
                        </a:rPr>
                        <a:t>处理器</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zh-CN" sz="800" kern="0">
                          <a:effectLst/>
                        </a:rPr>
                        <a:t>双核</a:t>
                      </a:r>
                      <a:r>
                        <a:rPr lang="en-US" sz="800" kern="0">
                          <a:effectLst/>
                        </a:rPr>
                        <a:t>Dual-Core ARM Cortex-A7</a:t>
                      </a:r>
                      <a:r>
                        <a:rPr lang="zh-CN" sz="800" kern="0">
                          <a:effectLst/>
                        </a:rPr>
                        <a:t>，</a:t>
                      </a:r>
                      <a:r>
                        <a:rPr lang="en-US" sz="800" kern="0">
                          <a:effectLst/>
                        </a:rPr>
                        <a:t>@1.0GHz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2909388005"/>
                  </a:ext>
                </a:extLst>
              </a:tr>
              <a:tr h="121364">
                <a:tc>
                  <a:txBody>
                    <a:bodyPr/>
                    <a:lstStyle/>
                    <a:p>
                      <a:pPr algn="l"/>
                      <a:r>
                        <a:rPr lang="zh-CN" sz="800" kern="0">
                          <a:effectLst/>
                        </a:rPr>
                        <a:t>操作系统</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Linux</a:t>
                      </a:r>
                      <a:r>
                        <a:rPr lang="zh-CN" sz="800" kern="0">
                          <a:effectLst/>
                        </a:rPr>
                        <a:t>操作系统</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2262949720"/>
                  </a:ext>
                </a:extLst>
              </a:tr>
              <a:tr h="121364">
                <a:tc>
                  <a:txBody>
                    <a:bodyPr/>
                    <a:lstStyle/>
                    <a:p>
                      <a:pPr algn="l"/>
                      <a:r>
                        <a:rPr lang="zh-CN" sz="800" kern="0">
                          <a:effectLst/>
                        </a:rPr>
                        <a:t>存储</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8GB EMMC</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740471814"/>
                  </a:ext>
                </a:extLst>
              </a:tr>
              <a:tr h="162360">
                <a:tc>
                  <a:txBody>
                    <a:bodyPr/>
                    <a:lstStyle/>
                    <a:p>
                      <a:pPr marL="67945" eaLnBrk="0" hangingPunct="0">
                        <a:spcBef>
                          <a:spcPts val="645"/>
                        </a:spcBef>
                      </a:pPr>
                      <a:r>
                        <a:rPr lang="zh-CN" sz="800">
                          <a:effectLst/>
                        </a:rPr>
                        <a:t>摄像头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algn="l"/>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741582984"/>
                  </a:ext>
                </a:extLst>
              </a:tr>
              <a:tr h="150245">
                <a:tc>
                  <a:txBody>
                    <a:bodyPr/>
                    <a:lstStyle/>
                    <a:p>
                      <a:pPr marL="67945" eaLnBrk="0" hangingPunct="0">
                        <a:spcBef>
                          <a:spcPts val="645"/>
                        </a:spcBef>
                      </a:pPr>
                      <a:r>
                        <a:rPr lang="zh-CN" sz="800">
                          <a:effectLst/>
                        </a:rPr>
                        <a:t>成像器件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eaLnBrk="0" hangingPunct="0">
                        <a:spcBef>
                          <a:spcPts val="645"/>
                        </a:spcBef>
                      </a:pPr>
                      <a:r>
                        <a:rPr lang="en-US" sz="800" dirty="0">
                          <a:effectLst/>
                        </a:rPr>
                        <a:t>1/2.8" Progressive Scan CMOS</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2054578034"/>
                  </a:ext>
                </a:extLst>
              </a:tr>
              <a:tr h="121364">
                <a:tc>
                  <a:txBody>
                    <a:bodyPr/>
                    <a:lstStyle/>
                    <a:p>
                      <a:pPr marL="67945" eaLnBrk="0" hangingPunct="0">
                        <a:spcBef>
                          <a:spcPts val="660"/>
                        </a:spcBef>
                        <a:spcAft>
                          <a:spcPts val="0"/>
                        </a:spcAft>
                      </a:pPr>
                      <a:r>
                        <a:rPr lang="zh-CN" sz="800">
                          <a:effectLst/>
                        </a:rPr>
                        <a:t>镜头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eaLnBrk="0" hangingPunct="0">
                        <a:spcBef>
                          <a:spcPts val="660"/>
                        </a:spcBef>
                        <a:spcAft>
                          <a:spcPts val="0"/>
                        </a:spcAft>
                      </a:pPr>
                      <a:r>
                        <a:rPr lang="en-US" sz="800">
                          <a:effectLst/>
                        </a:rPr>
                        <a:t>6mm</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2848453016"/>
                  </a:ext>
                </a:extLst>
              </a:tr>
              <a:tr h="162360">
                <a:tc>
                  <a:txBody>
                    <a:bodyPr/>
                    <a:lstStyle/>
                    <a:p>
                      <a:pPr marL="67945" eaLnBrk="0" hangingPunct="0">
                        <a:spcBef>
                          <a:spcPts val="660"/>
                        </a:spcBef>
                        <a:spcAft>
                          <a:spcPts val="0"/>
                        </a:spcAft>
                      </a:pPr>
                      <a:r>
                        <a:rPr lang="zh-CN" sz="800">
                          <a:effectLst/>
                        </a:rPr>
                        <a:t>扬声器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eaLnBrk="0" hangingPunct="0">
                        <a:spcBef>
                          <a:spcPts val="660"/>
                        </a:spcBef>
                        <a:spcAft>
                          <a:spcPts val="0"/>
                        </a:spcAft>
                      </a:pPr>
                      <a:r>
                        <a:rPr lang="zh-CN" sz="800">
                          <a:effectLst/>
                        </a:rPr>
                        <a:t>标配，语音播放内容可定制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1606992378"/>
                  </a:ext>
                </a:extLst>
              </a:tr>
              <a:tr h="121364">
                <a:tc>
                  <a:txBody>
                    <a:bodyPr/>
                    <a:lstStyle/>
                    <a:p>
                      <a:pPr algn="l"/>
                      <a:r>
                        <a:rPr lang="zh-CN" sz="800" kern="0">
                          <a:effectLst/>
                        </a:rPr>
                        <a:t>性能</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928573583"/>
                  </a:ext>
                </a:extLst>
              </a:tr>
              <a:tr h="121364">
                <a:tc>
                  <a:txBody>
                    <a:bodyPr/>
                    <a:lstStyle/>
                    <a:p>
                      <a:pPr algn="l"/>
                      <a:r>
                        <a:rPr lang="zh-CN" sz="800" kern="0">
                          <a:effectLst/>
                        </a:rPr>
                        <a:t>识别高度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1.2~2.2</a:t>
                      </a:r>
                      <a:r>
                        <a:rPr lang="zh-CN" sz="800" kern="0">
                          <a:effectLst/>
                        </a:rPr>
                        <a:t>米，角度可调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3638432585"/>
                  </a:ext>
                </a:extLst>
              </a:tr>
              <a:tr h="121364">
                <a:tc>
                  <a:txBody>
                    <a:bodyPr/>
                    <a:lstStyle/>
                    <a:p>
                      <a:pPr algn="l"/>
                      <a:r>
                        <a:rPr lang="zh-CN" sz="800" kern="0">
                          <a:effectLst/>
                        </a:rPr>
                        <a:t>识别距离</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0.3~1.5</a:t>
                      </a:r>
                      <a:r>
                        <a:rPr lang="zh-CN" sz="800" kern="0">
                          <a:effectLst/>
                        </a:rPr>
                        <a:t>米，视镜头可变</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088068486"/>
                  </a:ext>
                </a:extLst>
              </a:tr>
              <a:tr h="121364">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zh-CN" sz="800" kern="0">
                          <a:effectLst/>
                        </a:rPr>
                        <a:t>左右</a:t>
                      </a:r>
                      <a:r>
                        <a:rPr lang="en-US" sz="800" kern="0">
                          <a:effectLst/>
                        </a:rPr>
                        <a:t>30</a:t>
                      </a:r>
                      <a:r>
                        <a:rPr lang="zh-CN" sz="800" kern="0">
                          <a:effectLst/>
                        </a:rPr>
                        <a:t>度，上下</a:t>
                      </a:r>
                      <a:r>
                        <a:rPr lang="en-US" sz="800" kern="0">
                          <a:effectLst/>
                        </a:rPr>
                        <a:t>30</a:t>
                      </a:r>
                      <a:r>
                        <a:rPr lang="zh-CN" sz="800" kern="0">
                          <a:effectLst/>
                        </a:rPr>
                        <a:t>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327506721"/>
                  </a:ext>
                </a:extLst>
              </a:tr>
              <a:tr h="121364">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zh-CN" sz="800" kern="0">
                          <a:effectLst/>
                        </a:rPr>
                        <a:t>小于</a:t>
                      </a:r>
                      <a:r>
                        <a:rPr lang="en-US" sz="800" kern="0">
                          <a:effectLst/>
                        </a:rPr>
                        <a:t>0.5</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61120325"/>
                  </a:ext>
                </a:extLst>
              </a:tr>
              <a:tr h="121364">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20000</a:t>
                      </a:r>
                      <a:r>
                        <a:rPr lang="zh-CN" sz="800" kern="0">
                          <a:effectLst/>
                        </a:rPr>
                        <a:t>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854270791"/>
                  </a:ext>
                </a:extLst>
              </a:tr>
              <a:tr h="121364">
                <a:tc>
                  <a:txBody>
                    <a:bodyPr/>
                    <a:lstStyle/>
                    <a:p>
                      <a:pPr algn="l"/>
                      <a:r>
                        <a:rPr lang="zh-CN" sz="800" kern="0">
                          <a:effectLst/>
                        </a:rPr>
                        <a:t>存储容量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60000</a:t>
                      </a:r>
                      <a:r>
                        <a:rPr lang="zh-CN" sz="800" kern="0">
                          <a:effectLst/>
                        </a:rPr>
                        <a:t>条抓拍记录</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991597082"/>
                  </a:ext>
                </a:extLst>
              </a:tr>
              <a:tr h="121364">
                <a:tc>
                  <a:txBody>
                    <a:bodyPr/>
                    <a:lstStyle/>
                    <a:p>
                      <a:pPr algn="l"/>
                      <a:r>
                        <a:rPr lang="zh-CN" sz="800" kern="0">
                          <a:effectLst/>
                        </a:rPr>
                        <a:t>接口</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zh-CN"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3237891472"/>
                  </a:ext>
                </a:extLst>
              </a:tr>
              <a:tr h="172622">
                <a:tc>
                  <a:txBody>
                    <a:bodyPr/>
                    <a:lstStyle/>
                    <a:p>
                      <a:pPr marL="67945" eaLnBrk="0" hangingPunct="0">
                        <a:spcBef>
                          <a:spcPts val="645"/>
                        </a:spcBef>
                      </a:pP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eaLnBrk="0" hangingPunct="0">
                        <a:spcBef>
                          <a:spcPts val="645"/>
                        </a:spcBef>
                      </a:pPr>
                      <a:r>
                        <a:rPr lang="en-US" sz="800">
                          <a:effectLst/>
                        </a:rPr>
                        <a:t>RJ45</a:t>
                      </a:r>
                      <a:r>
                        <a:rPr lang="zh-CN" sz="800">
                          <a:effectLst/>
                        </a:rPr>
                        <a:t>自适应以太网口（可支持定制</a:t>
                      </a:r>
                      <a:r>
                        <a:rPr lang="en-US" sz="800">
                          <a:effectLst/>
                        </a:rPr>
                        <a:t>WiFi</a:t>
                      </a:r>
                      <a:r>
                        <a:rPr lang="zh-CN"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691027497"/>
                  </a:ext>
                </a:extLst>
              </a:tr>
              <a:tr h="168668">
                <a:tc>
                  <a:txBody>
                    <a:bodyPr/>
                    <a:lstStyle/>
                    <a:p>
                      <a:pPr marL="67945" eaLnBrk="0" hangingPunct="0">
                        <a:spcBef>
                          <a:spcPts val="645"/>
                        </a:spcBef>
                      </a:pPr>
                      <a:r>
                        <a:rPr lang="zh-CN" sz="800">
                          <a:effectLst/>
                        </a:rPr>
                        <a:t>控制接口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algn="just" eaLnBrk="0" hangingPunct="0">
                        <a:spcBef>
                          <a:spcPts val="645"/>
                        </a:spcBef>
                      </a:pPr>
                      <a:r>
                        <a:rPr lang="zh-CN" sz="800">
                          <a:effectLst/>
                        </a:rPr>
                        <a:t>开关量输出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301897"/>
                  </a:ext>
                </a:extLst>
              </a:tr>
              <a:tr h="216480">
                <a:tc>
                  <a:txBody>
                    <a:bodyPr/>
                    <a:lstStyle/>
                    <a:p>
                      <a:pPr marL="67945" algn="just" eaLnBrk="0" hangingPunct="0">
                        <a:spcBef>
                          <a:spcPts val="645"/>
                        </a:spcBef>
                      </a:pPr>
                      <a:r>
                        <a:rPr lang="zh-CN" sz="800">
                          <a:effectLst/>
                        </a:rPr>
                        <a:t>韦根接口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algn="just" eaLnBrk="0" hangingPunct="0">
                        <a:spcBef>
                          <a:spcPts val="645"/>
                        </a:spcBef>
                      </a:pPr>
                      <a:r>
                        <a:rPr lang="en-US" sz="800">
                          <a:effectLst/>
                        </a:rPr>
                        <a:t>1 </a:t>
                      </a:r>
                      <a:r>
                        <a:rPr lang="zh-CN" sz="800">
                          <a:effectLst/>
                        </a:rPr>
                        <a:t>路韦根接口输入，</a:t>
                      </a:r>
                      <a:r>
                        <a:rPr lang="en-US" sz="800">
                          <a:effectLst/>
                        </a:rPr>
                        <a:t>1 </a:t>
                      </a:r>
                      <a:r>
                        <a:rPr lang="zh-CN" sz="800">
                          <a:effectLst/>
                        </a:rPr>
                        <a:t>路韦根接口输出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1151279776"/>
                  </a:ext>
                </a:extLst>
              </a:tr>
              <a:tr h="162360">
                <a:tc>
                  <a:txBody>
                    <a:bodyPr/>
                    <a:lstStyle/>
                    <a:p>
                      <a:pPr marL="67945" algn="just" eaLnBrk="0" hangingPunct="0">
                        <a:spcBef>
                          <a:spcPts val="645"/>
                        </a:spcBef>
                      </a:pPr>
                      <a:r>
                        <a:rPr lang="en-US" sz="800">
                          <a:effectLst/>
                        </a:rPr>
                        <a:t>USB </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algn="just" eaLnBrk="0" hangingPunct="0">
                        <a:spcBef>
                          <a:spcPts val="645"/>
                        </a:spcBef>
                      </a:pPr>
                      <a:r>
                        <a:rPr lang="en-US" sz="800">
                          <a:effectLst/>
                        </a:rPr>
                        <a:t>1 </a:t>
                      </a:r>
                      <a:r>
                        <a:rPr lang="zh-CN" sz="800">
                          <a:effectLst/>
                        </a:rPr>
                        <a:t>路</a:t>
                      </a:r>
                      <a:r>
                        <a:rPr lang="en-US" sz="800">
                          <a:effectLst/>
                        </a:rPr>
                        <a:t> USB </a:t>
                      </a:r>
                      <a:r>
                        <a:rPr lang="zh-CN" sz="800">
                          <a:effectLst/>
                        </a:rPr>
                        <a:t>接口做</a:t>
                      </a:r>
                      <a:r>
                        <a:rPr lang="en-US" sz="800">
                          <a:effectLst/>
                        </a:rPr>
                        <a:t>device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2519223954"/>
                  </a:ext>
                </a:extLst>
              </a:tr>
              <a:tr h="142026">
                <a:tc>
                  <a:txBody>
                    <a:bodyPr/>
                    <a:lstStyle/>
                    <a:p>
                      <a:pPr marL="67945" algn="just" eaLnBrk="0" hangingPunct="0">
                        <a:spcBef>
                          <a:spcPts val="645"/>
                        </a:spcBef>
                      </a:pPr>
                      <a:r>
                        <a:rPr lang="zh-CN" sz="800">
                          <a:effectLst/>
                        </a:rPr>
                        <a:t>通信接口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algn="just" eaLnBrk="0" hangingPunct="0">
                        <a:spcBef>
                          <a:spcPts val="645"/>
                        </a:spcBef>
                      </a:pPr>
                      <a:r>
                        <a:rPr lang="en-US" sz="800" dirty="0">
                          <a:effectLst/>
                        </a:rPr>
                        <a:t>1 </a:t>
                      </a:r>
                      <a:r>
                        <a:rPr lang="zh-CN" sz="800" dirty="0">
                          <a:effectLst/>
                        </a:rPr>
                        <a:t>路</a:t>
                      </a:r>
                      <a:r>
                        <a:rPr lang="en-US" sz="800" dirty="0">
                          <a:effectLst/>
                        </a:rPr>
                        <a:t>RS485</a:t>
                      </a:r>
                      <a:r>
                        <a:rPr lang="zh-CN" sz="800" dirty="0">
                          <a:effectLst/>
                        </a:rPr>
                        <a:t>通信接口</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2736756287"/>
                  </a:ext>
                </a:extLst>
              </a:tr>
              <a:tr h="162360">
                <a:tc>
                  <a:txBody>
                    <a:bodyPr/>
                    <a:lstStyle/>
                    <a:p>
                      <a:pPr algn="l"/>
                      <a:r>
                        <a:rPr lang="zh-CN" sz="800" kern="0">
                          <a:effectLst/>
                        </a:rPr>
                        <a:t>摄像机参数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988731926"/>
                  </a:ext>
                </a:extLst>
              </a:tr>
              <a:tr h="162360">
                <a:tc>
                  <a:txBody>
                    <a:bodyPr/>
                    <a:lstStyle/>
                    <a:p>
                      <a:pPr marL="67945" eaLnBrk="0" hangingPunct="0">
                        <a:spcBef>
                          <a:spcPts val="645"/>
                        </a:spcBef>
                      </a:pPr>
                      <a:r>
                        <a:rPr lang="zh-CN" sz="800">
                          <a:effectLst/>
                        </a:rPr>
                        <a:t>摄像机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tc>
                  <a:txBody>
                    <a:bodyPr/>
                    <a:lstStyle/>
                    <a:p>
                      <a:pPr marL="67945" eaLnBrk="0" hangingPunct="0">
                        <a:spcBef>
                          <a:spcPts val="645"/>
                        </a:spcBef>
                      </a:pPr>
                      <a:r>
                        <a:rPr lang="zh-CN" sz="800">
                          <a:effectLst/>
                        </a:rPr>
                        <a:t>双目摄像头，可见光，支持活体检测</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0915" marR="20915" marT="0" marB="0"/>
                </a:tc>
                <a:extLst>
                  <a:ext uri="{0D108BD9-81ED-4DB2-BD59-A6C34878D82A}">
                    <a16:rowId xmlns:a16="http://schemas.microsoft.com/office/drawing/2014/main" val="4101242332"/>
                  </a:ext>
                </a:extLst>
              </a:tr>
              <a:tr h="121364">
                <a:tc>
                  <a:txBody>
                    <a:bodyPr/>
                    <a:lstStyle/>
                    <a:p>
                      <a:pPr algn="l"/>
                      <a:r>
                        <a:rPr lang="zh-CN" sz="800" kern="0">
                          <a:effectLst/>
                        </a:rPr>
                        <a:t>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4081817877"/>
                  </a:ext>
                </a:extLst>
              </a:tr>
              <a:tr h="121364">
                <a:tc>
                  <a:txBody>
                    <a:bodyPr/>
                    <a:lstStyle/>
                    <a:p>
                      <a:pPr algn="l"/>
                      <a:r>
                        <a:rPr lang="zh-CN" sz="800" kern="0">
                          <a:effectLst/>
                        </a:rPr>
                        <a:t>最低照度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zh-CN" sz="800" kern="0">
                          <a:effectLst/>
                        </a:rPr>
                        <a:t>彩色</a:t>
                      </a:r>
                      <a:r>
                        <a:rPr lang="en-US" sz="800" kern="0">
                          <a:effectLst/>
                        </a:rPr>
                        <a:t>0.01Lux @F1.2(ICR);</a:t>
                      </a:r>
                      <a:r>
                        <a:rPr lang="zh-CN" sz="800" kern="0">
                          <a:effectLst/>
                        </a:rPr>
                        <a:t>黑白</a:t>
                      </a:r>
                      <a:r>
                        <a:rPr lang="en-US" sz="800" kern="0">
                          <a:effectLst/>
                        </a:rPr>
                        <a:t>0.001Lux @F1.2 (ICR)</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727040075"/>
                  </a:ext>
                </a:extLst>
              </a:tr>
              <a:tr h="121364">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491656868"/>
                  </a:ext>
                </a:extLst>
              </a:tr>
              <a:tr h="162360">
                <a:tc>
                  <a:txBody>
                    <a:bodyPr/>
                    <a:lstStyle/>
                    <a:p>
                      <a:pPr algn="l"/>
                      <a:r>
                        <a:rPr lang="zh-CN" sz="800" kern="0">
                          <a:effectLst/>
                        </a:rPr>
                        <a:t>屏幕分辨率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480*800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3768963141"/>
                  </a:ext>
                </a:extLst>
              </a:tr>
              <a:tr h="121364">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528353421"/>
                  </a:ext>
                </a:extLst>
              </a:tr>
              <a:tr h="121364">
                <a:tc>
                  <a:txBody>
                    <a:bodyPr/>
                    <a:lstStyle/>
                    <a:p>
                      <a:pPr algn="l"/>
                      <a:r>
                        <a:rPr lang="zh-CN" sz="800" kern="0">
                          <a:effectLst/>
                        </a:rPr>
                        <a:t>工作温度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-30</a:t>
                      </a:r>
                      <a:r>
                        <a:rPr lang="zh-CN" sz="800" kern="0">
                          <a:effectLst/>
                        </a:rPr>
                        <a:t>℃</a:t>
                      </a:r>
                      <a:r>
                        <a:rPr lang="en-US" sz="800" kern="0">
                          <a:effectLst/>
                        </a:rPr>
                        <a:t> - +60</a:t>
                      </a:r>
                      <a:r>
                        <a:rPr lang="zh-CN" sz="800" kern="0">
                          <a:effectLst/>
                        </a:rPr>
                        <a:t>℃</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050478253"/>
                  </a:ext>
                </a:extLst>
              </a:tr>
              <a:tr h="121364">
                <a:tc>
                  <a:txBody>
                    <a:bodyPr/>
                    <a:lstStyle/>
                    <a:p>
                      <a:pPr algn="l"/>
                      <a:r>
                        <a:rPr lang="zh-CN" sz="800" kern="0">
                          <a:effectLst/>
                        </a:rPr>
                        <a:t>工作湿度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4278483195"/>
                  </a:ext>
                </a:extLst>
              </a:tr>
              <a:tr h="121364">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10W(MAX)</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082675575"/>
                  </a:ext>
                </a:extLst>
              </a:tr>
              <a:tr h="121364">
                <a:tc>
                  <a:txBody>
                    <a:bodyPr/>
                    <a:lstStyle/>
                    <a:p>
                      <a:pPr algn="l"/>
                      <a:r>
                        <a:rPr lang="zh-CN" sz="800" kern="0">
                          <a:effectLst/>
                        </a:rPr>
                        <a:t>盐雾等级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Rp6</a:t>
                      </a:r>
                      <a:r>
                        <a:rPr lang="zh-CN" sz="800" kern="0">
                          <a:effectLst/>
                        </a:rPr>
                        <a:t>级以上</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2401973528"/>
                  </a:ext>
                </a:extLst>
              </a:tr>
              <a:tr h="121364">
                <a:tc>
                  <a:txBody>
                    <a:bodyPr/>
                    <a:lstStyle/>
                    <a:p>
                      <a:pPr algn="l"/>
                      <a:r>
                        <a:rPr lang="zh-CN" sz="800" kern="0">
                          <a:effectLst/>
                        </a:rPr>
                        <a:t>抗静电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zh-CN" sz="800" kern="100">
                          <a:effectLst/>
                        </a:rPr>
                        <a:t>接触</a:t>
                      </a:r>
                      <a:r>
                        <a:rPr lang="en-US" sz="800" kern="100">
                          <a:effectLst/>
                        </a:rPr>
                        <a:t>±6KV</a:t>
                      </a:r>
                      <a:r>
                        <a:rPr lang="zh-CN" sz="800" kern="100">
                          <a:effectLst/>
                        </a:rPr>
                        <a:t>，空气</a:t>
                      </a:r>
                      <a:r>
                        <a:rPr lang="en-US" sz="800" kern="100">
                          <a:effectLst/>
                        </a:rPr>
                        <a:t>±8KV</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770344819"/>
                  </a:ext>
                </a:extLst>
              </a:tr>
              <a:tr h="121364">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DC12V/2A</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580486998"/>
                  </a:ext>
                </a:extLst>
              </a:tr>
              <a:tr h="121364">
                <a:tc>
                  <a:txBody>
                    <a:bodyPr/>
                    <a:lstStyle/>
                    <a:p>
                      <a:pPr algn="l"/>
                      <a:r>
                        <a:rPr lang="zh-CN" sz="800" kern="0">
                          <a:effectLst/>
                        </a:rPr>
                        <a:t>螺孔孔径</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47mm</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2464394010"/>
                  </a:ext>
                </a:extLst>
              </a:tr>
              <a:tr h="121364">
                <a:tc>
                  <a:txBody>
                    <a:bodyPr/>
                    <a:lstStyle/>
                    <a:p>
                      <a:pPr algn="l"/>
                      <a:r>
                        <a:rPr lang="zh-CN" sz="800" kern="0">
                          <a:effectLst/>
                        </a:rPr>
                        <a:t>防暴等级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IK06</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3127894547"/>
                  </a:ext>
                </a:extLst>
              </a:tr>
              <a:tr h="121364">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a:effectLst/>
                        </a:rPr>
                        <a:t>IP65</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501038209"/>
                  </a:ext>
                </a:extLst>
              </a:tr>
              <a:tr h="148332">
                <a:tc>
                  <a:txBody>
                    <a:bodyPr/>
                    <a:lstStyle/>
                    <a:p>
                      <a:pPr algn="l"/>
                      <a:r>
                        <a:rPr lang="zh-CN" sz="800" kern="0">
                          <a:effectLst/>
                        </a:rPr>
                        <a:t>屏幕规格</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dirty="0">
                          <a:effectLst/>
                        </a:rPr>
                        <a:t>7</a:t>
                      </a:r>
                      <a:r>
                        <a:rPr lang="zh-CN" sz="800" kern="0" dirty="0">
                          <a:effectLst/>
                        </a:rPr>
                        <a:t>寸高清</a:t>
                      </a:r>
                      <a:r>
                        <a:rPr lang="en-US" sz="800" kern="0" dirty="0">
                          <a:effectLst/>
                        </a:rPr>
                        <a:t>RGB</a:t>
                      </a:r>
                      <a:r>
                        <a:rPr lang="zh-CN" sz="800" kern="0" dirty="0">
                          <a:effectLst/>
                        </a:rPr>
                        <a:t>显示屏</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137795614"/>
                  </a:ext>
                </a:extLst>
              </a:tr>
              <a:tr h="121364">
                <a:tc>
                  <a:txBody>
                    <a:bodyPr/>
                    <a:lstStyle/>
                    <a:p>
                      <a:pPr algn="l"/>
                      <a:r>
                        <a:rPr lang="zh-CN" sz="800" kern="0" dirty="0">
                          <a:effectLst/>
                        </a:rPr>
                        <a:t>设备尺寸</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tc>
                  <a:txBody>
                    <a:bodyPr/>
                    <a:lstStyle/>
                    <a:p>
                      <a:pPr algn="l"/>
                      <a:r>
                        <a:rPr lang="en-US" sz="800" kern="0" dirty="0">
                          <a:effectLst/>
                        </a:rPr>
                        <a:t>519(</a:t>
                      </a:r>
                      <a:r>
                        <a:rPr lang="zh-CN" sz="800" kern="0" dirty="0">
                          <a:effectLst/>
                        </a:rPr>
                        <a:t>长</a:t>
                      </a:r>
                      <a:r>
                        <a:rPr lang="en-US" sz="800" kern="0" dirty="0">
                          <a:effectLst/>
                        </a:rPr>
                        <a:t>) * 118(</a:t>
                      </a:r>
                      <a:r>
                        <a:rPr lang="zh-CN" sz="800" kern="0" dirty="0">
                          <a:effectLst/>
                        </a:rPr>
                        <a:t>宽</a:t>
                      </a:r>
                      <a:r>
                        <a:rPr lang="en-US" sz="800" kern="0" dirty="0">
                          <a:effectLst/>
                        </a:rPr>
                        <a:t>) *118(</a:t>
                      </a:r>
                      <a:r>
                        <a:rPr lang="zh-CN" sz="800" kern="0" dirty="0">
                          <a:effectLst/>
                        </a:rPr>
                        <a:t>厚</a:t>
                      </a:r>
                      <a:r>
                        <a:rPr lang="en-US" sz="800" kern="0" dirty="0">
                          <a:effectLst/>
                        </a:rPr>
                        <a:t>)mm</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0915" marR="20915" marT="0" marB="0" anchor="ctr"/>
                </a:tc>
                <a:extLst>
                  <a:ext uri="{0D108BD9-81ED-4DB2-BD59-A6C34878D82A}">
                    <a16:rowId xmlns:a16="http://schemas.microsoft.com/office/drawing/2014/main" val="3481126934"/>
                  </a:ext>
                </a:extLst>
              </a:tr>
            </a:tbl>
          </a:graphicData>
        </a:graphic>
      </p:graphicFrame>
      <p:pic>
        <p:nvPicPr>
          <p:cNvPr id="7" name="图片 6">
            <a:extLst>
              <a:ext uri="{FF2B5EF4-FFF2-40B4-BE49-F238E27FC236}">
                <a16:creationId xmlns:a16="http://schemas.microsoft.com/office/drawing/2014/main" id="{B56C73BD-16A7-2751-F888-A4C128A0B6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5031" y="1233663"/>
            <a:ext cx="3309979" cy="766800"/>
          </a:xfrm>
          <a:prstGeom prst="rect">
            <a:avLst/>
          </a:prstGeom>
        </p:spPr>
      </p:pic>
    </p:spTree>
    <p:extLst>
      <p:ext uri="{BB962C8B-B14F-4D97-AF65-F5344CB8AC3E}">
        <p14:creationId xmlns:p14="http://schemas.microsoft.com/office/powerpoint/2010/main" val="33995261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46616" cy="5231043"/>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8</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寸超薄刷卡人脸识别机（主推）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24000</a:t>
            </a:r>
            <a:r>
              <a:rPr lang="zh-CN" altLang="en-US" sz="1200" dirty="0">
                <a:latin typeface="微软雅黑" panose="020B0503020204020204" charset="-122"/>
                <a:ea typeface="微软雅黑" panose="020B0503020204020204" charset="-122"/>
                <a:sym typeface="宋体" panose="02010600030101010101" pitchFamily="2" charset="-122"/>
              </a:rPr>
              <a:t>人脸比对库及</a:t>
            </a:r>
            <a:r>
              <a:rPr lang="en-US" altLang="zh-CN" sz="1200" dirty="0">
                <a:latin typeface="微软雅黑" panose="020B0503020204020204" charset="-122"/>
                <a:ea typeface="微软雅黑" panose="020B0503020204020204" charset="-122"/>
                <a:sym typeface="宋体" panose="02010600030101010101" pitchFamily="2" charset="-122"/>
              </a:rPr>
              <a:t>16</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、支持防拆报警；</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、支持触摸屏前端管理、配置；</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0.3s</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WG26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WG34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RJ45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USB</a:t>
            </a:r>
            <a:r>
              <a:rPr lang="zh-CN" altLang="en-US" sz="1200" dirty="0">
                <a:latin typeface="微软雅黑" panose="020B0503020204020204" charset="-122"/>
                <a:ea typeface="微软雅黑" panose="020B0503020204020204" charset="-122"/>
                <a:sym typeface="宋体" panose="02010600030101010101" pitchFamily="2" charset="-122"/>
              </a:rPr>
              <a:t>、门磁、门铃、开门、报警、</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7" name="图片 6">
            <a:extLst>
              <a:ext uri="{FF2B5EF4-FFF2-40B4-BE49-F238E27FC236}">
                <a16:creationId xmlns:a16="http://schemas.microsoft.com/office/drawing/2014/main" id="{754CE088-10EA-62AD-6B48-C32C05913A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30546" y="872837"/>
            <a:ext cx="1142484" cy="2294376"/>
          </a:xfrm>
          <a:prstGeom prst="rect">
            <a:avLst/>
          </a:prstGeom>
        </p:spPr>
      </p:pic>
      <p:graphicFrame>
        <p:nvGraphicFramePr>
          <p:cNvPr id="8" name="表格 7">
            <a:extLst>
              <a:ext uri="{FF2B5EF4-FFF2-40B4-BE49-F238E27FC236}">
                <a16:creationId xmlns:a16="http://schemas.microsoft.com/office/drawing/2014/main" id="{DA7F4693-8E7F-DD91-8041-F0FC5AA10E6C}"/>
              </a:ext>
            </a:extLst>
          </p:cNvPr>
          <p:cNvGraphicFramePr>
            <a:graphicFrameLocks noGrp="1"/>
          </p:cNvGraphicFramePr>
          <p:nvPr>
            <p:extLst>
              <p:ext uri="{D42A27DB-BD31-4B8C-83A1-F6EECF244321}">
                <p14:modId xmlns:p14="http://schemas.microsoft.com/office/powerpoint/2010/main" val="3804578763"/>
              </p:ext>
            </p:extLst>
          </p:nvPr>
        </p:nvGraphicFramePr>
        <p:xfrm>
          <a:off x="6487249" y="347790"/>
          <a:ext cx="5247360" cy="5486400"/>
        </p:xfrm>
        <a:graphic>
          <a:graphicData uri="http://schemas.openxmlformats.org/drawingml/2006/table">
            <a:tbl>
              <a:tblPr firstCol="1" bandRow="1">
                <a:tableStyleId>{5C22544A-7EE6-4342-B048-85BDC9FD1C3A}</a:tableStyleId>
              </a:tblPr>
              <a:tblGrid>
                <a:gridCol w="1049624">
                  <a:extLst>
                    <a:ext uri="{9D8B030D-6E8A-4147-A177-3AD203B41FA5}">
                      <a16:colId xmlns:a16="http://schemas.microsoft.com/office/drawing/2014/main" val="3275796485"/>
                    </a:ext>
                  </a:extLst>
                </a:gridCol>
                <a:gridCol w="4197736">
                  <a:extLst>
                    <a:ext uri="{9D8B030D-6E8A-4147-A177-3AD203B41FA5}">
                      <a16:colId xmlns:a16="http://schemas.microsoft.com/office/drawing/2014/main" val="1113328064"/>
                    </a:ext>
                  </a:extLst>
                </a:gridCol>
              </a:tblGrid>
              <a:tr h="118502">
                <a:tc>
                  <a:txBody>
                    <a:bodyPr/>
                    <a:lstStyle/>
                    <a:p>
                      <a:pPr marL="67945" eaLnBrk="0" hangingPunct="0">
                        <a:spcBef>
                          <a:spcPts val="655"/>
                        </a:spcBef>
                        <a:spcAft>
                          <a:spcPts val="0"/>
                        </a:spcAft>
                      </a:pPr>
                      <a:r>
                        <a:rPr lang="zh-CN" sz="800">
                          <a:effectLst/>
                        </a:rPr>
                        <a:t>硬件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45"/>
                        </a:spcBef>
                        <a:spcAft>
                          <a:spcPts val="0"/>
                        </a:spcAft>
                      </a:pPr>
                      <a:r>
                        <a:rPr lang="en-US"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597508393"/>
                  </a:ext>
                </a:extLst>
              </a:tr>
              <a:tr h="118502">
                <a:tc>
                  <a:txBody>
                    <a:bodyPr/>
                    <a:lstStyle/>
                    <a:p>
                      <a:pPr marL="67945" eaLnBrk="0" hangingPunct="0">
                        <a:spcBef>
                          <a:spcPts val="645"/>
                        </a:spcBef>
                      </a:pPr>
                      <a:r>
                        <a:rPr lang="zh-CN" sz="800">
                          <a:effectLst/>
                        </a:rPr>
                        <a:t>处理器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45"/>
                        </a:spcBef>
                      </a:pPr>
                      <a:r>
                        <a:rPr lang="zh-CN" sz="800">
                          <a:effectLst/>
                        </a:rPr>
                        <a:t>国产双核处理器</a:t>
                      </a:r>
                      <a:r>
                        <a:rPr lang="en-US" sz="800">
                          <a:effectLst/>
                        </a:rPr>
                        <a:t>+1G</a:t>
                      </a:r>
                      <a:r>
                        <a:rPr lang="zh-CN" sz="800">
                          <a:effectLst/>
                        </a:rPr>
                        <a:t>内存</a:t>
                      </a:r>
                      <a:r>
                        <a:rPr lang="en-US" sz="800">
                          <a:effectLst/>
                        </a:rPr>
                        <a:t>+16G EMMC</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3764896548"/>
                  </a:ext>
                </a:extLst>
              </a:tr>
              <a:tr h="118502">
                <a:tc>
                  <a:txBody>
                    <a:bodyPr/>
                    <a:lstStyle/>
                    <a:p>
                      <a:pPr marL="67945" eaLnBrk="0" hangingPunct="0">
                        <a:spcBef>
                          <a:spcPts val="660"/>
                        </a:spcBef>
                        <a:spcAft>
                          <a:spcPts val="0"/>
                        </a:spcAft>
                      </a:pP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60"/>
                        </a:spcBef>
                        <a:spcAft>
                          <a:spcPts val="0"/>
                        </a:spcAft>
                      </a:pPr>
                      <a:r>
                        <a:rPr lang="en-US" sz="800">
                          <a:effectLst/>
                        </a:rPr>
                        <a:t>Linux</a:t>
                      </a: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1483635666"/>
                  </a:ext>
                </a:extLst>
              </a:tr>
              <a:tr h="118502">
                <a:tc>
                  <a:txBody>
                    <a:bodyPr/>
                    <a:lstStyle/>
                    <a:p>
                      <a:pPr marL="67945" eaLnBrk="0" hangingPunct="0">
                        <a:spcBef>
                          <a:spcPts val="645"/>
                        </a:spcBef>
                      </a:pPr>
                      <a:r>
                        <a:rPr lang="zh-CN" sz="800">
                          <a:effectLst/>
                        </a:rPr>
                        <a:t>存储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45"/>
                        </a:spcBef>
                      </a:pPr>
                      <a:r>
                        <a:rPr lang="zh-CN" sz="800">
                          <a:effectLst/>
                        </a:rPr>
                        <a:t>支持</a:t>
                      </a:r>
                      <a:r>
                        <a:rPr lang="en-US" sz="800">
                          <a:effectLst/>
                        </a:rPr>
                        <a:t>TF</a:t>
                      </a:r>
                      <a:r>
                        <a:rPr lang="zh-CN" sz="800">
                          <a:effectLst/>
                        </a:rPr>
                        <a:t>卡存储（选配）</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85730239"/>
                  </a:ext>
                </a:extLst>
              </a:tr>
              <a:tr h="118502">
                <a:tc>
                  <a:txBody>
                    <a:bodyPr/>
                    <a:lstStyle/>
                    <a:p>
                      <a:pPr marL="67945" eaLnBrk="0" hangingPunct="0">
                        <a:spcBef>
                          <a:spcPts val="645"/>
                        </a:spcBef>
                      </a:pPr>
                      <a:r>
                        <a:rPr lang="zh-CN" sz="800">
                          <a:effectLst/>
                        </a:rPr>
                        <a:t>摄像头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algn="l"/>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2577129257"/>
                  </a:ext>
                </a:extLst>
              </a:tr>
              <a:tr h="118502">
                <a:tc>
                  <a:txBody>
                    <a:bodyPr/>
                    <a:lstStyle/>
                    <a:p>
                      <a:pPr marL="67945" eaLnBrk="0" hangingPunct="0">
                        <a:spcBef>
                          <a:spcPts val="645"/>
                        </a:spcBef>
                      </a:pPr>
                      <a:r>
                        <a:rPr lang="zh-CN" sz="800">
                          <a:effectLst/>
                        </a:rPr>
                        <a:t>成像器件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45"/>
                        </a:spcBef>
                      </a:pPr>
                      <a:r>
                        <a:rPr lang="en-US" sz="800">
                          <a:effectLst/>
                        </a:rPr>
                        <a:t>1/2.8" Progressive Scan CMOS</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1999283124"/>
                  </a:ext>
                </a:extLst>
              </a:tr>
              <a:tr h="118502">
                <a:tc>
                  <a:txBody>
                    <a:bodyPr/>
                    <a:lstStyle/>
                    <a:p>
                      <a:pPr marL="67945" eaLnBrk="0" hangingPunct="0">
                        <a:spcBef>
                          <a:spcPts val="660"/>
                        </a:spcBef>
                        <a:spcAft>
                          <a:spcPts val="0"/>
                        </a:spcAft>
                      </a:pPr>
                      <a:r>
                        <a:rPr lang="zh-CN" sz="800">
                          <a:effectLst/>
                        </a:rPr>
                        <a:t>镜头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60"/>
                        </a:spcBef>
                        <a:spcAft>
                          <a:spcPts val="0"/>
                        </a:spcAft>
                      </a:pPr>
                      <a:r>
                        <a:rPr lang="en-US" sz="800">
                          <a:effectLst/>
                        </a:rPr>
                        <a:t>4.5mm </a:t>
                      </a:r>
                      <a:r>
                        <a:rPr lang="zh-CN" sz="800">
                          <a:effectLst/>
                        </a:rPr>
                        <a:t>焦距</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2040925521"/>
                  </a:ext>
                </a:extLst>
              </a:tr>
              <a:tr h="118502">
                <a:tc>
                  <a:txBody>
                    <a:bodyPr/>
                    <a:lstStyle/>
                    <a:p>
                      <a:pPr marL="67945" eaLnBrk="0" hangingPunct="0">
                        <a:spcBef>
                          <a:spcPts val="660"/>
                        </a:spcBef>
                        <a:spcAft>
                          <a:spcPts val="0"/>
                        </a:spcAft>
                      </a:pPr>
                      <a:r>
                        <a:rPr lang="en-US" sz="800">
                          <a:effectLst/>
                        </a:rPr>
                        <a:t>WiFi</a:t>
                      </a:r>
                      <a:r>
                        <a:rPr lang="zh-CN" sz="800">
                          <a:effectLst/>
                        </a:rPr>
                        <a:t>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60"/>
                        </a:spcBef>
                        <a:spcAft>
                          <a:spcPts val="0"/>
                        </a:spcAft>
                      </a:pPr>
                      <a:r>
                        <a:rPr lang="en-US" sz="800">
                          <a:effectLst/>
                        </a:rPr>
                        <a:t>2.4GHz</a:t>
                      </a:r>
                      <a:r>
                        <a:rPr lang="zh-CN" sz="800">
                          <a:effectLst/>
                        </a:rPr>
                        <a:t>频段，</a:t>
                      </a:r>
                      <a:r>
                        <a:rPr lang="en-US" sz="800">
                          <a:effectLst/>
                        </a:rPr>
                        <a:t>IEEE802 b/g/n</a:t>
                      </a:r>
                      <a:r>
                        <a:rPr lang="zh-CN" sz="800">
                          <a:effectLst/>
                        </a:rPr>
                        <a:t>协议；</a:t>
                      </a:r>
                      <a:r>
                        <a:rPr lang="en-US" sz="800">
                          <a:effectLst/>
                        </a:rPr>
                        <a:t>5GHz</a:t>
                      </a:r>
                      <a:r>
                        <a:rPr lang="zh-CN" sz="800">
                          <a:effectLst/>
                        </a:rPr>
                        <a:t>频段，</a:t>
                      </a:r>
                      <a:r>
                        <a:rPr lang="en-US" sz="800">
                          <a:effectLst/>
                        </a:rPr>
                        <a:t>IEEE802 a/n/ac</a:t>
                      </a:r>
                      <a:r>
                        <a:rPr lang="zh-CN" sz="800">
                          <a:effectLst/>
                        </a:rPr>
                        <a:t>协议</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2610745274"/>
                  </a:ext>
                </a:extLst>
              </a:tr>
              <a:tr h="237003">
                <a:tc>
                  <a:txBody>
                    <a:bodyPr/>
                    <a:lstStyle/>
                    <a:p>
                      <a:pPr marL="67945" eaLnBrk="0" hangingPunct="0">
                        <a:spcBef>
                          <a:spcPts val="660"/>
                        </a:spcBef>
                        <a:spcAft>
                          <a:spcPts val="0"/>
                        </a:spcAft>
                      </a:pPr>
                      <a:r>
                        <a:rPr lang="zh-CN" sz="800">
                          <a:effectLst/>
                        </a:rPr>
                        <a:t>可刷卡类型</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nchor="ctr"/>
                </a:tc>
                <a:tc>
                  <a:txBody>
                    <a:bodyPr/>
                    <a:lstStyle/>
                    <a:p>
                      <a:pPr marL="67945" eaLnBrk="0" hangingPunct="0">
                        <a:spcBef>
                          <a:spcPts val="660"/>
                        </a:spcBef>
                        <a:spcAft>
                          <a:spcPts val="0"/>
                        </a:spcAft>
                      </a:pPr>
                      <a:r>
                        <a:rPr lang="en-US" sz="800">
                          <a:effectLst/>
                        </a:rPr>
                        <a:t>mifare one</a:t>
                      </a:r>
                      <a:r>
                        <a:rPr lang="zh-CN" sz="800">
                          <a:effectLst/>
                        </a:rPr>
                        <a:t>（</a:t>
                      </a:r>
                      <a:r>
                        <a:rPr lang="en-US" sz="800">
                          <a:effectLst/>
                        </a:rPr>
                        <a:t>M1</a:t>
                      </a:r>
                      <a:r>
                        <a:rPr lang="zh-CN" sz="800">
                          <a:effectLst/>
                        </a:rPr>
                        <a:t>）、</a:t>
                      </a:r>
                      <a:r>
                        <a:rPr lang="en-US" sz="800">
                          <a:effectLst/>
                        </a:rPr>
                        <a:t>S50</a:t>
                      </a:r>
                      <a:r>
                        <a:rPr lang="zh-CN" sz="800">
                          <a:effectLst/>
                        </a:rPr>
                        <a:t>、</a:t>
                      </a:r>
                      <a:r>
                        <a:rPr lang="en-US" sz="800">
                          <a:effectLst/>
                        </a:rPr>
                        <a:t>S70</a:t>
                      </a:r>
                      <a:r>
                        <a:rPr lang="zh-CN" sz="800">
                          <a:effectLst/>
                        </a:rPr>
                        <a:t>、</a:t>
                      </a:r>
                      <a:r>
                        <a:rPr lang="en-US" sz="800">
                          <a:effectLst/>
                        </a:rPr>
                        <a:t>NTAG2xx </a:t>
                      </a:r>
                      <a:r>
                        <a:rPr lang="zh-CN" sz="800">
                          <a:effectLst/>
                        </a:rPr>
                        <a:t>等</a:t>
                      </a:r>
                      <a:r>
                        <a:rPr lang="en-US" sz="800">
                          <a:effectLst/>
                        </a:rPr>
                        <a:t> 13.56MHz </a:t>
                      </a:r>
                      <a:r>
                        <a:rPr lang="zh-CN" sz="800">
                          <a:effectLst/>
                        </a:rPr>
                        <a:t>频段卡片、</a:t>
                      </a:r>
                      <a:r>
                        <a:rPr lang="en-US" sz="800">
                          <a:effectLst/>
                        </a:rPr>
                        <a:t>TK</a:t>
                      </a:r>
                      <a:r>
                        <a:rPr lang="zh-CN" sz="800">
                          <a:effectLst/>
                        </a:rPr>
                        <a:t>、</a:t>
                      </a:r>
                      <a:r>
                        <a:rPr lang="en-US" sz="800">
                          <a:effectLst/>
                        </a:rPr>
                        <a:t>EM </a:t>
                      </a:r>
                      <a:r>
                        <a:rPr lang="zh-CN" sz="800">
                          <a:effectLst/>
                        </a:rPr>
                        <a:t>等系列</a:t>
                      </a:r>
                      <a:r>
                        <a:rPr lang="en-US" sz="800">
                          <a:effectLst/>
                        </a:rPr>
                        <a:t> 125KHz </a:t>
                      </a:r>
                      <a:r>
                        <a:rPr lang="zh-CN" sz="800">
                          <a:effectLst/>
                        </a:rPr>
                        <a:t>频段卡片（</a:t>
                      </a:r>
                      <a:r>
                        <a:rPr lang="en-US" sz="800">
                          <a:effectLst/>
                        </a:rPr>
                        <a:t>IC/ID</a:t>
                      </a:r>
                      <a:r>
                        <a:rPr lang="zh-CN" sz="800">
                          <a:effectLst/>
                        </a:rPr>
                        <a:t>均支持）</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nchor="ctr"/>
                </a:tc>
                <a:extLst>
                  <a:ext uri="{0D108BD9-81ED-4DB2-BD59-A6C34878D82A}">
                    <a16:rowId xmlns:a16="http://schemas.microsoft.com/office/drawing/2014/main" val="2556507941"/>
                  </a:ext>
                </a:extLst>
              </a:tr>
              <a:tr h="118502">
                <a:tc>
                  <a:txBody>
                    <a:bodyPr/>
                    <a:lstStyle/>
                    <a:p>
                      <a:pPr marL="67945" eaLnBrk="0" hangingPunct="0">
                        <a:spcBef>
                          <a:spcPts val="660"/>
                        </a:spcBef>
                        <a:spcAft>
                          <a:spcPts val="0"/>
                        </a:spcAft>
                      </a:pPr>
                      <a:r>
                        <a:rPr lang="zh-CN" sz="800">
                          <a:effectLst/>
                        </a:rPr>
                        <a:t>扬声器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60"/>
                        </a:spcBef>
                        <a:spcAft>
                          <a:spcPts val="0"/>
                        </a:spcAft>
                      </a:pPr>
                      <a:r>
                        <a:rPr lang="zh-CN" sz="800">
                          <a:effectLst/>
                        </a:rPr>
                        <a:t>语音播放内容可定制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2644102320"/>
                  </a:ext>
                </a:extLst>
              </a:tr>
              <a:tr h="118502">
                <a:tc>
                  <a:txBody>
                    <a:bodyPr/>
                    <a:lstStyle/>
                    <a:p>
                      <a:pPr algn="l"/>
                      <a:r>
                        <a:rPr lang="zh-CN" sz="800" kern="0">
                          <a:effectLst/>
                        </a:rPr>
                        <a:t>性能</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2755408956"/>
                  </a:ext>
                </a:extLst>
              </a:tr>
              <a:tr h="118502">
                <a:tc>
                  <a:txBody>
                    <a:bodyPr/>
                    <a:lstStyle/>
                    <a:p>
                      <a:pPr algn="l"/>
                      <a:r>
                        <a:rPr lang="zh-CN" sz="800" kern="0">
                          <a:effectLst/>
                        </a:rPr>
                        <a:t>识别高度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1.2~2.3</a:t>
                      </a:r>
                      <a:r>
                        <a:rPr lang="zh-CN" sz="800" kern="0">
                          <a:effectLst/>
                        </a:rPr>
                        <a:t>米，角度可调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538100108"/>
                  </a:ext>
                </a:extLst>
              </a:tr>
              <a:tr h="118502">
                <a:tc>
                  <a:txBody>
                    <a:bodyPr/>
                    <a:lstStyle/>
                    <a:p>
                      <a:pPr algn="l"/>
                      <a:r>
                        <a:rPr lang="zh-CN" sz="800" kern="0">
                          <a:effectLst/>
                        </a:rPr>
                        <a:t>识别距离</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0.5~2.5</a:t>
                      </a:r>
                      <a:r>
                        <a:rPr lang="zh-CN" sz="800" kern="0">
                          <a:effectLst/>
                        </a:rPr>
                        <a:t>米</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391978873"/>
                  </a:ext>
                </a:extLst>
              </a:tr>
              <a:tr h="118502">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zh-CN" sz="800" kern="0">
                          <a:effectLst/>
                        </a:rPr>
                        <a:t>左右</a:t>
                      </a:r>
                      <a:r>
                        <a:rPr lang="en-US" sz="800" kern="0">
                          <a:effectLst/>
                        </a:rPr>
                        <a:t>30</a:t>
                      </a:r>
                      <a:r>
                        <a:rPr lang="zh-CN" sz="800" kern="0">
                          <a:effectLst/>
                        </a:rPr>
                        <a:t>度，上下</a:t>
                      </a:r>
                      <a:r>
                        <a:rPr lang="en-US" sz="800" kern="0">
                          <a:effectLst/>
                        </a:rPr>
                        <a:t>30</a:t>
                      </a:r>
                      <a:r>
                        <a:rPr lang="zh-CN" sz="800" kern="0">
                          <a:effectLst/>
                        </a:rPr>
                        <a:t>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2131986909"/>
                  </a:ext>
                </a:extLst>
              </a:tr>
              <a:tr h="118502">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zh-CN" sz="800" kern="0">
                          <a:effectLst/>
                        </a:rPr>
                        <a:t>小于</a:t>
                      </a:r>
                      <a:r>
                        <a:rPr lang="en-US" sz="800" kern="0">
                          <a:effectLst/>
                        </a:rPr>
                        <a:t>0.3</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107271573"/>
                  </a:ext>
                </a:extLst>
              </a:tr>
              <a:tr h="118502">
                <a:tc>
                  <a:txBody>
                    <a:bodyPr/>
                    <a:lstStyle/>
                    <a:p>
                      <a:pPr algn="l"/>
                      <a:r>
                        <a:rPr lang="zh-CN" sz="800" kern="0">
                          <a:effectLst/>
                        </a:rPr>
                        <a:t>存储容量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16</a:t>
                      </a:r>
                      <a:r>
                        <a:rPr lang="zh-CN" sz="800" kern="0">
                          <a:effectLst/>
                        </a:rPr>
                        <a:t>万条抓拍记录</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409059657"/>
                  </a:ext>
                </a:extLst>
              </a:tr>
              <a:tr h="118502">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24000</a:t>
                      </a:r>
                      <a:r>
                        <a:rPr lang="zh-CN" sz="800" kern="0">
                          <a:effectLst/>
                        </a:rPr>
                        <a:t>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3687078234"/>
                  </a:ext>
                </a:extLst>
              </a:tr>
              <a:tr h="118502">
                <a:tc>
                  <a:txBody>
                    <a:bodyPr/>
                    <a:lstStyle/>
                    <a:p>
                      <a:pPr algn="l"/>
                      <a:r>
                        <a:rPr lang="zh-CN" sz="800" kern="0">
                          <a:effectLst/>
                        </a:rPr>
                        <a:t>接口</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739703486"/>
                  </a:ext>
                </a:extLst>
              </a:tr>
              <a:tr h="118502">
                <a:tc>
                  <a:txBody>
                    <a:bodyPr/>
                    <a:lstStyle/>
                    <a:p>
                      <a:pPr marL="67945" eaLnBrk="0" hangingPunct="0">
                        <a:spcBef>
                          <a:spcPts val="645"/>
                        </a:spcBef>
                      </a:pPr>
                      <a:r>
                        <a:rPr lang="zh-CN" sz="800">
                          <a:effectLst/>
                        </a:rPr>
                        <a:t>电源输入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eaLnBrk="0" hangingPunct="0">
                        <a:spcBef>
                          <a:spcPts val="645"/>
                        </a:spcBef>
                      </a:pPr>
                      <a:r>
                        <a:rPr lang="en-US" sz="800">
                          <a:effectLst/>
                        </a:rPr>
                        <a:t>DC12V/2A</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3956189842"/>
                  </a:ext>
                </a:extLst>
              </a:tr>
              <a:tr h="118502">
                <a:tc>
                  <a:txBody>
                    <a:bodyPr/>
                    <a:lstStyle/>
                    <a:p>
                      <a:pPr marL="67945" algn="just" eaLnBrk="0" hangingPunct="0">
                        <a:spcBef>
                          <a:spcPts val="645"/>
                        </a:spcBef>
                      </a:pPr>
                      <a:r>
                        <a:rPr lang="zh-CN" sz="800">
                          <a:effectLst/>
                        </a:rPr>
                        <a:t>网络接口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dirty="0">
                          <a:effectLst/>
                        </a:rPr>
                        <a:t>1 </a:t>
                      </a:r>
                      <a:r>
                        <a:rPr lang="zh-CN" sz="800" dirty="0">
                          <a:effectLst/>
                        </a:rPr>
                        <a:t>个</a:t>
                      </a:r>
                      <a:r>
                        <a:rPr lang="en-US" sz="800" dirty="0">
                          <a:effectLst/>
                        </a:rPr>
                        <a:t> RJ45 10M / 100M </a:t>
                      </a:r>
                      <a:r>
                        <a:rPr lang="zh-CN" sz="800" dirty="0">
                          <a:effectLst/>
                        </a:rPr>
                        <a:t>自适应以太网口，可定制千兆网口</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684820428"/>
                  </a:ext>
                </a:extLst>
              </a:tr>
              <a:tr h="118502">
                <a:tc>
                  <a:txBody>
                    <a:bodyPr/>
                    <a:lstStyle/>
                    <a:p>
                      <a:pPr marL="67945" algn="just" eaLnBrk="0" hangingPunct="0">
                        <a:spcBef>
                          <a:spcPts val="645"/>
                        </a:spcBef>
                      </a:pPr>
                      <a:r>
                        <a:rPr lang="zh-CN" sz="800">
                          <a:effectLst/>
                        </a:rPr>
                        <a:t>韦根接口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a:effectLst/>
                        </a:rPr>
                        <a:t>1 </a:t>
                      </a:r>
                      <a:r>
                        <a:rPr lang="zh-CN" sz="800">
                          <a:effectLst/>
                        </a:rPr>
                        <a:t>路韦根接口输出，</a:t>
                      </a:r>
                      <a:r>
                        <a:rPr lang="en-US" sz="800">
                          <a:effectLst/>
                        </a:rPr>
                        <a:t>1</a:t>
                      </a:r>
                      <a:r>
                        <a:rPr lang="zh-CN" sz="800">
                          <a:effectLst/>
                        </a:rPr>
                        <a:t>路韦根接口输入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2926534576"/>
                  </a:ext>
                </a:extLst>
              </a:tr>
              <a:tr h="118502">
                <a:tc>
                  <a:txBody>
                    <a:bodyPr/>
                    <a:lstStyle/>
                    <a:p>
                      <a:pPr marL="67945" algn="just" eaLnBrk="0" hangingPunct="0">
                        <a:spcBef>
                          <a:spcPts val="645"/>
                        </a:spcBef>
                      </a:pPr>
                      <a:r>
                        <a:rPr lang="zh-CN" sz="800">
                          <a:effectLst/>
                        </a:rPr>
                        <a:t>报警接口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a:effectLst/>
                        </a:rPr>
                        <a:t>1 </a:t>
                      </a:r>
                      <a:r>
                        <a:rPr lang="zh-CN" sz="800">
                          <a:effectLst/>
                        </a:rPr>
                        <a:t>路火警输入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250011980"/>
                  </a:ext>
                </a:extLst>
              </a:tr>
              <a:tr h="118502">
                <a:tc>
                  <a:txBody>
                    <a:bodyPr/>
                    <a:lstStyle/>
                    <a:p>
                      <a:pPr marL="67945" algn="just" eaLnBrk="0" hangingPunct="0">
                        <a:spcBef>
                          <a:spcPts val="645"/>
                        </a:spcBef>
                      </a:pPr>
                      <a:r>
                        <a:rPr lang="zh-CN" sz="800">
                          <a:effectLst/>
                        </a:rPr>
                        <a:t>门磁接口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a:effectLst/>
                        </a:rPr>
                        <a:t>1 </a:t>
                      </a:r>
                      <a:r>
                        <a:rPr lang="zh-CN" sz="800">
                          <a:effectLst/>
                        </a:rPr>
                        <a:t>路门磁接口输入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2861003218"/>
                  </a:ext>
                </a:extLst>
              </a:tr>
              <a:tr h="118502">
                <a:tc>
                  <a:txBody>
                    <a:bodyPr/>
                    <a:lstStyle/>
                    <a:p>
                      <a:pPr marL="67945" algn="just" eaLnBrk="0" hangingPunct="0">
                        <a:spcBef>
                          <a:spcPts val="645"/>
                        </a:spcBef>
                      </a:pPr>
                      <a:r>
                        <a:rPr lang="zh-CN" sz="800">
                          <a:effectLst/>
                        </a:rPr>
                        <a:t>开门接口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a:effectLst/>
                        </a:rPr>
                        <a:t>1 </a:t>
                      </a:r>
                      <a:r>
                        <a:rPr lang="zh-CN" sz="800">
                          <a:effectLst/>
                        </a:rPr>
                        <a:t>路开门接口输入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2710763506"/>
                  </a:ext>
                </a:extLst>
              </a:tr>
              <a:tr h="118502">
                <a:tc>
                  <a:txBody>
                    <a:bodyPr/>
                    <a:lstStyle/>
                    <a:p>
                      <a:pPr marL="67945" algn="just" eaLnBrk="0" hangingPunct="0">
                        <a:spcBef>
                          <a:spcPts val="645"/>
                        </a:spcBef>
                      </a:pPr>
                      <a:r>
                        <a:rPr lang="zh-CN" sz="800">
                          <a:effectLst/>
                        </a:rPr>
                        <a:t>门铃接口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a:effectLst/>
                        </a:rPr>
                        <a:t>1 </a:t>
                      </a:r>
                      <a:r>
                        <a:rPr lang="zh-CN" sz="800">
                          <a:effectLst/>
                        </a:rPr>
                        <a:t>路门铃接口输出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778826"/>
                  </a:ext>
                </a:extLst>
              </a:tr>
              <a:tr h="118502">
                <a:tc>
                  <a:txBody>
                    <a:bodyPr/>
                    <a:lstStyle/>
                    <a:p>
                      <a:pPr marL="67945" algn="just" eaLnBrk="0" hangingPunct="0">
                        <a:spcBef>
                          <a:spcPts val="645"/>
                        </a:spcBef>
                      </a:pPr>
                      <a:r>
                        <a:rPr lang="zh-CN" sz="800">
                          <a:effectLst/>
                        </a:rPr>
                        <a:t>门锁接口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a:effectLst/>
                        </a:rPr>
                        <a:t>1 </a:t>
                      </a:r>
                      <a:r>
                        <a:rPr lang="zh-CN" sz="800">
                          <a:effectLst/>
                        </a:rPr>
                        <a:t>路门锁接口输出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3446507687"/>
                  </a:ext>
                </a:extLst>
              </a:tr>
              <a:tr h="118502">
                <a:tc>
                  <a:txBody>
                    <a:bodyPr/>
                    <a:lstStyle/>
                    <a:p>
                      <a:pPr marL="67945" algn="just" eaLnBrk="0" hangingPunct="0">
                        <a:spcBef>
                          <a:spcPts val="645"/>
                        </a:spcBef>
                      </a:pP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a:effectLst/>
                        </a:rPr>
                        <a:t>1 </a:t>
                      </a:r>
                      <a:r>
                        <a:rPr lang="zh-CN" sz="800">
                          <a:effectLst/>
                        </a:rPr>
                        <a:t>路</a:t>
                      </a:r>
                      <a:r>
                        <a:rPr lang="en-US" sz="800">
                          <a:effectLst/>
                        </a:rPr>
                        <a:t>RS485</a:t>
                      </a: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2314729423"/>
                  </a:ext>
                </a:extLst>
              </a:tr>
              <a:tr h="118502">
                <a:tc>
                  <a:txBody>
                    <a:bodyPr/>
                    <a:lstStyle/>
                    <a:p>
                      <a:pPr marL="67945" algn="just" eaLnBrk="0" hangingPunct="0">
                        <a:spcBef>
                          <a:spcPts val="645"/>
                        </a:spcBef>
                      </a:pPr>
                      <a:r>
                        <a:rPr lang="en-US" sz="800">
                          <a:effectLst/>
                        </a:rPr>
                        <a:t>USB</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tc>
                  <a:txBody>
                    <a:bodyPr/>
                    <a:lstStyle/>
                    <a:p>
                      <a:pPr marL="67945" algn="just" eaLnBrk="0" hangingPunct="0">
                        <a:spcBef>
                          <a:spcPts val="645"/>
                        </a:spcBef>
                      </a:pPr>
                      <a:r>
                        <a:rPr lang="en-US" sz="800">
                          <a:effectLst/>
                        </a:rPr>
                        <a:t>1 </a:t>
                      </a:r>
                      <a:r>
                        <a:rPr lang="zh-CN" sz="800">
                          <a:effectLst/>
                        </a:rPr>
                        <a:t>路</a:t>
                      </a:r>
                      <a:r>
                        <a:rPr lang="en-US" sz="800">
                          <a:effectLst/>
                        </a:rPr>
                        <a:t>USB</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365749971"/>
                  </a:ext>
                </a:extLst>
              </a:tr>
              <a:tr h="118502">
                <a:tc>
                  <a:txBody>
                    <a:bodyPr/>
                    <a:lstStyle/>
                    <a:p>
                      <a:pPr algn="l"/>
                      <a:r>
                        <a:rPr lang="zh-CN" sz="800" kern="0">
                          <a:effectLst/>
                        </a:rPr>
                        <a:t>摄像机参数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3316341117"/>
                  </a:ext>
                </a:extLst>
              </a:tr>
              <a:tr h="118502">
                <a:tc>
                  <a:txBody>
                    <a:bodyPr/>
                    <a:lstStyle/>
                    <a:p>
                      <a:pPr algn="l"/>
                      <a:r>
                        <a:rPr lang="zh-CN" sz="800" kern="0">
                          <a:effectLst/>
                        </a:rPr>
                        <a:t>摄像机</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zh-CN" sz="800" kern="100">
                          <a:effectLst/>
                        </a:rPr>
                        <a:t>双目摄像头，全玻璃镜头，可见光和近红外，支持活体检测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3088105417"/>
                  </a:ext>
                </a:extLst>
              </a:tr>
              <a:tr h="118502">
                <a:tc>
                  <a:txBody>
                    <a:bodyPr/>
                    <a:lstStyle/>
                    <a:p>
                      <a:pPr algn="l"/>
                      <a:r>
                        <a:rPr lang="zh-CN" sz="800" kern="0">
                          <a:effectLst/>
                        </a:rPr>
                        <a:t>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3130226971"/>
                  </a:ext>
                </a:extLst>
              </a:tr>
              <a:tr h="118502">
                <a:tc>
                  <a:txBody>
                    <a:bodyPr/>
                    <a:lstStyle/>
                    <a:p>
                      <a:pPr algn="l"/>
                      <a:r>
                        <a:rPr lang="zh-CN" sz="800" kern="0">
                          <a:effectLst/>
                        </a:rPr>
                        <a:t>最低照度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zh-CN" sz="800" kern="0">
                          <a:effectLst/>
                        </a:rPr>
                        <a:t>彩色</a:t>
                      </a:r>
                      <a:r>
                        <a:rPr lang="en-US" sz="800" kern="0">
                          <a:effectLst/>
                        </a:rPr>
                        <a:t>0.01Lux @F1.2(ICR);</a:t>
                      </a:r>
                      <a:r>
                        <a:rPr lang="zh-CN" sz="800" kern="0">
                          <a:effectLst/>
                        </a:rPr>
                        <a:t>黑白</a:t>
                      </a:r>
                      <a:r>
                        <a:rPr lang="en-US" sz="800" kern="0">
                          <a:effectLst/>
                        </a:rPr>
                        <a:t>0.001Lux @F1.2 (ICR)</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391388837"/>
                  </a:ext>
                </a:extLst>
              </a:tr>
              <a:tr h="118502">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1312849960"/>
                  </a:ext>
                </a:extLst>
              </a:tr>
              <a:tr h="118502">
                <a:tc>
                  <a:txBody>
                    <a:bodyPr/>
                    <a:lstStyle/>
                    <a:p>
                      <a:pPr algn="l"/>
                      <a:r>
                        <a:rPr lang="zh-CN" sz="800" kern="0">
                          <a:effectLst/>
                        </a:rPr>
                        <a:t>宽动态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marL="67945" eaLnBrk="0" hangingPunct="0">
                        <a:spcBef>
                          <a:spcPts val="660"/>
                        </a:spcBef>
                        <a:spcAft>
                          <a:spcPts val="0"/>
                        </a:spcAft>
                      </a:pPr>
                      <a:r>
                        <a:rPr lang="en-US" sz="800">
                          <a:effectLst/>
                        </a:rPr>
                        <a:t>120db</a:t>
                      </a:r>
                      <a:r>
                        <a:rPr lang="zh-CN" sz="800">
                          <a:effectLst/>
                        </a:rPr>
                        <a:t>，</a:t>
                      </a:r>
                      <a:r>
                        <a:rPr lang="en-US" sz="800">
                          <a:effectLst/>
                        </a:rPr>
                        <a:t>ISP</a:t>
                      </a:r>
                      <a:r>
                        <a:rPr lang="zh-CN" sz="800">
                          <a:effectLst/>
                        </a:rPr>
                        <a:t>算法人脸局部曝光</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5850" marR="25850" marT="0" marB="0"/>
                </a:tc>
                <a:extLst>
                  <a:ext uri="{0D108BD9-81ED-4DB2-BD59-A6C34878D82A}">
                    <a16:rowId xmlns:a16="http://schemas.microsoft.com/office/drawing/2014/main" val="1794359713"/>
                  </a:ext>
                </a:extLst>
              </a:tr>
              <a:tr h="118502">
                <a:tc>
                  <a:txBody>
                    <a:bodyPr/>
                    <a:lstStyle/>
                    <a:p>
                      <a:pPr algn="l"/>
                      <a:r>
                        <a:rPr lang="zh-CN" sz="800" kern="0">
                          <a:effectLst/>
                        </a:rPr>
                        <a:t>视频编码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H.265 Main Profile</a:t>
                      </a:r>
                      <a:r>
                        <a:rPr lang="zh-CN" sz="800" kern="0">
                          <a:effectLst/>
                        </a:rPr>
                        <a:t>编码</a:t>
                      </a:r>
                      <a:r>
                        <a:rPr lang="en-US" sz="800" kern="0">
                          <a:effectLst/>
                        </a:rPr>
                        <a:t>/H.264 BP/MP/HP</a:t>
                      </a:r>
                      <a:r>
                        <a:rPr lang="zh-CN" sz="800" kern="0">
                          <a:effectLst/>
                        </a:rPr>
                        <a:t>编码</a:t>
                      </a:r>
                      <a:r>
                        <a:rPr lang="en-US" sz="800" kern="0">
                          <a:effectLst/>
                        </a:rPr>
                        <a:t>/MJPEG</a:t>
                      </a:r>
                      <a:r>
                        <a:rPr lang="zh-CN" sz="800" kern="0">
                          <a:effectLst/>
                        </a:rPr>
                        <a:t>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3934403313"/>
                  </a:ext>
                </a:extLst>
              </a:tr>
              <a:tr h="118502">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dirty="0">
                          <a:effectLst/>
                        </a:rPr>
                        <a:t> </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1547353887"/>
                  </a:ext>
                </a:extLst>
              </a:tr>
              <a:tr h="118502">
                <a:tc>
                  <a:txBody>
                    <a:bodyPr/>
                    <a:lstStyle/>
                    <a:p>
                      <a:pPr algn="l"/>
                      <a:r>
                        <a:rPr lang="zh-CN" sz="800" kern="0">
                          <a:effectLst/>
                        </a:rPr>
                        <a:t>工作温度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dirty="0">
                          <a:effectLst/>
                        </a:rPr>
                        <a:t>-20</a:t>
                      </a:r>
                      <a:r>
                        <a:rPr lang="zh-CN" sz="800" kern="0" dirty="0">
                          <a:effectLst/>
                        </a:rPr>
                        <a:t>℃</a:t>
                      </a:r>
                      <a:r>
                        <a:rPr lang="en-US" sz="800" kern="0" dirty="0">
                          <a:effectLst/>
                        </a:rPr>
                        <a:t> - 55</a:t>
                      </a:r>
                      <a:r>
                        <a:rPr lang="zh-CN" sz="800" kern="0" dirty="0">
                          <a:effectLst/>
                        </a:rPr>
                        <a:t>℃</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2713717628"/>
                  </a:ext>
                </a:extLst>
              </a:tr>
              <a:tr h="118502">
                <a:tc>
                  <a:txBody>
                    <a:bodyPr/>
                    <a:lstStyle/>
                    <a:p>
                      <a:pPr algn="l"/>
                      <a:r>
                        <a:rPr lang="zh-CN" sz="800" kern="0">
                          <a:effectLst/>
                        </a:rPr>
                        <a:t>工作湿度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3656510348"/>
                  </a:ext>
                </a:extLst>
              </a:tr>
              <a:tr h="118502">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20W(MAX)</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2368284318"/>
                  </a:ext>
                </a:extLst>
              </a:tr>
              <a:tr h="118502">
                <a:tc>
                  <a:txBody>
                    <a:bodyPr/>
                    <a:lstStyle/>
                    <a:p>
                      <a:pPr algn="l"/>
                      <a:r>
                        <a:rPr lang="zh-CN" sz="800" kern="0" dirty="0">
                          <a:effectLst/>
                        </a:rPr>
                        <a:t>抗静电</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zh-CN" sz="800" kern="100" dirty="0">
                          <a:effectLst/>
                        </a:rPr>
                        <a:t>接触</a:t>
                      </a:r>
                      <a:r>
                        <a:rPr lang="en-US" sz="800" kern="100" dirty="0">
                          <a:effectLst/>
                        </a:rPr>
                        <a:t>±6KV</a:t>
                      </a:r>
                      <a:r>
                        <a:rPr lang="zh-CN" sz="800" kern="100" dirty="0">
                          <a:effectLst/>
                        </a:rPr>
                        <a:t>，空气</a:t>
                      </a:r>
                      <a:r>
                        <a:rPr lang="en-US" sz="800" kern="100" dirty="0">
                          <a:effectLst/>
                        </a:rPr>
                        <a:t>±8KV</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4220439875"/>
                  </a:ext>
                </a:extLst>
              </a:tr>
              <a:tr h="118502">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DC12V/2A</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545847566"/>
                  </a:ext>
                </a:extLst>
              </a:tr>
              <a:tr h="118502">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IP42</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4197619237"/>
                  </a:ext>
                </a:extLst>
              </a:tr>
              <a:tr h="118502">
                <a:tc>
                  <a:txBody>
                    <a:bodyPr/>
                    <a:lstStyle/>
                    <a:p>
                      <a:pPr algn="l"/>
                      <a:r>
                        <a:rPr lang="zh-CN" sz="800" kern="0">
                          <a:effectLst/>
                        </a:rPr>
                        <a:t>屏幕规格</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a:effectLst/>
                        </a:rPr>
                        <a:t>8</a:t>
                      </a:r>
                      <a:r>
                        <a:rPr lang="zh-CN" sz="800" kern="0">
                          <a:effectLst/>
                        </a:rPr>
                        <a:t>寸高清</a:t>
                      </a:r>
                      <a:r>
                        <a:rPr lang="en-US" sz="800" kern="0">
                          <a:effectLst/>
                        </a:rPr>
                        <a:t>IPS</a:t>
                      </a:r>
                      <a:r>
                        <a:rPr lang="zh-CN" sz="800" kern="0">
                          <a:effectLst/>
                        </a:rPr>
                        <a:t>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2241036799"/>
                  </a:ext>
                </a:extLst>
              </a:tr>
              <a:tr h="118502">
                <a:tc>
                  <a:txBody>
                    <a:bodyPr/>
                    <a:lstStyle/>
                    <a:p>
                      <a:pPr algn="l"/>
                      <a:r>
                        <a:rPr lang="zh-CN" sz="800" kern="0">
                          <a:effectLst/>
                        </a:rPr>
                        <a:t>设备尺寸</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tc>
                  <a:txBody>
                    <a:bodyPr/>
                    <a:lstStyle/>
                    <a:p>
                      <a:pPr algn="l"/>
                      <a:r>
                        <a:rPr lang="en-US" sz="800" kern="0" dirty="0">
                          <a:effectLst/>
                        </a:rPr>
                        <a:t>215.22*130*18mm</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5850" marR="25850" marT="0" marB="0" anchor="ctr"/>
                </a:tc>
                <a:extLst>
                  <a:ext uri="{0D108BD9-81ED-4DB2-BD59-A6C34878D82A}">
                    <a16:rowId xmlns:a16="http://schemas.microsoft.com/office/drawing/2014/main" val="1442432828"/>
                  </a:ext>
                </a:extLst>
              </a:tr>
            </a:tbl>
          </a:graphicData>
        </a:graphic>
      </p:graphicFrame>
      <p:pic>
        <p:nvPicPr>
          <p:cNvPr id="10" name="图片 9">
            <a:extLst>
              <a:ext uri="{FF2B5EF4-FFF2-40B4-BE49-F238E27FC236}">
                <a16:creationId xmlns:a16="http://schemas.microsoft.com/office/drawing/2014/main" id="{59F07C75-2FA6-D13B-9ECB-9F116562322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7309" y="1227398"/>
            <a:ext cx="3305172" cy="766800"/>
          </a:xfrm>
          <a:prstGeom prst="rect">
            <a:avLst/>
          </a:prstGeom>
        </p:spPr>
      </p:pic>
    </p:spTree>
    <p:extLst>
      <p:ext uri="{BB962C8B-B14F-4D97-AF65-F5344CB8AC3E}">
        <p14:creationId xmlns:p14="http://schemas.microsoft.com/office/powerpoint/2010/main" val="5128512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46616"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8</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寸防水刷卡人脸识别机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30000</a:t>
            </a:r>
            <a:r>
              <a:rPr lang="zh-CN" altLang="en-US" sz="1200" dirty="0">
                <a:latin typeface="微软雅黑" panose="020B0503020204020204" charset="-122"/>
                <a:ea typeface="微软雅黑" panose="020B0503020204020204" charset="-122"/>
                <a:sym typeface="宋体" panose="02010600030101010101" pitchFamily="2" charset="-122"/>
              </a:rPr>
              <a:t>的人脸比对库及</a:t>
            </a: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、超薄机身，精致型工业设计；</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、支持防拆报警；</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、支持咪头输入音频，喇叭输出音频；</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0.3s</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WG26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WG34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RJ45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USB</a:t>
            </a:r>
            <a:r>
              <a:rPr lang="zh-CN" altLang="en-US" sz="1200" dirty="0">
                <a:latin typeface="微软雅黑" panose="020B0503020204020204" charset="-122"/>
                <a:ea typeface="微软雅黑" panose="020B0503020204020204" charset="-122"/>
                <a:sym typeface="宋体" panose="02010600030101010101" pitchFamily="2" charset="-122"/>
              </a:rPr>
              <a:t>、门磁、门铃、开门、报警、</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寸</a:t>
            </a:r>
            <a:r>
              <a:rPr lang="en-US" altLang="zh-CN" sz="1200" dirty="0">
                <a:latin typeface="微软雅黑" panose="020B0503020204020204" charset="-122"/>
                <a:ea typeface="微软雅黑" panose="020B0503020204020204" charset="-122"/>
                <a:sym typeface="宋体" panose="02010600030101010101" pitchFamily="2" charset="-122"/>
              </a:rPr>
              <a:t>IPS</a:t>
            </a:r>
            <a:r>
              <a:rPr lang="zh-CN" altLang="en-US" sz="1200" dirty="0">
                <a:latin typeface="微软雅黑" panose="020B0503020204020204" charset="-122"/>
                <a:ea typeface="微软雅黑" panose="020B0503020204020204" charset="-122"/>
                <a:sym typeface="宋体" panose="02010600030101010101" pitchFamily="2" charset="-122"/>
              </a:rPr>
              <a:t>全视角高清显示屏，图像无拖影、无延迟；</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5" name="图片 4">
            <a:extLst>
              <a:ext uri="{FF2B5EF4-FFF2-40B4-BE49-F238E27FC236}">
                <a16:creationId xmlns:a16="http://schemas.microsoft.com/office/drawing/2014/main" id="{7403AAC3-612F-A446-12B8-2C01230BFA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95487" y="907473"/>
            <a:ext cx="1209568" cy="2199215"/>
          </a:xfrm>
          <a:prstGeom prst="rect">
            <a:avLst/>
          </a:prstGeom>
        </p:spPr>
      </p:pic>
      <p:graphicFrame>
        <p:nvGraphicFramePr>
          <p:cNvPr id="9" name="表格 8">
            <a:extLst>
              <a:ext uri="{FF2B5EF4-FFF2-40B4-BE49-F238E27FC236}">
                <a16:creationId xmlns:a16="http://schemas.microsoft.com/office/drawing/2014/main" id="{AC6EEBFE-2FA8-B981-4E94-212E8D0D9BA6}"/>
              </a:ext>
            </a:extLst>
          </p:cNvPr>
          <p:cNvGraphicFramePr>
            <a:graphicFrameLocks noGrp="1"/>
          </p:cNvGraphicFramePr>
          <p:nvPr>
            <p:extLst>
              <p:ext uri="{D42A27DB-BD31-4B8C-83A1-F6EECF244321}">
                <p14:modId xmlns:p14="http://schemas.microsoft.com/office/powerpoint/2010/main" val="109921791"/>
              </p:ext>
            </p:extLst>
          </p:nvPr>
        </p:nvGraphicFramePr>
        <p:xfrm>
          <a:off x="6495930" y="347791"/>
          <a:ext cx="5314503" cy="5486400"/>
        </p:xfrm>
        <a:graphic>
          <a:graphicData uri="http://schemas.openxmlformats.org/drawingml/2006/table">
            <a:tbl>
              <a:tblPr firstCol="1" bandRow="1">
                <a:tableStyleId>{5C22544A-7EE6-4342-B048-85BDC9FD1C3A}</a:tableStyleId>
              </a:tblPr>
              <a:tblGrid>
                <a:gridCol w="1047870">
                  <a:extLst>
                    <a:ext uri="{9D8B030D-6E8A-4147-A177-3AD203B41FA5}">
                      <a16:colId xmlns:a16="http://schemas.microsoft.com/office/drawing/2014/main" val="366643251"/>
                    </a:ext>
                  </a:extLst>
                </a:gridCol>
                <a:gridCol w="4266633">
                  <a:extLst>
                    <a:ext uri="{9D8B030D-6E8A-4147-A177-3AD203B41FA5}">
                      <a16:colId xmlns:a16="http://schemas.microsoft.com/office/drawing/2014/main" val="3607451675"/>
                    </a:ext>
                  </a:extLst>
                </a:gridCol>
              </a:tblGrid>
              <a:tr h="117296">
                <a:tc>
                  <a:txBody>
                    <a:bodyPr/>
                    <a:lstStyle/>
                    <a:p>
                      <a:pPr marL="67945" eaLnBrk="0" hangingPunct="0">
                        <a:spcBef>
                          <a:spcPts val="655"/>
                        </a:spcBef>
                        <a:spcAft>
                          <a:spcPts val="0"/>
                        </a:spcAft>
                      </a:pPr>
                      <a:r>
                        <a:rPr lang="zh-CN" sz="800">
                          <a:effectLst/>
                        </a:rPr>
                        <a:t>硬件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45"/>
                        </a:spcBef>
                        <a:spcAft>
                          <a:spcPts val="0"/>
                        </a:spcAft>
                      </a:pPr>
                      <a:r>
                        <a:rPr lang="en-US"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764667212"/>
                  </a:ext>
                </a:extLst>
              </a:tr>
              <a:tr h="117296">
                <a:tc>
                  <a:txBody>
                    <a:bodyPr/>
                    <a:lstStyle/>
                    <a:p>
                      <a:pPr marL="67945" eaLnBrk="0" hangingPunct="0">
                        <a:spcBef>
                          <a:spcPts val="645"/>
                        </a:spcBef>
                      </a:pPr>
                      <a:r>
                        <a:rPr lang="zh-CN" sz="800">
                          <a:effectLst/>
                        </a:rPr>
                        <a:t>处理器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45"/>
                        </a:spcBef>
                      </a:pPr>
                      <a:r>
                        <a:rPr lang="zh-CN" sz="800">
                          <a:effectLst/>
                        </a:rPr>
                        <a:t>双核 </a:t>
                      </a:r>
                      <a:r>
                        <a:rPr lang="en-US" sz="800">
                          <a:effectLst/>
                        </a:rPr>
                        <a:t>ARM Cortex-A7 and RISC-V MCU</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1355292452"/>
                  </a:ext>
                </a:extLst>
              </a:tr>
              <a:tr h="117296">
                <a:tc>
                  <a:txBody>
                    <a:bodyPr/>
                    <a:lstStyle/>
                    <a:p>
                      <a:pPr marL="67945" eaLnBrk="0" hangingPunct="0">
                        <a:spcBef>
                          <a:spcPts val="660"/>
                        </a:spcBef>
                        <a:spcAft>
                          <a:spcPts val="0"/>
                        </a:spcAft>
                      </a:pP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60"/>
                        </a:spcBef>
                        <a:spcAft>
                          <a:spcPts val="0"/>
                        </a:spcAft>
                      </a:pPr>
                      <a:r>
                        <a:rPr lang="en-US" sz="800">
                          <a:effectLst/>
                        </a:rPr>
                        <a:t>Linux</a:t>
                      </a: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4023631089"/>
                  </a:ext>
                </a:extLst>
              </a:tr>
              <a:tr h="117296">
                <a:tc>
                  <a:txBody>
                    <a:bodyPr/>
                    <a:lstStyle/>
                    <a:p>
                      <a:pPr marL="67945" eaLnBrk="0" hangingPunct="0">
                        <a:spcBef>
                          <a:spcPts val="645"/>
                        </a:spcBef>
                      </a:pPr>
                      <a:r>
                        <a:rPr lang="zh-CN" sz="800">
                          <a:effectLst/>
                        </a:rPr>
                        <a:t>存储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45"/>
                        </a:spcBef>
                      </a:pPr>
                      <a:r>
                        <a:rPr lang="en-US" sz="800">
                          <a:effectLst/>
                        </a:rPr>
                        <a:t>1GB</a:t>
                      </a:r>
                      <a:r>
                        <a:rPr lang="zh-CN" sz="800">
                          <a:effectLst/>
                        </a:rPr>
                        <a:t>内存</a:t>
                      </a:r>
                      <a:r>
                        <a:rPr lang="en-US" sz="800">
                          <a:effectLst/>
                        </a:rPr>
                        <a:t> + 8GB eMMC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nchor="ctr"/>
                </a:tc>
                <a:extLst>
                  <a:ext uri="{0D108BD9-81ED-4DB2-BD59-A6C34878D82A}">
                    <a16:rowId xmlns:a16="http://schemas.microsoft.com/office/drawing/2014/main" val="2226914211"/>
                  </a:ext>
                </a:extLst>
              </a:tr>
              <a:tr h="117296">
                <a:tc>
                  <a:txBody>
                    <a:bodyPr/>
                    <a:lstStyle/>
                    <a:p>
                      <a:pPr marL="67945" eaLnBrk="0" hangingPunct="0">
                        <a:spcBef>
                          <a:spcPts val="645"/>
                        </a:spcBef>
                      </a:pPr>
                      <a:r>
                        <a:rPr lang="zh-CN" sz="800">
                          <a:effectLst/>
                        </a:rPr>
                        <a:t>摄像头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algn="l"/>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3299424124"/>
                  </a:ext>
                </a:extLst>
              </a:tr>
              <a:tr h="117296">
                <a:tc>
                  <a:txBody>
                    <a:bodyPr/>
                    <a:lstStyle/>
                    <a:p>
                      <a:pPr marL="67945" eaLnBrk="0" hangingPunct="0">
                        <a:spcBef>
                          <a:spcPts val="645"/>
                        </a:spcBef>
                      </a:pPr>
                      <a:r>
                        <a:rPr lang="zh-CN" sz="800">
                          <a:effectLst/>
                        </a:rPr>
                        <a:t>成像器件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45"/>
                        </a:spcBef>
                      </a:pPr>
                      <a:r>
                        <a:rPr lang="en-US" sz="800">
                          <a:effectLst/>
                        </a:rPr>
                        <a:t>1/2.8" Progressive Scan CMOS</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1994819131"/>
                  </a:ext>
                </a:extLst>
              </a:tr>
              <a:tr h="117296">
                <a:tc>
                  <a:txBody>
                    <a:bodyPr/>
                    <a:lstStyle/>
                    <a:p>
                      <a:pPr marL="67945" eaLnBrk="0" hangingPunct="0">
                        <a:spcBef>
                          <a:spcPts val="660"/>
                        </a:spcBef>
                        <a:spcAft>
                          <a:spcPts val="0"/>
                        </a:spcAft>
                      </a:pPr>
                      <a:r>
                        <a:rPr lang="zh-CN" sz="800">
                          <a:effectLst/>
                        </a:rPr>
                        <a:t>镜头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60"/>
                        </a:spcBef>
                        <a:spcAft>
                          <a:spcPts val="0"/>
                        </a:spcAft>
                      </a:pPr>
                      <a:r>
                        <a:rPr lang="en-US" sz="800">
                          <a:effectLst/>
                        </a:rPr>
                        <a:t>4.5mm </a:t>
                      </a:r>
                      <a:r>
                        <a:rPr lang="zh-CN" sz="800">
                          <a:effectLst/>
                        </a:rPr>
                        <a:t>焦距</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1368618090"/>
                  </a:ext>
                </a:extLst>
              </a:tr>
              <a:tr h="117296">
                <a:tc>
                  <a:txBody>
                    <a:bodyPr/>
                    <a:lstStyle/>
                    <a:p>
                      <a:pPr marL="67945" eaLnBrk="0" hangingPunct="0">
                        <a:spcBef>
                          <a:spcPts val="660"/>
                        </a:spcBef>
                        <a:spcAft>
                          <a:spcPts val="0"/>
                        </a:spcAft>
                      </a:pPr>
                      <a:r>
                        <a:rPr lang="en-US" sz="800">
                          <a:effectLst/>
                        </a:rPr>
                        <a:t>WiFi</a:t>
                      </a:r>
                      <a:r>
                        <a:rPr lang="zh-CN" sz="800">
                          <a:effectLst/>
                        </a:rPr>
                        <a:t>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60"/>
                        </a:spcBef>
                        <a:spcAft>
                          <a:spcPts val="0"/>
                        </a:spcAft>
                      </a:pPr>
                      <a:r>
                        <a:rPr lang="en-US" sz="800">
                          <a:effectLst/>
                        </a:rPr>
                        <a:t>2.4GHz WiFi SoC</a:t>
                      </a:r>
                      <a:r>
                        <a:rPr lang="zh-CN" sz="800">
                          <a:effectLst/>
                        </a:rPr>
                        <a:t>芯片，集成</a:t>
                      </a:r>
                      <a:r>
                        <a:rPr lang="en-US" sz="800">
                          <a:effectLst/>
                        </a:rPr>
                        <a:t>IEEE 802.11b/g/n</a:t>
                      </a:r>
                      <a:r>
                        <a:rPr lang="zh-CN" sz="800">
                          <a:effectLst/>
                        </a:rPr>
                        <a:t>基带和</a:t>
                      </a:r>
                      <a:r>
                        <a:rPr lang="en-US" sz="800">
                          <a:effectLst/>
                        </a:rPr>
                        <a:t>RF</a:t>
                      </a:r>
                      <a:r>
                        <a:rPr lang="zh-CN" sz="800">
                          <a:effectLst/>
                        </a:rPr>
                        <a:t>电路，最大</a:t>
                      </a:r>
                      <a:r>
                        <a:rPr lang="en-US" sz="800">
                          <a:effectLst/>
                        </a:rPr>
                        <a:t>72.2Mbit/s</a:t>
                      </a:r>
                      <a:r>
                        <a:rPr lang="zh-CN" sz="800">
                          <a:effectLst/>
                        </a:rPr>
                        <a:t>物理层速率</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96045506"/>
                  </a:ext>
                </a:extLst>
              </a:tr>
              <a:tr h="234592">
                <a:tc>
                  <a:txBody>
                    <a:bodyPr/>
                    <a:lstStyle/>
                    <a:p>
                      <a:pPr marL="67945" algn="just" eaLnBrk="0" hangingPunct="0">
                        <a:spcBef>
                          <a:spcPts val="660"/>
                        </a:spcBef>
                        <a:spcAft>
                          <a:spcPts val="0"/>
                        </a:spcAft>
                      </a:pPr>
                      <a:r>
                        <a:rPr lang="zh-CN" sz="800">
                          <a:effectLst/>
                        </a:rPr>
                        <a:t>刷卡模块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nchor="ctr"/>
                </a:tc>
                <a:tc>
                  <a:txBody>
                    <a:bodyPr/>
                    <a:lstStyle/>
                    <a:p>
                      <a:pPr marL="67945" algn="just" eaLnBrk="0" hangingPunct="0">
                        <a:spcBef>
                          <a:spcPts val="660"/>
                        </a:spcBef>
                        <a:spcAft>
                          <a:spcPts val="0"/>
                        </a:spcAft>
                      </a:pPr>
                      <a:r>
                        <a:rPr lang="en-US" sz="800">
                          <a:effectLst/>
                        </a:rPr>
                        <a:t>13</a:t>
                      </a:r>
                      <a:r>
                        <a:rPr lang="zh-CN" sz="800">
                          <a:effectLst/>
                        </a:rPr>
                        <a:t>．</a:t>
                      </a:r>
                      <a:r>
                        <a:rPr lang="en-US" sz="800">
                          <a:effectLst/>
                        </a:rPr>
                        <a:t>56MHz</a:t>
                      </a:r>
                      <a:r>
                        <a:rPr lang="zh-CN" sz="800">
                          <a:effectLst/>
                        </a:rPr>
                        <a:t>，支持</a:t>
                      </a:r>
                      <a:r>
                        <a:rPr lang="en-US" sz="800">
                          <a:effectLst/>
                        </a:rPr>
                        <a:t>Mifare S50</a:t>
                      </a:r>
                      <a:r>
                        <a:rPr lang="zh-CN" sz="800">
                          <a:effectLst/>
                        </a:rPr>
                        <a:t>、</a:t>
                      </a:r>
                      <a:r>
                        <a:rPr lang="en-US" sz="800">
                          <a:effectLst/>
                        </a:rPr>
                        <a:t>S70</a:t>
                      </a:r>
                      <a:r>
                        <a:rPr lang="zh-CN" sz="800">
                          <a:effectLst/>
                        </a:rPr>
                        <a:t>卡，</a:t>
                      </a:r>
                      <a:r>
                        <a:rPr lang="en-US" sz="800">
                          <a:effectLst/>
                        </a:rPr>
                        <a:t>ultralinght</a:t>
                      </a:r>
                      <a:r>
                        <a:rPr lang="zh-CN" sz="800">
                          <a:effectLst/>
                        </a:rPr>
                        <a:t>卡，</a:t>
                      </a:r>
                      <a:r>
                        <a:rPr lang="en-US" sz="800">
                          <a:effectLst/>
                        </a:rPr>
                        <a:t>NTAG</a:t>
                      </a:r>
                      <a:r>
                        <a:rPr lang="zh-CN" sz="800">
                          <a:effectLst/>
                        </a:rPr>
                        <a:t>卡，</a:t>
                      </a:r>
                      <a:r>
                        <a:rPr lang="en-US" sz="800">
                          <a:effectLst/>
                        </a:rPr>
                        <a:t>DESFire D21</a:t>
                      </a:r>
                      <a:r>
                        <a:rPr lang="zh-CN" sz="800">
                          <a:effectLst/>
                        </a:rPr>
                        <a:t>、</a:t>
                      </a:r>
                      <a:r>
                        <a:rPr lang="en-US" sz="800">
                          <a:effectLst/>
                        </a:rPr>
                        <a:t>D41</a:t>
                      </a:r>
                      <a:r>
                        <a:rPr lang="zh-CN" sz="800">
                          <a:effectLst/>
                        </a:rPr>
                        <a:t>、</a:t>
                      </a:r>
                      <a:r>
                        <a:rPr lang="en-US" sz="800">
                          <a:effectLst/>
                        </a:rPr>
                        <a:t>D81</a:t>
                      </a:r>
                      <a:r>
                        <a:rPr lang="zh-CN" sz="800">
                          <a:effectLst/>
                        </a:rPr>
                        <a:t>，非接触</a:t>
                      </a:r>
                      <a:r>
                        <a:rPr lang="en-US" sz="800">
                          <a:effectLst/>
                        </a:rPr>
                        <a:t>CPU</a:t>
                      </a:r>
                      <a:r>
                        <a:rPr lang="zh-CN" sz="800">
                          <a:effectLst/>
                        </a:rPr>
                        <a:t>卡</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nchor="ctr"/>
                </a:tc>
                <a:extLst>
                  <a:ext uri="{0D108BD9-81ED-4DB2-BD59-A6C34878D82A}">
                    <a16:rowId xmlns:a16="http://schemas.microsoft.com/office/drawing/2014/main" val="548396537"/>
                  </a:ext>
                </a:extLst>
              </a:tr>
              <a:tr h="117296">
                <a:tc>
                  <a:txBody>
                    <a:bodyPr/>
                    <a:lstStyle/>
                    <a:p>
                      <a:pPr marL="67945" eaLnBrk="0" hangingPunct="0">
                        <a:spcBef>
                          <a:spcPts val="660"/>
                        </a:spcBef>
                        <a:spcAft>
                          <a:spcPts val="0"/>
                        </a:spcAft>
                      </a:pPr>
                      <a:r>
                        <a:rPr lang="zh-CN" sz="800">
                          <a:effectLst/>
                        </a:rPr>
                        <a:t>扬声器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60"/>
                        </a:spcBef>
                        <a:spcAft>
                          <a:spcPts val="0"/>
                        </a:spcAft>
                      </a:pPr>
                      <a:r>
                        <a:rPr lang="zh-CN" sz="800" dirty="0">
                          <a:effectLst/>
                        </a:rPr>
                        <a:t>语音播放内容可定制</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4035620259"/>
                  </a:ext>
                </a:extLst>
              </a:tr>
              <a:tr h="117296">
                <a:tc>
                  <a:txBody>
                    <a:bodyPr/>
                    <a:lstStyle/>
                    <a:p>
                      <a:pPr algn="l"/>
                      <a:r>
                        <a:rPr lang="zh-CN" sz="800" kern="0">
                          <a:effectLst/>
                        </a:rPr>
                        <a:t>性能</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2789934352"/>
                  </a:ext>
                </a:extLst>
              </a:tr>
              <a:tr h="117296">
                <a:tc>
                  <a:txBody>
                    <a:bodyPr/>
                    <a:lstStyle/>
                    <a:p>
                      <a:pPr algn="l"/>
                      <a:r>
                        <a:rPr lang="zh-CN" sz="800" kern="0">
                          <a:effectLst/>
                        </a:rPr>
                        <a:t>识别高度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1.2~2.3</a:t>
                      </a:r>
                      <a:r>
                        <a:rPr lang="zh-CN" sz="800" kern="0">
                          <a:effectLst/>
                        </a:rPr>
                        <a:t>米，角度可调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2571605287"/>
                  </a:ext>
                </a:extLst>
              </a:tr>
              <a:tr h="117296">
                <a:tc>
                  <a:txBody>
                    <a:bodyPr/>
                    <a:lstStyle/>
                    <a:p>
                      <a:pPr algn="l"/>
                      <a:r>
                        <a:rPr lang="zh-CN" sz="800" kern="0">
                          <a:effectLst/>
                        </a:rPr>
                        <a:t>识别距离</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0.5~2.5</a:t>
                      </a:r>
                      <a:r>
                        <a:rPr lang="zh-CN" sz="800" kern="0">
                          <a:effectLst/>
                        </a:rPr>
                        <a:t>米</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1457276289"/>
                  </a:ext>
                </a:extLst>
              </a:tr>
              <a:tr h="117296">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zh-CN" sz="800" kern="0" dirty="0">
                          <a:effectLst/>
                        </a:rPr>
                        <a:t>左右</a:t>
                      </a:r>
                      <a:r>
                        <a:rPr lang="en-US" sz="800" kern="0" dirty="0">
                          <a:effectLst/>
                        </a:rPr>
                        <a:t>30</a:t>
                      </a:r>
                      <a:r>
                        <a:rPr lang="zh-CN" sz="800" kern="0" dirty="0">
                          <a:effectLst/>
                        </a:rPr>
                        <a:t>度，上下</a:t>
                      </a:r>
                      <a:r>
                        <a:rPr lang="en-US" sz="800" kern="0" dirty="0">
                          <a:effectLst/>
                        </a:rPr>
                        <a:t>30</a:t>
                      </a:r>
                      <a:r>
                        <a:rPr lang="zh-CN" sz="800" kern="0" dirty="0">
                          <a:effectLst/>
                        </a:rPr>
                        <a:t>度</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1211198072"/>
                  </a:ext>
                </a:extLst>
              </a:tr>
              <a:tr h="117296">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zh-CN" sz="800" kern="0">
                          <a:effectLst/>
                        </a:rPr>
                        <a:t>小于</a:t>
                      </a:r>
                      <a:r>
                        <a:rPr lang="en-US" sz="800" kern="0">
                          <a:effectLst/>
                        </a:rPr>
                        <a:t>0.3</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1049848540"/>
                  </a:ext>
                </a:extLst>
              </a:tr>
              <a:tr h="117296">
                <a:tc>
                  <a:txBody>
                    <a:bodyPr/>
                    <a:lstStyle/>
                    <a:p>
                      <a:pPr algn="l"/>
                      <a:r>
                        <a:rPr lang="zh-CN" sz="800" kern="0">
                          <a:effectLst/>
                        </a:rPr>
                        <a:t>识别记录容量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80000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4289928596"/>
                  </a:ext>
                </a:extLst>
              </a:tr>
              <a:tr h="117296">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30000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2604417802"/>
                  </a:ext>
                </a:extLst>
              </a:tr>
              <a:tr h="117296">
                <a:tc>
                  <a:txBody>
                    <a:bodyPr/>
                    <a:lstStyle/>
                    <a:p>
                      <a:pPr algn="l"/>
                      <a:r>
                        <a:rPr lang="zh-CN" sz="800" kern="0">
                          <a:effectLst/>
                        </a:rPr>
                        <a:t>接口</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840652280"/>
                  </a:ext>
                </a:extLst>
              </a:tr>
              <a:tr h="117296">
                <a:tc>
                  <a:txBody>
                    <a:bodyPr/>
                    <a:lstStyle/>
                    <a:p>
                      <a:pPr marL="67945" eaLnBrk="0" hangingPunct="0">
                        <a:spcBef>
                          <a:spcPts val="645"/>
                        </a:spcBef>
                      </a:pPr>
                      <a:r>
                        <a:rPr lang="zh-CN" sz="800">
                          <a:effectLst/>
                        </a:rPr>
                        <a:t>电源输入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eaLnBrk="0" hangingPunct="0">
                        <a:spcBef>
                          <a:spcPts val="645"/>
                        </a:spcBef>
                      </a:pPr>
                      <a:r>
                        <a:rPr lang="en-US" sz="800">
                          <a:effectLst/>
                        </a:rPr>
                        <a:t>DC12V/2A</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479937965"/>
                  </a:ext>
                </a:extLst>
              </a:tr>
              <a:tr h="117296">
                <a:tc>
                  <a:txBody>
                    <a:bodyPr/>
                    <a:lstStyle/>
                    <a:p>
                      <a:pPr marL="67945" algn="just" eaLnBrk="0" hangingPunct="0">
                        <a:spcBef>
                          <a:spcPts val="645"/>
                        </a:spcBef>
                      </a:pPr>
                      <a:r>
                        <a:rPr lang="zh-CN" sz="800">
                          <a:effectLst/>
                        </a:rPr>
                        <a:t>网络接口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个</a:t>
                      </a:r>
                      <a:r>
                        <a:rPr lang="en-US" sz="800">
                          <a:effectLst/>
                        </a:rPr>
                        <a:t> RJ45 10M / 100M </a:t>
                      </a:r>
                      <a:r>
                        <a:rPr lang="zh-CN" sz="800">
                          <a:effectLst/>
                        </a:rPr>
                        <a:t>自适应以太网口，可定制千兆网口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291223968"/>
                  </a:ext>
                </a:extLst>
              </a:tr>
              <a:tr h="117296">
                <a:tc>
                  <a:txBody>
                    <a:bodyPr/>
                    <a:lstStyle/>
                    <a:p>
                      <a:pPr marL="67945" algn="just" eaLnBrk="0" hangingPunct="0">
                        <a:spcBef>
                          <a:spcPts val="645"/>
                        </a:spcBef>
                      </a:pPr>
                      <a:r>
                        <a:rPr lang="zh-CN" sz="800">
                          <a:effectLst/>
                        </a:rPr>
                        <a:t>韦根接口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路韦根接口输出，</a:t>
                      </a:r>
                      <a:r>
                        <a:rPr lang="en-US" sz="800">
                          <a:effectLst/>
                        </a:rPr>
                        <a:t>1</a:t>
                      </a:r>
                      <a:r>
                        <a:rPr lang="zh-CN" sz="800">
                          <a:effectLst/>
                        </a:rPr>
                        <a:t>路韦根接口输入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4256501259"/>
                  </a:ext>
                </a:extLst>
              </a:tr>
              <a:tr h="117296">
                <a:tc>
                  <a:txBody>
                    <a:bodyPr/>
                    <a:lstStyle/>
                    <a:p>
                      <a:pPr marL="67945" algn="just" eaLnBrk="0" hangingPunct="0">
                        <a:spcBef>
                          <a:spcPts val="645"/>
                        </a:spcBef>
                      </a:pPr>
                      <a:r>
                        <a:rPr lang="zh-CN" sz="800">
                          <a:effectLst/>
                        </a:rPr>
                        <a:t>报警接口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路火警输入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4161120943"/>
                  </a:ext>
                </a:extLst>
              </a:tr>
              <a:tr h="117296">
                <a:tc>
                  <a:txBody>
                    <a:bodyPr/>
                    <a:lstStyle/>
                    <a:p>
                      <a:pPr marL="67945" algn="just" eaLnBrk="0" hangingPunct="0">
                        <a:spcBef>
                          <a:spcPts val="645"/>
                        </a:spcBef>
                      </a:pPr>
                      <a:r>
                        <a:rPr lang="zh-CN" sz="800">
                          <a:effectLst/>
                        </a:rPr>
                        <a:t>门磁接口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路门磁接口输入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89418761"/>
                  </a:ext>
                </a:extLst>
              </a:tr>
              <a:tr h="117296">
                <a:tc>
                  <a:txBody>
                    <a:bodyPr/>
                    <a:lstStyle/>
                    <a:p>
                      <a:pPr marL="67945" algn="just" eaLnBrk="0" hangingPunct="0">
                        <a:spcBef>
                          <a:spcPts val="645"/>
                        </a:spcBef>
                      </a:pPr>
                      <a:r>
                        <a:rPr lang="zh-CN" sz="800">
                          <a:effectLst/>
                        </a:rPr>
                        <a:t>开门接口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路开门接口输入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1072266606"/>
                  </a:ext>
                </a:extLst>
              </a:tr>
              <a:tr h="117296">
                <a:tc>
                  <a:txBody>
                    <a:bodyPr/>
                    <a:lstStyle/>
                    <a:p>
                      <a:pPr marL="67945" algn="just" eaLnBrk="0" hangingPunct="0">
                        <a:spcBef>
                          <a:spcPts val="645"/>
                        </a:spcBef>
                      </a:pPr>
                      <a:r>
                        <a:rPr lang="zh-CN" sz="800">
                          <a:effectLst/>
                        </a:rPr>
                        <a:t>门铃接口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路门铃接口输出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2911776418"/>
                  </a:ext>
                </a:extLst>
              </a:tr>
              <a:tr h="117296">
                <a:tc>
                  <a:txBody>
                    <a:bodyPr/>
                    <a:lstStyle/>
                    <a:p>
                      <a:pPr marL="67945" algn="just" eaLnBrk="0" hangingPunct="0">
                        <a:spcBef>
                          <a:spcPts val="645"/>
                        </a:spcBef>
                      </a:pPr>
                      <a:r>
                        <a:rPr lang="zh-CN" sz="800">
                          <a:effectLst/>
                        </a:rPr>
                        <a:t>门锁接口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路门锁接口输出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2457434476"/>
                  </a:ext>
                </a:extLst>
              </a:tr>
              <a:tr h="117296">
                <a:tc>
                  <a:txBody>
                    <a:bodyPr/>
                    <a:lstStyle/>
                    <a:p>
                      <a:pPr marL="67945" algn="just" eaLnBrk="0" hangingPunct="0">
                        <a:spcBef>
                          <a:spcPts val="645"/>
                        </a:spcBef>
                      </a:pP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路</a:t>
                      </a:r>
                      <a:r>
                        <a:rPr lang="en-US" sz="800">
                          <a:effectLst/>
                        </a:rPr>
                        <a:t>RS485</a:t>
                      </a: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2419520523"/>
                  </a:ext>
                </a:extLst>
              </a:tr>
              <a:tr h="117296">
                <a:tc>
                  <a:txBody>
                    <a:bodyPr/>
                    <a:lstStyle/>
                    <a:p>
                      <a:pPr marL="67945" algn="just" eaLnBrk="0" hangingPunct="0">
                        <a:spcBef>
                          <a:spcPts val="645"/>
                        </a:spcBef>
                      </a:pPr>
                      <a:r>
                        <a:rPr lang="en-US" sz="800">
                          <a:effectLst/>
                        </a:rPr>
                        <a:t>USB</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tc>
                  <a:txBody>
                    <a:bodyPr/>
                    <a:lstStyle/>
                    <a:p>
                      <a:pPr marL="67945" algn="just" eaLnBrk="0" hangingPunct="0">
                        <a:spcBef>
                          <a:spcPts val="645"/>
                        </a:spcBef>
                      </a:pPr>
                      <a:r>
                        <a:rPr lang="en-US" sz="800">
                          <a:effectLst/>
                        </a:rPr>
                        <a:t>1 </a:t>
                      </a:r>
                      <a:r>
                        <a:rPr lang="zh-CN" sz="800">
                          <a:effectLst/>
                        </a:rPr>
                        <a:t>路</a:t>
                      </a:r>
                      <a:r>
                        <a:rPr lang="en-US" sz="800">
                          <a:effectLst/>
                        </a:rPr>
                        <a:t>USB</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2779866192"/>
                  </a:ext>
                </a:extLst>
              </a:tr>
              <a:tr h="117296">
                <a:tc>
                  <a:txBody>
                    <a:bodyPr/>
                    <a:lstStyle/>
                    <a:p>
                      <a:pPr algn="l"/>
                      <a:r>
                        <a:rPr lang="zh-CN" sz="800" kern="0">
                          <a:effectLst/>
                        </a:rPr>
                        <a:t>摄像机参数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1057090432"/>
                  </a:ext>
                </a:extLst>
              </a:tr>
              <a:tr h="117296">
                <a:tc>
                  <a:txBody>
                    <a:bodyPr/>
                    <a:lstStyle/>
                    <a:p>
                      <a:pPr algn="l"/>
                      <a:r>
                        <a:rPr lang="zh-CN" sz="800" kern="0">
                          <a:effectLst/>
                        </a:rPr>
                        <a:t>摄像机</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zh-CN" sz="800" kern="100">
                          <a:effectLst/>
                        </a:rPr>
                        <a:t>双目摄像头，</a:t>
                      </a:r>
                      <a:r>
                        <a:rPr lang="en-US" sz="800" kern="100">
                          <a:effectLst/>
                        </a:rPr>
                        <a:t>G+P</a:t>
                      </a:r>
                      <a:r>
                        <a:rPr lang="zh-CN" sz="800" kern="100">
                          <a:effectLst/>
                        </a:rPr>
                        <a:t>镜头，可见光和近红外，支持活体检测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2997023130"/>
                  </a:ext>
                </a:extLst>
              </a:tr>
              <a:tr h="117296">
                <a:tc>
                  <a:txBody>
                    <a:bodyPr/>
                    <a:lstStyle/>
                    <a:p>
                      <a:pPr algn="l"/>
                      <a:r>
                        <a:rPr lang="zh-CN" sz="800" kern="0">
                          <a:effectLst/>
                        </a:rPr>
                        <a:t>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572659562"/>
                  </a:ext>
                </a:extLst>
              </a:tr>
              <a:tr h="117296">
                <a:tc>
                  <a:txBody>
                    <a:bodyPr/>
                    <a:lstStyle/>
                    <a:p>
                      <a:pPr algn="l"/>
                      <a:r>
                        <a:rPr lang="zh-CN" sz="800" kern="0">
                          <a:effectLst/>
                        </a:rPr>
                        <a:t>最低照度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zh-CN" sz="800" kern="0">
                          <a:effectLst/>
                        </a:rPr>
                        <a:t>彩色</a:t>
                      </a:r>
                      <a:r>
                        <a:rPr lang="en-US" sz="800" kern="0">
                          <a:effectLst/>
                        </a:rPr>
                        <a:t>0.01Lux @F1.2(ICR);</a:t>
                      </a:r>
                      <a:r>
                        <a:rPr lang="zh-CN" sz="800" kern="0">
                          <a:effectLst/>
                        </a:rPr>
                        <a:t>黑白</a:t>
                      </a:r>
                      <a:r>
                        <a:rPr lang="en-US" sz="800" kern="0">
                          <a:effectLst/>
                        </a:rPr>
                        <a:t>0.001Lux @F1.2 (ICR)</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3938459252"/>
                  </a:ext>
                </a:extLst>
              </a:tr>
              <a:tr h="117296">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2847145577"/>
                  </a:ext>
                </a:extLst>
              </a:tr>
              <a:tr h="117296">
                <a:tc>
                  <a:txBody>
                    <a:bodyPr/>
                    <a:lstStyle/>
                    <a:p>
                      <a:pPr algn="l"/>
                      <a:r>
                        <a:rPr lang="zh-CN" sz="800" kern="0">
                          <a:effectLst/>
                        </a:rPr>
                        <a:t>宽动态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marL="67945" eaLnBrk="0" hangingPunct="0">
                        <a:spcBef>
                          <a:spcPts val="660"/>
                        </a:spcBef>
                        <a:spcAft>
                          <a:spcPts val="0"/>
                        </a:spcAft>
                      </a:pPr>
                      <a:r>
                        <a:rPr lang="en-US" sz="800">
                          <a:effectLst/>
                        </a:rPr>
                        <a:t>120db</a:t>
                      </a:r>
                      <a:r>
                        <a:rPr lang="zh-CN" sz="800">
                          <a:effectLst/>
                        </a:rPr>
                        <a:t>，</a:t>
                      </a:r>
                      <a:r>
                        <a:rPr lang="en-US" sz="800">
                          <a:effectLst/>
                        </a:rPr>
                        <a:t>ISP</a:t>
                      </a:r>
                      <a:r>
                        <a:rPr lang="zh-CN" sz="800">
                          <a:effectLst/>
                        </a:rPr>
                        <a:t>算法人脸局部曝光</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2729" marR="22729" marT="0" marB="0"/>
                </a:tc>
                <a:extLst>
                  <a:ext uri="{0D108BD9-81ED-4DB2-BD59-A6C34878D82A}">
                    <a16:rowId xmlns:a16="http://schemas.microsoft.com/office/drawing/2014/main" val="2274972470"/>
                  </a:ext>
                </a:extLst>
              </a:tr>
              <a:tr h="117296">
                <a:tc>
                  <a:txBody>
                    <a:bodyPr/>
                    <a:lstStyle/>
                    <a:p>
                      <a:pPr algn="l"/>
                      <a:r>
                        <a:rPr lang="zh-CN" sz="800" kern="0">
                          <a:effectLst/>
                        </a:rPr>
                        <a:t>视频编码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H.265 Main Profile</a:t>
                      </a:r>
                      <a:r>
                        <a:rPr lang="zh-CN" sz="800" kern="0">
                          <a:effectLst/>
                        </a:rPr>
                        <a:t>编码</a:t>
                      </a:r>
                      <a:r>
                        <a:rPr lang="en-US" sz="800" kern="0">
                          <a:effectLst/>
                        </a:rPr>
                        <a:t>/H.264 BP/MP/HP</a:t>
                      </a:r>
                      <a:r>
                        <a:rPr lang="zh-CN" sz="800" kern="0">
                          <a:effectLst/>
                        </a:rPr>
                        <a:t>编码</a:t>
                      </a:r>
                      <a:r>
                        <a:rPr lang="en-US" sz="800" kern="0">
                          <a:effectLst/>
                        </a:rPr>
                        <a:t>/MJPEG</a:t>
                      </a:r>
                      <a:r>
                        <a:rPr lang="zh-CN" sz="800" kern="0">
                          <a:effectLst/>
                        </a:rPr>
                        <a:t>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335344770"/>
                  </a:ext>
                </a:extLst>
              </a:tr>
              <a:tr h="117296">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dirty="0">
                          <a:effectLst/>
                        </a:rPr>
                        <a:t> </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230160710"/>
                  </a:ext>
                </a:extLst>
              </a:tr>
              <a:tr h="117296">
                <a:tc>
                  <a:txBody>
                    <a:bodyPr/>
                    <a:lstStyle/>
                    <a:p>
                      <a:pPr algn="l"/>
                      <a:r>
                        <a:rPr lang="zh-CN" sz="800" kern="0">
                          <a:effectLst/>
                        </a:rPr>
                        <a:t>工作温度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-30</a:t>
                      </a:r>
                      <a:r>
                        <a:rPr lang="zh-CN" sz="800" kern="0">
                          <a:effectLst/>
                        </a:rPr>
                        <a:t>℃</a:t>
                      </a:r>
                      <a:r>
                        <a:rPr lang="en-US" sz="800" kern="0">
                          <a:effectLst/>
                        </a:rPr>
                        <a:t> - 60</a:t>
                      </a:r>
                      <a:r>
                        <a:rPr lang="zh-CN" sz="800" kern="0">
                          <a:effectLst/>
                        </a:rPr>
                        <a:t>℃</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998579870"/>
                  </a:ext>
                </a:extLst>
              </a:tr>
              <a:tr h="117296">
                <a:tc>
                  <a:txBody>
                    <a:bodyPr/>
                    <a:lstStyle/>
                    <a:p>
                      <a:pPr algn="l"/>
                      <a:r>
                        <a:rPr lang="zh-CN" sz="800" kern="0">
                          <a:effectLst/>
                        </a:rPr>
                        <a:t>工作湿度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72246028"/>
                  </a:ext>
                </a:extLst>
              </a:tr>
              <a:tr h="117296">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20W(MAX)</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3070412228"/>
                  </a:ext>
                </a:extLst>
              </a:tr>
              <a:tr h="117296">
                <a:tc>
                  <a:txBody>
                    <a:bodyPr/>
                    <a:lstStyle/>
                    <a:p>
                      <a:pPr algn="l"/>
                      <a:r>
                        <a:rPr lang="zh-CN" sz="800" kern="0">
                          <a:effectLst/>
                        </a:rPr>
                        <a:t>盐雾等级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Rp6</a:t>
                      </a:r>
                      <a:r>
                        <a:rPr lang="zh-CN" sz="800" kern="0">
                          <a:effectLst/>
                        </a:rPr>
                        <a:t>级以上</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1019336915"/>
                  </a:ext>
                </a:extLst>
              </a:tr>
              <a:tr h="117296">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dirty="0">
                          <a:effectLst/>
                        </a:rPr>
                        <a:t>DC12V/2A</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3018310362"/>
                  </a:ext>
                </a:extLst>
              </a:tr>
              <a:tr h="117296">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IP66</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171669348"/>
                  </a:ext>
                </a:extLst>
              </a:tr>
              <a:tr h="117296">
                <a:tc>
                  <a:txBody>
                    <a:bodyPr/>
                    <a:lstStyle/>
                    <a:p>
                      <a:pPr algn="l"/>
                      <a:r>
                        <a:rPr lang="zh-CN" sz="800" kern="0">
                          <a:effectLst/>
                        </a:rPr>
                        <a:t>屏幕规格</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a:effectLst/>
                        </a:rPr>
                        <a:t>8</a:t>
                      </a:r>
                      <a:r>
                        <a:rPr lang="zh-CN" sz="800" kern="0">
                          <a:effectLst/>
                        </a:rPr>
                        <a:t>寸高清</a:t>
                      </a:r>
                      <a:r>
                        <a:rPr lang="en-US" sz="800" kern="0">
                          <a:effectLst/>
                        </a:rPr>
                        <a:t>IPS</a:t>
                      </a:r>
                      <a:r>
                        <a:rPr lang="zh-CN" sz="800" kern="0">
                          <a:effectLst/>
                        </a:rPr>
                        <a:t>屏，分辨率</a:t>
                      </a:r>
                      <a:r>
                        <a:rPr lang="en-US" sz="800" kern="0">
                          <a:effectLst/>
                        </a:rPr>
                        <a:t>1280*800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441723712"/>
                  </a:ext>
                </a:extLst>
              </a:tr>
              <a:tr h="117296">
                <a:tc>
                  <a:txBody>
                    <a:bodyPr/>
                    <a:lstStyle/>
                    <a:p>
                      <a:pPr algn="l"/>
                      <a:r>
                        <a:rPr lang="zh-CN" sz="800" kern="0">
                          <a:effectLst/>
                        </a:rPr>
                        <a:t>设备尺寸</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tc>
                  <a:txBody>
                    <a:bodyPr/>
                    <a:lstStyle/>
                    <a:p>
                      <a:pPr algn="l"/>
                      <a:r>
                        <a:rPr lang="en-US" sz="800" kern="0" dirty="0">
                          <a:effectLst/>
                        </a:rPr>
                        <a:t>242(</a:t>
                      </a:r>
                      <a:r>
                        <a:rPr lang="zh-CN" sz="800" kern="0" dirty="0">
                          <a:effectLst/>
                        </a:rPr>
                        <a:t>长</a:t>
                      </a:r>
                      <a:r>
                        <a:rPr lang="en-US" sz="800" kern="0" dirty="0">
                          <a:effectLst/>
                        </a:rPr>
                        <a:t>) * 133(</a:t>
                      </a:r>
                      <a:r>
                        <a:rPr lang="zh-CN" sz="800" kern="0" dirty="0">
                          <a:effectLst/>
                        </a:rPr>
                        <a:t>宽</a:t>
                      </a:r>
                      <a:r>
                        <a:rPr lang="en-US" sz="800" kern="0" dirty="0">
                          <a:effectLst/>
                        </a:rPr>
                        <a:t>) *22(</a:t>
                      </a:r>
                      <a:r>
                        <a:rPr lang="zh-CN" sz="800" kern="0" dirty="0">
                          <a:effectLst/>
                        </a:rPr>
                        <a:t>厚</a:t>
                      </a:r>
                      <a:r>
                        <a:rPr lang="en-US" sz="800" kern="0" dirty="0">
                          <a:effectLst/>
                        </a:rPr>
                        <a:t>)mm</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2729" marR="22729" marT="0" marB="0" anchor="ctr"/>
                </a:tc>
                <a:extLst>
                  <a:ext uri="{0D108BD9-81ED-4DB2-BD59-A6C34878D82A}">
                    <a16:rowId xmlns:a16="http://schemas.microsoft.com/office/drawing/2014/main" val="3224183771"/>
                  </a:ext>
                </a:extLst>
              </a:tr>
            </a:tbl>
          </a:graphicData>
        </a:graphic>
      </p:graphicFrame>
      <p:pic>
        <p:nvPicPr>
          <p:cNvPr id="7" name="图片 6">
            <a:extLst>
              <a:ext uri="{FF2B5EF4-FFF2-40B4-BE49-F238E27FC236}">
                <a16:creationId xmlns:a16="http://schemas.microsoft.com/office/drawing/2014/main" id="{49BCB9E5-F4E0-5E4E-ED70-F412CA439E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6527" y="1226426"/>
            <a:ext cx="3309980" cy="766800"/>
          </a:xfrm>
          <a:prstGeom prst="rect">
            <a:avLst/>
          </a:prstGeom>
        </p:spPr>
      </p:pic>
    </p:spTree>
    <p:extLst>
      <p:ext uri="{BB962C8B-B14F-4D97-AF65-F5344CB8AC3E}">
        <p14:creationId xmlns:p14="http://schemas.microsoft.com/office/powerpoint/2010/main" val="41132306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46616" cy="5231043"/>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8</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寸二维码刷卡人脸识别机（主推）</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30000+</a:t>
            </a:r>
            <a:r>
              <a:rPr lang="zh-CN" altLang="en-US" sz="1200" dirty="0">
                <a:latin typeface="微软雅黑" panose="020B0503020204020204" charset="-122"/>
                <a:ea typeface="微软雅黑" panose="020B0503020204020204" charset="-122"/>
                <a:sym typeface="宋体" panose="02010600030101010101" pitchFamily="2" charset="-122"/>
              </a:rPr>
              <a:t>的人脸比对库及</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IP66</a:t>
            </a:r>
            <a:r>
              <a:rPr lang="zh-CN" altLang="en-US" sz="1200" dirty="0">
                <a:latin typeface="微软雅黑" panose="020B0503020204020204" charset="-122"/>
                <a:ea typeface="微软雅黑" panose="020B0503020204020204" charset="-122"/>
                <a:sym typeface="宋体" panose="02010600030101010101" pitchFamily="2" charset="-122"/>
              </a:rPr>
              <a:t>级防水、防尘</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、支持二维码阅读功能</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寸</a:t>
            </a:r>
            <a:r>
              <a:rPr lang="en-US" altLang="zh-CN" sz="1200" dirty="0">
                <a:latin typeface="微软雅黑" panose="020B0503020204020204" charset="-122"/>
                <a:ea typeface="微软雅黑" panose="020B0503020204020204" charset="-122"/>
                <a:sym typeface="宋体" panose="02010600030101010101" pitchFamily="2" charset="-122"/>
              </a:rPr>
              <a:t>IPS</a:t>
            </a:r>
            <a:r>
              <a:rPr lang="zh-CN" altLang="en-US" sz="1200" dirty="0">
                <a:latin typeface="微软雅黑" panose="020B0503020204020204" charset="-122"/>
                <a:ea typeface="微软雅黑" panose="020B0503020204020204" charset="-122"/>
                <a:sym typeface="宋体" panose="02010600030101010101" pitchFamily="2" charset="-122"/>
              </a:rPr>
              <a:t>全视角高清显示屏，图像无拖影、无延迟；</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0.3s</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WG26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WG34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RJ45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USB</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5" name="图片 4">
            <a:extLst>
              <a:ext uri="{FF2B5EF4-FFF2-40B4-BE49-F238E27FC236}">
                <a16:creationId xmlns:a16="http://schemas.microsoft.com/office/drawing/2014/main" id="{EBF5EB5F-CEF8-C4AC-F0C5-FBF86FC5FE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34346" y="882373"/>
            <a:ext cx="1322768" cy="2781205"/>
          </a:xfrm>
          <a:prstGeom prst="rect">
            <a:avLst/>
          </a:prstGeom>
        </p:spPr>
      </p:pic>
      <p:graphicFrame>
        <p:nvGraphicFramePr>
          <p:cNvPr id="7" name="表格 6">
            <a:extLst>
              <a:ext uri="{FF2B5EF4-FFF2-40B4-BE49-F238E27FC236}">
                <a16:creationId xmlns:a16="http://schemas.microsoft.com/office/drawing/2014/main" id="{6499884E-7A02-8684-EEEE-4A77A64FBCA1}"/>
              </a:ext>
            </a:extLst>
          </p:cNvPr>
          <p:cNvGraphicFramePr>
            <a:graphicFrameLocks noGrp="1"/>
          </p:cNvGraphicFramePr>
          <p:nvPr>
            <p:extLst>
              <p:ext uri="{D42A27DB-BD31-4B8C-83A1-F6EECF244321}">
                <p14:modId xmlns:p14="http://schemas.microsoft.com/office/powerpoint/2010/main" val="3330717521"/>
              </p:ext>
            </p:extLst>
          </p:nvPr>
        </p:nvGraphicFramePr>
        <p:xfrm>
          <a:off x="6494471" y="354718"/>
          <a:ext cx="5036772" cy="5486400"/>
        </p:xfrm>
        <a:graphic>
          <a:graphicData uri="http://schemas.openxmlformats.org/drawingml/2006/table">
            <a:tbl>
              <a:tblPr firstCol="1" bandRow="1">
                <a:tableStyleId>{5C22544A-7EE6-4342-B048-85BDC9FD1C3A}</a:tableStyleId>
              </a:tblPr>
              <a:tblGrid>
                <a:gridCol w="1056255">
                  <a:extLst>
                    <a:ext uri="{9D8B030D-6E8A-4147-A177-3AD203B41FA5}">
                      <a16:colId xmlns:a16="http://schemas.microsoft.com/office/drawing/2014/main" val="2389814064"/>
                    </a:ext>
                  </a:extLst>
                </a:gridCol>
                <a:gridCol w="3980517">
                  <a:extLst>
                    <a:ext uri="{9D8B030D-6E8A-4147-A177-3AD203B41FA5}">
                      <a16:colId xmlns:a16="http://schemas.microsoft.com/office/drawing/2014/main" val="2578316126"/>
                    </a:ext>
                  </a:extLst>
                </a:gridCol>
              </a:tblGrid>
              <a:tr h="118553">
                <a:tc>
                  <a:txBody>
                    <a:bodyPr/>
                    <a:lstStyle/>
                    <a:p>
                      <a:pPr marL="67945" eaLnBrk="0" hangingPunct="0">
                        <a:spcBef>
                          <a:spcPts val="655"/>
                        </a:spcBef>
                      </a:pPr>
                      <a:r>
                        <a:rPr lang="zh-CN" sz="800" dirty="0">
                          <a:effectLst/>
                        </a:rPr>
                        <a:t>硬件</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eaLnBrk="0" hangingPunct="0">
                        <a:spcBef>
                          <a:spcPts val="645"/>
                        </a:spcBef>
                        <a:spcAft>
                          <a:spcPts val="0"/>
                        </a:spcAft>
                      </a:pPr>
                      <a:r>
                        <a:rPr lang="en-US"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754737605"/>
                  </a:ext>
                </a:extLst>
              </a:tr>
              <a:tr h="118553">
                <a:tc>
                  <a:txBody>
                    <a:bodyPr/>
                    <a:lstStyle/>
                    <a:p>
                      <a:pPr marL="67945" eaLnBrk="0" hangingPunct="0">
                        <a:spcBef>
                          <a:spcPts val="645"/>
                        </a:spcBef>
                      </a:pPr>
                      <a:r>
                        <a:rPr lang="zh-CN" sz="800">
                          <a:effectLst/>
                        </a:rPr>
                        <a:t>处理器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eaLnBrk="0" hangingPunct="0">
                        <a:spcBef>
                          <a:spcPts val="645"/>
                        </a:spcBef>
                      </a:pPr>
                      <a:r>
                        <a:rPr lang="zh-CN" sz="800">
                          <a:effectLst/>
                        </a:rPr>
                        <a:t>双核</a:t>
                      </a:r>
                      <a:r>
                        <a:rPr lang="en-US" sz="800">
                          <a:effectLst/>
                        </a:rPr>
                        <a:t> ARM Cortex-A7</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2857199646"/>
                  </a:ext>
                </a:extLst>
              </a:tr>
              <a:tr h="118553">
                <a:tc>
                  <a:txBody>
                    <a:bodyPr/>
                    <a:lstStyle/>
                    <a:p>
                      <a:pPr marL="67945" eaLnBrk="0" hangingPunct="0">
                        <a:spcBef>
                          <a:spcPts val="660"/>
                        </a:spcBef>
                      </a:pP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eaLnBrk="0" hangingPunct="0">
                        <a:spcBef>
                          <a:spcPts val="660"/>
                        </a:spcBef>
                        <a:spcAft>
                          <a:spcPts val="0"/>
                        </a:spcAft>
                      </a:pPr>
                      <a:r>
                        <a:rPr lang="en-US" sz="800">
                          <a:effectLst/>
                        </a:rPr>
                        <a:t>Linux</a:t>
                      </a: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4122337953"/>
                  </a:ext>
                </a:extLst>
              </a:tr>
              <a:tr h="118553">
                <a:tc>
                  <a:txBody>
                    <a:bodyPr/>
                    <a:lstStyle/>
                    <a:p>
                      <a:pPr marL="67945" eaLnBrk="0" hangingPunct="0">
                        <a:spcBef>
                          <a:spcPts val="645"/>
                        </a:spcBef>
                      </a:pPr>
                      <a:r>
                        <a:rPr lang="zh-CN" sz="800">
                          <a:effectLst/>
                        </a:rPr>
                        <a:t>存储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eaLnBrk="0" hangingPunct="0">
                        <a:spcBef>
                          <a:spcPts val="645"/>
                        </a:spcBef>
                      </a:pPr>
                      <a:r>
                        <a:rPr lang="zh-CN" sz="800">
                          <a:effectLst/>
                        </a:rPr>
                        <a:t>支持</a:t>
                      </a:r>
                      <a:r>
                        <a:rPr lang="en-US" sz="800">
                          <a:effectLst/>
                        </a:rPr>
                        <a:t>TF</a:t>
                      </a:r>
                      <a:r>
                        <a:rPr lang="zh-CN" sz="800">
                          <a:effectLst/>
                        </a:rPr>
                        <a:t>卡存储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3446135706"/>
                  </a:ext>
                </a:extLst>
              </a:tr>
              <a:tr h="118553">
                <a:tc>
                  <a:txBody>
                    <a:bodyPr/>
                    <a:lstStyle/>
                    <a:p>
                      <a:pPr marL="67945" eaLnBrk="0" hangingPunct="0">
                        <a:spcBef>
                          <a:spcPts val="645"/>
                        </a:spcBef>
                      </a:pPr>
                      <a:r>
                        <a:rPr lang="zh-CN" sz="800">
                          <a:effectLst/>
                        </a:rPr>
                        <a:t>摄像头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algn="l"/>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2199575128"/>
                  </a:ext>
                </a:extLst>
              </a:tr>
              <a:tr h="118553">
                <a:tc>
                  <a:txBody>
                    <a:bodyPr/>
                    <a:lstStyle/>
                    <a:p>
                      <a:pPr marL="67945" eaLnBrk="0" hangingPunct="0">
                        <a:spcBef>
                          <a:spcPts val="645"/>
                        </a:spcBef>
                      </a:pPr>
                      <a:r>
                        <a:rPr lang="zh-CN" sz="800">
                          <a:effectLst/>
                        </a:rPr>
                        <a:t>成像器件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eaLnBrk="0" hangingPunct="0">
                        <a:spcBef>
                          <a:spcPts val="645"/>
                        </a:spcBef>
                      </a:pPr>
                      <a:r>
                        <a:rPr lang="en-US" sz="800">
                          <a:effectLst/>
                        </a:rPr>
                        <a:t>1/2.8" Progressive Scan CMOS</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2825824764"/>
                  </a:ext>
                </a:extLst>
              </a:tr>
              <a:tr h="118553">
                <a:tc>
                  <a:txBody>
                    <a:bodyPr/>
                    <a:lstStyle/>
                    <a:p>
                      <a:pPr marL="67945" eaLnBrk="0" hangingPunct="0">
                        <a:spcBef>
                          <a:spcPts val="660"/>
                        </a:spcBef>
                        <a:spcAft>
                          <a:spcPts val="0"/>
                        </a:spcAft>
                      </a:pPr>
                      <a:r>
                        <a:rPr lang="zh-CN" sz="800">
                          <a:effectLst/>
                        </a:rPr>
                        <a:t>镜头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eaLnBrk="0" hangingPunct="0">
                        <a:spcBef>
                          <a:spcPts val="660"/>
                        </a:spcBef>
                        <a:spcAft>
                          <a:spcPts val="0"/>
                        </a:spcAft>
                      </a:pPr>
                      <a:r>
                        <a:rPr lang="en-US" sz="800">
                          <a:effectLst/>
                        </a:rPr>
                        <a:t>6mm</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2515261001"/>
                  </a:ext>
                </a:extLst>
              </a:tr>
              <a:tr h="118553">
                <a:tc>
                  <a:txBody>
                    <a:bodyPr/>
                    <a:lstStyle/>
                    <a:p>
                      <a:pPr marL="67945" algn="just" eaLnBrk="0" hangingPunct="0">
                        <a:spcBef>
                          <a:spcPts val="660"/>
                        </a:spcBef>
                        <a:spcAft>
                          <a:spcPts val="0"/>
                        </a:spcAft>
                      </a:pPr>
                      <a:r>
                        <a:rPr lang="zh-CN" sz="800">
                          <a:effectLst/>
                        </a:rPr>
                        <a:t>二维码阅读模块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nchor="ctr"/>
                </a:tc>
                <a:tc>
                  <a:txBody>
                    <a:bodyPr/>
                    <a:lstStyle/>
                    <a:p>
                      <a:pPr marL="67945" algn="just" eaLnBrk="0" hangingPunct="0">
                        <a:spcBef>
                          <a:spcPts val="660"/>
                        </a:spcBef>
                        <a:spcAft>
                          <a:spcPts val="0"/>
                        </a:spcAft>
                      </a:pPr>
                      <a:r>
                        <a:rPr lang="zh-CN" sz="800">
                          <a:effectLst/>
                        </a:rPr>
                        <a:t>支持</a:t>
                      </a:r>
                      <a:r>
                        <a:rPr lang="en-US" sz="800">
                          <a:effectLst/>
                        </a:rPr>
                        <a:t>QR Code</a:t>
                      </a:r>
                      <a:r>
                        <a:rPr lang="zh-CN" sz="800">
                          <a:effectLst/>
                        </a:rPr>
                        <a:t>、</a:t>
                      </a:r>
                      <a:r>
                        <a:rPr lang="en-US" sz="800">
                          <a:effectLst/>
                        </a:rPr>
                        <a:t>PDF417</a:t>
                      </a:r>
                      <a:r>
                        <a:rPr lang="zh-CN" sz="800">
                          <a:effectLst/>
                        </a:rPr>
                        <a:t>、</a:t>
                      </a:r>
                      <a:r>
                        <a:rPr lang="en-US" sz="800">
                          <a:effectLst/>
                        </a:rPr>
                        <a:t>ECC200</a:t>
                      </a:r>
                      <a:r>
                        <a:rPr lang="zh-CN" sz="800">
                          <a:effectLst/>
                        </a:rPr>
                        <a:t>、</a:t>
                      </a:r>
                      <a:r>
                        <a:rPr lang="en-US" sz="800">
                          <a:effectLst/>
                        </a:rPr>
                        <a:t>EAN13</a:t>
                      </a:r>
                      <a:r>
                        <a:rPr lang="zh-CN" sz="800">
                          <a:effectLst/>
                        </a:rPr>
                        <a:t>、</a:t>
                      </a:r>
                      <a:r>
                        <a:rPr lang="en-US" sz="800">
                          <a:effectLst/>
                        </a:rPr>
                        <a:t>Code128</a:t>
                      </a:r>
                      <a:r>
                        <a:rPr lang="zh-CN" sz="800">
                          <a:effectLst/>
                        </a:rPr>
                        <a:t>等二维码和一维码</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nchor="ctr"/>
                </a:tc>
                <a:extLst>
                  <a:ext uri="{0D108BD9-81ED-4DB2-BD59-A6C34878D82A}">
                    <a16:rowId xmlns:a16="http://schemas.microsoft.com/office/drawing/2014/main" val="2515547092"/>
                  </a:ext>
                </a:extLst>
              </a:tr>
              <a:tr h="237106">
                <a:tc>
                  <a:txBody>
                    <a:bodyPr/>
                    <a:lstStyle/>
                    <a:p>
                      <a:pPr marL="67945" eaLnBrk="0" hangingPunct="0">
                        <a:spcBef>
                          <a:spcPts val="660"/>
                        </a:spcBef>
                        <a:spcAft>
                          <a:spcPts val="0"/>
                        </a:spcAft>
                      </a:pPr>
                      <a:r>
                        <a:rPr lang="zh-CN" sz="800">
                          <a:effectLst/>
                        </a:rPr>
                        <a:t>刷卡模块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algn="just" eaLnBrk="0" hangingPunct="0">
                        <a:spcBef>
                          <a:spcPts val="660"/>
                        </a:spcBef>
                        <a:spcAft>
                          <a:spcPts val="0"/>
                        </a:spcAft>
                      </a:pPr>
                      <a:r>
                        <a:rPr lang="zh-CN" sz="800">
                          <a:effectLst/>
                        </a:rPr>
                        <a:t>选配，支持读取</a:t>
                      </a:r>
                      <a:r>
                        <a:rPr lang="en-US" sz="800">
                          <a:effectLst/>
                        </a:rPr>
                        <a:t>ISO/IEC14443</a:t>
                      </a:r>
                      <a:r>
                        <a:rPr lang="zh-CN" sz="800">
                          <a:effectLst/>
                        </a:rPr>
                        <a:t>协议的</a:t>
                      </a:r>
                      <a:r>
                        <a:rPr lang="en-US" sz="800">
                          <a:effectLst/>
                        </a:rPr>
                        <a:t>Type-A</a:t>
                      </a:r>
                      <a:r>
                        <a:rPr lang="zh-CN" sz="800">
                          <a:effectLst/>
                        </a:rPr>
                        <a:t>、</a:t>
                      </a:r>
                      <a:r>
                        <a:rPr lang="en-US" sz="800">
                          <a:effectLst/>
                        </a:rPr>
                        <a:t>Type-B</a:t>
                      </a:r>
                      <a:r>
                        <a:rPr lang="zh-CN" sz="800">
                          <a:effectLst/>
                        </a:rPr>
                        <a:t>类卡，支持身份证</a:t>
                      </a:r>
                      <a:r>
                        <a:rPr lang="en-US" sz="800">
                          <a:effectLst/>
                        </a:rPr>
                        <a:t>UID</a:t>
                      </a:r>
                      <a:r>
                        <a:rPr lang="zh-CN" sz="800">
                          <a:effectLst/>
                        </a:rPr>
                        <a:t>和身份证唯一识别码</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nchor="ctr"/>
                </a:tc>
                <a:extLst>
                  <a:ext uri="{0D108BD9-81ED-4DB2-BD59-A6C34878D82A}">
                    <a16:rowId xmlns:a16="http://schemas.microsoft.com/office/drawing/2014/main" val="1331357826"/>
                  </a:ext>
                </a:extLst>
              </a:tr>
              <a:tr h="118553">
                <a:tc>
                  <a:txBody>
                    <a:bodyPr/>
                    <a:lstStyle/>
                    <a:p>
                      <a:pPr marL="67945" eaLnBrk="0" hangingPunct="0">
                        <a:spcBef>
                          <a:spcPts val="660"/>
                        </a:spcBef>
                        <a:spcAft>
                          <a:spcPts val="0"/>
                        </a:spcAft>
                      </a:pPr>
                      <a:r>
                        <a:rPr lang="zh-CN" sz="800">
                          <a:effectLst/>
                        </a:rPr>
                        <a:t>扬声器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eaLnBrk="0" hangingPunct="0">
                        <a:spcBef>
                          <a:spcPts val="660"/>
                        </a:spcBef>
                        <a:spcAft>
                          <a:spcPts val="0"/>
                        </a:spcAft>
                      </a:pPr>
                      <a:r>
                        <a:rPr lang="zh-CN" sz="800">
                          <a:effectLst/>
                        </a:rPr>
                        <a:t>标配，语音播放内容可定制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3642107363"/>
                  </a:ext>
                </a:extLst>
              </a:tr>
              <a:tr h="118553">
                <a:tc>
                  <a:txBody>
                    <a:bodyPr/>
                    <a:lstStyle/>
                    <a:p>
                      <a:pPr algn="l"/>
                      <a:r>
                        <a:rPr lang="zh-CN" sz="800" kern="0">
                          <a:effectLst/>
                        </a:rPr>
                        <a:t>性能</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4006405422"/>
                  </a:ext>
                </a:extLst>
              </a:tr>
              <a:tr h="118553">
                <a:tc>
                  <a:txBody>
                    <a:bodyPr/>
                    <a:lstStyle/>
                    <a:p>
                      <a:pPr algn="l"/>
                      <a:r>
                        <a:rPr lang="zh-CN" sz="800" kern="0">
                          <a:effectLst/>
                        </a:rPr>
                        <a:t>识别高度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1.2~2.2</a:t>
                      </a:r>
                      <a:r>
                        <a:rPr lang="zh-CN" sz="800" kern="0">
                          <a:effectLst/>
                        </a:rPr>
                        <a:t>米，角度可调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3839902293"/>
                  </a:ext>
                </a:extLst>
              </a:tr>
              <a:tr h="118553">
                <a:tc>
                  <a:txBody>
                    <a:bodyPr/>
                    <a:lstStyle/>
                    <a:p>
                      <a:pPr algn="l"/>
                      <a:r>
                        <a:rPr lang="zh-CN" sz="800" kern="0">
                          <a:effectLst/>
                        </a:rPr>
                        <a:t>识别距离</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0.5~1.5</a:t>
                      </a:r>
                      <a:r>
                        <a:rPr lang="zh-CN" sz="800" kern="0">
                          <a:effectLst/>
                        </a:rPr>
                        <a:t>米，视镜头可变</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3076535777"/>
                  </a:ext>
                </a:extLst>
              </a:tr>
              <a:tr h="118553">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zh-CN" sz="800" kern="0">
                          <a:effectLst/>
                        </a:rPr>
                        <a:t>左右</a:t>
                      </a:r>
                      <a:r>
                        <a:rPr lang="en-US" sz="800" kern="0">
                          <a:effectLst/>
                        </a:rPr>
                        <a:t>30</a:t>
                      </a:r>
                      <a:r>
                        <a:rPr lang="zh-CN" sz="800" kern="0">
                          <a:effectLst/>
                        </a:rPr>
                        <a:t>度，上下</a:t>
                      </a:r>
                      <a:r>
                        <a:rPr lang="en-US" sz="800" kern="0">
                          <a:effectLst/>
                        </a:rPr>
                        <a:t>30</a:t>
                      </a:r>
                      <a:r>
                        <a:rPr lang="zh-CN" sz="800" kern="0">
                          <a:effectLst/>
                        </a:rPr>
                        <a:t>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1610617558"/>
                  </a:ext>
                </a:extLst>
              </a:tr>
              <a:tr h="118553">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zh-CN" sz="800" kern="0">
                          <a:effectLst/>
                        </a:rPr>
                        <a:t>小于</a:t>
                      </a:r>
                      <a:r>
                        <a:rPr lang="en-US" sz="800" kern="0">
                          <a:effectLst/>
                        </a:rPr>
                        <a:t>0.3</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1471969552"/>
                  </a:ext>
                </a:extLst>
              </a:tr>
              <a:tr h="118553">
                <a:tc>
                  <a:txBody>
                    <a:bodyPr/>
                    <a:lstStyle/>
                    <a:p>
                      <a:pPr algn="l"/>
                      <a:r>
                        <a:rPr lang="zh-CN" sz="800" kern="0">
                          <a:effectLst/>
                        </a:rPr>
                        <a:t>存储容量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8</a:t>
                      </a:r>
                      <a:r>
                        <a:rPr lang="zh-CN" sz="800" kern="0">
                          <a:effectLst/>
                        </a:rPr>
                        <a:t>万条抓拍记录</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1995124502"/>
                  </a:ext>
                </a:extLst>
              </a:tr>
              <a:tr h="118553">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30000</a:t>
                      </a:r>
                      <a:r>
                        <a:rPr lang="zh-CN" sz="800" kern="0">
                          <a:effectLst/>
                        </a:rPr>
                        <a:t>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2627332876"/>
                  </a:ext>
                </a:extLst>
              </a:tr>
              <a:tr h="237106">
                <a:tc>
                  <a:txBody>
                    <a:bodyPr/>
                    <a:lstStyle/>
                    <a:p>
                      <a:pPr algn="l"/>
                      <a:r>
                        <a:rPr lang="zh-CN" sz="800" kern="100">
                          <a:effectLst/>
                        </a:rPr>
                        <a:t>可刷卡类型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100">
                          <a:effectLst/>
                        </a:rPr>
                        <a:t>13</a:t>
                      </a:r>
                      <a:r>
                        <a:rPr lang="zh-CN" sz="800" kern="100">
                          <a:effectLst/>
                        </a:rPr>
                        <a:t>．</a:t>
                      </a:r>
                      <a:r>
                        <a:rPr lang="en-US" sz="800" kern="100">
                          <a:effectLst/>
                        </a:rPr>
                        <a:t>56MHz</a:t>
                      </a:r>
                      <a:r>
                        <a:rPr lang="zh-CN" sz="800" kern="100">
                          <a:effectLst/>
                        </a:rPr>
                        <a:t>，支持</a:t>
                      </a:r>
                      <a:r>
                        <a:rPr lang="en-US" sz="800" kern="100">
                          <a:effectLst/>
                        </a:rPr>
                        <a:t>Mifare S50</a:t>
                      </a:r>
                      <a:r>
                        <a:rPr lang="zh-CN" sz="800" kern="100">
                          <a:effectLst/>
                        </a:rPr>
                        <a:t>、</a:t>
                      </a:r>
                      <a:r>
                        <a:rPr lang="en-US" sz="800" kern="100">
                          <a:effectLst/>
                        </a:rPr>
                        <a:t>S70</a:t>
                      </a:r>
                      <a:r>
                        <a:rPr lang="zh-CN" sz="800" kern="100">
                          <a:effectLst/>
                        </a:rPr>
                        <a:t>卡，</a:t>
                      </a:r>
                      <a:r>
                        <a:rPr lang="en-US" sz="800" kern="100">
                          <a:effectLst/>
                        </a:rPr>
                        <a:t>ultralinght</a:t>
                      </a:r>
                      <a:r>
                        <a:rPr lang="zh-CN" sz="800" kern="100">
                          <a:effectLst/>
                        </a:rPr>
                        <a:t>卡，</a:t>
                      </a:r>
                      <a:r>
                        <a:rPr lang="en-US" sz="800" kern="100">
                          <a:effectLst/>
                        </a:rPr>
                        <a:t>NTAG</a:t>
                      </a:r>
                      <a:r>
                        <a:rPr lang="zh-CN" sz="800" kern="100">
                          <a:effectLst/>
                        </a:rPr>
                        <a:t>卡，</a:t>
                      </a:r>
                      <a:r>
                        <a:rPr lang="en-US" sz="800" kern="100">
                          <a:effectLst/>
                        </a:rPr>
                        <a:t>DESFire D21</a:t>
                      </a:r>
                      <a:r>
                        <a:rPr lang="zh-CN" sz="800" kern="100">
                          <a:effectLst/>
                        </a:rPr>
                        <a:t>、</a:t>
                      </a:r>
                      <a:r>
                        <a:rPr lang="en-US" sz="800" kern="100">
                          <a:effectLst/>
                        </a:rPr>
                        <a:t>D41</a:t>
                      </a:r>
                      <a:r>
                        <a:rPr lang="zh-CN" sz="800" kern="100">
                          <a:effectLst/>
                        </a:rPr>
                        <a:t>、</a:t>
                      </a:r>
                      <a:r>
                        <a:rPr lang="en-US" sz="800" kern="100">
                          <a:effectLst/>
                        </a:rPr>
                        <a:t>D81</a:t>
                      </a:r>
                      <a:r>
                        <a:rPr lang="zh-CN" sz="800" kern="100">
                          <a:effectLst/>
                        </a:rPr>
                        <a:t>，非接触</a:t>
                      </a:r>
                      <a:r>
                        <a:rPr lang="en-US" sz="800" kern="100">
                          <a:effectLst/>
                        </a:rPr>
                        <a:t>CPU</a:t>
                      </a:r>
                      <a:r>
                        <a:rPr lang="zh-CN" sz="800" kern="100">
                          <a:effectLst/>
                        </a:rPr>
                        <a:t>卡</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2105555352"/>
                  </a:ext>
                </a:extLst>
              </a:tr>
              <a:tr h="118553">
                <a:tc>
                  <a:txBody>
                    <a:bodyPr/>
                    <a:lstStyle/>
                    <a:p>
                      <a:pPr algn="l"/>
                      <a:r>
                        <a:rPr lang="zh-CN" sz="800" kern="0">
                          <a:effectLst/>
                        </a:rPr>
                        <a:t>接口</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zh-CN"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2921386547"/>
                  </a:ext>
                </a:extLst>
              </a:tr>
              <a:tr h="118553">
                <a:tc>
                  <a:txBody>
                    <a:bodyPr/>
                    <a:lstStyle/>
                    <a:p>
                      <a:pPr marL="67945" eaLnBrk="0" hangingPunct="0">
                        <a:spcBef>
                          <a:spcPts val="645"/>
                        </a:spcBef>
                      </a:pPr>
                      <a:r>
                        <a:rPr lang="zh-CN" sz="800">
                          <a:effectLst/>
                        </a:rPr>
                        <a:t>开关量输出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eaLnBrk="0" hangingPunct="0">
                        <a:spcBef>
                          <a:spcPts val="645"/>
                        </a:spcBef>
                      </a:pPr>
                      <a:r>
                        <a:rPr lang="en-US" sz="800">
                          <a:effectLst/>
                        </a:rPr>
                        <a:t>1 </a:t>
                      </a:r>
                      <a:r>
                        <a:rPr lang="zh-CN" sz="800">
                          <a:effectLst/>
                        </a:rPr>
                        <a:t>路开关量输出，其他</a:t>
                      </a:r>
                      <a:r>
                        <a:rPr lang="en-US" sz="800">
                          <a:effectLst/>
                        </a:rPr>
                        <a:t>GPIO</a:t>
                      </a:r>
                      <a:r>
                        <a:rPr lang="zh-CN" sz="800">
                          <a:effectLst/>
                        </a:rPr>
                        <a:t>口可以定制线</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2528588010"/>
                  </a:ext>
                </a:extLst>
              </a:tr>
              <a:tr h="118553">
                <a:tc>
                  <a:txBody>
                    <a:bodyPr/>
                    <a:lstStyle/>
                    <a:p>
                      <a:pPr marL="67945" eaLnBrk="0" hangingPunct="0">
                        <a:spcBef>
                          <a:spcPts val="645"/>
                        </a:spcBef>
                      </a:pPr>
                      <a:r>
                        <a:rPr lang="en-US" sz="800">
                          <a:effectLst/>
                        </a:rPr>
                        <a:t>USB</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algn="just" eaLnBrk="0" hangingPunct="0">
                        <a:spcBef>
                          <a:spcPts val="645"/>
                        </a:spcBef>
                      </a:pPr>
                      <a:r>
                        <a:rPr lang="en-US" sz="800">
                          <a:effectLst/>
                        </a:rPr>
                        <a:t>1 </a:t>
                      </a:r>
                      <a:r>
                        <a:rPr lang="zh-CN" sz="800">
                          <a:effectLst/>
                        </a:rPr>
                        <a:t>路</a:t>
                      </a:r>
                      <a:r>
                        <a:rPr lang="en-US" sz="800">
                          <a:effectLst/>
                        </a:rPr>
                        <a:t> USB </a:t>
                      </a:r>
                      <a:r>
                        <a:rPr lang="zh-CN" sz="800">
                          <a:effectLst/>
                        </a:rPr>
                        <a:t>接口做</a:t>
                      </a:r>
                      <a:r>
                        <a:rPr lang="en-US" sz="800">
                          <a:effectLst/>
                        </a:rPr>
                        <a:t>device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703863630"/>
                  </a:ext>
                </a:extLst>
              </a:tr>
              <a:tr h="118553">
                <a:tc>
                  <a:txBody>
                    <a:bodyPr/>
                    <a:lstStyle/>
                    <a:p>
                      <a:pPr marL="67945" algn="just" eaLnBrk="0" hangingPunct="0">
                        <a:spcBef>
                          <a:spcPts val="645"/>
                        </a:spcBef>
                      </a:pPr>
                      <a:r>
                        <a:rPr lang="zh-CN" sz="800">
                          <a:effectLst/>
                        </a:rPr>
                        <a:t>网络接口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algn="just" eaLnBrk="0" hangingPunct="0">
                        <a:spcBef>
                          <a:spcPts val="645"/>
                        </a:spcBef>
                      </a:pPr>
                      <a:r>
                        <a:rPr lang="en-US" sz="800">
                          <a:effectLst/>
                        </a:rPr>
                        <a:t>1 </a:t>
                      </a:r>
                      <a:r>
                        <a:rPr lang="zh-CN" sz="800">
                          <a:effectLst/>
                        </a:rPr>
                        <a:t>个</a:t>
                      </a:r>
                      <a:r>
                        <a:rPr lang="en-US" sz="800">
                          <a:effectLst/>
                        </a:rPr>
                        <a:t> RJ45 10M / 100M </a:t>
                      </a:r>
                      <a:r>
                        <a:rPr lang="zh-CN" sz="800">
                          <a:effectLst/>
                        </a:rPr>
                        <a:t>自适应以太网口，可定制千兆网口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1232645018"/>
                  </a:ext>
                </a:extLst>
              </a:tr>
              <a:tr h="118553">
                <a:tc>
                  <a:txBody>
                    <a:bodyPr/>
                    <a:lstStyle/>
                    <a:p>
                      <a:pPr marL="67945" algn="just" eaLnBrk="0" hangingPunct="0">
                        <a:spcBef>
                          <a:spcPts val="645"/>
                        </a:spcBef>
                      </a:pPr>
                      <a:r>
                        <a:rPr lang="zh-CN" sz="800">
                          <a:effectLst/>
                        </a:rPr>
                        <a:t>韦根接口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algn="just" eaLnBrk="0" hangingPunct="0">
                        <a:spcBef>
                          <a:spcPts val="645"/>
                        </a:spcBef>
                      </a:pPr>
                      <a:r>
                        <a:rPr lang="en-US" sz="800">
                          <a:effectLst/>
                        </a:rPr>
                        <a:t>1 </a:t>
                      </a:r>
                      <a:r>
                        <a:rPr lang="zh-CN" sz="800">
                          <a:effectLst/>
                        </a:rPr>
                        <a:t>路韦根接口输出，</a:t>
                      </a:r>
                      <a:r>
                        <a:rPr lang="en-US" sz="800">
                          <a:effectLst/>
                        </a:rPr>
                        <a:t>1</a:t>
                      </a:r>
                      <a:r>
                        <a:rPr lang="zh-CN" sz="800">
                          <a:effectLst/>
                        </a:rPr>
                        <a:t>路韦根接口输入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1602779636"/>
                  </a:ext>
                </a:extLst>
              </a:tr>
              <a:tr h="118553">
                <a:tc>
                  <a:txBody>
                    <a:bodyPr/>
                    <a:lstStyle/>
                    <a:p>
                      <a:pPr marL="67945" algn="just" eaLnBrk="0" hangingPunct="0">
                        <a:spcBef>
                          <a:spcPts val="645"/>
                        </a:spcBef>
                      </a:pP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tc>
                  <a:txBody>
                    <a:bodyPr/>
                    <a:lstStyle/>
                    <a:p>
                      <a:pPr marL="67945" algn="just" eaLnBrk="0" hangingPunct="0">
                        <a:spcBef>
                          <a:spcPts val="645"/>
                        </a:spcBef>
                      </a:pPr>
                      <a:r>
                        <a:rPr lang="en-US" sz="800">
                          <a:effectLst/>
                        </a:rPr>
                        <a:t>1 </a:t>
                      </a:r>
                      <a:r>
                        <a:rPr lang="zh-CN" sz="800">
                          <a:effectLst/>
                        </a:rPr>
                        <a:t>路</a:t>
                      </a:r>
                      <a:r>
                        <a:rPr lang="en-US" sz="800">
                          <a:effectLst/>
                        </a:rPr>
                        <a:t> RS485 </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1302681495"/>
                  </a:ext>
                </a:extLst>
              </a:tr>
              <a:tr h="118553">
                <a:tc>
                  <a:txBody>
                    <a:bodyPr/>
                    <a:lstStyle/>
                    <a:p>
                      <a:pPr algn="l"/>
                      <a:r>
                        <a:rPr lang="zh-CN" sz="800" kern="0">
                          <a:effectLst/>
                        </a:rPr>
                        <a:t>摄像机参数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1061910714"/>
                  </a:ext>
                </a:extLst>
              </a:tr>
              <a:tr h="118553">
                <a:tc>
                  <a:txBody>
                    <a:bodyPr/>
                    <a:lstStyle/>
                    <a:p>
                      <a:pPr algn="l"/>
                      <a:r>
                        <a:rPr lang="zh-CN" sz="800" kern="0">
                          <a:effectLst/>
                        </a:rPr>
                        <a:t>摄像机</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zh-CN" sz="800" kern="100">
                          <a:effectLst/>
                        </a:rPr>
                        <a:t>双目摄像头，可见光和近红外，支持活体检测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3605038877"/>
                  </a:ext>
                </a:extLst>
              </a:tr>
              <a:tr h="118553">
                <a:tc>
                  <a:txBody>
                    <a:bodyPr/>
                    <a:lstStyle/>
                    <a:p>
                      <a:pPr algn="l"/>
                      <a:r>
                        <a:rPr lang="zh-CN" sz="800" kern="0">
                          <a:effectLst/>
                        </a:rPr>
                        <a:t>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291620528"/>
                  </a:ext>
                </a:extLst>
              </a:tr>
              <a:tr h="118553">
                <a:tc>
                  <a:txBody>
                    <a:bodyPr/>
                    <a:lstStyle/>
                    <a:p>
                      <a:pPr algn="l"/>
                      <a:r>
                        <a:rPr lang="zh-CN" sz="800" kern="0">
                          <a:effectLst/>
                        </a:rPr>
                        <a:t>最低照度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zh-CN" sz="800" kern="0">
                          <a:effectLst/>
                        </a:rPr>
                        <a:t>彩色</a:t>
                      </a:r>
                      <a:r>
                        <a:rPr lang="en-US" sz="800" kern="0">
                          <a:effectLst/>
                        </a:rPr>
                        <a:t>0.01Lux @F1.2(ICR);</a:t>
                      </a:r>
                      <a:r>
                        <a:rPr lang="zh-CN" sz="800" kern="0">
                          <a:effectLst/>
                        </a:rPr>
                        <a:t>黑白</a:t>
                      </a:r>
                      <a:r>
                        <a:rPr lang="en-US" sz="800" kern="0">
                          <a:effectLst/>
                        </a:rPr>
                        <a:t>0.001Lux @F1.2 (ICR)</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2825718527"/>
                  </a:ext>
                </a:extLst>
              </a:tr>
              <a:tr h="118553">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3546423102"/>
                  </a:ext>
                </a:extLst>
              </a:tr>
              <a:tr h="118553">
                <a:tc>
                  <a:txBody>
                    <a:bodyPr/>
                    <a:lstStyle/>
                    <a:p>
                      <a:pPr algn="l"/>
                      <a:r>
                        <a:rPr lang="zh-CN" sz="800" kern="0">
                          <a:effectLst/>
                        </a:rPr>
                        <a:t>宽动态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marL="67945" eaLnBrk="0" hangingPunct="0">
                        <a:spcBef>
                          <a:spcPts val="660"/>
                        </a:spcBef>
                        <a:spcAft>
                          <a:spcPts val="0"/>
                        </a:spcAft>
                      </a:pPr>
                      <a:r>
                        <a:rPr lang="en-US" sz="800">
                          <a:effectLst/>
                        </a:rPr>
                        <a:t>120db</a:t>
                      </a:r>
                      <a:r>
                        <a:rPr lang="zh-CN" sz="800">
                          <a:effectLst/>
                        </a:rPr>
                        <a:t>，</a:t>
                      </a:r>
                      <a:r>
                        <a:rPr lang="en-US" sz="800">
                          <a:effectLst/>
                        </a:rPr>
                        <a:t>isp</a:t>
                      </a:r>
                      <a:r>
                        <a:rPr lang="zh-CN" sz="800">
                          <a:effectLst/>
                        </a:rPr>
                        <a:t>算法人脸局部曝光</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145" marR="28145" marT="0" marB="0"/>
                </a:tc>
                <a:extLst>
                  <a:ext uri="{0D108BD9-81ED-4DB2-BD59-A6C34878D82A}">
                    <a16:rowId xmlns:a16="http://schemas.microsoft.com/office/drawing/2014/main" val="2430112148"/>
                  </a:ext>
                </a:extLst>
              </a:tr>
              <a:tr h="118553">
                <a:tc>
                  <a:txBody>
                    <a:bodyPr/>
                    <a:lstStyle/>
                    <a:p>
                      <a:pPr algn="l"/>
                      <a:r>
                        <a:rPr lang="zh-CN" sz="800" kern="0">
                          <a:effectLst/>
                        </a:rPr>
                        <a:t>视频编码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H.265 Main Profile</a:t>
                      </a:r>
                      <a:r>
                        <a:rPr lang="zh-CN" sz="800" kern="0">
                          <a:effectLst/>
                        </a:rPr>
                        <a:t>编码</a:t>
                      </a:r>
                      <a:r>
                        <a:rPr lang="en-US" sz="800" kern="0">
                          <a:effectLst/>
                        </a:rPr>
                        <a:t>/H.264 BP/MP/HP</a:t>
                      </a:r>
                      <a:r>
                        <a:rPr lang="zh-CN" sz="800" kern="0">
                          <a:effectLst/>
                        </a:rPr>
                        <a:t>编码</a:t>
                      </a:r>
                      <a:r>
                        <a:rPr lang="en-US" sz="800" kern="0">
                          <a:effectLst/>
                        </a:rPr>
                        <a:t>/MJPEG</a:t>
                      </a:r>
                      <a:r>
                        <a:rPr lang="zh-CN" sz="800" kern="0">
                          <a:effectLst/>
                        </a:rPr>
                        <a:t>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460010296"/>
                  </a:ext>
                </a:extLst>
              </a:tr>
              <a:tr h="118553">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dirty="0">
                          <a:effectLst/>
                        </a:rPr>
                        <a:t> </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962858028"/>
                  </a:ext>
                </a:extLst>
              </a:tr>
              <a:tr h="118553">
                <a:tc>
                  <a:txBody>
                    <a:bodyPr/>
                    <a:lstStyle/>
                    <a:p>
                      <a:pPr algn="l"/>
                      <a:r>
                        <a:rPr lang="zh-CN" sz="800" kern="0">
                          <a:effectLst/>
                        </a:rPr>
                        <a:t>工作温度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-30</a:t>
                      </a:r>
                      <a:r>
                        <a:rPr lang="zh-CN" sz="800" kern="0">
                          <a:effectLst/>
                        </a:rPr>
                        <a:t>℃</a:t>
                      </a:r>
                      <a:r>
                        <a:rPr lang="en-US" sz="800" kern="0">
                          <a:effectLst/>
                        </a:rPr>
                        <a:t> - +60</a:t>
                      </a:r>
                      <a:r>
                        <a:rPr lang="zh-CN" sz="800" kern="0">
                          <a:effectLst/>
                        </a:rPr>
                        <a:t>℃</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4081377126"/>
                  </a:ext>
                </a:extLst>
              </a:tr>
              <a:tr h="118553">
                <a:tc>
                  <a:txBody>
                    <a:bodyPr/>
                    <a:lstStyle/>
                    <a:p>
                      <a:pPr algn="l"/>
                      <a:r>
                        <a:rPr lang="zh-CN" sz="800" kern="0" dirty="0">
                          <a:effectLst/>
                        </a:rPr>
                        <a:t>工作湿度</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1659414438"/>
                  </a:ext>
                </a:extLst>
              </a:tr>
              <a:tr h="118553">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20W(MAX)</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3625856073"/>
                  </a:ext>
                </a:extLst>
              </a:tr>
              <a:tr h="118553">
                <a:tc>
                  <a:txBody>
                    <a:bodyPr/>
                    <a:lstStyle/>
                    <a:p>
                      <a:pPr algn="l"/>
                      <a:r>
                        <a:rPr lang="zh-CN" sz="800" kern="0">
                          <a:effectLst/>
                        </a:rPr>
                        <a:t>盐雾等级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Rp6</a:t>
                      </a:r>
                      <a:r>
                        <a:rPr lang="zh-CN" sz="800" kern="0">
                          <a:effectLst/>
                        </a:rPr>
                        <a:t>级以上</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506139128"/>
                  </a:ext>
                </a:extLst>
              </a:tr>
              <a:tr h="118553">
                <a:tc>
                  <a:txBody>
                    <a:bodyPr/>
                    <a:lstStyle/>
                    <a:p>
                      <a:pPr algn="l"/>
                      <a:r>
                        <a:rPr lang="zh-CN" sz="800" kern="0">
                          <a:effectLst/>
                        </a:rPr>
                        <a:t>抗静电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zh-CN" sz="800" kern="100">
                          <a:effectLst/>
                        </a:rPr>
                        <a:t>接触</a:t>
                      </a:r>
                      <a:r>
                        <a:rPr lang="en-US" sz="800" kern="100">
                          <a:effectLst/>
                        </a:rPr>
                        <a:t>±6KV</a:t>
                      </a:r>
                      <a:r>
                        <a:rPr lang="zh-CN" sz="800" kern="100">
                          <a:effectLst/>
                        </a:rPr>
                        <a:t>，空气</a:t>
                      </a:r>
                      <a:r>
                        <a:rPr lang="en-US" sz="800" kern="100">
                          <a:effectLst/>
                        </a:rPr>
                        <a:t>±8KV</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2754523987"/>
                  </a:ext>
                </a:extLst>
              </a:tr>
              <a:tr h="118553">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DC12V/2A</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3886895047"/>
                  </a:ext>
                </a:extLst>
              </a:tr>
              <a:tr h="118553">
                <a:tc>
                  <a:txBody>
                    <a:bodyPr/>
                    <a:lstStyle/>
                    <a:p>
                      <a:pPr algn="l"/>
                      <a:r>
                        <a:rPr lang="zh-CN" sz="800" kern="0">
                          <a:effectLst/>
                        </a:rPr>
                        <a:t>防暴等级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IK06</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3192759746"/>
                  </a:ext>
                </a:extLst>
              </a:tr>
              <a:tr h="118553">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IP66</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1754402895"/>
                  </a:ext>
                </a:extLst>
              </a:tr>
              <a:tr h="118553">
                <a:tc>
                  <a:txBody>
                    <a:bodyPr/>
                    <a:lstStyle/>
                    <a:p>
                      <a:pPr algn="l"/>
                      <a:r>
                        <a:rPr lang="zh-CN" sz="800" kern="0">
                          <a:effectLst/>
                        </a:rPr>
                        <a:t>屏幕规格</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8</a:t>
                      </a:r>
                      <a:r>
                        <a:rPr lang="zh-CN" sz="800" kern="0">
                          <a:effectLst/>
                        </a:rPr>
                        <a:t>寸高清</a:t>
                      </a:r>
                      <a:r>
                        <a:rPr lang="en-US" sz="800" kern="0">
                          <a:effectLst/>
                        </a:rPr>
                        <a:t>IPS</a:t>
                      </a:r>
                      <a:r>
                        <a:rPr lang="zh-CN" sz="800" kern="0">
                          <a:effectLst/>
                        </a:rPr>
                        <a:t>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2205418794"/>
                  </a:ext>
                </a:extLst>
              </a:tr>
              <a:tr h="118553">
                <a:tc>
                  <a:txBody>
                    <a:bodyPr/>
                    <a:lstStyle/>
                    <a:p>
                      <a:pPr algn="l"/>
                      <a:r>
                        <a:rPr lang="zh-CN" sz="800" kern="0">
                          <a:effectLst/>
                        </a:rPr>
                        <a:t>设备尺寸</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a:effectLst/>
                        </a:rPr>
                        <a:t>265(</a:t>
                      </a:r>
                      <a:r>
                        <a:rPr lang="zh-CN" sz="800" kern="0">
                          <a:effectLst/>
                        </a:rPr>
                        <a:t>长</a:t>
                      </a:r>
                      <a:r>
                        <a:rPr lang="en-US" sz="800" kern="0">
                          <a:effectLst/>
                        </a:rPr>
                        <a:t>) * 126(</a:t>
                      </a:r>
                      <a:r>
                        <a:rPr lang="zh-CN" sz="800" kern="0">
                          <a:effectLst/>
                        </a:rPr>
                        <a:t>宽</a:t>
                      </a:r>
                      <a:r>
                        <a:rPr lang="en-US" sz="800" kern="0">
                          <a:effectLst/>
                        </a:rPr>
                        <a:t>) *26(</a:t>
                      </a:r>
                      <a:r>
                        <a:rPr lang="zh-CN" sz="800" kern="0">
                          <a:effectLst/>
                        </a:rPr>
                        <a:t>厚</a:t>
                      </a:r>
                      <a:r>
                        <a:rPr lang="en-US" sz="800" kern="0">
                          <a:effectLst/>
                        </a:rPr>
                        <a:t>)mm</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1842318511"/>
                  </a:ext>
                </a:extLst>
              </a:tr>
              <a:tr h="118553">
                <a:tc>
                  <a:txBody>
                    <a:bodyPr/>
                    <a:lstStyle/>
                    <a:p>
                      <a:pPr algn="l"/>
                      <a:r>
                        <a:rPr lang="zh-CN" sz="800" kern="0">
                          <a:effectLst/>
                        </a:rPr>
                        <a:t>设备重量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tc>
                  <a:txBody>
                    <a:bodyPr/>
                    <a:lstStyle/>
                    <a:p>
                      <a:pPr algn="l"/>
                      <a:r>
                        <a:rPr lang="en-US" sz="800" kern="0" dirty="0">
                          <a:effectLst/>
                        </a:rPr>
                        <a:t>1.7 kg</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8145" marR="28145" marT="0" marB="0" anchor="ctr"/>
                </a:tc>
                <a:extLst>
                  <a:ext uri="{0D108BD9-81ED-4DB2-BD59-A6C34878D82A}">
                    <a16:rowId xmlns:a16="http://schemas.microsoft.com/office/drawing/2014/main" val="4241803224"/>
                  </a:ext>
                </a:extLst>
              </a:tr>
            </a:tbl>
          </a:graphicData>
        </a:graphic>
      </p:graphicFrame>
      <p:pic>
        <p:nvPicPr>
          <p:cNvPr id="8" name="图片 7">
            <a:extLst>
              <a:ext uri="{FF2B5EF4-FFF2-40B4-BE49-F238E27FC236}">
                <a16:creationId xmlns:a16="http://schemas.microsoft.com/office/drawing/2014/main" id="{61673228-A402-0859-D056-BD6DDAD7C8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4236" y="1225146"/>
            <a:ext cx="3289357" cy="766800"/>
          </a:xfrm>
          <a:prstGeom prst="rect">
            <a:avLst/>
          </a:prstGeom>
        </p:spPr>
      </p:pic>
    </p:spTree>
    <p:extLst>
      <p:ext uri="{BB962C8B-B14F-4D97-AF65-F5344CB8AC3E}">
        <p14:creationId xmlns:p14="http://schemas.microsoft.com/office/powerpoint/2010/main" val="12859716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46616"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8</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寸二维码刷卡人脸识别机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24000</a:t>
            </a:r>
            <a:r>
              <a:rPr lang="zh-CN" altLang="en-US" sz="1200" dirty="0">
                <a:latin typeface="微软雅黑" panose="020B0503020204020204" charset="-122"/>
                <a:ea typeface="微软雅黑" panose="020B0503020204020204" charset="-122"/>
                <a:sym typeface="宋体" panose="02010600030101010101" pitchFamily="2" charset="-122"/>
              </a:rPr>
              <a:t>的人脸比对库及</a:t>
            </a:r>
            <a:r>
              <a:rPr lang="en-US" altLang="zh-CN" sz="1200" dirty="0">
                <a:latin typeface="微软雅黑" panose="020B0503020204020204" charset="-122"/>
                <a:ea typeface="微软雅黑" panose="020B0503020204020204" charset="-122"/>
                <a:sym typeface="宋体" panose="02010600030101010101" pitchFamily="2" charset="-122"/>
              </a:rPr>
              <a:t>6.9</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、支持视频区域部分屏蔽</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寸</a:t>
            </a:r>
            <a:r>
              <a:rPr lang="en-US" altLang="zh-CN" sz="1200" dirty="0">
                <a:latin typeface="微软雅黑" panose="020B0503020204020204" charset="-122"/>
                <a:ea typeface="微软雅黑" panose="020B0503020204020204" charset="-122"/>
                <a:sym typeface="宋体" panose="02010600030101010101" pitchFamily="2" charset="-122"/>
              </a:rPr>
              <a:t>IPS</a:t>
            </a:r>
            <a:r>
              <a:rPr lang="zh-CN" altLang="en-US" sz="1200" dirty="0">
                <a:latin typeface="微软雅黑" panose="020B0503020204020204" charset="-122"/>
                <a:ea typeface="微软雅黑" panose="020B0503020204020204" charset="-122"/>
                <a:sym typeface="宋体" panose="02010600030101010101" pitchFamily="2" charset="-122"/>
              </a:rPr>
              <a:t>全视角高清显示屏，图像无拖影、无延迟</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0.3s</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、丰富的硬件接口（</a:t>
            </a:r>
            <a:r>
              <a:rPr lang="en-US" altLang="zh-CN" sz="1200" dirty="0">
                <a:latin typeface="微软雅黑" panose="020B0503020204020204" charset="-122"/>
                <a:ea typeface="微软雅黑" panose="020B0503020204020204" charset="-122"/>
                <a:sym typeface="宋体" panose="02010600030101010101" pitchFamily="2" charset="-122"/>
              </a:rPr>
              <a:t>I/O</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USB2.0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WG26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WG34</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RJ45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RS485</a:t>
            </a:r>
            <a:r>
              <a:rPr lang="zh-CN" altLang="en-US" sz="1200" dirty="0">
                <a:latin typeface="微软雅黑" panose="020B0503020204020204" charset="-122"/>
                <a:ea typeface="微软雅黑" panose="020B0503020204020204" charset="-122"/>
                <a:sym typeface="宋体" panose="02010600030101010101" pitchFamily="2" charset="-122"/>
              </a:rPr>
              <a:t>）</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、自动增益、自动白平衡，让图像真实的色彩自然还原</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3D</a:t>
            </a:r>
            <a:r>
              <a:rPr lang="zh-CN" altLang="en-US" sz="1200" dirty="0">
                <a:latin typeface="微软雅黑" panose="020B0503020204020204" charset="-122"/>
                <a:ea typeface="微软雅黑" panose="020B0503020204020204" charset="-122"/>
                <a:sym typeface="宋体" panose="02010600030101010101" pitchFamily="2" charset="-122"/>
              </a:rPr>
              <a:t>降噪、透雾技术，使得低照度下的监控画面更加清晰细腻</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、支持视频亮度、对比度、色调、饱和度、</a:t>
            </a:r>
            <a:r>
              <a:rPr lang="en-US" altLang="zh-CN" sz="1200" dirty="0">
                <a:latin typeface="微软雅黑" panose="020B0503020204020204" charset="-122"/>
                <a:ea typeface="微软雅黑" panose="020B0503020204020204" charset="-122"/>
                <a:sym typeface="宋体" panose="02010600030101010101" pitchFamily="2" charset="-122"/>
              </a:rPr>
              <a:t>gamma</a:t>
            </a:r>
            <a:r>
              <a:rPr lang="zh-CN" altLang="en-US" sz="1200" dirty="0">
                <a:latin typeface="微软雅黑" panose="020B0503020204020204" charset="-122"/>
                <a:ea typeface="微软雅黑" panose="020B0503020204020204" charset="-122"/>
                <a:sym typeface="宋体" panose="02010600030101010101" pitchFamily="2" charset="-122"/>
              </a:rPr>
              <a:t>调节；</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13</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10" name="图片 9">
            <a:extLst>
              <a:ext uri="{FF2B5EF4-FFF2-40B4-BE49-F238E27FC236}">
                <a16:creationId xmlns:a16="http://schemas.microsoft.com/office/drawing/2014/main" id="{38B592E6-5822-6A3C-A846-49C8EA78B0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99072" y="826955"/>
            <a:ext cx="1323144" cy="2809863"/>
          </a:xfrm>
          <a:prstGeom prst="rect">
            <a:avLst/>
          </a:prstGeom>
        </p:spPr>
      </p:pic>
      <p:graphicFrame>
        <p:nvGraphicFramePr>
          <p:cNvPr id="11" name="表格 10">
            <a:extLst>
              <a:ext uri="{FF2B5EF4-FFF2-40B4-BE49-F238E27FC236}">
                <a16:creationId xmlns:a16="http://schemas.microsoft.com/office/drawing/2014/main" id="{A62D227B-339B-1303-CBBB-A5F73BF2762A}"/>
              </a:ext>
            </a:extLst>
          </p:cNvPr>
          <p:cNvGraphicFramePr>
            <a:graphicFrameLocks noGrp="1"/>
          </p:cNvGraphicFramePr>
          <p:nvPr>
            <p:extLst>
              <p:ext uri="{D42A27DB-BD31-4B8C-83A1-F6EECF244321}">
                <p14:modId xmlns:p14="http://schemas.microsoft.com/office/powerpoint/2010/main" val="1843505576"/>
              </p:ext>
            </p:extLst>
          </p:nvPr>
        </p:nvGraphicFramePr>
        <p:xfrm>
          <a:off x="6509971" y="354717"/>
          <a:ext cx="5058003" cy="5298014"/>
        </p:xfrm>
        <a:graphic>
          <a:graphicData uri="http://schemas.openxmlformats.org/drawingml/2006/table">
            <a:tbl>
              <a:tblPr firstCol="1" bandRow="1">
                <a:tableStyleId>{5C22544A-7EE6-4342-B048-85BDC9FD1C3A}</a:tableStyleId>
              </a:tblPr>
              <a:tblGrid>
                <a:gridCol w="1019974">
                  <a:extLst>
                    <a:ext uri="{9D8B030D-6E8A-4147-A177-3AD203B41FA5}">
                      <a16:colId xmlns:a16="http://schemas.microsoft.com/office/drawing/2014/main" val="2184238444"/>
                    </a:ext>
                  </a:extLst>
                </a:gridCol>
                <a:gridCol w="4038029">
                  <a:extLst>
                    <a:ext uri="{9D8B030D-6E8A-4147-A177-3AD203B41FA5}">
                      <a16:colId xmlns:a16="http://schemas.microsoft.com/office/drawing/2014/main" val="2455182470"/>
                    </a:ext>
                  </a:extLst>
                </a:gridCol>
              </a:tblGrid>
              <a:tr h="119951">
                <a:tc>
                  <a:txBody>
                    <a:bodyPr/>
                    <a:lstStyle/>
                    <a:p>
                      <a:pPr marL="67945" eaLnBrk="0" hangingPunct="0">
                        <a:spcBef>
                          <a:spcPts val="655"/>
                        </a:spcBef>
                        <a:spcAft>
                          <a:spcPts val="0"/>
                        </a:spcAft>
                      </a:pPr>
                      <a:r>
                        <a:rPr lang="zh-CN" sz="800" dirty="0">
                          <a:effectLst/>
                        </a:rPr>
                        <a:t>硬件</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eaLnBrk="0" hangingPunct="0">
                        <a:spcBef>
                          <a:spcPts val="645"/>
                        </a:spcBef>
                        <a:spcAft>
                          <a:spcPts val="0"/>
                        </a:spcAft>
                      </a:pPr>
                      <a:r>
                        <a:rPr lang="en-US"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3396789050"/>
                  </a:ext>
                </a:extLst>
              </a:tr>
              <a:tr h="146108">
                <a:tc>
                  <a:txBody>
                    <a:bodyPr/>
                    <a:lstStyle/>
                    <a:p>
                      <a:pPr marL="67945" algn="l" eaLnBrk="0" hangingPunct="0">
                        <a:spcBef>
                          <a:spcPts val="645"/>
                        </a:spcBef>
                      </a:pPr>
                      <a:r>
                        <a:rPr lang="zh-CN" sz="800" dirty="0">
                          <a:effectLst/>
                        </a:rPr>
                        <a:t>处理器</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nchor="ctr"/>
                </a:tc>
                <a:tc>
                  <a:txBody>
                    <a:bodyPr/>
                    <a:lstStyle/>
                    <a:p>
                      <a:pPr marL="67945" algn="l" eaLnBrk="0" hangingPunct="0">
                        <a:spcBef>
                          <a:spcPts val="645"/>
                        </a:spcBef>
                      </a:pPr>
                      <a:r>
                        <a:rPr lang="zh-CN" sz="800" dirty="0">
                          <a:effectLst/>
                        </a:rPr>
                        <a:t>双核</a:t>
                      </a:r>
                      <a:r>
                        <a:rPr lang="en-US" sz="800" dirty="0">
                          <a:effectLst/>
                        </a:rPr>
                        <a:t> ARM Cortex-A7 and RISC-V MCU</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nchor="ctr"/>
                </a:tc>
                <a:extLst>
                  <a:ext uri="{0D108BD9-81ED-4DB2-BD59-A6C34878D82A}">
                    <a16:rowId xmlns:a16="http://schemas.microsoft.com/office/drawing/2014/main" val="4163513909"/>
                  </a:ext>
                </a:extLst>
              </a:tr>
              <a:tr h="111721">
                <a:tc>
                  <a:txBody>
                    <a:bodyPr/>
                    <a:lstStyle/>
                    <a:p>
                      <a:pPr marL="67945" eaLnBrk="0" hangingPunct="0">
                        <a:spcBef>
                          <a:spcPts val="660"/>
                        </a:spcBef>
                        <a:spcAft>
                          <a:spcPts val="0"/>
                        </a:spcAft>
                      </a:pP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eaLnBrk="0" hangingPunct="0">
                        <a:spcBef>
                          <a:spcPts val="660"/>
                        </a:spcBef>
                        <a:spcAft>
                          <a:spcPts val="0"/>
                        </a:spcAft>
                      </a:pPr>
                      <a:r>
                        <a:rPr lang="en-US" sz="800">
                          <a:effectLst/>
                        </a:rPr>
                        <a:t>Linux</a:t>
                      </a: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122907057"/>
                  </a:ext>
                </a:extLst>
              </a:tr>
              <a:tr h="111721">
                <a:tc>
                  <a:txBody>
                    <a:bodyPr/>
                    <a:lstStyle/>
                    <a:p>
                      <a:pPr marL="67945" eaLnBrk="0" hangingPunct="0">
                        <a:spcBef>
                          <a:spcPts val="645"/>
                        </a:spcBef>
                      </a:pPr>
                      <a:r>
                        <a:rPr lang="zh-CN" sz="800">
                          <a:effectLst/>
                        </a:rPr>
                        <a:t>存储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eaLnBrk="0" hangingPunct="0">
                        <a:spcBef>
                          <a:spcPts val="645"/>
                        </a:spcBef>
                      </a:pPr>
                      <a:r>
                        <a:rPr lang="en-US" sz="800">
                          <a:effectLst/>
                        </a:rPr>
                        <a:t>1GB</a:t>
                      </a:r>
                      <a:r>
                        <a:rPr lang="zh-CN" sz="800">
                          <a:effectLst/>
                        </a:rPr>
                        <a:t>内存</a:t>
                      </a:r>
                      <a:r>
                        <a:rPr lang="en-US" sz="800">
                          <a:effectLst/>
                        </a:rPr>
                        <a:t> + 8GB eMMC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nchor="ctr"/>
                </a:tc>
                <a:extLst>
                  <a:ext uri="{0D108BD9-81ED-4DB2-BD59-A6C34878D82A}">
                    <a16:rowId xmlns:a16="http://schemas.microsoft.com/office/drawing/2014/main" val="317599270"/>
                  </a:ext>
                </a:extLst>
              </a:tr>
              <a:tr h="111721">
                <a:tc>
                  <a:txBody>
                    <a:bodyPr/>
                    <a:lstStyle/>
                    <a:p>
                      <a:pPr marL="67945" eaLnBrk="0" hangingPunct="0">
                        <a:spcBef>
                          <a:spcPts val="645"/>
                        </a:spcBef>
                      </a:pPr>
                      <a:r>
                        <a:rPr lang="zh-CN" sz="800">
                          <a:effectLst/>
                        </a:rPr>
                        <a:t>摄像头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algn="l"/>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827546639"/>
                  </a:ext>
                </a:extLst>
              </a:tr>
              <a:tr h="111721">
                <a:tc>
                  <a:txBody>
                    <a:bodyPr/>
                    <a:lstStyle/>
                    <a:p>
                      <a:pPr marL="67945" eaLnBrk="0" hangingPunct="0">
                        <a:spcBef>
                          <a:spcPts val="645"/>
                        </a:spcBef>
                      </a:pPr>
                      <a:r>
                        <a:rPr lang="zh-CN" sz="800">
                          <a:effectLst/>
                        </a:rPr>
                        <a:t>成像器件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eaLnBrk="0" hangingPunct="0">
                        <a:spcBef>
                          <a:spcPts val="645"/>
                        </a:spcBef>
                      </a:pPr>
                      <a:r>
                        <a:rPr lang="en-US" sz="800">
                          <a:effectLst/>
                        </a:rPr>
                        <a:t>1/2.8" Progressive Scan CMOS</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3817509402"/>
                  </a:ext>
                </a:extLst>
              </a:tr>
              <a:tr h="111721">
                <a:tc>
                  <a:txBody>
                    <a:bodyPr/>
                    <a:lstStyle/>
                    <a:p>
                      <a:pPr marL="67945" eaLnBrk="0" hangingPunct="0">
                        <a:spcBef>
                          <a:spcPts val="660"/>
                        </a:spcBef>
                        <a:spcAft>
                          <a:spcPts val="0"/>
                        </a:spcAft>
                      </a:pPr>
                      <a:r>
                        <a:rPr lang="zh-CN" sz="800">
                          <a:effectLst/>
                        </a:rPr>
                        <a:t>镜头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eaLnBrk="0" hangingPunct="0">
                        <a:spcBef>
                          <a:spcPts val="660"/>
                        </a:spcBef>
                        <a:spcAft>
                          <a:spcPts val="0"/>
                        </a:spcAft>
                      </a:pPr>
                      <a:r>
                        <a:rPr lang="en-US" sz="800">
                          <a:effectLst/>
                        </a:rPr>
                        <a:t>4.5mm </a:t>
                      </a:r>
                      <a:r>
                        <a:rPr lang="zh-CN" sz="800">
                          <a:effectLst/>
                        </a:rPr>
                        <a:t>焦距</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2480686249"/>
                  </a:ext>
                </a:extLst>
              </a:tr>
              <a:tr h="223443">
                <a:tc>
                  <a:txBody>
                    <a:bodyPr/>
                    <a:lstStyle/>
                    <a:p>
                      <a:pPr marL="67945" algn="just" eaLnBrk="0" hangingPunct="0">
                        <a:spcBef>
                          <a:spcPts val="660"/>
                        </a:spcBef>
                        <a:spcAft>
                          <a:spcPts val="0"/>
                        </a:spcAft>
                      </a:pPr>
                      <a:r>
                        <a:rPr lang="zh-CN" sz="800">
                          <a:effectLst/>
                        </a:rPr>
                        <a:t>刷卡模块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nchor="ctr"/>
                </a:tc>
                <a:tc>
                  <a:txBody>
                    <a:bodyPr/>
                    <a:lstStyle/>
                    <a:p>
                      <a:pPr marL="67945" algn="just" eaLnBrk="0" hangingPunct="0">
                        <a:spcBef>
                          <a:spcPts val="660"/>
                        </a:spcBef>
                        <a:spcAft>
                          <a:spcPts val="0"/>
                        </a:spcAft>
                      </a:pPr>
                      <a:r>
                        <a:rPr lang="en-US" sz="800">
                          <a:effectLst/>
                        </a:rPr>
                        <a:t>mifare one</a:t>
                      </a:r>
                      <a:r>
                        <a:rPr lang="zh-CN" sz="800">
                          <a:effectLst/>
                        </a:rPr>
                        <a:t>（</a:t>
                      </a:r>
                      <a:r>
                        <a:rPr lang="en-US" sz="800">
                          <a:effectLst/>
                        </a:rPr>
                        <a:t>M1</a:t>
                      </a:r>
                      <a:r>
                        <a:rPr lang="zh-CN" sz="800">
                          <a:effectLst/>
                        </a:rPr>
                        <a:t>）、</a:t>
                      </a:r>
                      <a:r>
                        <a:rPr lang="en-US" sz="800">
                          <a:effectLst/>
                        </a:rPr>
                        <a:t>S50</a:t>
                      </a:r>
                      <a:r>
                        <a:rPr lang="zh-CN" sz="800">
                          <a:effectLst/>
                        </a:rPr>
                        <a:t>、</a:t>
                      </a:r>
                      <a:r>
                        <a:rPr lang="en-US" sz="800">
                          <a:effectLst/>
                        </a:rPr>
                        <a:t>S70</a:t>
                      </a:r>
                      <a:r>
                        <a:rPr lang="zh-CN" sz="800">
                          <a:effectLst/>
                        </a:rPr>
                        <a:t>、</a:t>
                      </a:r>
                      <a:r>
                        <a:rPr lang="en-US" sz="800">
                          <a:effectLst/>
                        </a:rPr>
                        <a:t>NTAG2xx </a:t>
                      </a:r>
                      <a:r>
                        <a:rPr lang="zh-CN" sz="800">
                          <a:effectLst/>
                        </a:rPr>
                        <a:t>等</a:t>
                      </a:r>
                      <a:r>
                        <a:rPr lang="en-US" sz="800">
                          <a:effectLst/>
                        </a:rPr>
                        <a:t> 13.56MHz </a:t>
                      </a:r>
                      <a:r>
                        <a:rPr lang="zh-CN" sz="800">
                          <a:effectLst/>
                        </a:rPr>
                        <a:t>频段卡片、</a:t>
                      </a:r>
                      <a:r>
                        <a:rPr lang="en-US" sz="800">
                          <a:effectLst/>
                        </a:rPr>
                        <a:t>TK</a:t>
                      </a:r>
                      <a:r>
                        <a:rPr lang="zh-CN" sz="800">
                          <a:effectLst/>
                        </a:rPr>
                        <a:t>、</a:t>
                      </a:r>
                      <a:r>
                        <a:rPr lang="en-US" sz="800">
                          <a:effectLst/>
                        </a:rPr>
                        <a:t>EM </a:t>
                      </a:r>
                      <a:r>
                        <a:rPr lang="zh-CN" sz="800">
                          <a:effectLst/>
                        </a:rPr>
                        <a:t>等系列</a:t>
                      </a:r>
                      <a:r>
                        <a:rPr lang="en-US" sz="800">
                          <a:effectLst/>
                        </a:rPr>
                        <a:t> 125KHz </a:t>
                      </a:r>
                      <a:r>
                        <a:rPr lang="zh-CN" sz="800">
                          <a:effectLst/>
                        </a:rPr>
                        <a:t>频段卡片（</a:t>
                      </a:r>
                      <a:r>
                        <a:rPr lang="en-US" sz="800">
                          <a:effectLst/>
                        </a:rPr>
                        <a:t>IC/ID</a:t>
                      </a:r>
                      <a:r>
                        <a:rPr lang="zh-CN" sz="800">
                          <a:effectLst/>
                        </a:rPr>
                        <a:t>均支持）</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3701513414"/>
                  </a:ext>
                </a:extLst>
              </a:tr>
              <a:tr h="238382">
                <a:tc>
                  <a:txBody>
                    <a:bodyPr/>
                    <a:lstStyle/>
                    <a:p>
                      <a:pPr marL="67945" eaLnBrk="0" hangingPunct="0">
                        <a:spcBef>
                          <a:spcPts val="660"/>
                        </a:spcBef>
                        <a:spcAft>
                          <a:spcPts val="0"/>
                        </a:spcAft>
                      </a:pPr>
                      <a:r>
                        <a:rPr lang="zh-CN" sz="800">
                          <a:effectLst/>
                        </a:rPr>
                        <a:t>二维码模块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algn="just" eaLnBrk="0" hangingPunct="0">
                        <a:spcBef>
                          <a:spcPts val="660"/>
                        </a:spcBef>
                        <a:spcAft>
                          <a:spcPts val="0"/>
                        </a:spcAft>
                      </a:pPr>
                      <a:r>
                        <a:rPr lang="en-US" sz="800">
                          <a:effectLst/>
                        </a:rPr>
                        <a:t>640</a:t>
                      </a:r>
                      <a:r>
                        <a:rPr lang="zh-CN" sz="800">
                          <a:effectLst/>
                        </a:rPr>
                        <a:t>（水平）</a:t>
                      </a:r>
                      <a:r>
                        <a:rPr lang="en-US" sz="800">
                          <a:effectLst/>
                        </a:rPr>
                        <a:t> X 480</a:t>
                      </a:r>
                      <a:r>
                        <a:rPr lang="zh-CN" sz="800">
                          <a:effectLst/>
                        </a:rPr>
                        <a:t>（垂直）</a:t>
                      </a:r>
                      <a:r>
                        <a:rPr lang="en-US" sz="800">
                          <a:effectLst/>
                        </a:rPr>
                        <a:t>CMOS</a:t>
                      </a:r>
                      <a:r>
                        <a:rPr lang="zh-CN" sz="800">
                          <a:effectLst/>
                        </a:rPr>
                        <a:t>，水平视角</a:t>
                      </a:r>
                      <a:r>
                        <a:rPr lang="en-US" sz="800">
                          <a:effectLst/>
                        </a:rPr>
                        <a:t>31</a:t>
                      </a:r>
                      <a:r>
                        <a:rPr lang="zh-CN" sz="800">
                          <a:effectLst/>
                        </a:rPr>
                        <a:t>°，支持</a:t>
                      </a:r>
                      <a:r>
                        <a:rPr lang="en-US" sz="800">
                          <a:effectLst/>
                        </a:rPr>
                        <a:t>QR code</a:t>
                      </a:r>
                      <a:r>
                        <a:rPr lang="zh-CN" sz="800">
                          <a:effectLst/>
                        </a:rPr>
                        <a:t>、</a:t>
                      </a:r>
                      <a:r>
                        <a:rPr lang="en-US" sz="800">
                          <a:effectLst/>
                        </a:rPr>
                        <a:t>PDF417</a:t>
                      </a:r>
                      <a:r>
                        <a:rPr lang="zh-CN" sz="800">
                          <a:effectLst/>
                        </a:rPr>
                        <a:t>、</a:t>
                      </a:r>
                      <a:r>
                        <a:rPr lang="en-US" sz="800">
                          <a:effectLst/>
                        </a:rPr>
                        <a:t>EAN13</a:t>
                      </a:r>
                      <a:r>
                        <a:rPr lang="zh-CN" sz="800">
                          <a:effectLst/>
                        </a:rPr>
                        <a:t>、</a:t>
                      </a:r>
                      <a:r>
                        <a:rPr lang="en-US" sz="800">
                          <a:effectLst/>
                        </a:rPr>
                        <a:t>EAN8</a:t>
                      </a:r>
                      <a:r>
                        <a:rPr lang="zh-CN" sz="800">
                          <a:effectLst/>
                        </a:rPr>
                        <a:t>、</a:t>
                      </a:r>
                      <a:r>
                        <a:rPr lang="en-US" sz="800">
                          <a:effectLst/>
                        </a:rPr>
                        <a:t>UPC-A</a:t>
                      </a:r>
                      <a:r>
                        <a:rPr lang="zh-CN" sz="800">
                          <a:effectLst/>
                        </a:rPr>
                        <a:t>等各种一维码、二维码</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nchor="ctr"/>
                </a:tc>
                <a:extLst>
                  <a:ext uri="{0D108BD9-81ED-4DB2-BD59-A6C34878D82A}">
                    <a16:rowId xmlns:a16="http://schemas.microsoft.com/office/drawing/2014/main" val="3362065548"/>
                  </a:ext>
                </a:extLst>
              </a:tr>
              <a:tr h="111721">
                <a:tc>
                  <a:txBody>
                    <a:bodyPr/>
                    <a:lstStyle/>
                    <a:p>
                      <a:pPr marL="67945" eaLnBrk="0" hangingPunct="0">
                        <a:spcBef>
                          <a:spcPts val="660"/>
                        </a:spcBef>
                        <a:spcAft>
                          <a:spcPts val="0"/>
                        </a:spcAft>
                      </a:pPr>
                      <a:r>
                        <a:rPr lang="zh-CN" sz="800">
                          <a:effectLst/>
                        </a:rPr>
                        <a:t>扬声器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eaLnBrk="0" hangingPunct="0">
                        <a:spcBef>
                          <a:spcPts val="660"/>
                        </a:spcBef>
                        <a:spcAft>
                          <a:spcPts val="0"/>
                        </a:spcAft>
                      </a:pPr>
                      <a:r>
                        <a:rPr lang="zh-CN" sz="800">
                          <a:effectLst/>
                        </a:rPr>
                        <a:t>语音播放内容可定制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2937885231"/>
                  </a:ext>
                </a:extLst>
              </a:tr>
              <a:tr h="111721">
                <a:tc>
                  <a:txBody>
                    <a:bodyPr/>
                    <a:lstStyle/>
                    <a:p>
                      <a:pPr algn="l"/>
                      <a:r>
                        <a:rPr lang="zh-CN" sz="800" kern="0">
                          <a:effectLst/>
                        </a:rPr>
                        <a:t>性能</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914110009"/>
                  </a:ext>
                </a:extLst>
              </a:tr>
              <a:tr h="111721">
                <a:tc>
                  <a:txBody>
                    <a:bodyPr/>
                    <a:lstStyle/>
                    <a:p>
                      <a:pPr algn="l"/>
                      <a:r>
                        <a:rPr lang="zh-CN" sz="800" kern="0">
                          <a:effectLst/>
                        </a:rPr>
                        <a:t>识别高度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1.2~2.3</a:t>
                      </a:r>
                      <a:r>
                        <a:rPr lang="zh-CN" sz="800" kern="0">
                          <a:effectLst/>
                        </a:rPr>
                        <a:t>米，角度可调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611247811"/>
                  </a:ext>
                </a:extLst>
              </a:tr>
              <a:tr h="111721">
                <a:tc>
                  <a:txBody>
                    <a:bodyPr/>
                    <a:lstStyle/>
                    <a:p>
                      <a:pPr algn="l"/>
                      <a:r>
                        <a:rPr lang="zh-CN" sz="800" kern="0">
                          <a:effectLst/>
                        </a:rPr>
                        <a:t>识别距离</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0.5~1.5</a:t>
                      </a:r>
                      <a:r>
                        <a:rPr lang="zh-CN" sz="800" kern="0">
                          <a:effectLst/>
                        </a:rPr>
                        <a:t>米，视镜头可变</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691664242"/>
                  </a:ext>
                </a:extLst>
              </a:tr>
              <a:tr h="111721">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zh-CN" sz="800" kern="0">
                          <a:effectLst/>
                        </a:rPr>
                        <a:t>左右</a:t>
                      </a:r>
                      <a:r>
                        <a:rPr lang="en-US" sz="800" kern="0">
                          <a:effectLst/>
                        </a:rPr>
                        <a:t>30</a:t>
                      </a:r>
                      <a:r>
                        <a:rPr lang="zh-CN" sz="800" kern="0">
                          <a:effectLst/>
                        </a:rPr>
                        <a:t>度，上下</a:t>
                      </a:r>
                      <a:r>
                        <a:rPr lang="en-US" sz="800" kern="0">
                          <a:effectLst/>
                        </a:rPr>
                        <a:t>30</a:t>
                      </a:r>
                      <a:r>
                        <a:rPr lang="zh-CN" sz="800" kern="0">
                          <a:effectLst/>
                        </a:rPr>
                        <a:t>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238836690"/>
                  </a:ext>
                </a:extLst>
              </a:tr>
              <a:tr h="111721">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zh-CN" sz="800" kern="0">
                          <a:effectLst/>
                        </a:rPr>
                        <a:t>小于</a:t>
                      </a:r>
                      <a:r>
                        <a:rPr lang="en-US" sz="800" kern="0">
                          <a:effectLst/>
                        </a:rPr>
                        <a:t>0.3</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733636970"/>
                  </a:ext>
                </a:extLst>
              </a:tr>
              <a:tr h="111721">
                <a:tc>
                  <a:txBody>
                    <a:bodyPr/>
                    <a:lstStyle/>
                    <a:p>
                      <a:pPr algn="l"/>
                      <a:r>
                        <a:rPr lang="zh-CN" sz="800" kern="0">
                          <a:effectLst/>
                        </a:rPr>
                        <a:t>识别记录容量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69000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456086099"/>
                  </a:ext>
                </a:extLst>
              </a:tr>
              <a:tr h="111721">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24000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644849996"/>
                  </a:ext>
                </a:extLst>
              </a:tr>
              <a:tr h="111721">
                <a:tc>
                  <a:txBody>
                    <a:bodyPr/>
                    <a:lstStyle/>
                    <a:p>
                      <a:pPr algn="l"/>
                      <a:r>
                        <a:rPr lang="zh-CN" sz="800" kern="0">
                          <a:effectLst/>
                        </a:rPr>
                        <a:t>接口</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229668691"/>
                  </a:ext>
                </a:extLst>
              </a:tr>
              <a:tr h="120234">
                <a:tc>
                  <a:txBody>
                    <a:bodyPr/>
                    <a:lstStyle/>
                    <a:p>
                      <a:pPr marL="67945" eaLnBrk="0" hangingPunct="0">
                        <a:spcBef>
                          <a:spcPts val="645"/>
                        </a:spcBef>
                      </a:pPr>
                      <a:r>
                        <a:rPr lang="zh-CN" sz="800">
                          <a:effectLst/>
                        </a:rPr>
                        <a:t>电源输入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eaLnBrk="0" hangingPunct="0">
                        <a:spcBef>
                          <a:spcPts val="645"/>
                        </a:spcBef>
                      </a:pPr>
                      <a:r>
                        <a:rPr lang="en-US" sz="800">
                          <a:effectLst/>
                        </a:rPr>
                        <a:t>DC12V/2A</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658982062"/>
                  </a:ext>
                </a:extLst>
              </a:tr>
              <a:tr h="146108">
                <a:tc>
                  <a:txBody>
                    <a:bodyPr/>
                    <a:lstStyle/>
                    <a:p>
                      <a:pPr marL="67945" algn="just" eaLnBrk="0" hangingPunct="0">
                        <a:spcBef>
                          <a:spcPts val="645"/>
                        </a:spcBef>
                      </a:pPr>
                      <a:r>
                        <a:rPr lang="zh-CN" sz="800">
                          <a:effectLst/>
                        </a:rPr>
                        <a:t>网络接口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algn="just" eaLnBrk="0" hangingPunct="0">
                        <a:spcBef>
                          <a:spcPts val="645"/>
                        </a:spcBef>
                      </a:pPr>
                      <a:r>
                        <a:rPr lang="en-US" sz="800">
                          <a:effectLst/>
                        </a:rPr>
                        <a:t>1 </a:t>
                      </a:r>
                      <a:r>
                        <a:rPr lang="zh-CN" sz="800">
                          <a:effectLst/>
                        </a:rPr>
                        <a:t>个</a:t>
                      </a:r>
                      <a:r>
                        <a:rPr lang="en-US" sz="800">
                          <a:effectLst/>
                        </a:rPr>
                        <a:t> RJ45 10M / 100M </a:t>
                      </a:r>
                      <a:r>
                        <a:rPr lang="zh-CN" sz="800">
                          <a:effectLst/>
                        </a:rPr>
                        <a:t>自适应以太网口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4252079736"/>
                  </a:ext>
                </a:extLst>
              </a:tr>
              <a:tr h="146108">
                <a:tc>
                  <a:txBody>
                    <a:bodyPr/>
                    <a:lstStyle/>
                    <a:p>
                      <a:pPr marL="67945" algn="just" eaLnBrk="0" hangingPunct="0">
                        <a:spcBef>
                          <a:spcPts val="645"/>
                        </a:spcBef>
                      </a:pPr>
                      <a:r>
                        <a:rPr lang="zh-CN" sz="800">
                          <a:effectLst/>
                        </a:rPr>
                        <a:t>韦根接口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algn="just" eaLnBrk="0" hangingPunct="0">
                        <a:spcBef>
                          <a:spcPts val="645"/>
                        </a:spcBef>
                      </a:pPr>
                      <a:r>
                        <a:rPr lang="en-US" sz="800">
                          <a:effectLst/>
                        </a:rPr>
                        <a:t>1 </a:t>
                      </a:r>
                      <a:r>
                        <a:rPr lang="zh-CN" sz="800">
                          <a:effectLst/>
                        </a:rPr>
                        <a:t>路韦根接口输出，</a:t>
                      </a:r>
                      <a:r>
                        <a:rPr lang="en-US" sz="800">
                          <a:effectLst/>
                        </a:rPr>
                        <a:t>1</a:t>
                      </a:r>
                      <a:r>
                        <a:rPr lang="zh-CN" sz="800">
                          <a:effectLst/>
                        </a:rPr>
                        <a:t>路韦根接口输入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4200514887"/>
                  </a:ext>
                </a:extLst>
              </a:tr>
              <a:tr h="137484">
                <a:tc>
                  <a:txBody>
                    <a:bodyPr/>
                    <a:lstStyle/>
                    <a:p>
                      <a:pPr marL="67945" algn="just" eaLnBrk="0" hangingPunct="0">
                        <a:spcBef>
                          <a:spcPts val="645"/>
                        </a:spcBef>
                      </a:pPr>
                      <a:r>
                        <a:rPr lang="zh-CN" sz="800">
                          <a:effectLst/>
                        </a:rPr>
                        <a:t>开关量</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algn="just" eaLnBrk="0" hangingPunct="0">
                        <a:spcBef>
                          <a:spcPts val="645"/>
                        </a:spcBef>
                      </a:pPr>
                      <a:r>
                        <a:rPr lang="en-US" sz="800">
                          <a:effectLst/>
                        </a:rPr>
                        <a:t>1 </a:t>
                      </a:r>
                      <a:r>
                        <a:rPr lang="zh-CN" sz="800">
                          <a:effectLst/>
                        </a:rPr>
                        <a:t>路开关量输出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3507152276"/>
                  </a:ext>
                </a:extLst>
              </a:tr>
              <a:tr h="137484">
                <a:tc>
                  <a:txBody>
                    <a:bodyPr/>
                    <a:lstStyle/>
                    <a:p>
                      <a:pPr marL="67945" algn="just" eaLnBrk="0" hangingPunct="0">
                        <a:spcBef>
                          <a:spcPts val="645"/>
                        </a:spcBef>
                      </a:pP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algn="just" eaLnBrk="0" hangingPunct="0">
                        <a:spcBef>
                          <a:spcPts val="645"/>
                        </a:spcBef>
                      </a:pPr>
                      <a:r>
                        <a:rPr lang="en-US" sz="800">
                          <a:effectLst/>
                        </a:rPr>
                        <a:t>1 </a:t>
                      </a:r>
                      <a:r>
                        <a:rPr lang="zh-CN" sz="800">
                          <a:effectLst/>
                        </a:rPr>
                        <a:t>路</a:t>
                      </a:r>
                      <a:r>
                        <a:rPr lang="en-US" sz="800">
                          <a:effectLst/>
                        </a:rPr>
                        <a:t>RS485</a:t>
                      </a: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1260413222"/>
                  </a:ext>
                </a:extLst>
              </a:tr>
              <a:tr h="137484">
                <a:tc>
                  <a:txBody>
                    <a:bodyPr/>
                    <a:lstStyle/>
                    <a:p>
                      <a:pPr marL="67945" algn="just" eaLnBrk="0" hangingPunct="0">
                        <a:spcBef>
                          <a:spcPts val="645"/>
                        </a:spcBef>
                      </a:pPr>
                      <a:r>
                        <a:rPr lang="en-US" sz="800">
                          <a:effectLst/>
                        </a:rPr>
                        <a:t>USB</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tc>
                  <a:txBody>
                    <a:bodyPr/>
                    <a:lstStyle/>
                    <a:p>
                      <a:pPr marL="67945" algn="just" eaLnBrk="0" hangingPunct="0">
                        <a:spcBef>
                          <a:spcPts val="645"/>
                        </a:spcBef>
                      </a:pPr>
                      <a:r>
                        <a:rPr lang="en-US" sz="800">
                          <a:effectLst/>
                        </a:rPr>
                        <a:t>1 </a:t>
                      </a:r>
                      <a:r>
                        <a:rPr lang="zh-CN" sz="800">
                          <a:effectLst/>
                        </a:rPr>
                        <a:t>路</a:t>
                      </a:r>
                      <a:r>
                        <a:rPr lang="en-US" sz="800">
                          <a:effectLst/>
                        </a:rPr>
                        <a:t>USB</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1531898044"/>
                  </a:ext>
                </a:extLst>
              </a:tr>
              <a:tr h="111721">
                <a:tc>
                  <a:txBody>
                    <a:bodyPr/>
                    <a:lstStyle/>
                    <a:p>
                      <a:pPr algn="l"/>
                      <a:r>
                        <a:rPr lang="zh-CN" sz="800" kern="0">
                          <a:effectLst/>
                        </a:rPr>
                        <a:t>摄像机参数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737116759"/>
                  </a:ext>
                </a:extLst>
              </a:tr>
              <a:tr h="146108">
                <a:tc>
                  <a:txBody>
                    <a:bodyPr/>
                    <a:lstStyle/>
                    <a:p>
                      <a:pPr algn="l"/>
                      <a:r>
                        <a:rPr lang="zh-CN" sz="800" kern="0">
                          <a:effectLst/>
                        </a:rPr>
                        <a:t>摄像机</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zh-CN" sz="800" kern="100">
                          <a:effectLst/>
                        </a:rPr>
                        <a:t>双目摄像头，定制镜头，可见光和近红外，支持活体检测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433185032"/>
                  </a:ext>
                </a:extLst>
              </a:tr>
              <a:tr h="111721">
                <a:tc>
                  <a:txBody>
                    <a:bodyPr/>
                    <a:lstStyle/>
                    <a:p>
                      <a:pPr algn="l"/>
                      <a:r>
                        <a:rPr lang="zh-CN" sz="800" kern="0">
                          <a:effectLst/>
                        </a:rPr>
                        <a:t>有效像素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1166157680"/>
                  </a:ext>
                </a:extLst>
              </a:tr>
              <a:tr h="111721">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2552984177"/>
                  </a:ext>
                </a:extLst>
              </a:tr>
              <a:tr h="111721">
                <a:tc>
                  <a:txBody>
                    <a:bodyPr/>
                    <a:lstStyle/>
                    <a:p>
                      <a:pPr algn="l"/>
                      <a:r>
                        <a:rPr lang="zh-CN" sz="800" kern="0">
                          <a:effectLst/>
                        </a:rPr>
                        <a:t>宽动态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marL="67945" eaLnBrk="0" hangingPunct="0">
                        <a:spcBef>
                          <a:spcPts val="660"/>
                        </a:spcBef>
                        <a:spcAft>
                          <a:spcPts val="0"/>
                        </a:spcAft>
                      </a:pPr>
                      <a:r>
                        <a:rPr lang="en-US" sz="800">
                          <a:effectLst/>
                        </a:rPr>
                        <a:t>120db</a:t>
                      </a:r>
                      <a:r>
                        <a:rPr lang="zh-CN" sz="800">
                          <a:effectLst/>
                        </a:rPr>
                        <a:t>，</a:t>
                      </a:r>
                      <a:r>
                        <a:rPr lang="en-US" sz="800">
                          <a:effectLst/>
                        </a:rPr>
                        <a:t>ISP</a:t>
                      </a:r>
                      <a:r>
                        <a:rPr lang="zh-CN" sz="800">
                          <a:effectLst/>
                        </a:rPr>
                        <a:t>算法人脸局部曝光</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8395" marR="28395" marT="0" marB="0"/>
                </a:tc>
                <a:extLst>
                  <a:ext uri="{0D108BD9-81ED-4DB2-BD59-A6C34878D82A}">
                    <a16:rowId xmlns:a16="http://schemas.microsoft.com/office/drawing/2014/main" val="3388958332"/>
                  </a:ext>
                </a:extLst>
              </a:tr>
              <a:tr h="146108">
                <a:tc>
                  <a:txBody>
                    <a:bodyPr/>
                    <a:lstStyle/>
                    <a:p>
                      <a:pPr algn="l"/>
                      <a:r>
                        <a:rPr lang="zh-CN" sz="800" kern="0">
                          <a:effectLst/>
                        </a:rPr>
                        <a:t>视频编码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H.265 Main Profile</a:t>
                      </a:r>
                      <a:r>
                        <a:rPr lang="zh-CN" sz="800" kern="0">
                          <a:effectLst/>
                        </a:rPr>
                        <a:t>编码</a:t>
                      </a:r>
                      <a:r>
                        <a:rPr lang="en-US" sz="800" kern="0">
                          <a:effectLst/>
                        </a:rPr>
                        <a:t>/H.264 BP/MP/HP</a:t>
                      </a:r>
                      <a:r>
                        <a:rPr lang="zh-CN" sz="800" kern="0">
                          <a:effectLst/>
                        </a:rPr>
                        <a:t>编码</a:t>
                      </a:r>
                      <a:r>
                        <a:rPr lang="en-US" sz="800" kern="0">
                          <a:effectLst/>
                        </a:rPr>
                        <a:t>/MJPEG</a:t>
                      </a:r>
                      <a:r>
                        <a:rPr lang="zh-CN" sz="800" kern="0">
                          <a:effectLst/>
                        </a:rPr>
                        <a:t>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1433719110"/>
                  </a:ext>
                </a:extLst>
              </a:tr>
              <a:tr h="111721">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dirty="0">
                          <a:effectLst/>
                        </a:rPr>
                        <a:t> </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167803972"/>
                  </a:ext>
                </a:extLst>
              </a:tr>
              <a:tr h="111721">
                <a:tc>
                  <a:txBody>
                    <a:bodyPr/>
                    <a:lstStyle/>
                    <a:p>
                      <a:pPr algn="l"/>
                      <a:r>
                        <a:rPr lang="zh-CN" sz="800" kern="0" dirty="0">
                          <a:effectLst/>
                        </a:rPr>
                        <a:t>工作温度</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dirty="0">
                          <a:effectLst/>
                        </a:rPr>
                        <a:t>-20</a:t>
                      </a:r>
                      <a:r>
                        <a:rPr lang="zh-CN" sz="800" kern="0" dirty="0">
                          <a:effectLst/>
                        </a:rPr>
                        <a:t>℃</a:t>
                      </a:r>
                      <a:r>
                        <a:rPr lang="en-US" sz="800" kern="0" dirty="0">
                          <a:effectLst/>
                        </a:rPr>
                        <a:t> - 60</a:t>
                      </a:r>
                      <a:r>
                        <a:rPr lang="zh-CN" sz="800" kern="0" dirty="0">
                          <a:effectLst/>
                        </a:rPr>
                        <a:t>℃</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1905549114"/>
                  </a:ext>
                </a:extLst>
              </a:tr>
              <a:tr h="111721">
                <a:tc>
                  <a:txBody>
                    <a:bodyPr/>
                    <a:lstStyle/>
                    <a:p>
                      <a:pPr algn="l"/>
                      <a:r>
                        <a:rPr lang="zh-CN" sz="800" kern="0">
                          <a:effectLst/>
                        </a:rPr>
                        <a:t>工作湿度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142911545"/>
                  </a:ext>
                </a:extLst>
              </a:tr>
              <a:tr h="111721">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20W(MAX)</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109636864"/>
                  </a:ext>
                </a:extLst>
              </a:tr>
              <a:tr h="111721">
                <a:tc>
                  <a:txBody>
                    <a:bodyPr/>
                    <a:lstStyle/>
                    <a:p>
                      <a:pPr algn="l"/>
                      <a:r>
                        <a:rPr lang="zh-CN" sz="800" kern="0">
                          <a:effectLst/>
                        </a:rPr>
                        <a:t>盐雾等级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Rp6</a:t>
                      </a:r>
                      <a:r>
                        <a:rPr lang="zh-CN" sz="800" kern="0">
                          <a:effectLst/>
                        </a:rPr>
                        <a:t>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2310786492"/>
                  </a:ext>
                </a:extLst>
              </a:tr>
              <a:tr h="111721">
                <a:tc>
                  <a:txBody>
                    <a:bodyPr/>
                    <a:lstStyle/>
                    <a:p>
                      <a:pPr algn="l"/>
                      <a:r>
                        <a:rPr lang="en-US" sz="800" kern="0">
                          <a:effectLst/>
                        </a:rPr>
                        <a:t>ESD</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zh-CN" sz="800" kern="100">
                          <a:effectLst/>
                        </a:rPr>
                        <a:t>接触</a:t>
                      </a:r>
                      <a:r>
                        <a:rPr lang="en-US" sz="800" kern="100">
                          <a:effectLst/>
                        </a:rPr>
                        <a:t>±6KV</a:t>
                      </a:r>
                      <a:r>
                        <a:rPr lang="zh-CN" sz="800" kern="100">
                          <a:effectLst/>
                        </a:rPr>
                        <a:t>，空气</a:t>
                      </a:r>
                      <a:r>
                        <a:rPr lang="en-US" sz="800" kern="100">
                          <a:effectLst/>
                        </a:rPr>
                        <a:t>±8KV</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700621692"/>
                  </a:ext>
                </a:extLst>
              </a:tr>
              <a:tr h="111721">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DC12V/2A</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760449532"/>
                  </a:ext>
                </a:extLst>
              </a:tr>
              <a:tr h="111721">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IP66</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2729312652"/>
                  </a:ext>
                </a:extLst>
              </a:tr>
              <a:tr h="131662">
                <a:tc>
                  <a:txBody>
                    <a:bodyPr/>
                    <a:lstStyle/>
                    <a:p>
                      <a:pPr algn="l"/>
                      <a:r>
                        <a:rPr lang="zh-CN" sz="800" kern="0">
                          <a:effectLst/>
                        </a:rPr>
                        <a:t>屏幕规格</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a:effectLst/>
                        </a:rPr>
                        <a:t>8</a:t>
                      </a:r>
                      <a:r>
                        <a:rPr lang="zh-CN" sz="800" kern="0">
                          <a:effectLst/>
                        </a:rPr>
                        <a:t>寸高清</a:t>
                      </a:r>
                      <a:r>
                        <a:rPr lang="en-US" sz="800" kern="0">
                          <a:effectLst/>
                        </a:rPr>
                        <a:t>IPS</a:t>
                      </a:r>
                      <a:r>
                        <a:rPr lang="zh-CN" sz="800" kern="0">
                          <a:effectLst/>
                        </a:rPr>
                        <a:t>屏，分辨率</a:t>
                      </a:r>
                      <a:r>
                        <a:rPr lang="en-US" sz="800" kern="0">
                          <a:effectLst/>
                        </a:rPr>
                        <a:t>1280*800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3463213264"/>
                  </a:ext>
                </a:extLst>
              </a:tr>
              <a:tr h="111721">
                <a:tc>
                  <a:txBody>
                    <a:bodyPr/>
                    <a:lstStyle/>
                    <a:p>
                      <a:pPr algn="l"/>
                      <a:r>
                        <a:rPr lang="zh-CN" sz="800" kern="0">
                          <a:effectLst/>
                        </a:rPr>
                        <a:t>设备尺寸</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tc>
                  <a:txBody>
                    <a:bodyPr/>
                    <a:lstStyle/>
                    <a:p>
                      <a:pPr algn="l"/>
                      <a:r>
                        <a:rPr lang="en-US" sz="800" kern="0" dirty="0">
                          <a:effectLst/>
                        </a:rPr>
                        <a:t>295.76(</a:t>
                      </a:r>
                      <a:r>
                        <a:rPr lang="zh-CN" sz="800" kern="0" dirty="0">
                          <a:effectLst/>
                        </a:rPr>
                        <a:t>长</a:t>
                      </a:r>
                      <a:r>
                        <a:rPr lang="en-US" sz="800" kern="0" dirty="0">
                          <a:effectLst/>
                        </a:rPr>
                        <a:t>) * 140.2(</a:t>
                      </a:r>
                      <a:r>
                        <a:rPr lang="zh-CN" sz="800" kern="0" dirty="0">
                          <a:effectLst/>
                        </a:rPr>
                        <a:t>宽</a:t>
                      </a:r>
                      <a:r>
                        <a:rPr lang="en-US" sz="800" kern="0" dirty="0">
                          <a:effectLst/>
                        </a:rPr>
                        <a:t>) *24(</a:t>
                      </a:r>
                      <a:r>
                        <a:rPr lang="zh-CN" sz="800" kern="0" dirty="0">
                          <a:effectLst/>
                        </a:rPr>
                        <a:t>厚</a:t>
                      </a:r>
                      <a:r>
                        <a:rPr lang="en-US" sz="800" kern="0" dirty="0">
                          <a:effectLst/>
                        </a:rPr>
                        <a:t>)mm</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8395" marR="28395" marT="0" marB="0" anchor="ctr"/>
                </a:tc>
                <a:extLst>
                  <a:ext uri="{0D108BD9-81ED-4DB2-BD59-A6C34878D82A}">
                    <a16:rowId xmlns:a16="http://schemas.microsoft.com/office/drawing/2014/main" val="1128386326"/>
                  </a:ext>
                </a:extLst>
              </a:tr>
            </a:tbl>
          </a:graphicData>
        </a:graphic>
      </p:graphicFrame>
      <p:pic>
        <p:nvPicPr>
          <p:cNvPr id="5" name="图片 4">
            <a:extLst>
              <a:ext uri="{FF2B5EF4-FFF2-40B4-BE49-F238E27FC236}">
                <a16:creationId xmlns:a16="http://schemas.microsoft.com/office/drawing/2014/main" id="{1511CD88-6B05-234B-9D3F-431FF23C29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4026" y="1218219"/>
            <a:ext cx="3289357" cy="766800"/>
          </a:xfrm>
          <a:prstGeom prst="rect">
            <a:avLst/>
          </a:prstGeom>
        </p:spPr>
      </p:pic>
    </p:spTree>
    <p:extLst>
      <p:ext uri="{BB962C8B-B14F-4D97-AF65-F5344CB8AC3E}">
        <p14:creationId xmlns:p14="http://schemas.microsoft.com/office/powerpoint/2010/main" val="39578481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24293"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10.1</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寸二维码刷卡人脸识别机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30000+</a:t>
            </a:r>
            <a:r>
              <a:rPr lang="zh-CN" altLang="en-US" sz="1200" dirty="0">
                <a:latin typeface="微软雅黑" panose="020B0503020204020204" charset="-122"/>
                <a:ea typeface="微软雅黑" panose="020B0503020204020204" charset="-122"/>
                <a:sym typeface="宋体" panose="02010600030101010101" pitchFamily="2" charset="-122"/>
              </a:rPr>
              <a:t>的人脸比对库及</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10.1</a:t>
            </a:r>
            <a:r>
              <a:rPr lang="zh-CN" altLang="en-US" sz="1200" dirty="0">
                <a:latin typeface="微软雅黑" panose="020B0503020204020204" charset="-122"/>
                <a:ea typeface="微软雅黑" panose="020B0503020204020204" charset="-122"/>
                <a:sym typeface="宋体" panose="02010600030101010101" pitchFamily="2" charset="-122"/>
              </a:rPr>
              <a:t>寸</a:t>
            </a:r>
            <a:r>
              <a:rPr lang="en-US" altLang="zh-CN" sz="1200" dirty="0">
                <a:latin typeface="微软雅黑" panose="020B0503020204020204" charset="-122"/>
                <a:ea typeface="微软雅黑" panose="020B0503020204020204" charset="-122"/>
                <a:sym typeface="宋体" panose="02010600030101010101" pitchFamily="2" charset="-122"/>
              </a:rPr>
              <a:t>IPS</a:t>
            </a:r>
            <a:r>
              <a:rPr lang="zh-CN" altLang="en-US" sz="1200" dirty="0">
                <a:latin typeface="微软雅黑" panose="020B0503020204020204" charset="-122"/>
                <a:ea typeface="微软雅黑" panose="020B0503020204020204" charset="-122"/>
                <a:sym typeface="宋体" panose="02010600030101010101" pitchFamily="2" charset="-122"/>
              </a:rPr>
              <a:t>全视角高清显示屏；</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IP66</a:t>
            </a:r>
            <a:r>
              <a:rPr lang="zh-CN" altLang="en-US" sz="1200" dirty="0">
                <a:latin typeface="微软雅黑" panose="020B0503020204020204" charset="-122"/>
                <a:ea typeface="微软雅黑" panose="020B0503020204020204" charset="-122"/>
                <a:sym typeface="宋体" panose="02010600030101010101" pitchFamily="2" charset="-122"/>
              </a:rPr>
              <a:t>级防水、防尘；</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0.5s</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、支持扩展测温模块近距离测量体温，并高温报警，支持温度数据接口协议对接</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H.265</a:t>
            </a:r>
            <a:r>
              <a:rPr lang="zh-CN" altLang="en-US" sz="1200" dirty="0">
                <a:latin typeface="微软雅黑" panose="020B0503020204020204" charset="-122"/>
                <a:ea typeface="微软雅黑" panose="020B0503020204020204" charset="-122"/>
                <a:sym typeface="宋体" panose="02010600030101010101" pitchFamily="2" charset="-122"/>
              </a:rPr>
              <a:t>编码格式视频流通过</a:t>
            </a:r>
            <a:r>
              <a:rPr lang="en-US" altLang="zh-CN" sz="1200" dirty="0">
                <a:latin typeface="微软雅黑" panose="020B0503020204020204" charset="-122"/>
                <a:ea typeface="微软雅黑" panose="020B0503020204020204" charset="-122"/>
                <a:sym typeface="宋体" panose="02010600030101010101" pitchFamily="2" charset="-122"/>
              </a:rPr>
              <a:t>ONVIF</a:t>
            </a:r>
            <a:r>
              <a:rPr lang="zh-CN" altLang="en-US" sz="1200" dirty="0">
                <a:latin typeface="微软雅黑" panose="020B0503020204020204" charset="-122"/>
                <a:ea typeface="微软雅黑" panose="020B0503020204020204" charset="-122"/>
                <a:sym typeface="宋体" panose="02010600030101010101" pitchFamily="2" charset="-122"/>
              </a:rPr>
              <a:t>协议、</a:t>
            </a:r>
            <a:r>
              <a:rPr lang="en-US" altLang="zh-CN" sz="1200" dirty="0">
                <a:latin typeface="微软雅黑" panose="020B0503020204020204" charset="-122"/>
                <a:ea typeface="微软雅黑" panose="020B0503020204020204" charset="-122"/>
                <a:sym typeface="宋体" panose="02010600030101010101" pitchFamily="2" charset="-122"/>
              </a:rPr>
              <a:t>GB28181</a:t>
            </a:r>
            <a:r>
              <a:rPr lang="zh-CN" altLang="en-US" sz="1200" dirty="0">
                <a:latin typeface="微软雅黑" panose="020B0503020204020204" charset="-122"/>
                <a:ea typeface="微软雅黑" panose="020B0503020204020204" charset="-122"/>
                <a:sym typeface="宋体" panose="02010600030101010101" pitchFamily="2" charset="-122"/>
              </a:rPr>
              <a:t>协议直接连接</a:t>
            </a:r>
            <a:r>
              <a:rPr lang="en-US" altLang="zh-CN" sz="1200" dirty="0">
                <a:latin typeface="微软雅黑" panose="020B0503020204020204" charset="-122"/>
                <a:ea typeface="微软雅黑" panose="020B0503020204020204" charset="-122"/>
                <a:sym typeface="宋体" panose="02010600030101010101" pitchFamily="2" charset="-122"/>
              </a:rPr>
              <a:t>NVR</a:t>
            </a:r>
            <a:r>
              <a:rPr lang="zh-CN" altLang="en-US" sz="1200" dirty="0">
                <a:latin typeface="微软雅黑" panose="020B0503020204020204" charset="-122"/>
                <a:ea typeface="微软雅黑" panose="020B0503020204020204" charset="-122"/>
                <a:sym typeface="宋体" panose="02010600030101010101" pitchFamily="2" charset="-122"/>
              </a:rPr>
              <a:t>等存储设备；</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9" name="图片 8">
            <a:extLst>
              <a:ext uri="{FF2B5EF4-FFF2-40B4-BE49-F238E27FC236}">
                <a16:creationId xmlns:a16="http://schemas.microsoft.com/office/drawing/2014/main" id="{7C780A5A-9B56-671B-BD2B-4E0432F353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1249" y="868517"/>
            <a:ext cx="1733371" cy="3420781"/>
          </a:xfrm>
          <a:prstGeom prst="rect">
            <a:avLst/>
          </a:prstGeom>
        </p:spPr>
      </p:pic>
      <p:pic>
        <p:nvPicPr>
          <p:cNvPr id="10" name="图片 9">
            <a:extLst>
              <a:ext uri="{FF2B5EF4-FFF2-40B4-BE49-F238E27FC236}">
                <a16:creationId xmlns:a16="http://schemas.microsoft.com/office/drawing/2014/main" id="{7F150510-2CB9-8E2C-59D7-18E0C61951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4026" y="1218219"/>
            <a:ext cx="3289357" cy="766800"/>
          </a:xfrm>
          <a:prstGeom prst="rect">
            <a:avLst/>
          </a:prstGeom>
        </p:spPr>
      </p:pic>
      <p:graphicFrame>
        <p:nvGraphicFramePr>
          <p:cNvPr id="11" name="表格 10">
            <a:extLst>
              <a:ext uri="{FF2B5EF4-FFF2-40B4-BE49-F238E27FC236}">
                <a16:creationId xmlns:a16="http://schemas.microsoft.com/office/drawing/2014/main" id="{2A519D36-79AE-ADB6-71B4-CCD5C151427E}"/>
              </a:ext>
            </a:extLst>
          </p:cNvPr>
          <p:cNvGraphicFramePr>
            <a:graphicFrameLocks noGrp="1"/>
          </p:cNvGraphicFramePr>
          <p:nvPr>
            <p:extLst>
              <p:ext uri="{D42A27DB-BD31-4B8C-83A1-F6EECF244321}">
                <p14:modId xmlns:p14="http://schemas.microsoft.com/office/powerpoint/2010/main" val="2078545327"/>
              </p:ext>
            </p:extLst>
          </p:nvPr>
        </p:nvGraphicFramePr>
        <p:xfrm>
          <a:off x="6512412" y="347789"/>
          <a:ext cx="5055562" cy="5486400"/>
        </p:xfrm>
        <a:graphic>
          <a:graphicData uri="http://schemas.openxmlformats.org/drawingml/2006/table">
            <a:tbl>
              <a:tblPr firstCol="1" bandRow="1">
                <a:tableStyleId>{5C22544A-7EE6-4342-B048-85BDC9FD1C3A}</a:tableStyleId>
              </a:tblPr>
              <a:tblGrid>
                <a:gridCol w="996180">
                  <a:extLst>
                    <a:ext uri="{9D8B030D-6E8A-4147-A177-3AD203B41FA5}">
                      <a16:colId xmlns:a16="http://schemas.microsoft.com/office/drawing/2014/main" val="3410291193"/>
                    </a:ext>
                  </a:extLst>
                </a:gridCol>
                <a:gridCol w="4059382">
                  <a:extLst>
                    <a:ext uri="{9D8B030D-6E8A-4147-A177-3AD203B41FA5}">
                      <a16:colId xmlns:a16="http://schemas.microsoft.com/office/drawing/2014/main" val="2267090040"/>
                    </a:ext>
                  </a:extLst>
                </a:gridCol>
              </a:tblGrid>
              <a:tr h="117424">
                <a:tc>
                  <a:txBody>
                    <a:bodyPr/>
                    <a:lstStyle/>
                    <a:p>
                      <a:pPr marL="67945" eaLnBrk="0" hangingPunct="0">
                        <a:spcBef>
                          <a:spcPts val="655"/>
                        </a:spcBef>
                        <a:spcAft>
                          <a:spcPts val="0"/>
                        </a:spcAft>
                      </a:pPr>
                      <a:r>
                        <a:rPr lang="zh-CN" sz="800" dirty="0">
                          <a:effectLst/>
                        </a:rPr>
                        <a:t>硬件</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45"/>
                        </a:spcBef>
                        <a:spcAft>
                          <a:spcPts val="0"/>
                        </a:spcAft>
                      </a:pPr>
                      <a:r>
                        <a:rPr lang="en-US" sz="800">
                          <a:effectLst/>
                        </a:rPr>
                        <a:t> </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3956022807"/>
                  </a:ext>
                </a:extLst>
              </a:tr>
              <a:tr h="117424">
                <a:tc>
                  <a:txBody>
                    <a:bodyPr/>
                    <a:lstStyle/>
                    <a:p>
                      <a:pPr marL="67945" eaLnBrk="0" hangingPunct="0">
                        <a:spcBef>
                          <a:spcPts val="645"/>
                        </a:spcBef>
                      </a:pPr>
                      <a:r>
                        <a:rPr lang="zh-CN" sz="800" dirty="0">
                          <a:effectLst/>
                        </a:rPr>
                        <a:t>处理器</a:t>
                      </a:r>
                      <a:endParaRPr lang="zh-CN" sz="800" dirty="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45"/>
                        </a:spcBef>
                      </a:pPr>
                      <a:r>
                        <a:rPr lang="zh-CN" sz="800">
                          <a:effectLst/>
                        </a:rPr>
                        <a:t>国产双核处理器</a:t>
                      </a:r>
                      <a:r>
                        <a:rPr lang="en-US" sz="800">
                          <a:effectLst/>
                        </a:rPr>
                        <a:t>+1G</a:t>
                      </a:r>
                      <a:r>
                        <a:rPr lang="zh-CN" sz="800">
                          <a:effectLst/>
                        </a:rPr>
                        <a:t>内存</a:t>
                      </a:r>
                      <a:r>
                        <a:rPr lang="en-US" sz="800">
                          <a:effectLst/>
                        </a:rPr>
                        <a:t>+8G EMMC</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1808761423"/>
                  </a:ext>
                </a:extLst>
              </a:tr>
              <a:tr h="117424">
                <a:tc>
                  <a:txBody>
                    <a:bodyPr/>
                    <a:lstStyle/>
                    <a:p>
                      <a:pPr marL="67945" eaLnBrk="0" hangingPunct="0">
                        <a:spcBef>
                          <a:spcPts val="660"/>
                        </a:spcBef>
                        <a:spcAft>
                          <a:spcPts val="0"/>
                        </a:spcAft>
                      </a:pP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60"/>
                        </a:spcBef>
                        <a:spcAft>
                          <a:spcPts val="0"/>
                        </a:spcAft>
                      </a:pPr>
                      <a:r>
                        <a:rPr lang="en-US" sz="800">
                          <a:effectLst/>
                        </a:rPr>
                        <a:t>Linux</a:t>
                      </a:r>
                      <a:r>
                        <a:rPr lang="zh-CN" sz="800">
                          <a:effectLst/>
                        </a:rPr>
                        <a:t>操作系统</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89443918"/>
                  </a:ext>
                </a:extLst>
              </a:tr>
              <a:tr h="117424">
                <a:tc>
                  <a:txBody>
                    <a:bodyPr/>
                    <a:lstStyle/>
                    <a:p>
                      <a:pPr marL="67945" eaLnBrk="0" hangingPunct="0">
                        <a:spcBef>
                          <a:spcPts val="645"/>
                        </a:spcBef>
                      </a:pPr>
                      <a:r>
                        <a:rPr lang="zh-CN" sz="800">
                          <a:effectLst/>
                        </a:rPr>
                        <a:t>存储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45"/>
                        </a:spcBef>
                      </a:pPr>
                      <a:r>
                        <a:rPr lang="zh-CN" sz="800">
                          <a:effectLst/>
                        </a:rPr>
                        <a:t>支持</a:t>
                      </a:r>
                      <a:r>
                        <a:rPr lang="en-US" sz="800">
                          <a:effectLst/>
                        </a:rPr>
                        <a:t>TF</a:t>
                      </a:r>
                      <a:r>
                        <a:rPr lang="zh-CN" sz="800">
                          <a:effectLst/>
                        </a:rPr>
                        <a:t>卡存储（选配）</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910306768"/>
                  </a:ext>
                </a:extLst>
              </a:tr>
              <a:tr h="117424">
                <a:tc>
                  <a:txBody>
                    <a:bodyPr/>
                    <a:lstStyle/>
                    <a:p>
                      <a:pPr marL="67945" eaLnBrk="0" hangingPunct="0">
                        <a:spcBef>
                          <a:spcPts val="645"/>
                        </a:spcBef>
                      </a:pPr>
                      <a:r>
                        <a:rPr lang="zh-CN" sz="800">
                          <a:effectLst/>
                        </a:rPr>
                        <a:t>摄像头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algn="l"/>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3682251839"/>
                  </a:ext>
                </a:extLst>
              </a:tr>
              <a:tr h="117424">
                <a:tc>
                  <a:txBody>
                    <a:bodyPr/>
                    <a:lstStyle/>
                    <a:p>
                      <a:pPr marL="67945" eaLnBrk="0" hangingPunct="0">
                        <a:spcBef>
                          <a:spcPts val="645"/>
                        </a:spcBef>
                      </a:pPr>
                      <a:r>
                        <a:rPr lang="zh-CN" sz="800">
                          <a:effectLst/>
                        </a:rPr>
                        <a:t>成像器件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45"/>
                        </a:spcBef>
                      </a:pPr>
                      <a:r>
                        <a:rPr lang="en-US" sz="800">
                          <a:effectLst/>
                        </a:rPr>
                        <a:t>1/2.8" Progressive Scan CMOS</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4186913421"/>
                  </a:ext>
                </a:extLst>
              </a:tr>
              <a:tr h="117424">
                <a:tc>
                  <a:txBody>
                    <a:bodyPr/>
                    <a:lstStyle/>
                    <a:p>
                      <a:pPr marL="67945" eaLnBrk="0" hangingPunct="0">
                        <a:spcBef>
                          <a:spcPts val="660"/>
                        </a:spcBef>
                        <a:spcAft>
                          <a:spcPts val="0"/>
                        </a:spcAft>
                      </a:pPr>
                      <a:r>
                        <a:rPr lang="zh-CN" sz="800">
                          <a:effectLst/>
                        </a:rPr>
                        <a:t>镜头</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60"/>
                        </a:spcBef>
                        <a:spcAft>
                          <a:spcPts val="0"/>
                        </a:spcAft>
                      </a:pPr>
                      <a:r>
                        <a:rPr lang="en-US" sz="800">
                          <a:effectLst/>
                        </a:rPr>
                        <a:t>4.5mm </a:t>
                      </a:r>
                      <a:r>
                        <a:rPr lang="zh-CN" sz="800">
                          <a:effectLst/>
                        </a:rPr>
                        <a:t>焦距</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1949935444"/>
                  </a:ext>
                </a:extLst>
              </a:tr>
              <a:tr h="234848">
                <a:tc>
                  <a:txBody>
                    <a:bodyPr/>
                    <a:lstStyle/>
                    <a:p>
                      <a:pPr marL="67945" eaLnBrk="0" hangingPunct="0">
                        <a:spcBef>
                          <a:spcPts val="660"/>
                        </a:spcBef>
                        <a:spcAft>
                          <a:spcPts val="0"/>
                        </a:spcAft>
                      </a:pPr>
                      <a:r>
                        <a:rPr lang="zh-CN" sz="800">
                          <a:effectLst/>
                        </a:rPr>
                        <a:t>刷卡模块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60"/>
                        </a:spcBef>
                        <a:spcAft>
                          <a:spcPts val="0"/>
                        </a:spcAft>
                      </a:pPr>
                      <a:r>
                        <a:rPr lang="en-US" sz="800">
                          <a:effectLst/>
                        </a:rPr>
                        <a:t>mifare one</a:t>
                      </a:r>
                      <a:r>
                        <a:rPr lang="zh-CN" sz="800">
                          <a:effectLst/>
                        </a:rPr>
                        <a:t>（</a:t>
                      </a:r>
                      <a:r>
                        <a:rPr lang="en-US" sz="800">
                          <a:effectLst/>
                        </a:rPr>
                        <a:t>M1</a:t>
                      </a:r>
                      <a:r>
                        <a:rPr lang="zh-CN" sz="800">
                          <a:effectLst/>
                        </a:rPr>
                        <a:t>）、</a:t>
                      </a:r>
                      <a:r>
                        <a:rPr lang="en-US" sz="800">
                          <a:effectLst/>
                        </a:rPr>
                        <a:t>S50</a:t>
                      </a:r>
                      <a:r>
                        <a:rPr lang="zh-CN" sz="800">
                          <a:effectLst/>
                        </a:rPr>
                        <a:t>、</a:t>
                      </a:r>
                      <a:r>
                        <a:rPr lang="en-US" sz="800">
                          <a:effectLst/>
                        </a:rPr>
                        <a:t>S70</a:t>
                      </a:r>
                      <a:r>
                        <a:rPr lang="zh-CN" sz="800">
                          <a:effectLst/>
                        </a:rPr>
                        <a:t>、</a:t>
                      </a:r>
                      <a:r>
                        <a:rPr lang="en-US" sz="800">
                          <a:effectLst/>
                        </a:rPr>
                        <a:t>NTAG2xx </a:t>
                      </a:r>
                      <a:r>
                        <a:rPr lang="zh-CN" sz="800">
                          <a:effectLst/>
                        </a:rPr>
                        <a:t>等</a:t>
                      </a:r>
                      <a:r>
                        <a:rPr lang="en-US" sz="800">
                          <a:effectLst/>
                        </a:rPr>
                        <a:t> 13.56MHz </a:t>
                      </a:r>
                      <a:r>
                        <a:rPr lang="zh-CN" sz="800">
                          <a:effectLst/>
                        </a:rPr>
                        <a:t>频段卡片、</a:t>
                      </a:r>
                      <a:r>
                        <a:rPr lang="en-US" sz="800">
                          <a:effectLst/>
                        </a:rPr>
                        <a:t>TK</a:t>
                      </a:r>
                      <a:r>
                        <a:rPr lang="zh-CN" sz="800">
                          <a:effectLst/>
                        </a:rPr>
                        <a:t>、</a:t>
                      </a:r>
                      <a:r>
                        <a:rPr lang="en-US" sz="800">
                          <a:effectLst/>
                        </a:rPr>
                        <a:t>EM </a:t>
                      </a:r>
                      <a:r>
                        <a:rPr lang="zh-CN" sz="800">
                          <a:effectLst/>
                        </a:rPr>
                        <a:t>等系列</a:t>
                      </a:r>
                      <a:r>
                        <a:rPr lang="en-US" sz="800">
                          <a:effectLst/>
                        </a:rPr>
                        <a:t> 125KHz </a:t>
                      </a:r>
                      <a:r>
                        <a:rPr lang="zh-CN" sz="800">
                          <a:effectLst/>
                        </a:rPr>
                        <a:t>频段卡片（</a:t>
                      </a:r>
                      <a:r>
                        <a:rPr lang="en-US" sz="800">
                          <a:effectLst/>
                        </a:rPr>
                        <a:t>IC/ID</a:t>
                      </a:r>
                      <a:r>
                        <a:rPr lang="zh-CN" sz="800">
                          <a:effectLst/>
                        </a:rPr>
                        <a:t>均支持）</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3141588680"/>
                  </a:ext>
                </a:extLst>
              </a:tr>
              <a:tr h="117424">
                <a:tc>
                  <a:txBody>
                    <a:bodyPr/>
                    <a:lstStyle/>
                    <a:p>
                      <a:pPr marL="67945" eaLnBrk="0" hangingPunct="0">
                        <a:spcBef>
                          <a:spcPts val="660"/>
                        </a:spcBef>
                        <a:spcAft>
                          <a:spcPts val="0"/>
                        </a:spcAft>
                      </a:pPr>
                      <a:r>
                        <a:rPr lang="zh-CN" sz="800">
                          <a:effectLst/>
                        </a:rPr>
                        <a:t>二维码阅读模块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60"/>
                        </a:spcBef>
                        <a:spcAft>
                          <a:spcPts val="0"/>
                        </a:spcAft>
                      </a:pPr>
                      <a:r>
                        <a:rPr lang="zh-CN" sz="800">
                          <a:effectLst/>
                        </a:rPr>
                        <a:t>支持</a:t>
                      </a:r>
                      <a:r>
                        <a:rPr lang="en-US" sz="800">
                          <a:effectLst/>
                        </a:rPr>
                        <a:t>QR Code</a:t>
                      </a:r>
                      <a:r>
                        <a:rPr lang="zh-CN" sz="800">
                          <a:effectLst/>
                        </a:rPr>
                        <a:t>、</a:t>
                      </a:r>
                      <a:r>
                        <a:rPr lang="en-US" sz="800">
                          <a:effectLst/>
                        </a:rPr>
                        <a:t>PDF417</a:t>
                      </a:r>
                      <a:r>
                        <a:rPr lang="zh-CN" sz="800">
                          <a:effectLst/>
                        </a:rPr>
                        <a:t>、</a:t>
                      </a:r>
                      <a:r>
                        <a:rPr lang="en-US" sz="800">
                          <a:effectLst/>
                        </a:rPr>
                        <a:t>ECC200</a:t>
                      </a:r>
                      <a:r>
                        <a:rPr lang="zh-CN" sz="800">
                          <a:effectLst/>
                        </a:rPr>
                        <a:t>、</a:t>
                      </a:r>
                      <a:r>
                        <a:rPr lang="en-US" sz="800">
                          <a:effectLst/>
                        </a:rPr>
                        <a:t>EAN13</a:t>
                      </a:r>
                      <a:r>
                        <a:rPr lang="zh-CN" sz="800">
                          <a:effectLst/>
                        </a:rPr>
                        <a:t>、</a:t>
                      </a:r>
                      <a:r>
                        <a:rPr lang="en-US" sz="800">
                          <a:effectLst/>
                        </a:rPr>
                        <a:t>Code128</a:t>
                      </a:r>
                      <a:r>
                        <a:rPr lang="zh-CN" sz="800">
                          <a:effectLst/>
                        </a:rPr>
                        <a:t>等二维码和一维码</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1451944959"/>
                  </a:ext>
                </a:extLst>
              </a:tr>
              <a:tr h="117424">
                <a:tc>
                  <a:txBody>
                    <a:bodyPr/>
                    <a:lstStyle/>
                    <a:p>
                      <a:pPr marL="67945" eaLnBrk="0" hangingPunct="0">
                        <a:spcBef>
                          <a:spcPts val="660"/>
                        </a:spcBef>
                      </a:pPr>
                      <a:r>
                        <a:rPr lang="zh-CN" sz="800">
                          <a:effectLst/>
                        </a:rPr>
                        <a:t>触屏模块</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60"/>
                        </a:spcBef>
                      </a:pPr>
                      <a:r>
                        <a:rPr lang="zh-CN" sz="800">
                          <a:effectLst/>
                        </a:rPr>
                        <a:t>电容式多点触控屏</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1840530559"/>
                  </a:ext>
                </a:extLst>
              </a:tr>
              <a:tr h="117424">
                <a:tc>
                  <a:txBody>
                    <a:bodyPr/>
                    <a:lstStyle/>
                    <a:p>
                      <a:pPr marL="67945" eaLnBrk="0" hangingPunct="0">
                        <a:spcBef>
                          <a:spcPts val="660"/>
                        </a:spcBef>
                        <a:spcAft>
                          <a:spcPts val="0"/>
                        </a:spcAft>
                      </a:pPr>
                      <a:r>
                        <a:rPr lang="zh-CN" sz="800">
                          <a:effectLst/>
                        </a:rPr>
                        <a:t>扬声器</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60"/>
                        </a:spcBef>
                        <a:spcAft>
                          <a:spcPts val="0"/>
                        </a:spcAft>
                      </a:pPr>
                      <a:r>
                        <a:rPr lang="zh-CN" sz="800">
                          <a:effectLst/>
                        </a:rPr>
                        <a:t>语音播放内容可定制</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229327597"/>
                  </a:ext>
                </a:extLst>
              </a:tr>
              <a:tr h="117424">
                <a:tc>
                  <a:txBody>
                    <a:bodyPr/>
                    <a:lstStyle/>
                    <a:p>
                      <a:pPr algn="l"/>
                      <a:r>
                        <a:rPr lang="zh-CN" sz="800" kern="0">
                          <a:effectLst/>
                        </a:rPr>
                        <a:t>性能</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4076911241"/>
                  </a:ext>
                </a:extLst>
              </a:tr>
              <a:tr h="117424">
                <a:tc>
                  <a:txBody>
                    <a:bodyPr/>
                    <a:lstStyle/>
                    <a:p>
                      <a:pPr algn="l"/>
                      <a:r>
                        <a:rPr lang="zh-CN" sz="800" kern="0">
                          <a:effectLst/>
                        </a:rPr>
                        <a:t>识别高度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1.2~2.3</a:t>
                      </a:r>
                      <a:r>
                        <a:rPr lang="zh-CN" sz="800" kern="0">
                          <a:effectLst/>
                        </a:rPr>
                        <a:t>米，角度可调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580503826"/>
                  </a:ext>
                </a:extLst>
              </a:tr>
              <a:tr h="117424">
                <a:tc>
                  <a:txBody>
                    <a:bodyPr/>
                    <a:lstStyle/>
                    <a:p>
                      <a:pPr algn="l"/>
                      <a:r>
                        <a:rPr lang="zh-CN" sz="800" kern="0">
                          <a:effectLst/>
                        </a:rPr>
                        <a:t>识别距离</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0.5~2.5</a:t>
                      </a:r>
                      <a:r>
                        <a:rPr lang="zh-CN" sz="800" kern="0">
                          <a:effectLst/>
                        </a:rPr>
                        <a:t>米</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604826656"/>
                  </a:ext>
                </a:extLst>
              </a:tr>
              <a:tr h="117424">
                <a:tc>
                  <a:txBody>
                    <a:bodyPr/>
                    <a:lstStyle/>
                    <a:p>
                      <a:pPr algn="l"/>
                      <a:r>
                        <a:rPr lang="zh-CN" sz="800" kern="0">
                          <a:effectLst/>
                        </a:rPr>
                        <a:t>人脸角度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zh-CN" sz="800" kern="0">
                          <a:effectLst/>
                        </a:rPr>
                        <a:t>左右</a:t>
                      </a:r>
                      <a:r>
                        <a:rPr lang="en-US" sz="800" kern="0">
                          <a:effectLst/>
                        </a:rPr>
                        <a:t>30</a:t>
                      </a:r>
                      <a:r>
                        <a:rPr lang="zh-CN" sz="800" kern="0">
                          <a:effectLst/>
                        </a:rPr>
                        <a:t>度，上下</a:t>
                      </a:r>
                      <a:r>
                        <a:rPr lang="en-US" sz="800" kern="0">
                          <a:effectLst/>
                        </a:rPr>
                        <a:t>30</a:t>
                      </a:r>
                      <a:r>
                        <a:rPr lang="zh-CN" sz="800" kern="0">
                          <a:effectLst/>
                        </a:rPr>
                        <a:t>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980876747"/>
                  </a:ext>
                </a:extLst>
              </a:tr>
              <a:tr h="117424">
                <a:tc>
                  <a:txBody>
                    <a:bodyPr/>
                    <a:lstStyle/>
                    <a:p>
                      <a:pPr algn="l"/>
                      <a:r>
                        <a:rPr lang="zh-CN" sz="800" kern="0">
                          <a:effectLst/>
                        </a:rPr>
                        <a:t>识别时间</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zh-CN" sz="800" kern="0">
                          <a:effectLst/>
                        </a:rPr>
                        <a:t>小于</a:t>
                      </a:r>
                      <a:r>
                        <a:rPr lang="en-US" sz="800" kern="0">
                          <a:effectLst/>
                        </a:rPr>
                        <a:t>0.5</a:t>
                      </a:r>
                      <a:r>
                        <a:rPr lang="zh-CN" sz="800" kern="0">
                          <a:effectLst/>
                        </a:rPr>
                        <a:t>秒</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3788613843"/>
                  </a:ext>
                </a:extLst>
              </a:tr>
              <a:tr h="117424">
                <a:tc>
                  <a:txBody>
                    <a:bodyPr/>
                    <a:lstStyle/>
                    <a:p>
                      <a:pPr algn="l"/>
                      <a:r>
                        <a:rPr lang="zh-CN" sz="800" kern="0">
                          <a:effectLst/>
                        </a:rPr>
                        <a:t>存储容量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8</a:t>
                      </a:r>
                      <a:r>
                        <a:rPr lang="zh-CN" sz="800" kern="0">
                          <a:effectLst/>
                        </a:rPr>
                        <a:t>万条抓拍记录</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27742474"/>
                  </a:ext>
                </a:extLst>
              </a:tr>
              <a:tr h="117424">
                <a:tc>
                  <a:txBody>
                    <a:bodyPr/>
                    <a:lstStyle/>
                    <a:p>
                      <a:pPr algn="l"/>
                      <a:r>
                        <a:rPr lang="zh-CN" sz="800" kern="0">
                          <a:effectLst/>
                        </a:rPr>
                        <a:t>人脸容量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30000</a:t>
                      </a:r>
                      <a:r>
                        <a:rPr lang="zh-CN" sz="800" kern="0">
                          <a:effectLst/>
                        </a:rPr>
                        <a:t>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27211869"/>
                  </a:ext>
                </a:extLst>
              </a:tr>
              <a:tr h="117424">
                <a:tc>
                  <a:txBody>
                    <a:bodyPr/>
                    <a:lstStyle/>
                    <a:p>
                      <a:pPr algn="l"/>
                      <a:r>
                        <a:rPr lang="zh-CN" sz="800" kern="0">
                          <a:effectLst/>
                        </a:rPr>
                        <a:t>接口</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 </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357299243"/>
                  </a:ext>
                </a:extLst>
              </a:tr>
              <a:tr h="117424">
                <a:tc>
                  <a:txBody>
                    <a:bodyPr/>
                    <a:lstStyle/>
                    <a:p>
                      <a:pPr marL="67945" eaLnBrk="0" hangingPunct="0">
                        <a:spcBef>
                          <a:spcPts val="645"/>
                        </a:spcBef>
                      </a:pPr>
                      <a:r>
                        <a:rPr lang="zh-CN" sz="800">
                          <a:effectLst/>
                        </a:rPr>
                        <a:t>电源输入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eaLnBrk="0" hangingPunct="0">
                        <a:spcBef>
                          <a:spcPts val="645"/>
                        </a:spcBef>
                      </a:pPr>
                      <a:r>
                        <a:rPr lang="en-US" sz="800">
                          <a:effectLst/>
                        </a:rPr>
                        <a:t>DC12V/3A</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3278556484"/>
                  </a:ext>
                </a:extLst>
              </a:tr>
              <a:tr h="117424">
                <a:tc>
                  <a:txBody>
                    <a:bodyPr/>
                    <a:lstStyle/>
                    <a:p>
                      <a:pPr marL="67945" algn="just" eaLnBrk="0" hangingPunct="0">
                        <a:spcBef>
                          <a:spcPts val="645"/>
                        </a:spcBef>
                      </a:pPr>
                      <a:r>
                        <a:rPr lang="zh-CN" sz="800">
                          <a:effectLst/>
                        </a:rPr>
                        <a:t>网络接口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algn="just" eaLnBrk="0" hangingPunct="0">
                        <a:spcBef>
                          <a:spcPts val="645"/>
                        </a:spcBef>
                      </a:pPr>
                      <a:r>
                        <a:rPr lang="en-US" sz="800">
                          <a:effectLst/>
                        </a:rPr>
                        <a:t>1 </a:t>
                      </a:r>
                      <a:r>
                        <a:rPr lang="zh-CN" sz="800">
                          <a:effectLst/>
                        </a:rPr>
                        <a:t>个</a:t>
                      </a:r>
                      <a:r>
                        <a:rPr lang="en-US" sz="800">
                          <a:effectLst/>
                        </a:rPr>
                        <a:t> RJ45 10M / 100M </a:t>
                      </a:r>
                      <a:r>
                        <a:rPr lang="zh-CN" sz="800">
                          <a:effectLst/>
                        </a:rPr>
                        <a:t>自适应以太网口，可定制千兆网口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1830052622"/>
                  </a:ext>
                </a:extLst>
              </a:tr>
              <a:tr h="117424">
                <a:tc>
                  <a:txBody>
                    <a:bodyPr/>
                    <a:lstStyle/>
                    <a:p>
                      <a:pPr marL="67945" algn="just" eaLnBrk="0" hangingPunct="0">
                        <a:spcBef>
                          <a:spcPts val="645"/>
                        </a:spcBef>
                      </a:pPr>
                      <a:r>
                        <a:rPr lang="zh-CN" sz="800">
                          <a:effectLst/>
                        </a:rPr>
                        <a:t>韦根接口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algn="just" eaLnBrk="0" hangingPunct="0">
                        <a:spcBef>
                          <a:spcPts val="645"/>
                        </a:spcBef>
                      </a:pPr>
                      <a:r>
                        <a:rPr lang="en-US" sz="800">
                          <a:effectLst/>
                        </a:rPr>
                        <a:t>1 </a:t>
                      </a:r>
                      <a:r>
                        <a:rPr lang="zh-CN" sz="800">
                          <a:effectLst/>
                        </a:rPr>
                        <a:t>路韦根接口输出，</a:t>
                      </a:r>
                      <a:r>
                        <a:rPr lang="en-US" sz="800">
                          <a:effectLst/>
                        </a:rPr>
                        <a:t>1</a:t>
                      </a:r>
                      <a:r>
                        <a:rPr lang="zh-CN" sz="800">
                          <a:effectLst/>
                        </a:rPr>
                        <a:t>路韦根接口输入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3391515813"/>
                  </a:ext>
                </a:extLst>
              </a:tr>
              <a:tr h="117424">
                <a:tc>
                  <a:txBody>
                    <a:bodyPr/>
                    <a:lstStyle/>
                    <a:p>
                      <a:pPr marL="67945" algn="just" eaLnBrk="0" hangingPunct="0">
                        <a:spcBef>
                          <a:spcPts val="645"/>
                        </a:spcBef>
                      </a:pPr>
                      <a:r>
                        <a:rPr lang="zh-CN" sz="800">
                          <a:effectLst/>
                        </a:rPr>
                        <a:t>门磁接口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algn="just" eaLnBrk="0" hangingPunct="0">
                        <a:spcBef>
                          <a:spcPts val="645"/>
                        </a:spcBef>
                      </a:pPr>
                      <a:r>
                        <a:rPr lang="en-US" sz="800">
                          <a:effectLst/>
                        </a:rPr>
                        <a:t>1 </a:t>
                      </a:r>
                      <a:r>
                        <a:rPr lang="zh-CN" sz="800">
                          <a:effectLst/>
                        </a:rPr>
                        <a:t>路门磁接口输入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1697449905"/>
                  </a:ext>
                </a:extLst>
              </a:tr>
              <a:tr h="117424">
                <a:tc>
                  <a:txBody>
                    <a:bodyPr/>
                    <a:lstStyle/>
                    <a:p>
                      <a:pPr marL="67945" algn="just" eaLnBrk="0" hangingPunct="0">
                        <a:spcBef>
                          <a:spcPts val="645"/>
                        </a:spcBef>
                      </a:pPr>
                      <a:r>
                        <a:rPr lang="zh-CN" sz="800">
                          <a:effectLst/>
                        </a:rPr>
                        <a:t>开门接口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algn="just" eaLnBrk="0" hangingPunct="0">
                        <a:spcBef>
                          <a:spcPts val="645"/>
                        </a:spcBef>
                      </a:pPr>
                      <a:r>
                        <a:rPr lang="en-US" sz="800">
                          <a:effectLst/>
                        </a:rPr>
                        <a:t>1 </a:t>
                      </a:r>
                      <a:r>
                        <a:rPr lang="zh-CN" sz="800">
                          <a:effectLst/>
                        </a:rPr>
                        <a:t>路开门接口输入</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2934168"/>
                  </a:ext>
                </a:extLst>
              </a:tr>
              <a:tr h="117424">
                <a:tc>
                  <a:txBody>
                    <a:bodyPr/>
                    <a:lstStyle/>
                    <a:p>
                      <a:pPr marL="67945" algn="just" eaLnBrk="0" hangingPunct="0">
                        <a:spcBef>
                          <a:spcPts val="645"/>
                        </a:spcBef>
                      </a:pPr>
                      <a:r>
                        <a:rPr lang="en-US" sz="800">
                          <a:effectLst/>
                        </a:rPr>
                        <a:t>GPIO</a:t>
                      </a:r>
                      <a:r>
                        <a:rPr lang="zh-CN" sz="800">
                          <a:effectLst/>
                        </a:rPr>
                        <a:t>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algn="just" eaLnBrk="0" hangingPunct="0">
                        <a:spcBef>
                          <a:spcPts val="645"/>
                        </a:spcBef>
                      </a:pPr>
                      <a:r>
                        <a:rPr lang="en-US" sz="800">
                          <a:effectLst/>
                        </a:rPr>
                        <a:t>1 </a:t>
                      </a:r>
                      <a:r>
                        <a:rPr lang="zh-CN" sz="800">
                          <a:effectLst/>
                        </a:rPr>
                        <a:t>路</a:t>
                      </a:r>
                      <a:r>
                        <a:rPr lang="en-US" sz="800">
                          <a:effectLst/>
                        </a:rPr>
                        <a:t>GPIO</a:t>
                      </a:r>
                      <a:r>
                        <a:rPr lang="zh-CN" sz="800">
                          <a:effectLst/>
                        </a:rPr>
                        <a:t>接口可配置</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4250743469"/>
                  </a:ext>
                </a:extLst>
              </a:tr>
              <a:tr h="117424">
                <a:tc>
                  <a:txBody>
                    <a:bodyPr/>
                    <a:lstStyle/>
                    <a:p>
                      <a:pPr marL="67945" algn="just" eaLnBrk="0" hangingPunct="0">
                        <a:spcBef>
                          <a:spcPts val="645"/>
                        </a:spcBef>
                      </a:pPr>
                      <a:r>
                        <a:rPr lang="zh-CN" sz="800">
                          <a:effectLst/>
                        </a:rPr>
                        <a:t>门锁接口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algn="just" eaLnBrk="0" hangingPunct="0">
                        <a:spcBef>
                          <a:spcPts val="645"/>
                        </a:spcBef>
                      </a:pPr>
                      <a:r>
                        <a:rPr lang="en-US" sz="800">
                          <a:effectLst/>
                        </a:rPr>
                        <a:t>1 </a:t>
                      </a:r>
                      <a:r>
                        <a:rPr lang="zh-CN" sz="800">
                          <a:effectLst/>
                        </a:rPr>
                        <a:t>路门锁接口输出</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1928030122"/>
                  </a:ext>
                </a:extLst>
              </a:tr>
              <a:tr h="117424">
                <a:tc>
                  <a:txBody>
                    <a:bodyPr/>
                    <a:lstStyle/>
                    <a:p>
                      <a:pPr marL="67945" algn="just" eaLnBrk="0" hangingPunct="0">
                        <a:spcBef>
                          <a:spcPts val="645"/>
                        </a:spcBef>
                      </a:pP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tc>
                  <a:txBody>
                    <a:bodyPr/>
                    <a:lstStyle/>
                    <a:p>
                      <a:pPr marL="67945" algn="just" eaLnBrk="0" hangingPunct="0">
                        <a:spcBef>
                          <a:spcPts val="645"/>
                        </a:spcBef>
                      </a:pPr>
                      <a:r>
                        <a:rPr lang="en-US" sz="800">
                          <a:effectLst/>
                        </a:rPr>
                        <a:t>1 </a:t>
                      </a:r>
                      <a:r>
                        <a:rPr lang="zh-CN" sz="800">
                          <a:effectLst/>
                        </a:rPr>
                        <a:t>路</a:t>
                      </a:r>
                      <a:r>
                        <a:rPr lang="en-US" sz="800">
                          <a:effectLst/>
                        </a:rPr>
                        <a:t>RS485</a:t>
                      </a:r>
                      <a:r>
                        <a:rPr lang="zh-CN" sz="800">
                          <a:effectLst/>
                        </a:rPr>
                        <a:t>通讯接口</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2008999538"/>
                  </a:ext>
                </a:extLst>
              </a:tr>
              <a:tr h="117424">
                <a:tc>
                  <a:txBody>
                    <a:bodyPr/>
                    <a:lstStyle/>
                    <a:p>
                      <a:pPr algn="l"/>
                      <a:r>
                        <a:rPr lang="zh-CN" sz="800" kern="0">
                          <a:effectLst/>
                        </a:rPr>
                        <a:t>摄像机参数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dirty="0">
                          <a:effectLst/>
                        </a:rPr>
                        <a:t> </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1264629644"/>
                  </a:ext>
                </a:extLst>
              </a:tr>
              <a:tr h="117424">
                <a:tc>
                  <a:txBody>
                    <a:bodyPr/>
                    <a:lstStyle/>
                    <a:p>
                      <a:pPr algn="l"/>
                      <a:r>
                        <a:rPr lang="zh-CN" sz="800" kern="0">
                          <a:effectLst/>
                        </a:rPr>
                        <a:t>摄像机</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zh-CN" sz="800" kern="100">
                          <a:effectLst/>
                        </a:rPr>
                        <a:t>双目摄像头，全玻璃镜头，可见光和近红外，支持活体检测</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892826208"/>
                  </a:ext>
                </a:extLst>
              </a:tr>
              <a:tr h="117424">
                <a:tc>
                  <a:txBody>
                    <a:bodyPr/>
                    <a:lstStyle/>
                    <a:p>
                      <a:pPr algn="l"/>
                      <a:r>
                        <a:rPr lang="zh-CN" sz="800" kern="0" dirty="0">
                          <a:effectLst/>
                        </a:rPr>
                        <a:t>有效像素</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210</a:t>
                      </a:r>
                      <a:r>
                        <a:rPr lang="zh-CN" sz="800" kern="0">
                          <a:effectLst/>
                        </a:rPr>
                        <a:t>万有效像素，</a:t>
                      </a:r>
                      <a:r>
                        <a:rPr lang="en-US" sz="800" kern="0">
                          <a:effectLst/>
                        </a:rPr>
                        <a:t>1920*1080</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307585149"/>
                  </a:ext>
                </a:extLst>
              </a:tr>
              <a:tr h="117424">
                <a:tc>
                  <a:txBody>
                    <a:bodyPr/>
                    <a:lstStyle/>
                    <a:p>
                      <a:pPr algn="l"/>
                      <a:r>
                        <a:rPr lang="zh-CN" sz="800" kern="0">
                          <a:effectLst/>
                        </a:rPr>
                        <a:t>最低照度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zh-CN" sz="800" kern="0">
                          <a:effectLst/>
                        </a:rPr>
                        <a:t>彩色</a:t>
                      </a:r>
                      <a:r>
                        <a:rPr lang="en-US" sz="800" kern="0">
                          <a:effectLst/>
                        </a:rPr>
                        <a:t>0.01Lux @F1.2(ICR);</a:t>
                      </a:r>
                      <a:r>
                        <a:rPr lang="zh-CN" sz="800" kern="0">
                          <a:effectLst/>
                        </a:rPr>
                        <a:t>黑白</a:t>
                      </a:r>
                      <a:r>
                        <a:rPr lang="en-US" sz="800" kern="0">
                          <a:effectLst/>
                        </a:rPr>
                        <a:t>0.001Lux @F1.2 (ICR)</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3847105520"/>
                  </a:ext>
                </a:extLst>
              </a:tr>
              <a:tr h="117424">
                <a:tc>
                  <a:txBody>
                    <a:bodyPr/>
                    <a:lstStyle/>
                    <a:p>
                      <a:pPr algn="l"/>
                      <a:r>
                        <a:rPr lang="zh-CN" sz="800" kern="0">
                          <a:effectLst/>
                        </a:rPr>
                        <a:t>信噪比</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zh-CN" sz="800" kern="0">
                          <a:effectLst/>
                        </a:rPr>
                        <a:t>≥</a:t>
                      </a:r>
                      <a:r>
                        <a:rPr lang="en-US" sz="800" kern="0">
                          <a:effectLst/>
                        </a:rPr>
                        <a:t>50db(AGC OFF)</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547009248"/>
                  </a:ext>
                </a:extLst>
              </a:tr>
              <a:tr h="117424">
                <a:tc>
                  <a:txBody>
                    <a:bodyPr/>
                    <a:lstStyle/>
                    <a:p>
                      <a:pPr algn="l"/>
                      <a:r>
                        <a:rPr lang="zh-CN" sz="800" kern="0">
                          <a:effectLst/>
                        </a:rPr>
                        <a:t>宽动态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marL="67945" eaLnBrk="0" hangingPunct="0">
                        <a:spcBef>
                          <a:spcPts val="660"/>
                        </a:spcBef>
                        <a:spcAft>
                          <a:spcPts val="0"/>
                        </a:spcAft>
                      </a:pPr>
                      <a:r>
                        <a:rPr lang="en-US" sz="800">
                          <a:effectLst/>
                        </a:rPr>
                        <a:t>120db</a:t>
                      </a:r>
                      <a:r>
                        <a:rPr lang="zh-CN" sz="800">
                          <a:effectLst/>
                        </a:rPr>
                        <a:t>，</a:t>
                      </a:r>
                      <a:r>
                        <a:rPr lang="en-US" sz="800">
                          <a:effectLst/>
                        </a:rPr>
                        <a:t>ISP</a:t>
                      </a:r>
                      <a:r>
                        <a:rPr lang="zh-CN" sz="800">
                          <a:effectLst/>
                        </a:rPr>
                        <a:t>算法人脸局部曝光</a:t>
                      </a:r>
                      <a:endParaRPr lang="zh-CN" sz="800">
                        <a:effectLst/>
                        <a:latin typeface="宋体" panose="02010600030101010101" pitchFamily="2" charset="-122"/>
                        <a:ea typeface="宋体" panose="02010600030101010101" pitchFamily="2" charset="-122"/>
                        <a:cs typeface="宋体" panose="02010600030101010101" pitchFamily="2" charset="-122"/>
                      </a:endParaRPr>
                    </a:p>
                  </a:txBody>
                  <a:tcPr marL="24263" marR="24263" marT="0" marB="0"/>
                </a:tc>
                <a:extLst>
                  <a:ext uri="{0D108BD9-81ED-4DB2-BD59-A6C34878D82A}">
                    <a16:rowId xmlns:a16="http://schemas.microsoft.com/office/drawing/2014/main" val="3411151655"/>
                  </a:ext>
                </a:extLst>
              </a:tr>
              <a:tr h="117424">
                <a:tc>
                  <a:txBody>
                    <a:bodyPr/>
                    <a:lstStyle/>
                    <a:p>
                      <a:pPr algn="l"/>
                      <a:r>
                        <a:rPr lang="zh-CN" sz="800" kern="0">
                          <a:effectLst/>
                        </a:rPr>
                        <a:t>视频编码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H.265 Main Profile</a:t>
                      </a:r>
                      <a:r>
                        <a:rPr lang="zh-CN" sz="800" kern="0">
                          <a:effectLst/>
                        </a:rPr>
                        <a:t>编码</a:t>
                      </a:r>
                      <a:r>
                        <a:rPr lang="en-US" sz="800" kern="0">
                          <a:effectLst/>
                        </a:rPr>
                        <a:t>/H.264 BP/MP/HP</a:t>
                      </a:r>
                      <a:r>
                        <a:rPr lang="zh-CN" sz="800" kern="0">
                          <a:effectLst/>
                        </a:rPr>
                        <a:t>编码</a:t>
                      </a:r>
                      <a:r>
                        <a:rPr lang="en-US" sz="800" kern="0">
                          <a:effectLst/>
                        </a:rPr>
                        <a:t>/MJPEG</a:t>
                      </a:r>
                      <a:r>
                        <a:rPr lang="zh-CN" sz="800" kern="0">
                          <a:effectLst/>
                        </a:rPr>
                        <a:t>编码</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1532940783"/>
                  </a:ext>
                </a:extLst>
              </a:tr>
              <a:tr h="117424">
                <a:tc>
                  <a:txBody>
                    <a:bodyPr/>
                    <a:lstStyle/>
                    <a:p>
                      <a:pPr algn="l"/>
                      <a:r>
                        <a:rPr lang="zh-CN" sz="800" kern="0">
                          <a:effectLst/>
                        </a:rPr>
                        <a:t>常规参数</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dirty="0">
                          <a:effectLst/>
                        </a:rPr>
                        <a:t> </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135347683"/>
                  </a:ext>
                </a:extLst>
              </a:tr>
              <a:tr h="117424">
                <a:tc>
                  <a:txBody>
                    <a:bodyPr/>
                    <a:lstStyle/>
                    <a:p>
                      <a:pPr algn="l"/>
                      <a:r>
                        <a:rPr lang="zh-CN" sz="800" kern="0" dirty="0">
                          <a:effectLst/>
                        </a:rPr>
                        <a:t>工作温度</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-30</a:t>
                      </a:r>
                      <a:r>
                        <a:rPr lang="zh-CN" sz="800" kern="0">
                          <a:effectLst/>
                        </a:rPr>
                        <a:t>℃</a:t>
                      </a:r>
                      <a:r>
                        <a:rPr lang="en-US" sz="800" kern="0">
                          <a:effectLst/>
                        </a:rPr>
                        <a:t> - 70</a:t>
                      </a:r>
                      <a:r>
                        <a:rPr lang="zh-CN" sz="800" kern="0">
                          <a:effectLst/>
                        </a:rPr>
                        <a:t>℃</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943544093"/>
                  </a:ext>
                </a:extLst>
              </a:tr>
              <a:tr h="117424">
                <a:tc>
                  <a:txBody>
                    <a:bodyPr/>
                    <a:lstStyle/>
                    <a:p>
                      <a:pPr algn="l"/>
                      <a:r>
                        <a:rPr lang="zh-CN" sz="800" kern="0">
                          <a:effectLst/>
                        </a:rPr>
                        <a:t>工作湿度</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0</a:t>
                      </a:r>
                      <a:r>
                        <a:rPr lang="zh-CN" sz="800" kern="0">
                          <a:effectLst/>
                        </a:rPr>
                        <a:t>～</a:t>
                      </a:r>
                      <a:r>
                        <a:rPr lang="en-US" sz="800" kern="0">
                          <a:effectLst/>
                        </a:rPr>
                        <a:t>90%</a:t>
                      </a:r>
                      <a:r>
                        <a:rPr lang="zh-CN" sz="800" kern="0">
                          <a:effectLst/>
                        </a:rPr>
                        <a:t>相对湿度</a:t>
                      </a:r>
                      <a:r>
                        <a:rPr lang="en-US" sz="800" kern="0">
                          <a:effectLst/>
                        </a:rPr>
                        <a:t>,</a:t>
                      </a:r>
                      <a:r>
                        <a:rPr lang="zh-CN" sz="800" kern="0">
                          <a:effectLst/>
                        </a:rPr>
                        <a:t>无冷凝</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796218741"/>
                  </a:ext>
                </a:extLst>
              </a:tr>
              <a:tr h="117424">
                <a:tc>
                  <a:txBody>
                    <a:bodyPr/>
                    <a:lstStyle/>
                    <a:p>
                      <a:pPr algn="l"/>
                      <a:r>
                        <a:rPr lang="zh-CN" sz="800" kern="0">
                          <a:effectLst/>
                        </a:rPr>
                        <a:t>设备功率</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dirty="0">
                          <a:effectLst/>
                        </a:rPr>
                        <a:t>20W(MAX)</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1395718469"/>
                  </a:ext>
                </a:extLst>
              </a:tr>
              <a:tr h="117424">
                <a:tc>
                  <a:txBody>
                    <a:bodyPr/>
                    <a:lstStyle/>
                    <a:p>
                      <a:pPr algn="l"/>
                      <a:r>
                        <a:rPr lang="zh-CN" sz="800" kern="0">
                          <a:effectLst/>
                        </a:rPr>
                        <a:t>盐雾等级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Rp6</a:t>
                      </a:r>
                      <a:r>
                        <a:rPr lang="zh-CN" sz="800" kern="0">
                          <a:effectLst/>
                        </a:rPr>
                        <a:t>级以上</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567513786"/>
                  </a:ext>
                </a:extLst>
              </a:tr>
              <a:tr h="117424">
                <a:tc>
                  <a:txBody>
                    <a:bodyPr/>
                    <a:lstStyle/>
                    <a:p>
                      <a:pPr algn="l"/>
                      <a:r>
                        <a:rPr lang="zh-CN" sz="800" kern="0">
                          <a:effectLst/>
                        </a:rPr>
                        <a:t>抗静电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zh-CN" sz="800" kern="100">
                          <a:effectLst/>
                        </a:rPr>
                        <a:t>接触</a:t>
                      </a:r>
                      <a:r>
                        <a:rPr lang="en-US" sz="800" kern="100">
                          <a:effectLst/>
                        </a:rPr>
                        <a:t>±6KV</a:t>
                      </a:r>
                      <a:r>
                        <a:rPr lang="zh-CN" sz="800" kern="100">
                          <a:effectLst/>
                        </a:rPr>
                        <a:t>，空气</a:t>
                      </a:r>
                      <a:r>
                        <a:rPr lang="en-US" sz="800" kern="100">
                          <a:effectLst/>
                        </a:rPr>
                        <a:t>±8KV</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1761380724"/>
                  </a:ext>
                </a:extLst>
              </a:tr>
              <a:tr h="117424">
                <a:tc>
                  <a:txBody>
                    <a:bodyPr/>
                    <a:lstStyle/>
                    <a:p>
                      <a:pPr algn="l"/>
                      <a:r>
                        <a:rPr lang="zh-CN" sz="800" kern="0">
                          <a:effectLst/>
                        </a:rPr>
                        <a:t>供电</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DC12V/2A</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3773296093"/>
                  </a:ext>
                </a:extLst>
              </a:tr>
              <a:tr h="117424">
                <a:tc>
                  <a:txBody>
                    <a:bodyPr/>
                    <a:lstStyle/>
                    <a:p>
                      <a:pPr algn="l"/>
                      <a:r>
                        <a:rPr lang="zh-CN" sz="800" kern="0">
                          <a:effectLst/>
                        </a:rPr>
                        <a:t>防护等级</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IP66</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1738641310"/>
                  </a:ext>
                </a:extLst>
              </a:tr>
              <a:tr h="117424">
                <a:tc>
                  <a:txBody>
                    <a:bodyPr/>
                    <a:lstStyle/>
                    <a:p>
                      <a:pPr algn="l"/>
                      <a:r>
                        <a:rPr lang="zh-CN" sz="800" kern="0">
                          <a:effectLst/>
                        </a:rPr>
                        <a:t>屏幕规格</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a:effectLst/>
                        </a:rPr>
                        <a:t>10.1</a:t>
                      </a:r>
                      <a:r>
                        <a:rPr lang="zh-CN" sz="800" kern="0">
                          <a:effectLst/>
                        </a:rPr>
                        <a:t>寸高清</a:t>
                      </a:r>
                      <a:r>
                        <a:rPr lang="en-US" sz="800" kern="0">
                          <a:effectLst/>
                        </a:rPr>
                        <a:t>IPS</a:t>
                      </a:r>
                      <a:r>
                        <a:rPr lang="zh-CN" sz="800" kern="0">
                          <a:effectLst/>
                        </a:rPr>
                        <a:t>屏</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764408079"/>
                  </a:ext>
                </a:extLst>
              </a:tr>
              <a:tr h="117424">
                <a:tc>
                  <a:txBody>
                    <a:bodyPr/>
                    <a:lstStyle/>
                    <a:p>
                      <a:pPr algn="l"/>
                      <a:r>
                        <a:rPr lang="zh-CN" sz="800" kern="0">
                          <a:effectLst/>
                        </a:rPr>
                        <a:t>设备尺寸</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tc>
                  <a:txBody>
                    <a:bodyPr/>
                    <a:lstStyle/>
                    <a:p>
                      <a:pPr algn="l"/>
                      <a:r>
                        <a:rPr lang="en-US" sz="800" kern="0" dirty="0">
                          <a:effectLst/>
                        </a:rPr>
                        <a:t>319*157*25.2mm</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24263" marR="24263" marT="0" marB="0" anchor="ctr"/>
                </a:tc>
                <a:extLst>
                  <a:ext uri="{0D108BD9-81ED-4DB2-BD59-A6C34878D82A}">
                    <a16:rowId xmlns:a16="http://schemas.microsoft.com/office/drawing/2014/main" val="2055682632"/>
                  </a:ext>
                </a:extLst>
              </a:tr>
            </a:tbl>
          </a:graphicData>
        </a:graphic>
      </p:graphicFrame>
    </p:spTree>
    <p:extLst>
      <p:ext uri="{BB962C8B-B14F-4D97-AF65-F5344CB8AC3E}">
        <p14:creationId xmlns:p14="http://schemas.microsoft.com/office/powerpoint/2010/main" val="13202827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46616" cy="5231043"/>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半球人脸识别机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、支持双目活体检测</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20000</a:t>
            </a:r>
            <a:r>
              <a:rPr lang="zh-CN" altLang="en-US" sz="1200" dirty="0">
                <a:latin typeface="微软雅黑" panose="020B0503020204020204" charset="-122"/>
                <a:ea typeface="微软雅黑" panose="020B0503020204020204" charset="-122"/>
                <a:sym typeface="宋体" panose="02010600030101010101" pitchFamily="2" charset="-122"/>
              </a:rPr>
              <a:t>人脸比对库及</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万条识别记录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、支持强逆光环境下人员运动人脸追踪曝光</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、独有的人脸识别算法，精准识别人脸，人脸识别时间小于</a:t>
            </a:r>
            <a:r>
              <a:rPr lang="en-US" altLang="zh-CN" sz="1200" dirty="0">
                <a:latin typeface="微软雅黑" panose="020B0503020204020204" charset="-122"/>
                <a:ea typeface="微软雅黑" panose="020B0503020204020204" charset="-122"/>
                <a:sym typeface="宋体" panose="02010600030101010101" pitchFamily="2" charset="-122"/>
              </a:rPr>
              <a:t>0.5s</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、采用</a:t>
            </a:r>
            <a:r>
              <a:rPr lang="en-US" altLang="zh-CN" sz="1200" dirty="0">
                <a:latin typeface="微软雅黑" panose="020B0503020204020204" charset="-122"/>
                <a:ea typeface="微软雅黑" panose="020B0503020204020204" charset="-122"/>
                <a:sym typeface="宋体" panose="02010600030101010101" pitchFamily="2" charset="-122"/>
              </a:rPr>
              <a:t>LINUX</a:t>
            </a:r>
            <a:r>
              <a:rPr lang="zh-CN" altLang="en-US" sz="1200" dirty="0">
                <a:latin typeface="微软雅黑" panose="020B0503020204020204" charset="-122"/>
                <a:ea typeface="微软雅黑" panose="020B0503020204020204" charset="-122"/>
                <a:sym typeface="宋体" panose="02010600030101010101" pitchFamily="2" charset="-122"/>
              </a:rPr>
              <a:t>操作系统，系统稳定</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H.265</a:t>
            </a:r>
            <a:r>
              <a:rPr lang="zh-CN" altLang="en-US" sz="1200" dirty="0">
                <a:latin typeface="微软雅黑" panose="020B0503020204020204" charset="-122"/>
                <a:ea typeface="微软雅黑" panose="020B0503020204020204" charset="-122"/>
                <a:sym typeface="宋体" panose="02010600030101010101" pitchFamily="2" charset="-122"/>
              </a:rPr>
              <a:t>编码格式视频流通过</a:t>
            </a:r>
            <a:r>
              <a:rPr lang="en-US" altLang="zh-CN" sz="1200" dirty="0">
                <a:latin typeface="微软雅黑" panose="020B0503020204020204" charset="-122"/>
                <a:ea typeface="微软雅黑" panose="020B0503020204020204" charset="-122"/>
                <a:sym typeface="宋体" panose="02010600030101010101" pitchFamily="2" charset="-122"/>
              </a:rPr>
              <a:t>ONVIF</a:t>
            </a:r>
            <a:r>
              <a:rPr lang="zh-CN" altLang="en-US" sz="1200" dirty="0">
                <a:latin typeface="微软雅黑" panose="020B0503020204020204" charset="-122"/>
                <a:ea typeface="微软雅黑" panose="020B0503020204020204" charset="-122"/>
                <a:sym typeface="宋体" panose="02010600030101010101" pitchFamily="2" charset="-122"/>
              </a:rPr>
              <a:t>协议、</a:t>
            </a:r>
            <a:r>
              <a:rPr lang="en-US" altLang="zh-CN" sz="1200" dirty="0">
                <a:latin typeface="微软雅黑" panose="020B0503020204020204" charset="-122"/>
                <a:ea typeface="微软雅黑" panose="020B0503020204020204" charset="-122"/>
                <a:sym typeface="宋体" panose="02010600030101010101" pitchFamily="2" charset="-122"/>
              </a:rPr>
              <a:t>GB28181</a:t>
            </a:r>
            <a:r>
              <a:rPr lang="zh-CN" altLang="en-US" sz="1200" dirty="0">
                <a:latin typeface="微软雅黑" panose="020B0503020204020204" charset="-122"/>
                <a:ea typeface="微软雅黑" panose="020B0503020204020204" charset="-122"/>
                <a:sym typeface="宋体" panose="02010600030101010101" pitchFamily="2" charset="-122"/>
              </a:rPr>
              <a:t>协议直接连接</a:t>
            </a:r>
            <a:r>
              <a:rPr lang="en-US" altLang="zh-CN" sz="1200" dirty="0">
                <a:latin typeface="微软雅黑" panose="020B0503020204020204" charset="-122"/>
                <a:ea typeface="微软雅黑" panose="020B0503020204020204" charset="-122"/>
                <a:sym typeface="宋体" panose="02010600030101010101" pitchFamily="2" charset="-122"/>
              </a:rPr>
              <a:t>NVR</a:t>
            </a:r>
            <a:r>
              <a:rPr lang="zh-CN" altLang="en-US" sz="1200" dirty="0">
                <a:latin typeface="微软雅黑" panose="020B0503020204020204" charset="-122"/>
                <a:ea typeface="微软雅黑" panose="020B0503020204020204" charset="-122"/>
                <a:sym typeface="宋体" panose="02010600030101010101" pitchFamily="2" charset="-122"/>
              </a:rPr>
              <a:t>等存储设备</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、支持多人同时识别；</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、平均无故障运行时间 </a:t>
            </a:r>
            <a:r>
              <a:rPr lang="en-US" altLang="zh-CN" sz="1200" dirty="0">
                <a:latin typeface="微软雅黑" panose="020B0503020204020204" charset="-122"/>
                <a:ea typeface="微软雅黑" panose="020B0503020204020204" charset="-122"/>
                <a:sym typeface="宋体" panose="02010600030101010101" pitchFamily="2" charset="-122"/>
              </a:rPr>
              <a:t>MTBF</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50000h</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IP66</a:t>
            </a:r>
            <a:r>
              <a:rPr lang="zh-CN" altLang="en-US" sz="1200" dirty="0">
                <a:latin typeface="微软雅黑" panose="020B0503020204020204" charset="-122"/>
                <a:ea typeface="微软雅黑" panose="020B0503020204020204" charset="-122"/>
                <a:sym typeface="宋体" panose="02010600030101010101" pitchFamily="2" charset="-122"/>
              </a:rPr>
              <a:t>级防水、防尘；</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、接口协议丰富，支持</a:t>
            </a:r>
            <a:r>
              <a:rPr lang="en-US" altLang="zh-CN" sz="1200" dirty="0">
                <a:latin typeface="微软雅黑" panose="020B0503020204020204" charset="-122"/>
                <a:ea typeface="微软雅黑" panose="020B0503020204020204" charset="-122"/>
                <a:sym typeface="宋体" panose="02010600030101010101" pitchFamily="2" charset="-122"/>
              </a:rPr>
              <a:t>Windows/Linux</a:t>
            </a:r>
            <a:r>
              <a:rPr lang="zh-CN" altLang="en-US" sz="1200" dirty="0">
                <a:latin typeface="微软雅黑" panose="020B0503020204020204" charset="-122"/>
                <a:ea typeface="微软雅黑" panose="020B0503020204020204" charset="-122"/>
                <a:sym typeface="宋体" panose="02010600030101010101" pitchFamily="2" charset="-122"/>
              </a:rPr>
              <a:t>等多种平台下的</a:t>
            </a:r>
            <a:r>
              <a:rPr lang="en-US" altLang="zh-CN" sz="1200" dirty="0">
                <a:latin typeface="微软雅黑" panose="020B0503020204020204" charset="-122"/>
                <a:ea typeface="微软雅黑" panose="020B0503020204020204" charset="-122"/>
                <a:sym typeface="宋体" panose="02010600030101010101" pitchFamily="2" charset="-122"/>
              </a:rPr>
              <a:t>TCP/IP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UDP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RTSP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RTCP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DDNS</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DHCP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SMTP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UPNP</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、可提供对接协议，支持</a:t>
            </a:r>
            <a:r>
              <a:rPr lang="en-US" altLang="zh-CN" sz="1200" dirty="0">
                <a:latin typeface="微软雅黑" panose="020B0503020204020204" charset="-122"/>
                <a:ea typeface="微软雅黑" panose="020B0503020204020204" charset="-122"/>
                <a:sym typeface="宋体" panose="02010600030101010101" pitchFamily="2" charset="-122"/>
              </a:rPr>
              <a:t>HTTP</a:t>
            </a:r>
            <a:r>
              <a:rPr lang="zh-CN" altLang="en-US" sz="1200" dirty="0">
                <a:latin typeface="微软雅黑" panose="020B0503020204020204" charset="-122"/>
                <a:ea typeface="微软雅黑" panose="020B0503020204020204" charset="-122"/>
                <a:sym typeface="宋体" panose="02010600030101010101" pitchFamily="2" charset="-122"/>
              </a:rPr>
              <a:t>协议和</a:t>
            </a:r>
            <a:r>
              <a:rPr lang="en-US" altLang="zh-CN" sz="1200" dirty="0">
                <a:latin typeface="微软雅黑" panose="020B0503020204020204" charset="-122"/>
                <a:ea typeface="微软雅黑" panose="020B0503020204020204" charset="-122"/>
                <a:sym typeface="宋体" panose="02010600030101010101" pitchFamily="2" charset="-122"/>
              </a:rPr>
              <a:t>MQTT</a:t>
            </a:r>
            <a:r>
              <a:rPr lang="zh-CN" altLang="en-US" sz="1200" dirty="0">
                <a:latin typeface="微软雅黑" panose="020B0503020204020204" charset="-122"/>
                <a:ea typeface="微软雅黑" panose="020B0503020204020204" charset="-122"/>
                <a:sym typeface="宋体" panose="02010600030101010101" pitchFamily="2" charset="-122"/>
              </a:rPr>
              <a:t>协议，支持第三方二次开发。</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5" name="图片 4">
            <a:extLst>
              <a:ext uri="{FF2B5EF4-FFF2-40B4-BE49-F238E27FC236}">
                <a16:creationId xmlns:a16="http://schemas.microsoft.com/office/drawing/2014/main" id="{CD7DEEB9-5D29-E3F8-DE90-31FCD446D7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8426" y="804770"/>
            <a:ext cx="1908050" cy="1593697"/>
          </a:xfrm>
          <a:prstGeom prst="rect">
            <a:avLst/>
          </a:prstGeom>
        </p:spPr>
      </p:pic>
      <p:graphicFrame>
        <p:nvGraphicFramePr>
          <p:cNvPr id="13" name="表格 12">
            <a:extLst>
              <a:ext uri="{FF2B5EF4-FFF2-40B4-BE49-F238E27FC236}">
                <a16:creationId xmlns:a16="http://schemas.microsoft.com/office/drawing/2014/main" id="{7137FADE-462A-6846-A622-01D1E5BC6FF6}"/>
              </a:ext>
            </a:extLst>
          </p:cNvPr>
          <p:cNvGraphicFramePr>
            <a:graphicFrameLocks noGrp="1"/>
          </p:cNvGraphicFramePr>
          <p:nvPr>
            <p:extLst>
              <p:ext uri="{D42A27DB-BD31-4B8C-83A1-F6EECF244321}">
                <p14:modId xmlns:p14="http://schemas.microsoft.com/office/powerpoint/2010/main" val="2480293035"/>
              </p:ext>
            </p:extLst>
          </p:nvPr>
        </p:nvGraphicFramePr>
        <p:xfrm>
          <a:off x="6526562" y="364301"/>
          <a:ext cx="4977733" cy="5221856"/>
        </p:xfrm>
        <a:graphic>
          <a:graphicData uri="http://schemas.openxmlformats.org/drawingml/2006/table">
            <a:tbl>
              <a:tblPr firstCol="1" bandRow="1">
                <a:tableStyleId>{5C22544A-7EE6-4342-B048-85BDC9FD1C3A}</a:tableStyleId>
              </a:tblPr>
              <a:tblGrid>
                <a:gridCol w="1010311">
                  <a:extLst>
                    <a:ext uri="{9D8B030D-6E8A-4147-A177-3AD203B41FA5}">
                      <a16:colId xmlns:a16="http://schemas.microsoft.com/office/drawing/2014/main" val="2672287620"/>
                    </a:ext>
                  </a:extLst>
                </a:gridCol>
                <a:gridCol w="3967422">
                  <a:extLst>
                    <a:ext uri="{9D8B030D-6E8A-4147-A177-3AD203B41FA5}">
                      <a16:colId xmlns:a16="http://schemas.microsoft.com/office/drawing/2014/main" val="3822764661"/>
                    </a:ext>
                  </a:extLst>
                </a:gridCol>
              </a:tblGrid>
              <a:tr h="180064">
                <a:tc>
                  <a:txBody>
                    <a:bodyPr/>
                    <a:lstStyle/>
                    <a:p>
                      <a:pPr algn="just"/>
                      <a:r>
                        <a:rPr lang="zh-CN" sz="800" kern="100" dirty="0">
                          <a:effectLst/>
                        </a:rPr>
                        <a:t>性能</a:t>
                      </a:r>
                      <a:endParaRPr lang="zh-CN" sz="800" kern="1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 </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50762672"/>
                  </a:ext>
                </a:extLst>
              </a:tr>
              <a:tr h="180064">
                <a:tc>
                  <a:txBody>
                    <a:bodyPr/>
                    <a:lstStyle/>
                    <a:p>
                      <a:pPr algn="just"/>
                      <a:r>
                        <a:rPr lang="zh-CN" sz="800" kern="100">
                          <a:effectLst/>
                        </a:rPr>
                        <a:t>传感器</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1/2.8 "</a:t>
                      </a:r>
                      <a:r>
                        <a:rPr lang="zh-CN" sz="800" kern="100">
                          <a:effectLst/>
                        </a:rPr>
                        <a:t>逐行扫描</a:t>
                      </a:r>
                      <a:r>
                        <a:rPr lang="en-US" sz="800" kern="100">
                          <a:effectLst/>
                        </a:rPr>
                        <a:t> CMOS</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736471979"/>
                  </a:ext>
                </a:extLst>
              </a:tr>
              <a:tr h="180064">
                <a:tc>
                  <a:txBody>
                    <a:bodyPr/>
                    <a:lstStyle/>
                    <a:p>
                      <a:pPr algn="just"/>
                      <a:r>
                        <a:rPr lang="zh-CN" sz="800" kern="100">
                          <a:effectLst/>
                        </a:rPr>
                        <a:t>最低照度</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0.01Lux</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50525810"/>
                  </a:ext>
                </a:extLst>
              </a:tr>
              <a:tr h="180064">
                <a:tc>
                  <a:txBody>
                    <a:bodyPr/>
                    <a:lstStyle/>
                    <a:p>
                      <a:pPr algn="just"/>
                      <a:r>
                        <a:rPr lang="zh-CN" sz="800" kern="100">
                          <a:effectLst/>
                        </a:rPr>
                        <a:t>日夜参数</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自适应</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001367646"/>
                  </a:ext>
                </a:extLst>
              </a:tr>
              <a:tr h="180064">
                <a:tc>
                  <a:txBody>
                    <a:bodyPr/>
                    <a:lstStyle/>
                    <a:p>
                      <a:pPr algn="just"/>
                      <a:r>
                        <a:rPr lang="zh-CN" sz="800" kern="100">
                          <a:effectLst/>
                        </a:rPr>
                        <a:t>识别速度</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a:t>
                      </a:r>
                      <a:r>
                        <a:rPr lang="en-US" sz="800" kern="100">
                          <a:effectLst/>
                        </a:rPr>
                        <a:t>250ms</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659236628"/>
                  </a:ext>
                </a:extLst>
              </a:tr>
              <a:tr h="180064">
                <a:tc>
                  <a:txBody>
                    <a:bodyPr/>
                    <a:lstStyle/>
                    <a:p>
                      <a:pPr algn="just"/>
                      <a:r>
                        <a:rPr lang="zh-CN" sz="800" kern="100">
                          <a:effectLst/>
                        </a:rPr>
                        <a:t>识 别 率</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a:t>
                      </a:r>
                      <a:r>
                        <a:rPr lang="en-US" sz="800" kern="100">
                          <a:effectLst/>
                        </a:rPr>
                        <a:t>99%</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792077770"/>
                  </a:ext>
                </a:extLst>
              </a:tr>
              <a:tr h="180064">
                <a:tc>
                  <a:txBody>
                    <a:bodyPr/>
                    <a:lstStyle/>
                    <a:p>
                      <a:pPr algn="just"/>
                      <a:r>
                        <a:rPr lang="zh-CN" sz="800" kern="100">
                          <a:effectLst/>
                        </a:rPr>
                        <a:t>识别距离</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2.0-4.0m</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888482425"/>
                  </a:ext>
                </a:extLst>
              </a:tr>
              <a:tr h="180064">
                <a:tc>
                  <a:txBody>
                    <a:bodyPr/>
                    <a:lstStyle/>
                    <a:p>
                      <a:pPr algn="just"/>
                      <a:r>
                        <a:rPr lang="zh-CN" sz="800" kern="100">
                          <a:effectLst/>
                        </a:rPr>
                        <a:t>人脸库</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20000</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768972220"/>
                  </a:ext>
                </a:extLst>
              </a:tr>
              <a:tr h="180064">
                <a:tc>
                  <a:txBody>
                    <a:bodyPr/>
                    <a:lstStyle/>
                    <a:p>
                      <a:pPr algn="just"/>
                      <a:r>
                        <a:rPr lang="zh-CN" sz="800" kern="100">
                          <a:effectLst/>
                        </a:rPr>
                        <a:t>处理器</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国产双核处理器</a:t>
                      </a:r>
                      <a:r>
                        <a:rPr lang="en-US" sz="800" kern="100">
                          <a:effectLst/>
                        </a:rPr>
                        <a:t>+1G</a:t>
                      </a:r>
                      <a:r>
                        <a:rPr lang="zh-CN" sz="800" kern="100">
                          <a:effectLst/>
                        </a:rPr>
                        <a:t>内存</a:t>
                      </a:r>
                      <a:r>
                        <a:rPr lang="en-US" sz="800" kern="100">
                          <a:effectLst/>
                        </a:rPr>
                        <a:t>+8G EMMC</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768607322"/>
                  </a:ext>
                </a:extLst>
              </a:tr>
              <a:tr h="180064">
                <a:tc>
                  <a:txBody>
                    <a:bodyPr/>
                    <a:lstStyle/>
                    <a:p>
                      <a:pPr algn="just"/>
                      <a:r>
                        <a:rPr lang="zh-CN" sz="800" kern="100">
                          <a:effectLst/>
                        </a:rPr>
                        <a:t>操作系统</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Linux</a:t>
                      </a:r>
                      <a:r>
                        <a:rPr lang="zh-CN" sz="800" kern="100">
                          <a:effectLst/>
                        </a:rPr>
                        <a:t>操作系统</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515623319"/>
                  </a:ext>
                </a:extLst>
              </a:tr>
              <a:tr h="180064">
                <a:tc>
                  <a:txBody>
                    <a:bodyPr/>
                    <a:lstStyle/>
                    <a:p>
                      <a:pPr algn="just"/>
                      <a:r>
                        <a:rPr lang="zh-CN" sz="800" kern="100">
                          <a:effectLst/>
                        </a:rPr>
                        <a:t>摄像头</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双目，</a:t>
                      </a:r>
                      <a:r>
                        <a:rPr lang="en-US" sz="800" kern="100">
                          <a:effectLst/>
                        </a:rPr>
                        <a:t>210</a:t>
                      </a:r>
                      <a:r>
                        <a:rPr lang="zh-CN" sz="800" kern="100">
                          <a:effectLst/>
                        </a:rPr>
                        <a:t>万有效像素，</a:t>
                      </a:r>
                      <a:r>
                        <a:rPr lang="en-US" sz="800" kern="100">
                          <a:effectLst/>
                        </a:rPr>
                        <a:t>1920*1080</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66224992"/>
                  </a:ext>
                </a:extLst>
              </a:tr>
              <a:tr h="180064">
                <a:tc>
                  <a:txBody>
                    <a:bodyPr/>
                    <a:lstStyle/>
                    <a:p>
                      <a:pPr algn="just"/>
                      <a:r>
                        <a:rPr lang="zh-CN" sz="800" kern="100">
                          <a:effectLst/>
                        </a:rPr>
                        <a:t>成像器件</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1/2.8" Progressive Scan CMOS</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886955565"/>
                  </a:ext>
                </a:extLst>
              </a:tr>
              <a:tr h="180064">
                <a:tc>
                  <a:txBody>
                    <a:bodyPr/>
                    <a:lstStyle/>
                    <a:p>
                      <a:pPr algn="just"/>
                      <a:r>
                        <a:rPr lang="zh-CN" sz="800" kern="100">
                          <a:effectLst/>
                        </a:rPr>
                        <a:t>镜头</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4.5mm </a:t>
                      </a:r>
                      <a:r>
                        <a:rPr lang="zh-CN" sz="800" kern="100">
                          <a:effectLst/>
                        </a:rPr>
                        <a:t>焦距</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055655210"/>
                  </a:ext>
                </a:extLst>
              </a:tr>
              <a:tr h="180064">
                <a:tc>
                  <a:txBody>
                    <a:bodyPr/>
                    <a:lstStyle/>
                    <a:p>
                      <a:pPr algn="just"/>
                      <a:r>
                        <a:rPr lang="zh-CN" sz="800" kern="100">
                          <a:effectLst/>
                        </a:rPr>
                        <a:t>摄像头</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0">
                          <a:effectLst/>
                        </a:rPr>
                        <a:t>双目，</a:t>
                      </a:r>
                      <a:r>
                        <a:rPr lang="en-US" sz="800" kern="0">
                          <a:effectLst/>
                        </a:rPr>
                        <a:t>210</a:t>
                      </a:r>
                      <a:r>
                        <a:rPr lang="zh-CN" sz="800" kern="0">
                          <a:effectLst/>
                        </a:rPr>
                        <a:t>万有效像素，</a:t>
                      </a:r>
                      <a:r>
                        <a:rPr lang="en-US" sz="800" kern="0">
                          <a:effectLst/>
                        </a:rPr>
                        <a:t>1920*1080</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176555740"/>
                  </a:ext>
                </a:extLst>
              </a:tr>
              <a:tr h="180064">
                <a:tc>
                  <a:txBody>
                    <a:bodyPr/>
                    <a:lstStyle/>
                    <a:p>
                      <a:pPr algn="just"/>
                      <a:r>
                        <a:rPr lang="zh-CN" sz="800" kern="100">
                          <a:effectLst/>
                        </a:rPr>
                        <a:t>镜头</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4.5mm </a:t>
                      </a:r>
                      <a:r>
                        <a:rPr lang="zh-CN" sz="800" kern="100">
                          <a:effectLst/>
                        </a:rPr>
                        <a:t>焦距</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123635859"/>
                  </a:ext>
                </a:extLst>
              </a:tr>
              <a:tr h="180064">
                <a:tc>
                  <a:txBody>
                    <a:bodyPr/>
                    <a:lstStyle/>
                    <a:p>
                      <a:pPr algn="just"/>
                      <a:r>
                        <a:rPr lang="zh-CN" sz="800" kern="100">
                          <a:effectLst/>
                        </a:rPr>
                        <a:t>网页端配置</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支持</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105117914"/>
                  </a:ext>
                </a:extLst>
              </a:tr>
              <a:tr h="180064">
                <a:tc>
                  <a:txBody>
                    <a:bodyPr/>
                    <a:lstStyle/>
                    <a:p>
                      <a:pPr algn="just"/>
                      <a:r>
                        <a:rPr lang="zh-CN" sz="800" kern="100">
                          <a:effectLst/>
                        </a:rPr>
                        <a:t>设备远程升级</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支持</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419533496"/>
                  </a:ext>
                </a:extLst>
              </a:tr>
              <a:tr h="180064">
                <a:tc>
                  <a:txBody>
                    <a:bodyPr/>
                    <a:lstStyle/>
                    <a:p>
                      <a:pPr algn="just"/>
                      <a:r>
                        <a:rPr lang="zh-CN" sz="800" kern="100">
                          <a:effectLst/>
                        </a:rPr>
                        <a:t>部署方式</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支持公网、局域网使用</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548314567"/>
                  </a:ext>
                </a:extLst>
              </a:tr>
              <a:tr h="180064">
                <a:tc>
                  <a:txBody>
                    <a:bodyPr/>
                    <a:lstStyle/>
                    <a:p>
                      <a:pPr algn="just"/>
                      <a:r>
                        <a:rPr lang="zh-CN" sz="800" kern="100">
                          <a:effectLst/>
                        </a:rPr>
                        <a:t>摄像机</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双目摄像头，全玻璃镜头，可见光和近红外，支持活体检测</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43456312"/>
                  </a:ext>
                </a:extLst>
              </a:tr>
              <a:tr h="180064">
                <a:tc>
                  <a:txBody>
                    <a:bodyPr/>
                    <a:lstStyle/>
                    <a:p>
                      <a:pPr algn="just"/>
                      <a:r>
                        <a:rPr lang="zh-CN" sz="800" kern="100">
                          <a:effectLst/>
                        </a:rPr>
                        <a:t>有效像素</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210</a:t>
                      </a:r>
                      <a:r>
                        <a:rPr lang="zh-CN" sz="800" kern="100">
                          <a:effectLst/>
                        </a:rPr>
                        <a:t>万有效像素，</a:t>
                      </a:r>
                      <a:r>
                        <a:rPr lang="en-US" sz="800" kern="100">
                          <a:effectLst/>
                        </a:rPr>
                        <a:t>1920*1080</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234090643"/>
                  </a:ext>
                </a:extLst>
              </a:tr>
              <a:tr h="180064">
                <a:tc>
                  <a:txBody>
                    <a:bodyPr/>
                    <a:lstStyle/>
                    <a:p>
                      <a:pPr algn="just"/>
                      <a:r>
                        <a:rPr lang="zh-CN" sz="800" kern="100">
                          <a:effectLst/>
                        </a:rPr>
                        <a:t>最低照度</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彩色</a:t>
                      </a:r>
                      <a:r>
                        <a:rPr lang="en-US" sz="800" kern="100">
                          <a:effectLst/>
                        </a:rPr>
                        <a:t>0.01Lux @F1.2(ICR);</a:t>
                      </a:r>
                      <a:r>
                        <a:rPr lang="zh-CN" sz="800" kern="100">
                          <a:effectLst/>
                        </a:rPr>
                        <a:t>黑白</a:t>
                      </a:r>
                      <a:r>
                        <a:rPr lang="en-US" sz="800" kern="100">
                          <a:effectLst/>
                        </a:rPr>
                        <a:t>0.001Lux @F1.2 (ICR)</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94967842"/>
                  </a:ext>
                </a:extLst>
              </a:tr>
              <a:tr h="180064">
                <a:tc>
                  <a:txBody>
                    <a:bodyPr/>
                    <a:lstStyle/>
                    <a:p>
                      <a:pPr algn="just"/>
                      <a:r>
                        <a:rPr lang="zh-CN" sz="800" kern="100">
                          <a:effectLst/>
                        </a:rPr>
                        <a:t>信噪比</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zh-CN" sz="800" kern="100">
                          <a:effectLst/>
                        </a:rPr>
                        <a:t>≥</a:t>
                      </a:r>
                      <a:r>
                        <a:rPr lang="en-US" sz="800" kern="100">
                          <a:effectLst/>
                        </a:rPr>
                        <a:t>50db(AGC OFF)</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148180072"/>
                  </a:ext>
                </a:extLst>
              </a:tr>
              <a:tr h="180064">
                <a:tc>
                  <a:txBody>
                    <a:bodyPr/>
                    <a:lstStyle/>
                    <a:p>
                      <a:pPr algn="just"/>
                      <a:r>
                        <a:rPr lang="zh-CN" sz="800" kern="100">
                          <a:effectLst/>
                        </a:rPr>
                        <a:t>宽动态</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120db</a:t>
                      </a:r>
                      <a:r>
                        <a:rPr lang="zh-CN" sz="800" kern="100">
                          <a:effectLst/>
                        </a:rPr>
                        <a:t>，</a:t>
                      </a:r>
                      <a:r>
                        <a:rPr lang="en-US" sz="800" kern="100">
                          <a:effectLst/>
                        </a:rPr>
                        <a:t>ISP</a:t>
                      </a:r>
                      <a:r>
                        <a:rPr lang="zh-CN" sz="800" kern="100">
                          <a:effectLst/>
                        </a:rPr>
                        <a:t>算法人脸局部曝光</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983085065"/>
                  </a:ext>
                </a:extLst>
              </a:tr>
              <a:tr h="180064">
                <a:tc>
                  <a:txBody>
                    <a:bodyPr/>
                    <a:lstStyle/>
                    <a:p>
                      <a:pPr algn="just"/>
                      <a:r>
                        <a:rPr lang="zh-CN" sz="800" kern="100">
                          <a:effectLst/>
                        </a:rPr>
                        <a:t>视频编码</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H.265 Main Profile</a:t>
                      </a:r>
                      <a:r>
                        <a:rPr lang="zh-CN" sz="800" kern="100">
                          <a:effectLst/>
                        </a:rPr>
                        <a:t>编码</a:t>
                      </a:r>
                      <a:r>
                        <a:rPr lang="en-US" sz="800" kern="100">
                          <a:effectLst/>
                        </a:rPr>
                        <a:t>/H.264 BP/MP/HP</a:t>
                      </a:r>
                      <a:r>
                        <a:rPr lang="zh-CN" sz="800" kern="100">
                          <a:effectLst/>
                        </a:rPr>
                        <a:t>编码</a:t>
                      </a:r>
                      <a:r>
                        <a:rPr lang="en-US" sz="800" kern="100">
                          <a:effectLst/>
                        </a:rPr>
                        <a:t>/MJPEG</a:t>
                      </a:r>
                      <a:r>
                        <a:rPr lang="zh-CN" sz="800" kern="100">
                          <a:effectLst/>
                        </a:rPr>
                        <a:t>编码</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31921997"/>
                  </a:ext>
                </a:extLst>
              </a:tr>
              <a:tr h="180064">
                <a:tc>
                  <a:txBody>
                    <a:bodyPr/>
                    <a:lstStyle/>
                    <a:p>
                      <a:pPr algn="just"/>
                      <a:r>
                        <a:rPr lang="zh-CN" sz="800" kern="100">
                          <a:effectLst/>
                        </a:rPr>
                        <a:t>电压</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12V</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470258502"/>
                  </a:ext>
                </a:extLst>
              </a:tr>
              <a:tr h="180064">
                <a:tc>
                  <a:txBody>
                    <a:bodyPr/>
                    <a:lstStyle/>
                    <a:p>
                      <a:pPr algn="just"/>
                      <a:r>
                        <a:rPr lang="zh-CN" sz="800" kern="100">
                          <a:effectLst/>
                        </a:rPr>
                        <a:t>功耗</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5W</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283541028"/>
                  </a:ext>
                </a:extLst>
              </a:tr>
              <a:tr h="180064">
                <a:tc>
                  <a:txBody>
                    <a:bodyPr/>
                    <a:lstStyle/>
                    <a:p>
                      <a:pPr algn="just"/>
                      <a:r>
                        <a:rPr lang="zh-CN" sz="800" kern="100">
                          <a:effectLst/>
                        </a:rPr>
                        <a:t>工作温度</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a:effectLst/>
                        </a:rPr>
                        <a:t>-40</a:t>
                      </a:r>
                      <a:r>
                        <a:rPr lang="zh-CN" sz="800" kern="100">
                          <a:effectLst/>
                        </a:rPr>
                        <a:t>℃～＋</a:t>
                      </a:r>
                      <a:r>
                        <a:rPr lang="en-US" sz="800" kern="100">
                          <a:effectLst/>
                        </a:rPr>
                        <a:t>70</a:t>
                      </a:r>
                      <a:r>
                        <a:rPr lang="zh-CN" sz="800" kern="100">
                          <a:effectLst/>
                        </a:rPr>
                        <a:t>℃</a:t>
                      </a:r>
                      <a:endParaRPr lang="zh-CN" sz="800" kern="10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4057115210"/>
                  </a:ext>
                </a:extLst>
              </a:tr>
              <a:tr h="180064">
                <a:tc>
                  <a:txBody>
                    <a:bodyPr/>
                    <a:lstStyle/>
                    <a:p>
                      <a:pPr algn="just"/>
                      <a:r>
                        <a:rPr lang="zh-CN" sz="800" kern="100">
                          <a:effectLst/>
                        </a:rPr>
                        <a:t>工作湿度</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dirty="0">
                          <a:effectLst/>
                        </a:rPr>
                        <a:t>20%</a:t>
                      </a:r>
                      <a:r>
                        <a:rPr lang="zh-CN" sz="800" kern="100" dirty="0">
                          <a:effectLst/>
                        </a:rPr>
                        <a:t>－</a:t>
                      </a:r>
                      <a:r>
                        <a:rPr lang="en-US" sz="800" kern="100" dirty="0">
                          <a:effectLst/>
                        </a:rPr>
                        <a:t>90%</a:t>
                      </a:r>
                      <a:endParaRPr lang="zh-CN" sz="8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125185501"/>
                  </a:ext>
                </a:extLst>
              </a:tr>
              <a:tr h="180064">
                <a:tc>
                  <a:txBody>
                    <a:bodyPr/>
                    <a:lstStyle/>
                    <a:p>
                      <a:pPr algn="just"/>
                      <a:r>
                        <a:rPr lang="zh-CN" sz="800" kern="100">
                          <a:effectLst/>
                        </a:rPr>
                        <a:t>防水等级</a:t>
                      </a:r>
                      <a:endParaRPr lang="zh-CN" sz="8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r>
                        <a:rPr lang="en-US" sz="800" kern="100" dirty="0">
                          <a:effectLst/>
                        </a:rPr>
                        <a:t>IP66</a:t>
                      </a:r>
                      <a:endParaRPr lang="zh-CN" sz="800" kern="100"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364802548"/>
                  </a:ext>
                </a:extLst>
              </a:tr>
            </a:tbl>
          </a:graphicData>
        </a:graphic>
      </p:graphicFrame>
      <p:pic>
        <p:nvPicPr>
          <p:cNvPr id="7" name="图片 6">
            <a:extLst>
              <a:ext uri="{FF2B5EF4-FFF2-40B4-BE49-F238E27FC236}">
                <a16:creationId xmlns:a16="http://schemas.microsoft.com/office/drawing/2014/main" id="{52101C3A-E438-00BE-11F8-86C944834D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6143" y="1218218"/>
            <a:ext cx="3297240" cy="766800"/>
          </a:xfrm>
          <a:prstGeom prst="rect">
            <a:avLst/>
          </a:prstGeom>
        </p:spPr>
      </p:pic>
    </p:spTree>
    <p:extLst>
      <p:ext uri="{BB962C8B-B14F-4D97-AF65-F5344CB8AC3E}">
        <p14:creationId xmlns:p14="http://schemas.microsoft.com/office/powerpoint/2010/main" val="5300981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A3387-F754-7F91-0E89-8AF15420009D}"/>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31E0055D-649E-6D5F-CEF5-C283B3FAAC3D}"/>
              </a:ext>
            </a:extLst>
          </p:cNvPr>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a:extLst>
              <a:ext uri="{FF2B5EF4-FFF2-40B4-BE49-F238E27FC236}">
                <a16:creationId xmlns:a16="http://schemas.microsoft.com/office/drawing/2014/main" id="{E4AA6CDA-BB17-C050-D91D-7860A7209955}"/>
              </a:ext>
            </a:extLst>
          </p:cNvPr>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产品手册</a:t>
            </a:r>
          </a:p>
        </p:txBody>
      </p:sp>
      <p:grpSp>
        <p:nvGrpSpPr>
          <p:cNvPr id="2" name="组合 1">
            <a:extLst>
              <a:ext uri="{FF2B5EF4-FFF2-40B4-BE49-F238E27FC236}">
                <a16:creationId xmlns:a16="http://schemas.microsoft.com/office/drawing/2014/main" id="{5E809ACA-2475-6597-DFF0-1707DA400C8B}"/>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D4A4C994-8D0A-85A9-4681-4D9CAD820A4E}"/>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F25BD9AF-B8EB-BD1B-B100-44911AC821F9}"/>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3F7B35FE-9A24-BA24-27F3-934E3174E088}"/>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EA9F1114-C19A-EB0E-ADED-4FF21F195C01}"/>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005FC7E-D317-4D7E-9321-451C8FEBE83F}"/>
              </a:ext>
            </a:extLst>
          </p:cNvPr>
          <p:cNvSpPr/>
          <p:nvPr/>
        </p:nvSpPr>
        <p:spPr>
          <a:xfrm>
            <a:off x="4634573" y="2397281"/>
            <a:ext cx="2908489"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电梯五方对讲</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B8680B12-EA2A-8B58-5C20-43D56BD259CB}"/>
              </a:ext>
            </a:extLst>
          </p:cNvPr>
          <p:cNvSpPr/>
          <p:nvPr/>
        </p:nvSpPr>
        <p:spPr>
          <a:xfrm>
            <a:off x="4862209" y="3255784"/>
            <a:ext cx="2453236"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altLang="zh-CN" sz="1600" dirty="0">
                <a:solidFill>
                  <a:schemeClr val="tx1">
                    <a:lumMod val="65000"/>
                    <a:lumOff val="35000"/>
                  </a:schemeClr>
                </a:solidFill>
                <a:cs typeface="+mn-ea"/>
                <a:sym typeface="+mn-lt"/>
              </a:rPr>
              <a:t>4G</a:t>
            </a:r>
            <a:r>
              <a:rPr lang="zh-CN" altLang="en-US" sz="1600" dirty="0">
                <a:solidFill>
                  <a:schemeClr val="tx1">
                    <a:lumMod val="65000"/>
                    <a:lumOff val="35000"/>
                  </a:schemeClr>
                </a:solidFill>
                <a:cs typeface="+mn-ea"/>
                <a:sym typeface="+mn-lt"/>
              </a:rPr>
              <a:t>无线对讲、</a:t>
            </a:r>
            <a:r>
              <a:rPr lang="en-US" altLang="zh-CN" sz="1600" dirty="0">
                <a:solidFill>
                  <a:schemeClr val="tx1">
                    <a:lumMod val="65000"/>
                    <a:lumOff val="35000"/>
                  </a:schemeClr>
                </a:solidFill>
                <a:cs typeface="+mn-ea"/>
                <a:sym typeface="+mn-lt"/>
              </a:rPr>
              <a:t>IP</a:t>
            </a:r>
            <a:r>
              <a:rPr lang="zh-CN" altLang="en-US" sz="1600" dirty="0">
                <a:solidFill>
                  <a:schemeClr val="tx1">
                    <a:lumMod val="65000"/>
                    <a:lumOff val="35000"/>
                  </a:schemeClr>
                </a:solidFill>
                <a:cs typeface="+mn-ea"/>
                <a:sym typeface="+mn-lt"/>
              </a:rPr>
              <a:t>网络对讲</a:t>
            </a:r>
          </a:p>
        </p:txBody>
      </p:sp>
    </p:spTree>
    <p:extLst>
      <p:ext uri="{BB962C8B-B14F-4D97-AF65-F5344CB8AC3E}">
        <p14:creationId xmlns:p14="http://schemas.microsoft.com/office/powerpoint/2010/main" val="41767748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229C0-AFA0-B657-03FC-8E7AB1FEAA20}"/>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97BB0374-199F-122D-2792-F6E44924C4EB}"/>
              </a:ext>
            </a:extLst>
          </p:cNvPr>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电梯五方对讲</a:t>
            </a:r>
          </a:p>
        </p:txBody>
      </p:sp>
      <p:sp>
        <p:nvSpPr>
          <p:cNvPr id="2" name="TextBox 4">
            <a:extLst>
              <a:ext uri="{FF2B5EF4-FFF2-40B4-BE49-F238E27FC236}">
                <a16:creationId xmlns:a16="http://schemas.microsoft.com/office/drawing/2014/main" id="{EC470416-5FB2-A234-D590-5A84A28F08FD}"/>
              </a:ext>
            </a:extLst>
          </p:cNvPr>
          <p:cNvSpPr txBox="1">
            <a:spLocks noChangeArrowheads="1"/>
          </p:cNvSpPr>
          <p:nvPr/>
        </p:nvSpPr>
        <p:spPr bwMode="auto">
          <a:xfrm>
            <a:off x="2634349" y="615091"/>
            <a:ext cx="3461641" cy="2461054"/>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4G</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无线对讲可视主机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、能选择呼叫电梯群内任意一台电梯对讲分机、并能实现清晰双向对讲；</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位编码呼叫，管理主机对分机数量没有限制；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、接收电梯分机呼叫和求助，并显示来电号码；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、能记录电梯分机来电地址和时间，并能对历次来电进行查询。</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78FFEB8C-F0D1-446D-E75B-17766B95EE9F}"/>
              </a:ext>
            </a:extLst>
          </p:cNvPr>
          <p:cNvSpPr txBox="1">
            <a:spLocks noChangeArrowheads="1"/>
          </p:cNvSpPr>
          <p:nvPr/>
        </p:nvSpPr>
        <p:spPr bwMode="auto">
          <a:xfrm>
            <a:off x="576874" y="2935400"/>
            <a:ext cx="5463702" cy="3384384"/>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传输方式：无线（三大运营商的物联网信号）</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传输协议：</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，网络技术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语音编码：</a:t>
            </a:r>
            <a:r>
              <a:rPr lang="en-US" altLang="zh-CN" sz="1200" dirty="0">
                <a:latin typeface="微软雅黑" panose="020B0503020204020204" charset="-122"/>
                <a:ea typeface="微软雅黑" panose="020B0503020204020204" charset="-122"/>
                <a:sym typeface="宋体" panose="02010600030101010101" pitchFamily="2" charset="-122"/>
              </a:rPr>
              <a:t>G.711/722</a:t>
            </a:r>
            <a:r>
              <a:rPr lang="zh-CN" altLang="en-US" sz="1200" dirty="0">
                <a:latin typeface="微软雅黑" panose="020B0503020204020204" charset="-122"/>
                <a:ea typeface="微软雅黑" panose="020B0503020204020204" charset="-122"/>
                <a:sym typeface="宋体" panose="02010600030101010101" pitchFamily="2" charset="-122"/>
              </a:rPr>
              <a:t>，语音质量：电信级别，支持</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服务器，全双工模式对讲、回声消除、支持丢包补偿，自适应抖动传输。</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抗干扰：采用全数字技术，全数字编码，线路无损耗，不受天气等影响。</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DC12V</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2A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工作温度范围：</a:t>
            </a:r>
            <a:r>
              <a:rPr lang="en-US" altLang="zh-CN" sz="1200" dirty="0">
                <a:latin typeface="微软雅黑" panose="020B0503020204020204" charset="-122"/>
                <a:ea typeface="微软雅黑" panose="020B0503020204020204" charset="-122"/>
                <a:sym typeface="宋体" panose="02010600030101010101" pitchFamily="2" charset="-122"/>
              </a:rPr>
              <a:t>-10℃-~~70℃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音量：大于</a:t>
            </a:r>
            <a:r>
              <a:rPr lang="en-US" altLang="zh-CN" sz="1200" dirty="0">
                <a:latin typeface="微软雅黑" panose="020B0503020204020204" charset="-122"/>
                <a:ea typeface="微软雅黑" panose="020B0503020204020204" charset="-122"/>
                <a:sym typeface="宋体" panose="02010600030101010101" pitchFamily="2" charset="-122"/>
              </a:rPr>
              <a:t>60DB </a:t>
            </a:r>
            <a:r>
              <a:rPr lang="zh-CN" altLang="en-US" sz="1200" dirty="0">
                <a:latin typeface="微软雅黑" panose="020B0503020204020204" charset="-122"/>
                <a:ea typeface="微软雅黑" panose="020B0503020204020204" charset="-122"/>
                <a:sym typeface="宋体" panose="02010600030101010101" pitchFamily="2" charset="-122"/>
              </a:rPr>
              <a:t>可调整。</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对码方式：手机小程序轻松对码，用户可以通过小程序更换电梯呼号及名称。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来电显示：电梯的名称、支持汉字和英文两种。</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网络：以太网和互联网。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06443A43-0E9C-7F76-088A-23BFBD4A1ADD}"/>
              </a:ext>
            </a:extLst>
          </p:cNvPr>
          <p:cNvCxnSpPr>
            <a:cxnSpLocks/>
          </p:cNvCxnSpPr>
          <p:nvPr/>
        </p:nvCxnSpPr>
        <p:spPr>
          <a:xfrm rot="5400000">
            <a:off x="3496135" y="3302173"/>
            <a:ext cx="5199730" cy="3"/>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7" name="图片 6">
            <a:extLst>
              <a:ext uri="{FF2B5EF4-FFF2-40B4-BE49-F238E27FC236}">
                <a16:creationId xmlns:a16="http://schemas.microsoft.com/office/drawing/2014/main" id="{0B9D433F-BED7-9973-DF4E-1E142DEC6D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06835" y="228599"/>
            <a:ext cx="5853545" cy="5853545"/>
          </a:xfrm>
          <a:prstGeom prst="rect">
            <a:avLst/>
          </a:prstGeom>
        </p:spPr>
      </p:pic>
      <p:pic>
        <p:nvPicPr>
          <p:cNvPr id="9" name="图片 8">
            <a:extLst>
              <a:ext uri="{FF2B5EF4-FFF2-40B4-BE49-F238E27FC236}">
                <a16:creationId xmlns:a16="http://schemas.microsoft.com/office/drawing/2014/main" id="{BBF42EFF-6034-AEEA-9F31-9B257930B0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1620" y="744875"/>
            <a:ext cx="2525262" cy="1888490"/>
          </a:xfrm>
          <a:prstGeom prst="rect">
            <a:avLst/>
          </a:prstGeom>
        </p:spPr>
      </p:pic>
    </p:spTree>
    <p:extLst>
      <p:ext uri="{BB962C8B-B14F-4D97-AF65-F5344CB8AC3E}">
        <p14:creationId xmlns:p14="http://schemas.microsoft.com/office/powerpoint/2010/main" val="41429675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AF50C-91B8-05A6-A823-BED1F5AA7246}"/>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D23CE6D8-2FDD-6EAC-573E-DE8A92706A47}"/>
              </a:ext>
            </a:extLst>
          </p:cNvPr>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电梯五方对讲</a:t>
            </a:r>
          </a:p>
        </p:txBody>
      </p:sp>
      <p:sp>
        <p:nvSpPr>
          <p:cNvPr id="2" name="TextBox 4">
            <a:extLst>
              <a:ext uri="{FF2B5EF4-FFF2-40B4-BE49-F238E27FC236}">
                <a16:creationId xmlns:a16="http://schemas.microsoft.com/office/drawing/2014/main" id="{19024A9E-FCD5-BB47-4D30-8BC75ABCAE8E}"/>
              </a:ext>
            </a:extLst>
          </p:cNvPr>
          <p:cNvSpPr txBox="1">
            <a:spLocks noChangeArrowheads="1"/>
          </p:cNvSpPr>
          <p:nvPr/>
        </p:nvSpPr>
        <p:spPr bwMode="auto">
          <a:xfrm>
            <a:off x="2634349" y="615091"/>
            <a:ext cx="3461641" cy="2461054"/>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4G</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无线对讲非可视主机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、能选择呼叫电梯群内任意一台电梯对讲分机、并能实现清晰双向对讲；</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位编码呼叫，管理主机对分机数量没有限制；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、接收电梯分机呼叫和求助，并显示来电号码；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、能记录电梯分机来电地址和时间，并能对历次来电进行查询。</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3BAC232F-7899-E35F-CAD2-094C99F7D8E6}"/>
              </a:ext>
            </a:extLst>
          </p:cNvPr>
          <p:cNvSpPr txBox="1">
            <a:spLocks noChangeArrowheads="1"/>
          </p:cNvSpPr>
          <p:nvPr/>
        </p:nvSpPr>
        <p:spPr bwMode="auto">
          <a:xfrm>
            <a:off x="576874" y="2935400"/>
            <a:ext cx="5463702" cy="3384384"/>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传输方式：无线（三大运营商的物联网信号）</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传输协议：</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，网络技术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语音编码：</a:t>
            </a:r>
            <a:r>
              <a:rPr lang="en-US" altLang="zh-CN" sz="1200" dirty="0">
                <a:latin typeface="微软雅黑" panose="020B0503020204020204" charset="-122"/>
                <a:ea typeface="微软雅黑" panose="020B0503020204020204" charset="-122"/>
                <a:sym typeface="宋体" panose="02010600030101010101" pitchFamily="2" charset="-122"/>
              </a:rPr>
              <a:t>G.711/722</a:t>
            </a:r>
            <a:r>
              <a:rPr lang="zh-CN" altLang="en-US" sz="1200" dirty="0">
                <a:latin typeface="微软雅黑" panose="020B0503020204020204" charset="-122"/>
                <a:ea typeface="微软雅黑" panose="020B0503020204020204" charset="-122"/>
                <a:sym typeface="宋体" panose="02010600030101010101" pitchFamily="2" charset="-122"/>
              </a:rPr>
              <a:t>，语音质量：电信级别，支持</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服务器，全双工模式对讲、回声消除、支持丢包补偿，自适应抖动传输。</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抗干扰：采用全数字技术，全数字编码，线路无损耗，不受天气等影响。</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DC12V</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2A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工作温度范围：</a:t>
            </a:r>
            <a:r>
              <a:rPr lang="en-US" altLang="zh-CN" sz="1200" dirty="0">
                <a:latin typeface="微软雅黑" panose="020B0503020204020204" charset="-122"/>
                <a:ea typeface="微软雅黑" panose="020B0503020204020204" charset="-122"/>
                <a:sym typeface="宋体" panose="02010600030101010101" pitchFamily="2" charset="-122"/>
              </a:rPr>
              <a:t>-10℃-~~70℃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音量：大于</a:t>
            </a:r>
            <a:r>
              <a:rPr lang="en-US" altLang="zh-CN" sz="1200" dirty="0">
                <a:latin typeface="微软雅黑" panose="020B0503020204020204" charset="-122"/>
                <a:ea typeface="微软雅黑" panose="020B0503020204020204" charset="-122"/>
                <a:sym typeface="宋体" panose="02010600030101010101" pitchFamily="2" charset="-122"/>
              </a:rPr>
              <a:t>60DB </a:t>
            </a:r>
            <a:r>
              <a:rPr lang="zh-CN" altLang="en-US" sz="1200" dirty="0">
                <a:latin typeface="微软雅黑" panose="020B0503020204020204" charset="-122"/>
                <a:ea typeface="微软雅黑" panose="020B0503020204020204" charset="-122"/>
                <a:sym typeface="宋体" panose="02010600030101010101" pitchFamily="2" charset="-122"/>
              </a:rPr>
              <a:t>可调整。</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对码方式：手机小程序轻松对码，用户可以通过小程序更换电梯呼号及名称。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来电显示：电梯的名称、支持汉字和英文两种。</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网络：以太网和互联网。</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E04A1-387D-D4AF-23A5-1C5CA920A2BB}"/>
              </a:ext>
            </a:extLst>
          </p:cNvPr>
          <p:cNvCxnSpPr>
            <a:cxnSpLocks/>
          </p:cNvCxnSpPr>
          <p:nvPr/>
        </p:nvCxnSpPr>
        <p:spPr>
          <a:xfrm rot="5400000">
            <a:off x="3496135" y="3302173"/>
            <a:ext cx="5199730" cy="3"/>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11" name="图片 10">
            <a:extLst>
              <a:ext uri="{FF2B5EF4-FFF2-40B4-BE49-F238E27FC236}">
                <a16:creationId xmlns:a16="http://schemas.microsoft.com/office/drawing/2014/main" id="{A687E19B-B7CC-189D-B84A-90AB38330A9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1620" y="732723"/>
            <a:ext cx="2583873" cy="2332461"/>
          </a:xfrm>
          <a:prstGeom prst="rect">
            <a:avLst/>
          </a:prstGeom>
        </p:spPr>
      </p:pic>
      <p:pic>
        <p:nvPicPr>
          <p:cNvPr id="5" name="图片 4">
            <a:extLst>
              <a:ext uri="{FF2B5EF4-FFF2-40B4-BE49-F238E27FC236}">
                <a16:creationId xmlns:a16="http://schemas.microsoft.com/office/drawing/2014/main" id="{622C129D-9B26-87FD-8C2D-AAD0C170D4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20000" y="4745183"/>
            <a:ext cx="1546934" cy="1156858"/>
          </a:xfrm>
          <a:prstGeom prst="rect">
            <a:avLst/>
          </a:prstGeom>
        </p:spPr>
      </p:pic>
      <p:pic>
        <p:nvPicPr>
          <p:cNvPr id="13" name="图片 12">
            <a:extLst>
              <a:ext uri="{FF2B5EF4-FFF2-40B4-BE49-F238E27FC236}">
                <a16:creationId xmlns:a16="http://schemas.microsoft.com/office/drawing/2014/main" id="{6067EB3E-1D8E-1FD1-F12B-9DBD568485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78491" y="1751834"/>
            <a:ext cx="1650811" cy="1234541"/>
          </a:xfrm>
          <a:prstGeom prst="rect">
            <a:avLst/>
          </a:prstGeom>
        </p:spPr>
      </p:pic>
      <p:pic>
        <p:nvPicPr>
          <p:cNvPr id="15" name="图片 14">
            <a:extLst>
              <a:ext uri="{FF2B5EF4-FFF2-40B4-BE49-F238E27FC236}">
                <a16:creationId xmlns:a16="http://schemas.microsoft.com/office/drawing/2014/main" id="{91D45769-240F-EC18-5976-257D0694992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95771" y="3263441"/>
            <a:ext cx="1650810" cy="1234541"/>
          </a:xfrm>
          <a:prstGeom prst="rect">
            <a:avLst/>
          </a:prstGeom>
        </p:spPr>
      </p:pic>
      <p:pic>
        <p:nvPicPr>
          <p:cNvPr id="10" name="图片 9">
            <a:extLst>
              <a:ext uri="{FF2B5EF4-FFF2-40B4-BE49-F238E27FC236}">
                <a16:creationId xmlns:a16="http://schemas.microsoft.com/office/drawing/2014/main" id="{5CA4623E-2C65-A902-D8E7-730EA4374B8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378492" y="338689"/>
            <a:ext cx="1650810" cy="1234541"/>
          </a:xfrm>
          <a:prstGeom prst="rect">
            <a:avLst/>
          </a:prstGeom>
        </p:spPr>
      </p:pic>
      <p:sp>
        <p:nvSpPr>
          <p:cNvPr id="16" name="TextBox 4">
            <a:extLst>
              <a:ext uri="{FF2B5EF4-FFF2-40B4-BE49-F238E27FC236}">
                <a16:creationId xmlns:a16="http://schemas.microsoft.com/office/drawing/2014/main" id="{A103F881-E693-F15B-935C-04A4964103EE}"/>
              </a:ext>
            </a:extLst>
          </p:cNvPr>
          <p:cNvSpPr txBox="1">
            <a:spLocks noChangeArrowheads="1"/>
          </p:cNvSpPr>
          <p:nvPr/>
        </p:nvSpPr>
        <p:spPr bwMode="auto">
          <a:xfrm>
            <a:off x="6256399" y="542571"/>
            <a:ext cx="4016742" cy="2738053"/>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4G</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无线对讲无线分机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4G</a:t>
            </a:r>
            <a:r>
              <a:rPr lang="zh-CN" altLang="en-US" sz="1200" dirty="0">
                <a:latin typeface="微软雅黑" panose="020B0503020204020204" charset="-122"/>
                <a:ea typeface="微软雅黑" panose="020B0503020204020204" charset="-122"/>
                <a:sym typeface="宋体" panose="02010600030101010101" pitchFamily="2" charset="-122"/>
              </a:rPr>
              <a:t>无线网络五方通话分机主要作用是将电梯话机的音频进行编码，采用标准</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语音协议，运用的消回声算法，解决传统对讲系统中存在的音质不佳、组网复杂、传输距离短、互动性差等问题；</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、它可集成一、二、三、四局分机及电梯数据采集等，适应多种使用环境，方便快速部署设备，是电梯厂家、物业、被困紧急救援等通讯的理想选择。</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7" name="TextBox 4">
            <a:extLst>
              <a:ext uri="{FF2B5EF4-FFF2-40B4-BE49-F238E27FC236}">
                <a16:creationId xmlns:a16="http://schemas.microsoft.com/office/drawing/2014/main" id="{AA594C8B-0213-6338-228C-B33F4B88CBD8}"/>
              </a:ext>
            </a:extLst>
          </p:cNvPr>
          <p:cNvSpPr txBox="1">
            <a:spLocks noChangeArrowheads="1"/>
          </p:cNvSpPr>
          <p:nvPr/>
        </p:nvSpPr>
        <p:spPr bwMode="auto">
          <a:xfrm>
            <a:off x="6218632" y="3280624"/>
            <a:ext cx="4274066" cy="283038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传输方式：无线（三大运营商的物联网信号）</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传输协议：</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，网络技术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语音编码：</a:t>
            </a:r>
            <a:r>
              <a:rPr lang="en-US" altLang="zh-CN" sz="1200" dirty="0">
                <a:latin typeface="微软雅黑" panose="020B0503020204020204" charset="-122"/>
                <a:ea typeface="微软雅黑" panose="020B0503020204020204" charset="-122"/>
                <a:sym typeface="宋体" panose="02010600030101010101" pitchFamily="2" charset="-122"/>
              </a:rPr>
              <a:t>G.711/722</a:t>
            </a:r>
            <a:r>
              <a:rPr lang="zh-CN" altLang="en-US" sz="1200" dirty="0">
                <a:latin typeface="微软雅黑" panose="020B0503020204020204" charset="-122"/>
                <a:ea typeface="微软雅黑" panose="020B0503020204020204" charset="-122"/>
                <a:sym typeface="宋体" panose="02010600030101010101" pitchFamily="2" charset="-122"/>
              </a:rPr>
              <a:t>，语音质量：电信级别，支持</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服务器，全双工模式对讲、回声消除、支持丢包补偿等。</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对码方式：手机小程序，轻松对码，用户可以通过小程序设置呼叫主机地址，最多可以支持</a:t>
            </a: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台主机。</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来电接听：主机呼叫分机，分机</a:t>
            </a: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秒内自动接听。</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分机支持电梯数量：</a:t>
            </a:r>
            <a:r>
              <a:rPr lang="en-US" altLang="zh-CN" sz="1200" dirty="0">
                <a:latin typeface="微软雅黑" panose="020B0503020204020204" charset="-122"/>
                <a:ea typeface="微软雅黑" panose="020B0503020204020204" charset="-122"/>
                <a:sym typeface="宋体" panose="02010600030101010101" pitchFamily="2" charset="-122"/>
              </a:rPr>
              <a:t>1-4</a:t>
            </a:r>
            <a:r>
              <a:rPr lang="zh-CN" altLang="en-US" sz="1200" dirty="0">
                <a:latin typeface="微软雅黑" panose="020B0503020204020204" charset="-122"/>
                <a:ea typeface="微软雅黑" panose="020B0503020204020204" charset="-122"/>
                <a:sym typeface="宋体" panose="02010600030101010101" pitchFamily="2" charset="-122"/>
              </a:rPr>
              <a:t>台电梯，用户可以根据现场情况适当选择。</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8" name="TextBox 4">
            <a:extLst>
              <a:ext uri="{FF2B5EF4-FFF2-40B4-BE49-F238E27FC236}">
                <a16:creationId xmlns:a16="http://schemas.microsoft.com/office/drawing/2014/main" id="{F651728A-1D48-CBE8-C545-D36C4B2E48AA}"/>
              </a:ext>
            </a:extLst>
          </p:cNvPr>
          <p:cNvSpPr txBox="1">
            <a:spLocks noChangeArrowheads="1"/>
          </p:cNvSpPr>
          <p:nvPr/>
        </p:nvSpPr>
        <p:spPr bwMode="auto">
          <a:xfrm>
            <a:off x="11093139" y="514042"/>
            <a:ext cx="53082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一路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9" name="TextBox 4">
            <a:extLst>
              <a:ext uri="{FF2B5EF4-FFF2-40B4-BE49-F238E27FC236}">
                <a16:creationId xmlns:a16="http://schemas.microsoft.com/office/drawing/2014/main" id="{F5187AB7-0E5A-01F2-AD22-5F9FA0519BA0}"/>
              </a:ext>
            </a:extLst>
          </p:cNvPr>
          <p:cNvSpPr txBox="1">
            <a:spLocks noChangeArrowheads="1"/>
          </p:cNvSpPr>
          <p:nvPr/>
        </p:nvSpPr>
        <p:spPr bwMode="auto">
          <a:xfrm>
            <a:off x="11079285" y="1961842"/>
            <a:ext cx="53082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二路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20" name="TextBox 4">
            <a:extLst>
              <a:ext uri="{FF2B5EF4-FFF2-40B4-BE49-F238E27FC236}">
                <a16:creationId xmlns:a16="http://schemas.microsoft.com/office/drawing/2014/main" id="{C3A895D7-FD78-1362-6ADA-CDC3D67D63DD}"/>
              </a:ext>
            </a:extLst>
          </p:cNvPr>
          <p:cNvSpPr txBox="1">
            <a:spLocks noChangeArrowheads="1"/>
          </p:cNvSpPr>
          <p:nvPr/>
        </p:nvSpPr>
        <p:spPr bwMode="auto">
          <a:xfrm>
            <a:off x="11093139" y="3429000"/>
            <a:ext cx="53082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三路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21" name="TextBox 4">
            <a:extLst>
              <a:ext uri="{FF2B5EF4-FFF2-40B4-BE49-F238E27FC236}">
                <a16:creationId xmlns:a16="http://schemas.microsoft.com/office/drawing/2014/main" id="{2C31DA63-10BD-23D2-0B00-7F1EA347A5DA}"/>
              </a:ext>
            </a:extLst>
          </p:cNvPr>
          <p:cNvSpPr txBox="1">
            <a:spLocks noChangeArrowheads="1"/>
          </p:cNvSpPr>
          <p:nvPr/>
        </p:nvSpPr>
        <p:spPr bwMode="auto">
          <a:xfrm>
            <a:off x="11079284" y="4897582"/>
            <a:ext cx="53082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四路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13566899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1A6BC-A899-DC71-1939-31832061E8A0}"/>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DB95578F-2BCC-76B9-99AA-B52744E126C2}"/>
              </a:ext>
            </a:extLst>
          </p:cNvPr>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电梯五方对讲</a:t>
            </a:r>
          </a:p>
        </p:txBody>
      </p:sp>
      <p:sp>
        <p:nvSpPr>
          <p:cNvPr id="2" name="TextBox 4">
            <a:extLst>
              <a:ext uri="{FF2B5EF4-FFF2-40B4-BE49-F238E27FC236}">
                <a16:creationId xmlns:a16="http://schemas.microsoft.com/office/drawing/2014/main" id="{11E7AC68-4F00-D459-B86B-98E1BF090FAE}"/>
              </a:ext>
            </a:extLst>
          </p:cNvPr>
          <p:cNvSpPr txBox="1">
            <a:spLocks noChangeArrowheads="1"/>
          </p:cNvSpPr>
          <p:nvPr/>
        </p:nvSpPr>
        <p:spPr bwMode="auto">
          <a:xfrm>
            <a:off x="2634349" y="615091"/>
            <a:ext cx="3461641" cy="2461054"/>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IP</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网络对讲可视主机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、能选择呼叫电梯群内任意一台电梯对讲分机、并能实现清晰双向对讲；</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位编码呼叫，管理主机对分机数量没有限制；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、接收电梯分机呼叫和求助，并显示来电号码；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、能记录电梯分机来电地址和时间，并能对历次来电进行查询。</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A0913FE2-D90A-DB04-C740-FCAB36147E1B}"/>
              </a:ext>
            </a:extLst>
          </p:cNvPr>
          <p:cNvSpPr txBox="1">
            <a:spLocks noChangeArrowheads="1"/>
          </p:cNvSpPr>
          <p:nvPr/>
        </p:nvSpPr>
        <p:spPr bwMode="auto">
          <a:xfrm>
            <a:off x="576874" y="2935400"/>
            <a:ext cx="5463702" cy="3384384"/>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传输方式：以太网和互联网。</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传输协议：</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，网络技术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语音编码：</a:t>
            </a:r>
            <a:r>
              <a:rPr lang="en-US" altLang="zh-CN" sz="1200" dirty="0">
                <a:latin typeface="微软雅黑" panose="020B0503020204020204" charset="-122"/>
                <a:ea typeface="微软雅黑" panose="020B0503020204020204" charset="-122"/>
                <a:sym typeface="宋体" panose="02010600030101010101" pitchFamily="2" charset="-122"/>
              </a:rPr>
              <a:t>G.711/722</a:t>
            </a:r>
            <a:r>
              <a:rPr lang="zh-CN" altLang="en-US" sz="1200" dirty="0">
                <a:latin typeface="微软雅黑" panose="020B0503020204020204" charset="-122"/>
                <a:ea typeface="微软雅黑" panose="020B0503020204020204" charset="-122"/>
                <a:sym typeface="宋体" panose="02010600030101010101" pitchFamily="2" charset="-122"/>
              </a:rPr>
              <a:t>，语音质量：电信级别，</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服务器，全双工模式对讲、回声消除、支持丢包补偿，自适应抖动传输。</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抗干扰：采用全数字技术，全数字编码，线路无损耗，不受天气等影响。</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DC12V</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2A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工作温度范围：</a:t>
            </a:r>
            <a:r>
              <a:rPr lang="en-US" altLang="zh-CN" sz="1200" dirty="0">
                <a:latin typeface="微软雅黑" panose="020B0503020204020204" charset="-122"/>
                <a:ea typeface="微软雅黑" panose="020B0503020204020204" charset="-122"/>
                <a:sym typeface="宋体" panose="02010600030101010101" pitchFamily="2" charset="-122"/>
              </a:rPr>
              <a:t>-10℃-~~70℃  </a:t>
            </a:r>
          </a:p>
          <a:p>
            <a:pPr>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音量：大于</a:t>
            </a:r>
            <a:r>
              <a:rPr lang="en-US" altLang="zh-CN" sz="1200" dirty="0">
                <a:latin typeface="微软雅黑" panose="020B0503020204020204" charset="-122"/>
                <a:ea typeface="微软雅黑" panose="020B0503020204020204" charset="-122"/>
                <a:sym typeface="宋体" panose="02010600030101010101" pitchFamily="2" charset="-122"/>
              </a:rPr>
              <a:t>60DB </a:t>
            </a:r>
            <a:r>
              <a:rPr lang="zh-CN" altLang="en-US" sz="1200" dirty="0">
                <a:latin typeface="微软雅黑" panose="020B0503020204020204" charset="-122"/>
                <a:ea typeface="微软雅黑" panose="020B0503020204020204" charset="-122"/>
                <a:sym typeface="宋体" panose="02010600030101010101" pitchFamily="2" charset="-122"/>
              </a:rPr>
              <a:t>可调整。可与轿箱内摄像头联动，可视通话。</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来电显示：电梯的名称、支持汉字和英文两种。</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屏高清电容触摸屏，操作更灵活。</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录音：</a:t>
            </a:r>
            <a:r>
              <a:rPr lang="en-US" altLang="zh-CN" sz="1200" dirty="0">
                <a:latin typeface="微软雅黑" panose="020B0503020204020204" charset="-122"/>
                <a:ea typeface="微软雅黑" panose="020B0503020204020204" charset="-122"/>
                <a:sym typeface="宋体" panose="02010600030101010101" pitchFamily="2" charset="-122"/>
              </a:rPr>
              <a:t>100</a:t>
            </a:r>
            <a:r>
              <a:rPr lang="zh-CN" altLang="en-US" sz="1200" dirty="0">
                <a:latin typeface="微软雅黑" panose="020B0503020204020204" charset="-122"/>
                <a:ea typeface="微软雅黑" panose="020B0503020204020204" charset="-122"/>
                <a:sym typeface="宋体" panose="02010600030101010101" pitchFamily="2" charset="-122"/>
              </a:rPr>
              <a:t>条。</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2C1FE735-0256-74D1-C458-2A320E5C3E78}"/>
              </a:ext>
            </a:extLst>
          </p:cNvPr>
          <p:cNvCxnSpPr>
            <a:cxnSpLocks/>
          </p:cNvCxnSpPr>
          <p:nvPr/>
        </p:nvCxnSpPr>
        <p:spPr>
          <a:xfrm rot="5400000">
            <a:off x="3496135" y="3302173"/>
            <a:ext cx="5199730" cy="3"/>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CB970BDD-37B4-83C2-46CC-F2000F6CB8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8871" y="1122218"/>
            <a:ext cx="2517768" cy="1530803"/>
          </a:xfrm>
          <a:prstGeom prst="rect">
            <a:avLst/>
          </a:prstGeom>
        </p:spPr>
      </p:pic>
      <p:pic>
        <p:nvPicPr>
          <p:cNvPr id="8" name="图片 7">
            <a:extLst>
              <a:ext uri="{FF2B5EF4-FFF2-40B4-BE49-F238E27FC236}">
                <a16:creationId xmlns:a16="http://schemas.microsoft.com/office/drawing/2014/main" id="{BA86B06B-FE9D-170F-A577-F7DB2946BAE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48259" y="152399"/>
            <a:ext cx="5762192" cy="6052537"/>
          </a:xfrm>
          <a:prstGeom prst="rect">
            <a:avLst/>
          </a:prstGeom>
        </p:spPr>
      </p:pic>
    </p:spTree>
    <p:extLst>
      <p:ext uri="{BB962C8B-B14F-4D97-AF65-F5344CB8AC3E}">
        <p14:creationId xmlns:p14="http://schemas.microsoft.com/office/powerpoint/2010/main" val="23764040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1027E-3498-586E-E668-6ED5DC4D95C4}"/>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835466AA-6136-829F-C759-96BC3E9D868A}"/>
              </a:ext>
            </a:extLst>
          </p:cNvPr>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电梯五方对讲</a:t>
            </a:r>
          </a:p>
        </p:txBody>
      </p:sp>
      <p:sp>
        <p:nvSpPr>
          <p:cNvPr id="2" name="TextBox 4">
            <a:extLst>
              <a:ext uri="{FF2B5EF4-FFF2-40B4-BE49-F238E27FC236}">
                <a16:creationId xmlns:a16="http://schemas.microsoft.com/office/drawing/2014/main" id="{FF6974B6-6693-DC61-534A-AFCFA5787A2F}"/>
              </a:ext>
            </a:extLst>
          </p:cNvPr>
          <p:cNvSpPr txBox="1">
            <a:spLocks noChangeArrowheads="1"/>
          </p:cNvSpPr>
          <p:nvPr/>
        </p:nvSpPr>
        <p:spPr bwMode="auto">
          <a:xfrm>
            <a:off x="2634349" y="615091"/>
            <a:ext cx="3461641" cy="2461054"/>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IP</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网络对讲非可视主机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、能选择呼叫电梯群内任意一台电梯对讲分机、并能实现清晰双向对讲；</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位编码呼叫，管理主机对分机数量没有限制；</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、接收电梯分机呼叫和求助，并显示来电号码；</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、能记录电梯分机来电地址和时间，并能对历次来电进行查询。</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9ABB3E33-A01A-80D7-B33D-903390CFA564}"/>
              </a:ext>
            </a:extLst>
          </p:cNvPr>
          <p:cNvSpPr txBox="1">
            <a:spLocks noChangeArrowheads="1"/>
          </p:cNvSpPr>
          <p:nvPr/>
        </p:nvSpPr>
        <p:spPr bwMode="auto">
          <a:xfrm>
            <a:off x="576874" y="2935400"/>
            <a:ext cx="5463702" cy="3384384"/>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传输方式：以太网和互联网。</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传输协议：</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，网络技术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语音编码：</a:t>
            </a:r>
            <a:r>
              <a:rPr lang="en-US" altLang="zh-CN" sz="1200" dirty="0">
                <a:latin typeface="微软雅黑" panose="020B0503020204020204" charset="-122"/>
                <a:ea typeface="微软雅黑" panose="020B0503020204020204" charset="-122"/>
                <a:sym typeface="宋体" panose="02010600030101010101" pitchFamily="2" charset="-122"/>
              </a:rPr>
              <a:t>G.711/722</a:t>
            </a:r>
            <a:r>
              <a:rPr lang="zh-CN" altLang="en-US" sz="1200" dirty="0">
                <a:latin typeface="微软雅黑" panose="020B0503020204020204" charset="-122"/>
                <a:ea typeface="微软雅黑" panose="020B0503020204020204" charset="-122"/>
                <a:sym typeface="宋体" panose="02010600030101010101" pitchFamily="2" charset="-122"/>
              </a:rPr>
              <a:t>，语音质量：电信级别，</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支持</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服务器，全双工模式对讲、回声消除、支持丢包补偿，自适应抖动传输。</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抗干扰：采用全数字技术，全数字编码，线路无损耗，不受天气等影响。</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DC12V</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2A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工作温度范围：</a:t>
            </a:r>
            <a:r>
              <a:rPr lang="en-US" altLang="zh-CN" sz="1200" dirty="0">
                <a:latin typeface="微软雅黑" panose="020B0503020204020204" charset="-122"/>
                <a:ea typeface="微软雅黑" panose="020B0503020204020204" charset="-122"/>
                <a:sym typeface="宋体" panose="02010600030101010101" pitchFamily="2" charset="-122"/>
              </a:rPr>
              <a:t>-10℃-~~70℃  </a:t>
            </a:r>
          </a:p>
          <a:p>
            <a:pPr>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音量：大于</a:t>
            </a:r>
            <a:r>
              <a:rPr lang="en-US" altLang="zh-CN" sz="1200" dirty="0">
                <a:latin typeface="微软雅黑" panose="020B0503020204020204" charset="-122"/>
                <a:ea typeface="微软雅黑" panose="020B0503020204020204" charset="-122"/>
                <a:sym typeface="宋体" panose="02010600030101010101" pitchFamily="2" charset="-122"/>
              </a:rPr>
              <a:t>60DB </a:t>
            </a:r>
            <a:r>
              <a:rPr lang="zh-CN" altLang="en-US" sz="1200" dirty="0">
                <a:latin typeface="微软雅黑" panose="020B0503020204020204" charset="-122"/>
                <a:ea typeface="微软雅黑" panose="020B0503020204020204" charset="-122"/>
                <a:sym typeface="宋体" panose="02010600030101010101" pitchFamily="2" charset="-122"/>
              </a:rPr>
              <a:t>可调整。可与轿箱内摄像头联动，可视通话。</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来电显示：电梯的名称、支持汉字和英文两种。</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屏高清电容触摸屏，操作更灵活。</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录音：</a:t>
            </a:r>
            <a:r>
              <a:rPr lang="en-US" altLang="zh-CN" sz="1200" dirty="0">
                <a:latin typeface="微软雅黑" panose="020B0503020204020204" charset="-122"/>
                <a:ea typeface="微软雅黑" panose="020B0503020204020204" charset="-122"/>
                <a:sym typeface="宋体" panose="02010600030101010101" pitchFamily="2" charset="-122"/>
              </a:rPr>
              <a:t>100</a:t>
            </a:r>
            <a:r>
              <a:rPr lang="zh-CN" altLang="en-US" sz="1200" dirty="0">
                <a:latin typeface="微软雅黑" panose="020B0503020204020204" charset="-122"/>
                <a:ea typeface="微软雅黑" panose="020B0503020204020204" charset="-122"/>
                <a:sym typeface="宋体" panose="02010600030101010101" pitchFamily="2" charset="-122"/>
              </a:rPr>
              <a:t>条。</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21F3068C-D2D8-3D27-2CD0-A92902452303}"/>
              </a:ext>
            </a:extLst>
          </p:cNvPr>
          <p:cNvCxnSpPr>
            <a:cxnSpLocks/>
          </p:cNvCxnSpPr>
          <p:nvPr/>
        </p:nvCxnSpPr>
        <p:spPr>
          <a:xfrm rot="5400000">
            <a:off x="3496135" y="3302173"/>
            <a:ext cx="5199730" cy="3"/>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16" name="TextBox 4">
            <a:extLst>
              <a:ext uri="{FF2B5EF4-FFF2-40B4-BE49-F238E27FC236}">
                <a16:creationId xmlns:a16="http://schemas.microsoft.com/office/drawing/2014/main" id="{5BA93843-BBF4-EF4E-132C-0C562F00C8DB}"/>
              </a:ext>
            </a:extLst>
          </p:cNvPr>
          <p:cNvSpPr txBox="1">
            <a:spLocks noChangeArrowheads="1"/>
          </p:cNvSpPr>
          <p:nvPr/>
        </p:nvSpPr>
        <p:spPr bwMode="auto">
          <a:xfrm>
            <a:off x="6256399" y="542571"/>
            <a:ext cx="4016742" cy="2738053"/>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IP</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网络对讲分机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4G</a:t>
            </a:r>
            <a:r>
              <a:rPr lang="zh-CN" altLang="en-US" sz="1200" dirty="0">
                <a:latin typeface="微软雅黑" panose="020B0503020204020204" charset="-122"/>
                <a:ea typeface="微软雅黑" panose="020B0503020204020204" charset="-122"/>
                <a:sym typeface="宋体" panose="02010600030101010101" pitchFamily="2" charset="-122"/>
              </a:rPr>
              <a:t>无线网络五方通话分机主要作用是将电梯话机的音频进行编码，采用标准</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语音协议，运用的消回声算法，解决传统对讲系统中存在的音质不佳、组网复杂、传输距离短、互动性差等问题；</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、它可集成一、二、三、四局分机及电梯数据采集等，适应多种使用环境，方便快速部署设备，是电梯厂家、物业、被困紧急救援等通讯的理想选择。</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7" name="TextBox 4">
            <a:extLst>
              <a:ext uri="{FF2B5EF4-FFF2-40B4-BE49-F238E27FC236}">
                <a16:creationId xmlns:a16="http://schemas.microsoft.com/office/drawing/2014/main" id="{8456A91D-D000-75C5-AF13-D587D21E041A}"/>
              </a:ext>
            </a:extLst>
          </p:cNvPr>
          <p:cNvSpPr txBox="1">
            <a:spLocks noChangeArrowheads="1"/>
          </p:cNvSpPr>
          <p:nvPr/>
        </p:nvSpPr>
        <p:spPr bwMode="auto">
          <a:xfrm>
            <a:off x="6256399" y="3208044"/>
            <a:ext cx="4274066" cy="3107385"/>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传输方式：以太网和互联网</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传输协议：</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，网络技术</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语音编码：</a:t>
            </a:r>
            <a:r>
              <a:rPr lang="en-US" altLang="zh-CN" sz="1200" dirty="0">
                <a:latin typeface="微软雅黑" panose="020B0503020204020204" charset="-122"/>
                <a:ea typeface="微软雅黑" panose="020B0503020204020204" charset="-122"/>
                <a:sym typeface="宋体" panose="02010600030101010101" pitchFamily="2" charset="-122"/>
              </a:rPr>
              <a:t>G.711/722</a:t>
            </a:r>
            <a:r>
              <a:rPr lang="zh-CN" altLang="en-US" sz="1200" dirty="0">
                <a:latin typeface="微软雅黑" panose="020B0503020204020204" charset="-122"/>
                <a:ea typeface="微软雅黑" panose="020B0503020204020204" charset="-122"/>
                <a:sym typeface="宋体" panose="02010600030101010101" pitchFamily="2" charset="-122"/>
              </a:rPr>
              <a:t>，语音质量：电信级别，支持</a:t>
            </a:r>
            <a:r>
              <a:rPr lang="en-US" altLang="zh-CN" sz="1200" dirty="0">
                <a:latin typeface="微软雅黑" panose="020B0503020204020204" charset="-122"/>
                <a:ea typeface="微软雅黑" panose="020B0503020204020204" charset="-122"/>
                <a:sym typeface="宋体" panose="02010600030101010101" pitchFamily="2" charset="-122"/>
              </a:rPr>
              <a:t>SIP</a:t>
            </a:r>
            <a:r>
              <a:rPr lang="zh-CN" altLang="en-US" sz="1200" dirty="0">
                <a:latin typeface="微软雅黑" panose="020B0503020204020204" charset="-122"/>
                <a:ea typeface="微软雅黑" panose="020B0503020204020204" charset="-122"/>
                <a:sym typeface="宋体" panose="02010600030101010101" pitchFamily="2" charset="-122"/>
              </a:rPr>
              <a:t>服务器，全双工模式对讲、回声消除、支持丢包补偿，自适应抖动传输。</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抗干扰：采用全数字技术，全数字编码，线路无损耗，不受天气等原因影响。</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DC12V</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2A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工作温度范围：</a:t>
            </a:r>
            <a:r>
              <a:rPr lang="en-US" altLang="zh-CN" sz="1200" dirty="0">
                <a:latin typeface="微软雅黑" panose="020B0503020204020204" charset="-122"/>
                <a:ea typeface="微软雅黑" panose="020B0503020204020204" charset="-122"/>
                <a:sym typeface="宋体" panose="02010600030101010101" pitchFamily="2" charset="-122"/>
              </a:rPr>
              <a:t>-10℃-~~70℃</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分机支持电梯数量：</a:t>
            </a:r>
            <a:r>
              <a:rPr lang="en-US" altLang="zh-CN" sz="1200" dirty="0">
                <a:latin typeface="微软雅黑" panose="020B0503020204020204" charset="-122"/>
                <a:ea typeface="微软雅黑" panose="020B0503020204020204" charset="-122"/>
                <a:sym typeface="宋体" panose="02010600030101010101" pitchFamily="2" charset="-122"/>
              </a:rPr>
              <a:t>1-4</a:t>
            </a:r>
            <a:r>
              <a:rPr lang="zh-CN" altLang="en-US" sz="1200" dirty="0">
                <a:latin typeface="微软雅黑" panose="020B0503020204020204" charset="-122"/>
                <a:ea typeface="微软雅黑" panose="020B0503020204020204" charset="-122"/>
                <a:sym typeface="宋体" panose="02010600030101010101" pitchFamily="2" charset="-122"/>
              </a:rPr>
              <a:t>台电梯。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8" name="TextBox 4">
            <a:extLst>
              <a:ext uri="{FF2B5EF4-FFF2-40B4-BE49-F238E27FC236}">
                <a16:creationId xmlns:a16="http://schemas.microsoft.com/office/drawing/2014/main" id="{4B84F620-8A1B-D6BE-7A2B-3610EC34BAEE}"/>
              </a:ext>
            </a:extLst>
          </p:cNvPr>
          <p:cNvSpPr txBox="1">
            <a:spLocks noChangeArrowheads="1"/>
          </p:cNvSpPr>
          <p:nvPr/>
        </p:nvSpPr>
        <p:spPr bwMode="auto">
          <a:xfrm>
            <a:off x="10957471" y="1676069"/>
            <a:ext cx="53082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一路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9" name="TextBox 4">
            <a:extLst>
              <a:ext uri="{FF2B5EF4-FFF2-40B4-BE49-F238E27FC236}">
                <a16:creationId xmlns:a16="http://schemas.microsoft.com/office/drawing/2014/main" id="{C9A7A8CF-4A57-D650-CEF0-30DFE3932EFD}"/>
              </a:ext>
            </a:extLst>
          </p:cNvPr>
          <p:cNvSpPr txBox="1">
            <a:spLocks noChangeArrowheads="1"/>
          </p:cNvSpPr>
          <p:nvPr/>
        </p:nvSpPr>
        <p:spPr bwMode="auto">
          <a:xfrm>
            <a:off x="10957470" y="2816969"/>
            <a:ext cx="53082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二路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20" name="TextBox 4">
            <a:extLst>
              <a:ext uri="{FF2B5EF4-FFF2-40B4-BE49-F238E27FC236}">
                <a16:creationId xmlns:a16="http://schemas.microsoft.com/office/drawing/2014/main" id="{DAFBEFBC-E0B2-E68D-AE43-6D6279844964}"/>
              </a:ext>
            </a:extLst>
          </p:cNvPr>
          <p:cNvSpPr txBox="1">
            <a:spLocks noChangeArrowheads="1"/>
          </p:cNvSpPr>
          <p:nvPr/>
        </p:nvSpPr>
        <p:spPr bwMode="auto">
          <a:xfrm>
            <a:off x="10957469" y="4067372"/>
            <a:ext cx="53082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三路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21" name="TextBox 4">
            <a:extLst>
              <a:ext uri="{FF2B5EF4-FFF2-40B4-BE49-F238E27FC236}">
                <a16:creationId xmlns:a16="http://schemas.microsoft.com/office/drawing/2014/main" id="{28050594-C699-E8D9-1173-A326475965C4}"/>
              </a:ext>
            </a:extLst>
          </p:cNvPr>
          <p:cNvSpPr txBox="1">
            <a:spLocks noChangeArrowheads="1"/>
          </p:cNvSpPr>
          <p:nvPr/>
        </p:nvSpPr>
        <p:spPr bwMode="auto">
          <a:xfrm>
            <a:off x="10941732" y="5344966"/>
            <a:ext cx="530825"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四路</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9" name="图片 8">
            <a:extLst>
              <a:ext uri="{FF2B5EF4-FFF2-40B4-BE49-F238E27FC236}">
                <a16:creationId xmlns:a16="http://schemas.microsoft.com/office/drawing/2014/main" id="{34652960-073C-9FC6-AD69-311D828942B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5620" y="992729"/>
            <a:ext cx="2376054" cy="1837736"/>
          </a:xfrm>
          <a:prstGeom prst="rect">
            <a:avLst/>
          </a:prstGeom>
        </p:spPr>
      </p:pic>
      <p:pic>
        <p:nvPicPr>
          <p:cNvPr id="14" name="图片 13">
            <a:extLst>
              <a:ext uri="{FF2B5EF4-FFF2-40B4-BE49-F238E27FC236}">
                <a16:creationId xmlns:a16="http://schemas.microsoft.com/office/drawing/2014/main" id="{B12CDD0E-A138-3F9C-1B98-9F2953F4D1E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433538" y="1205345"/>
            <a:ext cx="1595703" cy="581892"/>
          </a:xfrm>
          <a:prstGeom prst="rect">
            <a:avLst/>
          </a:prstGeom>
        </p:spPr>
      </p:pic>
      <p:pic>
        <p:nvPicPr>
          <p:cNvPr id="23" name="图片 22">
            <a:extLst>
              <a:ext uri="{FF2B5EF4-FFF2-40B4-BE49-F238E27FC236}">
                <a16:creationId xmlns:a16="http://schemas.microsoft.com/office/drawing/2014/main" id="{BE6C0B9E-4257-1882-AEA5-07F2D5AAA18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51996" y="2406849"/>
            <a:ext cx="1604707" cy="514159"/>
          </a:xfrm>
          <a:prstGeom prst="rect">
            <a:avLst/>
          </a:prstGeom>
        </p:spPr>
      </p:pic>
      <p:pic>
        <p:nvPicPr>
          <p:cNvPr id="25" name="图片 24">
            <a:extLst>
              <a:ext uri="{FF2B5EF4-FFF2-40B4-BE49-F238E27FC236}">
                <a16:creationId xmlns:a16="http://schemas.microsoft.com/office/drawing/2014/main" id="{95C03710-A1DF-BB16-65EC-E103B500170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24017" y="3601030"/>
            <a:ext cx="1597734" cy="581892"/>
          </a:xfrm>
          <a:prstGeom prst="rect">
            <a:avLst/>
          </a:prstGeom>
        </p:spPr>
      </p:pic>
      <p:pic>
        <p:nvPicPr>
          <p:cNvPr id="27" name="图片 26">
            <a:extLst>
              <a:ext uri="{FF2B5EF4-FFF2-40B4-BE49-F238E27FC236}">
                <a16:creationId xmlns:a16="http://schemas.microsoft.com/office/drawing/2014/main" id="{E8DABC7D-24D6-2AC8-4291-118D6F5D85F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39747" y="4710097"/>
            <a:ext cx="1566268" cy="730684"/>
          </a:xfrm>
          <a:prstGeom prst="rect">
            <a:avLst/>
          </a:prstGeom>
        </p:spPr>
      </p:pic>
    </p:spTree>
    <p:extLst>
      <p:ext uri="{BB962C8B-B14F-4D97-AF65-F5344CB8AC3E}">
        <p14:creationId xmlns:p14="http://schemas.microsoft.com/office/powerpoint/2010/main" val="35395515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89666-B46A-97E3-27ED-24A0C98F31B2}"/>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105FEB64-4F37-9461-563B-02B9ED04F8CA}"/>
              </a:ext>
            </a:extLst>
          </p:cNvPr>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电梯五方对讲</a:t>
            </a:r>
          </a:p>
        </p:txBody>
      </p:sp>
      <p:sp>
        <p:nvSpPr>
          <p:cNvPr id="2" name="TextBox 4">
            <a:extLst>
              <a:ext uri="{FF2B5EF4-FFF2-40B4-BE49-F238E27FC236}">
                <a16:creationId xmlns:a16="http://schemas.microsoft.com/office/drawing/2014/main" id="{D2B6F179-0CC4-4156-CE78-D418642ECDF0}"/>
              </a:ext>
            </a:extLst>
          </p:cNvPr>
          <p:cNvSpPr txBox="1">
            <a:spLocks noChangeArrowheads="1"/>
          </p:cNvSpPr>
          <p:nvPr/>
        </p:nvSpPr>
        <p:spPr bwMode="auto">
          <a:xfrm>
            <a:off x="2634349" y="615091"/>
            <a:ext cx="3461641" cy="2184055"/>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电梯机房话机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a:t>
            </a:r>
            <a:r>
              <a:rPr lang="zh-CN" altLang="zh-CN" sz="1200" dirty="0">
                <a:latin typeface="微软雅黑" panose="020B0503020204020204" charset="-122"/>
                <a:ea typeface="微软雅黑" panose="020B0503020204020204" charset="-122"/>
              </a:rPr>
              <a:t>电梯机房话机是安装在电梯机房的话机，它具有</a:t>
            </a:r>
            <a:r>
              <a:rPr lang="en-US" altLang="zh-CN" sz="1200" dirty="0">
                <a:latin typeface="微软雅黑" panose="020B0503020204020204" charset="-122"/>
                <a:ea typeface="微软雅黑" panose="020B0503020204020204" charset="-122"/>
              </a:rPr>
              <a:t>1</a:t>
            </a:r>
            <a:r>
              <a:rPr lang="zh-CN" altLang="zh-CN" sz="1200" dirty="0">
                <a:latin typeface="微软雅黑" panose="020B0503020204020204" charset="-122"/>
                <a:ea typeface="微软雅黑" panose="020B0503020204020204" charset="-122"/>
              </a:rPr>
              <a:t>个呼叫键</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、按紧急求助键可以呼叫管理主机和其它话机不论谁摘机都能与轿厢话机通话；</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、能接管理主机等呼叫并能实现清晰双向对讲。</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1" name="TextBox 4">
            <a:extLst>
              <a:ext uri="{FF2B5EF4-FFF2-40B4-BE49-F238E27FC236}">
                <a16:creationId xmlns:a16="http://schemas.microsoft.com/office/drawing/2014/main" id="{D712D631-B48C-93FD-FA06-14990EA24A70}"/>
              </a:ext>
            </a:extLst>
          </p:cNvPr>
          <p:cNvSpPr txBox="1">
            <a:spLocks noChangeArrowheads="1"/>
          </p:cNvSpPr>
          <p:nvPr/>
        </p:nvSpPr>
        <p:spPr bwMode="auto">
          <a:xfrm>
            <a:off x="170249" y="2753782"/>
            <a:ext cx="2373473" cy="2276388"/>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NKT</a:t>
            </a:r>
            <a:r>
              <a:rPr lang="zh-CN" altLang="en-US" sz="1200" dirty="0">
                <a:latin typeface="微软雅黑" panose="020B0503020204020204" charset="-122"/>
                <a:ea typeface="微软雅黑" panose="020B0503020204020204" charset="-122"/>
                <a:sym typeface="宋体" panose="02010600030101010101" pitchFamily="2" charset="-122"/>
              </a:rPr>
              <a:t>系统总线：</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线   </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NBT</a:t>
            </a:r>
            <a:r>
              <a:rPr lang="zh-CN" altLang="en-US" sz="1200" dirty="0">
                <a:latin typeface="微软雅黑" panose="020B0503020204020204" charset="-122"/>
                <a:ea typeface="微软雅黑" panose="020B0503020204020204" charset="-122"/>
                <a:sym typeface="宋体" panose="02010600030101010101" pitchFamily="2" charset="-122"/>
              </a:rPr>
              <a:t>系统总线：</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线</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音频输出不失真率：  </a:t>
            </a:r>
            <a:r>
              <a:rPr lang="en-US" altLang="zh-CN" sz="1200" dirty="0">
                <a:latin typeface="微软雅黑" panose="020B0503020204020204" charset="-122"/>
                <a:ea typeface="微软雅黑" panose="020B0503020204020204" charset="-122"/>
                <a:sym typeface="宋体" panose="02010600030101010101" pitchFamily="2" charset="-122"/>
              </a:rPr>
              <a:t>30mw   </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频率响应：</a:t>
            </a:r>
            <a:r>
              <a:rPr lang="en-US" altLang="zh-CN" sz="1200" dirty="0">
                <a:latin typeface="微软雅黑" panose="020B0503020204020204" charset="-122"/>
                <a:ea typeface="微软雅黑" panose="020B0503020204020204" charset="-122"/>
                <a:sym typeface="宋体" panose="02010600030101010101" pitchFamily="2" charset="-122"/>
              </a:rPr>
              <a:t>300~3400HZ  3dB</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静态工作电流：</a:t>
            </a:r>
            <a:r>
              <a:rPr lang="en-US" altLang="zh-CN" sz="1200" dirty="0">
                <a:latin typeface="微软雅黑" panose="020B0503020204020204" charset="-122"/>
                <a:ea typeface="微软雅黑" panose="020B0503020204020204" charset="-122"/>
                <a:sym typeface="宋体" panose="02010600030101010101" pitchFamily="2" charset="-122"/>
              </a:rPr>
              <a:t>20 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DC12V</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2A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工作温度范围：</a:t>
            </a:r>
            <a:r>
              <a:rPr lang="en-US" altLang="zh-CN" sz="1200" dirty="0">
                <a:latin typeface="微软雅黑" panose="020B0503020204020204" charset="-122"/>
                <a:ea typeface="微软雅黑" panose="020B0503020204020204" charset="-122"/>
                <a:sym typeface="宋体" panose="02010600030101010101" pitchFamily="2" charset="-122"/>
              </a:rPr>
              <a:t>-10℃-~~70℃  </a:t>
            </a:r>
          </a:p>
        </p:txBody>
      </p:sp>
      <p:sp>
        <p:nvSpPr>
          <p:cNvPr id="16" name="TextBox 4">
            <a:extLst>
              <a:ext uri="{FF2B5EF4-FFF2-40B4-BE49-F238E27FC236}">
                <a16:creationId xmlns:a16="http://schemas.microsoft.com/office/drawing/2014/main" id="{DA60D4A9-E5C5-C076-42CC-77DB6F2A1567}"/>
              </a:ext>
            </a:extLst>
          </p:cNvPr>
          <p:cNvSpPr txBox="1">
            <a:spLocks noChangeArrowheads="1"/>
          </p:cNvSpPr>
          <p:nvPr/>
        </p:nvSpPr>
        <p:spPr bwMode="auto">
          <a:xfrm>
            <a:off x="6256399" y="542571"/>
            <a:ext cx="3190297" cy="2461054"/>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轿箱内话机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rPr>
              <a:t>桥箱内话机</a:t>
            </a:r>
            <a:r>
              <a:rPr lang="zh-CN" altLang="zh-CN" sz="1200" dirty="0">
                <a:latin typeface="微软雅黑" panose="020B0503020204020204" charset="-122"/>
                <a:ea typeface="微软雅黑" panose="020B0503020204020204" charset="-122"/>
              </a:rPr>
              <a:t>是安装在电梯</a:t>
            </a:r>
            <a:r>
              <a:rPr lang="zh-CN" altLang="en-US" sz="1200" dirty="0">
                <a:latin typeface="微软雅黑" panose="020B0503020204020204" charset="-122"/>
                <a:ea typeface="微软雅黑" panose="020B0503020204020204" charset="-122"/>
              </a:rPr>
              <a:t>桥箱顶部</a:t>
            </a:r>
            <a:r>
              <a:rPr lang="zh-CN" altLang="zh-CN" sz="1200" dirty="0">
                <a:latin typeface="微软雅黑" panose="020B0503020204020204" charset="-122"/>
                <a:ea typeface="微软雅黑" panose="020B0503020204020204" charset="-122"/>
              </a:rPr>
              <a:t>，它具有</a:t>
            </a:r>
            <a:r>
              <a:rPr lang="en-US" altLang="zh-CN" sz="1200" dirty="0">
                <a:latin typeface="微软雅黑" panose="020B0503020204020204" charset="-122"/>
                <a:ea typeface="微软雅黑" panose="020B0503020204020204" charset="-122"/>
              </a:rPr>
              <a:t>1</a:t>
            </a:r>
            <a:r>
              <a:rPr lang="zh-CN" altLang="zh-CN" sz="1200" dirty="0">
                <a:latin typeface="微软雅黑" panose="020B0503020204020204" charset="-122"/>
                <a:ea typeface="微软雅黑" panose="020B0503020204020204" charset="-122"/>
              </a:rPr>
              <a:t>个呼叫键</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、按紧急求助键可以呼叫管理主机和其它话机不论谁摘机都能与轿厢话机通话；</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、能接管理主机等呼叫并能实现清晰双向对讲。</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17" name="TextBox 4">
            <a:extLst>
              <a:ext uri="{FF2B5EF4-FFF2-40B4-BE49-F238E27FC236}">
                <a16:creationId xmlns:a16="http://schemas.microsoft.com/office/drawing/2014/main" id="{BC11DBFD-EBC3-73C1-753B-06E234EE2ABA}"/>
              </a:ext>
            </a:extLst>
          </p:cNvPr>
          <p:cNvSpPr txBox="1">
            <a:spLocks noChangeArrowheads="1"/>
          </p:cNvSpPr>
          <p:nvPr/>
        </p:nvSpPr>
        <p:spPr bwMode="auto">
          <a:xfrm>
            <a:off x="9124290" y="3083353"/>
            <a:ext cx="2693633" cy="2276388"/>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NKT</a:t>
            </a:r>
            <a:r>
              <a:rPr lang="zh-CN" altLang="en-US" sz="1200" dirty="0">
                <a:latin typeface="微软雅黑" panose="020B0503020204020204" charset="-122"/>
                <a:ea typeface="微软雅黑" panose="020B0503020204020204" charset="-122"/>
                <a:sym typeface="宋体" panose="02010600030101010101" pitchFamily="2" charset="-122"/>
              </a:rPr>
              <a:t>系统总线：</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线   </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NBT</a:t>
            </a:r>
            <a:r>
              <a:rPr lang="zh-CN" altLang="en-US" sz="1200" dirty="0">
                <a:latin typeface="微软雅黑" panose="020B0503020204020204" charset="-122"/>
                <a:ea typeface="微软雅黑" panose="020B0503020204020204" charset="-122"/>
                <a:sym typeface="宋体" panose="02010600030101010101" pitchFamily="2" charset="-122"/>
              </a:rPr>
              <a:t>系统总线：</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线</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音频输出不失真率：  </a:t>
            </a:r>
            <a:r>
              <a:rPr lang="en-US" altLang="zh-CN" sz="1200" dirty="0">
                <a:latin typeface="微软雅黑" panose="020B0503020204020204" charset="-122"/>
                <a:ea typeface="微软雅黑" panose="020B0503020204020204" charset="-122"/>
                <a:sym typeface="宋体" panose="02010600030101010101" pitchFamily="2" charset="-122"/>
              </a:rPr>
              <a:t>30mw   </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频率响应：</a:t>
            </a:r>
            <a:r>
              <a:rPr lang="en-US" altLang="zh-CN" sz="1200" dirty="0">
                <a:latin typeface="微软雅黑" panose="020B0503020204020204" charset="-122"/>
                <a:ea typeface="微软雅黑" panose="020B0503020204020204" charset="-122"/>
                <a:sym typeface="宋体" panose="02010600030101010101" pitchFamily="2" charset="-122"/>
              </a:rPr>
              <a:t>300~3400HZ  3dB</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静态工作电流：</a:t>
            </a:r>
            <a:r>
              <a:rPr lang="en-US" altLang="zh-CN" sz="1200" dirty="0">
                <a:latin typeface="微软雅黑" panose="020B0503020204020204" charset="-122"/>
                <a:ea typeface="微软雅黑" panose="020B0503020204020204" charset="-122"/>
                <a:sym typeface="宋体" panose="02010600030101010101" pitchFamily="2" charset="-122"/>
              </a:rPr>
              <a:t>20 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DC12V</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2A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工作温度范围：</a:t>
            </a:r>
            <a:r>
              <a:rPr lang="en-US" altLang="zh-CN" sz="1200" dirty="0">
                <a:latin typeface="微软雅黑" panose="020B0503020204020204" charset="-122"/>
                <a:ea typeface="微软雅黑" panose="020B0503020204020204" charset="-122"/>
                <a:sym typeface="宋体" panose="02010600030101010101" pitchFamily="2" charset="-122"/>
              </a:rPr>
              <a:t>-10℃-~~70℃  </a:t>
            </a:r>
          </a:p>
        </p:txBody>
      </p:sp>
      <p:pic>
        <p:nvPicPr>
          <p:cNvPr id="5" name="图片 4">
            <a:extLst>
              <a:ext uri="{FF2B5EF4-FFF2-40B4-BE49-F238E27FC236}">
                <a16:creationId xmlns:a16="http://schemas.microsoft.com/office/drawing/2014/main" id="{169A1C0D-F57F-C529-D335-A5FB0483D5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5236" y="945016"/>
            <a:ext cx="2220729" cy="1576512"/>
          </a:xfrm>
          <a:prstGeom prst="rect">
            <a:avLst/>
          </a:prstGeom>
        </p:spPr>
      </p:pic>
      <p:pic>
        <p:nvPicPr>
          <p:cNvPr id="8" name="图片 7">
            <a:extLst>
              <a:ext uri="{FF2B5EF4-FFF2-40B4-BE49-F238E27FC236}">
                <a16:creationId xmlns:a16="http://schemas.microsoft.com/office/drawing/2014/main" id="{56D57ED6-7C08-9244-77BC-A1B1E814C90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91771" y="1053236"/>
            <a:ext cx="2059385" cy="1325694"/>
          </a:xfrm>
          <a:prstGeom prst="rect">
            <a:avLst/>
          </a:prstGeom>
        </p:spPr>
      </p:pic>
      <p:cxnSp>
        <p:nvCxnSpPr>
          <p:cNvPr id="3" name="肘形连接符 8">
            <a:extLst>
              <a:ext uri="{FF2B5EF4-FFF2-40B4-BE49-F238E27FC236}">
                <a16:creationId xmlns:a16="http://schemas.microsoft.com/office/drawing/2014/main" id="{DF78D81A-5537-8B40-63BF-F7406A0262DD}"/>
              </a:ext>
            </a:extLst>
          </p:cNvPr>
          <p:cNvCxnSpPr>
            <a:cxnSpLocks/>
          </p:cNvCxnSpPr>
          <p:nvPr/>
        </p:nvCxnSpPr>
        <p:spPr>
          <a:xfrm rot="5400000">
            <a:off x="1613792" y="1704892"/>
            <a:ext cx="5484794" cy="3479630"/>
          </a:xfrm>
          <a:prstGeom prst="bentConnector3">
            <a:avLst>
              <a:gd name="adj1" fmla="val 44569"/>
            </a:avLst>
          </a:prstGeom>
        </p:spPr>
        <p:style>
          <a:lnRef idx="1">
            <a:schemeClr val="dk1"/>
          </a:lnRef>
          <a:fillRef idx="0">
            <a:schemeClr val="dk1"/>
          </a:fillRef>
          <a:effectRef idx="0">
            <a:schemeClr val="dk1"/>
          </a:effectRef>
          <a:fontRef idx="minor">
            <a:schemeClr val="tx1"/>
          </a:fontRef>
        </p:style>
      </p:cxnSp>
      <p:cxnSp>
        <p:nvCxnSpPr>
          <p:cNvPr id="11" name="肘形连接符 8">
            <a:extLst>
              <a:ext uri="{FF2B5EF4-FFF2-40B4-BE49-F238E27FC236}">
                <a16:creationId xmlns:a16="http://schemas.microsoft.com/office/drawing/2014/main" id="{D79F0306-1E79-B3AA-C0E4-608202B6DA58}"/>
              </a:ext>
            </a:extLst>
          </p:cNvPr>
          <p:cNvCxnSpPr>
            <a:cxnSpLocks/>
          </p:cNvCxnSpPr>
          <p:nvPr/>
        </p:nvCxnSpPr>
        <p:spPr>
          <a:xfrm rot="16200000" flipH="1">
            <a:off x="5294781" y="2599880"/>
            <a:ext cx="4388431" cy="2786012"/>
          </a:xfrm>
          <a:prstGeom prst="bentConnector3">
            <a:avLst>
              <a:gd name="adj1" fmla="val 30584"/>
            </a:avLst>
          </a:prstGeom>
        </p:spPr>
        <p:style>
          <a:lnRef idx="1">
            <a:schemeClr val="dk1"/>
          </a:lnRef>
          <a:fillRef idx="0">
            <a:schemeClr val="dk1"/>
          </a:fillRef>
          <a:effectRef idx="0">
            <a:schemeClr val="dk1"/>
          </a:effectRef>
          <a:fontRef idx="minor">
            <a:schemeClr val="tx1"/>
          </a:fontRef>
        </p:style>
      </p:cxnSp>
      <p:pic>
        <p:nvPicPr>
          <p:cNvPr id="28" name="图片 27">
            <a:extLst>
              <a:ext uri="{FF2B5EF4-FFF2-40B4-BE49-F238E27FC236}">
                <a16:creationId xmlns:a16="http://schemas.microsoft.com/office/drawing/2014/main" id="{84FD2693-F323-67A0-FEE1-B540400143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48997" y="3272438"/>
            <a:ext cx="1789281" cy="1102524"/>
          </a:xfrm>
          <a:prstGeom prst="rect">
            <a:avLst/>
          </a:prstGeom>
        </p:spPr>
      </p:pic>
      <p:sp>
        <p:nvSpPr>
          <p:cNvPr id="29" name="TextBox 4">
            <a:extLst>
              <a:ext uri="{FF2B5EF4-FFF2-40B4-BE49-F238E27FC236}">
                <a16:creationId xmlns:a16="http://schemas.microsoft.com/office/drawing/2014/main" id="{D52868FE-32D5-BCCA-423C-FE4076AF0C5B}"/>
              </a:ext>
            </a:extLst>
          </p:cNvPr>
          <p:cNvSpPr txBox="1">
            <a:spLocks noChangeArrowheads="1"/>
          </p:cNvSpPr>
          <p:nvPr/>
        </p:nvSpPr>
        <p:spPr bwMode="auto">
          <a:xfrm>
            <a:off x="2675636" y="3264383"/>
            <a:ext cx="3342915" cy="2645720"/>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电梯轿顶话机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电梯坑道话机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a:t>
            </a:r>
            <a:r>
              <a:rPr lang="zh-CN" altLang="zh-CN" sz="1200" dirty="0">
                <a:latin typeface="微软雅黑" panose="020B0503020204020204" charset="-122"/>
                <a:ea typeface="微软雅黑" panose="020B0503020204020204" charset="-122"/>
              </a:rPr>
              <a:t>电梯</a:t>
            </a:r>
            <a:r>
              <a:rPr lang="zh-CN" altLang="en-US" sz="1200" dirty="0">
                <a:latin typeface="微软雅黑" panose="020B0503020204020204" charset="-122"/>
                <a:ea typeface="微软雅黑" panose="020B0503020204020204" charset="-122"/>
              </a:rPr>
              <a:t>桥顶话机安装在电梯桥箱顶部，电梯坑道话机安装在电梯基坑底部</a:t>
            </a:r>
            <a:r>
              <a:rPr lang="zh-CN" altLang="zh-CN" sz="1200" dirty="0">
                <a:latin typeface="微软雅黑" panose="020B0503020204020204" charset="-122"/>
                <a:ea typeface="微软雅黑" panose="020B0503020204020204" charset="-122"/>
              </a:rPr>
              <a:t>，它具有</a:t>
            </a:r>
            <a:r>
              <a:rPr lang="en-US" altLang="zh-CN" sz="1200" dirty="0">
                <a:latin typeface="微软雅黑" panose="020B0503020204020204" charset="-122"/>
                <a:ea typeface="微软雅黑" panose="020B0503020204020204" charset="-122"/>
              </a:rPr>
              <a:t>1</a:t>
            </a:r>
            <a:r>
              <a:rPr lang="zh-CN" altLang="zh-CN" sz="1200" dirty="0">
                <a:latin typeface="微软雅黑" panose="020B0503020204020204" charset="-122"/>
                <a:ea typeface="微软雅黑" panose="020B0503020204020204" charset="-122"/>
              </a:rPr>
              <a:t>个呼叫键</a:t>
            </a:r>
            <a:r>
              <a:rPr lang="zh-CN" altLang="en-US" sz="1200" dirty="0">
                <a:latin typeface="微软雅黑" panose="020B0503020204020204" charset="-122"/>
                <a:ea typeface="微软雅黑" panose="020B0503020204020204" charset="-122"/>
                <a:sym typeface="宋体" panose="02010600030101010101" pitchFamily="2" charset="-122"/>
              </a:rPr>
              <a:t>；</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、按紧急求助键可以呼叫管理主机和其它话机不论谁摘机都能与轿厢话机通话；</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、能接管理主机等呼叫并能实现清晰双向对讲。</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32" name="TextBox 4">
            <a:extLst>
              <a:ext uri="{FF2B5EF4-FFF2-40B4-BE49-F238E27FC236}">
                <a16:creationId xmlns:a16="http://schemas.microsoft.com/office/drawing/2014/main" id="{B66EFBAF-20AE-8DAA-9BD4-6DB544A62062}"/>
              </a:ext>
            </a:extLst>
          </p:cNvPr>
          <p:cNvSpPr txBox="1">
            <a:spLocks noChangeArrowheads="1"/>
          </p:cNvSpPr>
          <p:nvPr/>
        </p:nvSpPr>
        <p:spPr bwMode="auto">
          <a:xfrm>
            <a:off x="6410931" y="3587549"/>
            <a:ext cx="2393634" cy="2276388"/>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NKT</a:t>
            </a:r>
            <a:r>
              <a:rPr lang="zh-CN" altLang="en-US" sz="1200" dirty="0">
                <a:latin typeface="微软雅黑" panose="020B0503020204020204" charset="-122"/>
                <a:ea typeface="微软雅黑" panose="020B0503020204020204" charset="-122"/>
                <a:sym typeface="宋体" panose="02010600030101010101" pitchFamily="2" charset="-122"/>
              </a:rPr>
              <a:t>系统总线：</a:t>
            </a: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线   </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NBT</a:t>
            </a:r>
            <a:r>
              <a:rPr lang="zh-CN" altLang="en-US" sz="1200" dirty="0">
                <a:latin typeface="微软雅黑" panose="020B0503020204020204" charset="-122"/>
                <a:ea typeface="微软雅黑" panose="020B0503020204020204" charset="-122"/>
                <a:sym typeface="宋体" panose="02010600030101010101" pitchFamily="2" charset="-122"/>
              </a:rPr>
              <a:t>系统总线：</a:t>
            </a: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线</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音频输出不失真率：  </a:t>
            </a:r>
            <a:r>
              <a:rPr lang="en-US" altLang="zh-CN" sz="1200" dirty="0">
                <a:latin typeface="微软雅黑" panose="020B0503020204020204" charset="-122"/>
                <a:ea typeface="微软雅黑" panose="020B0503020204020204" charset="-122"/>
                <a:sym typeface="宋体" panose="02010600030101010101" pitchFamily="2" charset="-122"/>
              </a:rPr>
              <a:t>30mw   </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频率响应：</a:t>
            </a:r>
            <a:r>
              <a:rPr lang="en-US" altLang="zh-CN" sz="1200" dirty="0">
                <a:latin typeface="微软雅黑" panose="020B0503020204020204" charset="-122"/>
                <a:ea typeface="微软雅黑" panose="020B0503020204020204" charset="-122"/>
                <a:sym typeface="宋体" panose="02010600030101010101" pitchFamily="2" charset="-122"/>
              </a:rPr>
              <a:t>300~3400HZ  3dB</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静态工作电流：</a:t>
            </a:r>
            <a:r>
              <a:rPr lang="en-US" altLang="zh-CN" sz="1200" dirty="0">
                <a:latin typeface="微软雅黑" panose="020B0503020204020204" charset="-122"/>
                <a:ea typeface="微软雅黑" panose="020B0503020204020204" charset="-122"/>
                <a:sym typeface="宋体" panose="02010600030101010101" pitchFamily="2" charset="-122"/>
              </a:rPr>
              <a:t>20 mA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工作电压：</a:t>
            </a:r>
            <a:r>
              <a:rPr lang="en-US" altLang="zh-CN" sz="1200" dirty="0">
                <a:latin typeface="微软雅黑" panose="020B0503020204020204" charset="-122"/>
                <a:ea typeface="微软雅黑" panose="020B0503020204020204" charset="-122"/>
                <a:sym typeface="宋体" panose="02010600030101010101" pitchFamily="2" charset="-122"/>
              </a:rPr>
              <a:t>DC12V</a:t>
            </a:r>
            <a:r>
              <a:rPr lang="zh-CN" altLang="en-US" sz="1200" dirty="0">
                <a:latin typeface="微软雅黑" panose="020B0503020204020204" charset="-122"/>
                <a:ea typeface="微软雅黑" panose="020B0503020204020204" charset="-122"/>
                <a:sym typeface="宋体" panose="02010600030101010101" pitchFamily="2" charset="-122"/>
              </a:rPr>
              <a:t>，</a:t>
            </a:r>
            <a:r>
              <a:rPr lang="en-US" altLang="zh-CN" sz="1200" dirty="0">
                <a:latin typeface="微软雅黑" panose="020B0503020204020204" charset="-122"/>
                <a:ea typeface="微软雅黑" panose="020B0503020204020204" charset="-122"/>
                <a:sym typeface="宋体" panose="02010600030101010101" pitchFamily="2" charset="-122"/>
              </a:rPr>
              <a:t>2A</a:t>
            </a:r>
          </a:p>
          <a:p>
            <a:pPr algn="l">
              <a:lnSpc>
                <a:spcPct val="150000"/>
              </a:lnSpc>
            </a:pPr>
            <a:r>
              <a:rPr lang="zh-CN" altLang="en-US" sz="1200" dirty="0">
                <a:latin typeface="微软雅黑" panose="020B0503020204020204" charset="-122"/>
                <a:ea typeface="微软雅黑" panose="020B0503020204020204" charset="-122"/>
                <a:sym typeface="宋体" panose="02010600030101010101" pitchFamily="2" charset="-122"/>
              </a:rPr>
              <a:t>工作温度范围：</a:t>
            </a:r>
            <a:r>
              <a:rPr lang="en-US" altLang="zh-CN" sz="1200" dirty="0">
                <a:latin typeface="微软雅黑" panose="020B0503020204020204" charset="-122"/>
                <a:ea typeface="微软雅黑" panose="020B0503020204020204" charset="-122"/>
                <a:sym typeface="宋体" panose="02010600030101010101" pitchFamily="2" charset="-122"/>
              </a:rPr>
              <a:t>-10℃-~~70℃  </a:t>
            </a:r>
          </a:p>
        </p:txBody>
      </p:sp>
    </p:spTree>
    <p:extLst>
      <p:ext uri="{BB962C8B-B14F-4D97-AF65-F5344CB8AC3E}">
        <p14:creationId xmlns:p14="http://schemas.microsoft.com/office/powerpoint/2010/main" val="88124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A3387-F754-7F91-0E89-8AF15420009D}"/>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31E0055D-649E-6D5F-CEF5-C283B3FAAC3D}"/>
              </a:ext>
            </a:extLst>
          </p:cNvPr>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a:extLst>
              <a:ext uri="{FF2B5EF4-FFF2-40B4-BE49-F238E27FC236}">
                <a16:creationId xmlns:a16="http://schemas.microsoft.com/office/drawing/2014/main" id="{E4AA6CDA-BB17-C050-D91D-7860A7209955}"/>
              </a:ext>
            </a:extLst>
          </p:cNvPr>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产品手册</a:t>
            </a:r>
          </a:p>
        </p:txBody>
      </p:sp>
      <p:grpSp>
        <p:nvGrpSpPr>
          <p:cNvPr id="2" name="组合 1">
            <a:extLst>
              <a:ext uri="{FF2B5EF4-FFF2-40B4-BE49-F238E27FC236}">
                <a16:creationId xmlns:a16="http://schemas.microsoft.com/office/drawing/2014/main" id="{5E809ACA-2475-6597-DFF0-1707DA400C8B}"/>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D4A4C994-8D0A-85A9-4681-4D9CAD820A4E}"/>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F25BD9AF-B8EB-BD1B-B100-44911AC821F9}"/>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3F7B35FE-9A24-BA24-27F3-934E3174E088}"/>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EA9F1114-C19A-EB0E-ADED-4FF21F195C01}"/>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8005FC7E-D317-4D7E-9321-451C8FEBE83F}"/>
              </a:ext>
            </a:extLst>
          </p:cNvPr>
          <p:cNvSpPr/>
          <p:nvPr/>
        </p:nvSpPr>
        <p:spPr>
          <a:xfrm>
            <a:off x="4403741" y="2397281"/>
            <a:ext cx="3370154"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人脸识别云对讲</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B8680B12-EA2A-8B58-5C20-43D56BD259CB}"/>
              </a:ext>
            </a:extLst>
          </p:cNvPr>
          <p:cNvSpPr/>
          <p:nvPr/>
        </p:nvSpPr>
        <p:spPr>
          <a:xfrm>
            <a:off x="3968537" y="3255784"/>
            <a:ext cx="4240584"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单元门云对讲、手机</a:t>
            </a:r>
            <a:r>
              <a:rPr lang="en-US" altLang="zh-CN" sz="1600" dirty="0">
                <a:solidFill>
                  <a:schemeClr val="tx1">
                    <a:lumMod val="65000"/>
                    <a:lumOff val="35000"/>
                  </a:schemeClr>
                </a:solidFill>
                <a:cs typeface="+mn-ea"/>
                <a:sym typeface="+mn-lt"/>
              </a:rPr>
              <a:t>APP</a:t>
            </a:r>
            <a:r>
              <a:rPr lang="zh-CN" altLang="en-US" sz="1600" dirty="0">
                <a:solidFill>
                  <a:schemeClr val="tx1">
                    <a:lumMod val="65000"/>
                    <a:lumOff val="35000"/>
                  </a:schemeClr>
                </a:solidFill>
                <a:cs typeface="+mn-ea"/>
                <a:sym typeface="+mn-lt"/>
              </a:rPr>
              <a:t>授权、室内分机授权</a:t>
            </a:r>
          </a:p>
        </p:txBody>
      </p:sp>
    </p:spTree>
    <p:extLst>
      <p:ext uri="{BB962C8B-B14F-4D97-AF65-F5344CB8AC3E}">
        <p14:creationId xmlns:p14="http://schemas.microsoft.com/office/powerpoint/2010/main" val="16621451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1027E-3498-586E-E668-6ED5DC4D95C4}"/>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835466AA-6136-829F-C759-96BC3E9D868A}"/>
              </a:ext>
            </a:extLst>
          </p:cNvPr>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人脸识别云对讲</a:t>
            </a:r>
          </a:p>
        </p:txBody>
      </p:sp>
      <p:sp>
        <p:nvSpPr>
          <p:cNvPr id="2" name="TextBox 4">
            <a:extLst>
              <a:ext uri="{FF2B5EF4-FFF2-40B4-BE49-F238E27FC236}">
                <a16:creationId xmlns:a16="http://schemas.microsoft.com/office/drawing/2014/main" id="{FF6974B6-6693-DC61-534A-AFCFA5787A2F}"/>
              </a:ext>
            </a:extLst>
          </p:cNvPr>
          <p:cNvSpPr txBox="1">
            <a:spLocks noChangeArrowheads="1"/>
          </p:cNvSpPr>
          <p:nvPr/>
        </p:nvSpPr>
        <p:spPr bwMode="auto">
          <a:xfrm>
            <a:off x="284019" y="589555"/>
            <a:ext cx="5070476" cy="2184055"/>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云对讲主机</a:t>
            </a:r>
            <a:b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b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、高度集成：产品集成了人脸识别、门禁、对讲等功能，集成化程度高；</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、多种识读：采用内嵌式</a:t>
            </a:r>
            <a:r>
              <a:rPr lang="en-US" altLang="zh-CN" sz="1200" dirty="0">
                <a:latin typeface="微软雅黑" panose="020B0503020204020204" charset="-122"/>
                <a:ea typeface="微软雅黑" panose="020B0503020204020204" charset="-122"/>
                <a:sym typeface="宋体" panose="02010600030101010101" pitchFamily="2" charset="-122"/>
              </a:rPr>
              <a:t>IC</a:t>
            </a:r>
            <a:r>
              <a:rPr lang="zh-CN" altLang="en-US" sz="1200" dirty="0">
                <a:latin typeface="微软雅黑" panose="020B0503020204020204" charset="-122"/>
                <a:ea typeface="微软雅黑" panose="020B0503020204020204" charset="-122"/>
                <a:sym typeface="宋体" panose="02010600030101010101" pitchFamily="2" charset="-122"/>
              </a:rPr>
              <a:t>读头、二维码读头，实现多标识识读；</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、多种接口：支持</a:t>
            </a:r>
            <a:r>
              <a:rPr lang="en-US" altLang="zh-CN" sz="1200" dirty="0">
                <a:latin typeface="微软雅黑" panose="020B0503020204020204" charset="-122"/>
                <a:ea typeface="微软雅黑" panose="020B0503020204020204" charset="-122"/>
                <a:sym typeface="宋体" panose="02010600030101010101" pitchFamily="2" charset="-122"/>
              </a:rPr>
              <a:t>HTTP\MQTT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、安装灵活：可以立柱或壁挂式安装；</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、多种提示：文字语音提示。</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pic>
        <p:nvPicPr>
          <p:cNvPr id="4" name="图片 3" descr="8寸云对讲主机">
            <a:extLst>
              <a:ext uri="{FF2B5EF4-FFF2-40B4-BE49-F238E27FC236}">
                <a16:creationId xmlns:a16="http://schemas.microsoft.com/office/drawing/2014/main" id="{EC67AEF7-9611-50EB-425A-7D1C7F623BD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837506" y="1026392"/>
            <a:ext cx="949960" cy="1301115"/>
          </a:xfrm>
          <a:prstGeom prst="rect">
            <a:avLst/>
          </a:prstGeom>
        </p:spPr>
      </p:pic>
      <p:sp>
        <p:nvSpPr>
          <p:cNvPr id="5" name="文本框 4">
            <a:extLst>
              <a:ext uri="{FF2B5EF4-FFF2-40B4-BE49-F238E27FC236}">
                <a16:creationId xmlns:a16="http://schemas.microsoft.com/office/drawing/2014/main" id="{8202871F-A164-05FB-4450-98569160AC39}"/>
              </a:ext>
            </a:extLst>
          </p:cNvPr>
          <p:cNvSpPr txBox="1"/>
          <p:nvPr>
            <p:custDataLst>
              <p:tags r:id="rId1"/>
            </p:custDataLst>
          </p:nvPr>
        </p:nvSpPr>
        <p:spPr>
          <a:xfrm>
            <a:off x="6729556" y="2467842"/>
            <a:ext cx="1241425" cy="275590"/>
          </a:xfrm>
          <a:prstGeom prst="rect">
            <a:avLst/>
          </a:prstGeom>
          <a:noFill/>
        </p:spPr>
        <p:txBody>
          <a:bodyPr wrap="square" rtlCol="0">
            <a:spAutoFit/>
          </a:bodyPr>
          <a:lstStyle/>
          <a:p>
            <a:r>
              <a:rPr lang="en-US" altLang="zh-CN" sz="1200" dirty="0"/>
              <a:t>8</a:t>
            </a:r>
            <a:r>
              <a:rPr lang="zh-CN" altLang="en-US" sz="1200" dirty="0"/>
              <a:t>寸云对讲主机</a:t>
            </a:r>
          </a:p>
        </p:txBody>
      </p:sp>
      <p:pic>
        <p:nvPicPr>
          <p:cNvPr id="7" name="图片 6" descr="10.1寸视频门禁">
            <a:extLst>
              <a:ext uri="{FF2B5EF4-FFF2-40B4-BE49-F238E27FC236}">
                <a16:creationId xmlns:a16="http://schemas.microsoft.com/office/drawing/2014/main" id="{FA39BBE8-0261-9261-349F-F4F5F999DAA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029401" y="976862"/>
            <a:ext cx="1075690" cy="1350645"/>
          </a:xfrm>
          <a:prstGeom prst="rect">
            <a:avLst/>
          </a:prstGeom>
        </p:spPr>
      </p:pic>
      <p:sp>
        <p:nvSpPr>
          <p:cNvPr id="8" name="文本框 7">
            <a:extLst>
              <a:ext uri="{FF2B5EF4-FFF2-40B4-BE49-F238E27FC236}">
                <a16:creationId xmlns:a16="http://schemas.microsoft.com/office/drawing/2014/main" id="{589EDC68-AE97-F59D-3F66-A6B66A2B63AC}"/>
              </a:ext>
            </a:extLst>
          </p:cNvPr>
          <p:cNvSpPr txBox="1"/>
          <p:nvPr>
            <p:custDataLst>
              <p:tags r:id="rId2"/>
            </p:custDataLst>
          </p:nvPr>
        </p:nvSpPr>
        <p:spPr>
          <a:xfrm>
            <a:off x="7911926" y="2467842"/>
            <a:ext cx="1310005" cy="275590"/>
          </a:xfrm>
          <a:prstGeom prst="rect">
            <a:avLst/>
          </a:prstGeom>
          <a:noFill/>
        </p:spPr>
        <p:txBody>
          <a:bodyPr wrap="square" rtlCol="0">
            <a:spAutoFit/>
          </a:bodyPr>
          <a:lstStyle/>
          <a:p>
            <a:r>
              <a:rPr lang="en-US" altLang="zh-CN" sz="1200"/>
              <a:t>10</a:t>
            </a:r>
            <a:r>
              <a:rPr lang="zh-CN" altLang="en-US" sz="1200"/>
              <a:t>寸云对讲主机</a:t>
            </a:r>
          </a:p>
        </p:txBody>
      </p:sp>
      <p:pic>
        <p:nvPicPr>
          <p:cNvPr id="10" name="图片 9" descr="13寸云对讲">
            <a:extLst>
              <a:ext uri="{FF2B5EF4-FFF2-40B4-BE49-F238E27FC236}">
                <a16:creationId xmlns:a16="http://schemas.microsoft.com/office/drawing/2014/main" id="{CC68EA8D-AA6E-14BE-19E3-1C832E11159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337501" y="901932"/>
            <a:ext cx="1139825" cy="1425575"/>
          </a:xfrm>
          <a:prstGeom prst="rect">
            <a:avLst/>
          </a:prstGeom>
        </p:spPr>
      </p:pic>
      <p:sp>
        <p:nvSpPr>
          <p:cNvPr id="11" name="文本框 10">
            <a:extLst>
              <a:ext uri="{FF2B5EF4-FFF2-40B4-BE49-F238E27FC236}">
                <a16:creationId xmlns:a16="http://schemas.microsoft.com/office/drawing/2014/main" id="{9EB0164A-CA35-5FDA-4074-742828A27433}"/>
              </a:ext>
            </a:extLst>
          </p:cNvPr>
          <p:cNvSpPr txBox="1"/>
          <p:nvPr>
            <p:custDataLst>
              <p:tags r:id="rId3"/>
            </p:custDataLst>
          </p:nvPr>
        </p:nvSpPr>
        <p:spPr>
          <a:xfrm>
            <a:off x="9305116" y="2467842"/>
            <a:ext cx="1346835" cy="275590"/>
          </a:xfrm>
          <a:prstGeom prst="rect">
            <a:avLst/>
          </a:prstGeom>
          <a:noFill/>
        </p:spPr>
        <p:txBody>
          <a:bodyPr wrap="square" rtlCol="0">
            <a:spAutoFit/>
          </a:bodyPr>
          <a:lstStyle/>
          <a:p>
            <a:r>
              <a:rPr lang="en-US" altLang="zh-CN" sz="1200"/>
              <a:t>13</a:t>
            </a:r>
            <a:r>
              <a:rPr lang="zh-CN" altLang="en-US" sz="1200"/>
              <a:t>寸云对讲主机</a:t>
            </a:r>
          </a:p>
        </p:txBody>
      </p:sp>
      <p:pic>
        <p:nvPicPr>
          <p:cNvPr id="12" name="图片 11" descr="15寸视频门禁">
            <a:extLst>
              <a:ext uri="{FF2B5EF4-FFF2-40B4-BE49-F238E27FC236}">
                <a16:creationId xmlns:a16="http://schemas.microsoft.com/office/drawing/2014/main" id="{689307AC-A824-CBFB-7BF9-4DE9E28FE36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760536" y="548237"/>
            <a:ext cx="865505" cy="1779270"/>
          </a:xfrm>
          <a:prstGeom prst="rect">
            <a:avLst/>
          </a:prstGeom>
        </p:spPr>
      </p:pic>
      <p:sp>
        <p:nvSpPr>
          <p:cNvPr id="13" name="文本框 12">
            <a:extLst>
              <a:ext uri="{FF2B5EF4-FFF2-40B4-BE49-F238E27FC236}">
                <a16:creationId xmlns:a16="http://schemas.microsoft.com/office/drawing/2014/main" id="{C3D64B42-73BC-ACC5-A699-D81CAE8D0EF8}"/>
              </a:ext>
            </a:extLst>
          </p:cNvPr>
          <p:cNvSpPr txBox="1"/>
          <p:nvPr>
            <p:custDataLst>
              <p:tags r:id="rId4"/>
            </p:custDataLst>
          </p:nvPr>
        </p:nvSpPr>
        <p:spPr>
          <a:xfrm>
            <a:off x="10610676" y="2467842"/>
            <a:ext cx="1297305" cy="275590"/>
          </a:xfrm>
          <a:prstGeom prst="rect">
            <a:avLst/>
          </a:prstGeom>
          <a:noFill/>
        </p:spPr>
        <p:txBody>
          <a:bodyPr wrap="square" rtlCol="0">
            <a:spAutoFit/>
          </a:bodyPr>
          <a:lstStyle/>
          <a:p>
            <a:r>
              <a:rPr lang="en-US" altLang="zh-CN" sz="1200"/>
              <a:t>15</a:t>
            </a:r>
            <a:r>
              <a:rPr lang="zh-CN" altLang="en-US" sz="1200"/>
              <a:t>寸云对讲主机</a:t>
            </a:r>
          </a:p>
        </p:txBody>
      </p:sp>
      <p:graphicFrame>
        <p:nvGraphicFramePr>
          <p:cNvPr id="15" name="表格 14">
            <a:extLst>
              <a:ext uri="{FF2B5EF4-FFF2-40B4-BE49-F238E27FC236}">
                <a16:creationId xmlns:a16="http://schemas.microsoft.com/office/drawing/2014/main" id="{4ECBE64E-01C1-9BFD-BBA4-BE0C373060E2}"/>
              </a:ext>
            </a:extLst>
          </p:cNvPr>
          <p:cNvGraphicFramePr/>
          <p:nvPr>
            <p:custDataLst>
              <p:tags r:id="rId5"/>
            </p:custDataLst>
            <p:extLst>
              <p:ext uri="{D42A27DB-BD31-4B8C-83A1-F6EECF244321}">
                <p14:modId xmlns:p14="http://schemas.microsoft.com/office/powerpoint/2010/main" val="1287783178"/>
              </p:ext>
            </p:extLst>
          </p:nvPr>
        </p:nvGraphicFramePr>
        <p:xfrm>
          <a:off x="1604153" y="2800084"/>
          <a:ext cx="9589135" cy="3425825"/>
        </p:xfrm>
        <a:graphic>
          <a:graphicData uri="http://schemas.openxmlformats.org/drawingml/2006/table">
            <a:tbl>
              <a:tblPr firstRow="1" bandRow="1">
                <a:tableStyleId>{5C22544A-7EE6-4342-B048-85BDC9FD1C3A}</a:tableStyleId>
              </a:tblPr>
              <a:tblGrid>
                <a:gridCol w="1221696">
                  <a:extLst>
                    <a:ext uri="{9D8B030D-6E8A-4147-A177-3AD203B41FA5}">
                      <a16:colId xmlns:a16="http://schemas.microsoft.com/office/drawing/2014/main" val="20000"/>
                    </a:ext>
                  </a:extLst>
                </a:gridCol>
                <a:gridCol w="1654151">
                  <a:extLst>
                    <a:ext uri="{9D8B030D-6E8A-4147-A177-3AD203B41FA5}">
                      <a16:colId xmlns:a16="http://schemas.microsoft.com/office/drawing/2014/main" val="2470998096"/>
                    </a:ext>
                  </a:extLst>
                </a:gridCol>
                <a:gridCol w="1654151">
                  <a:extLst>
                    <a:ext uri="{9D8B030D-6E8A-4147-A177-3AD203B41FA5}">
                      <a16:colId xmlns:a16="http://schemas.microsoft.com/office/drawing/2014/main" val="20001"/>
                    </a:ext>
                  </a:extLst>
                </a:gridCol>
                <a:gridCol w="1712477">
                  <a:extLst>
                    <a:ext uri="{9D8B030D-6E8A-4147-A177-3AD203B41FA5}">
                      <a16:colId xmlns:a16="http://schemas.microsoft.com/office/drawing/2014/main" val="20002"/>
                    </a:ext>
                  </a:extLst>
                </a:gridCol>
                <a:gridCol w="1633658">
                  <a:extLst>
                    <a:ext uri="{9D8B030D-6E8A-4147-A177-3AD203B41FA5}">
                      <a16:colId xmlns:a16="http://schemas.microsoft.com/office/drawing/2014/main" val="20003"/>
                    </a:ext>
                  </a:extLst>
                </a:gridCol>
                <a:gridCol w="1713002">
                  <a:extLst>
                    <a:ext uri="{9D8B030D-6E8A-4147-A177-3AD203B41FA5}">
                      <a16:colId xmlns:a16="http://schemas.microsoft.com/office/drawing/2014/main" val="20004"/>
                    </a:ext>
                  </a:extLst>
                </a:gridCol>
              </a:tblGrid>
              <a:tr h="264795">
                <a:tc>
                  <a:txBody>
                    <a:bodyPr/>
                    <a:lstStyle/>
                    <a:p>
                      <a:pPr indent="0" fontAlgn="auto">
                        <a:lnSpc>
                          <a:spcPts val="1200"/>
                        </a:lnSpc>
                        <a:buNone/>
                      </a:pPr>
                      <a:r>
                        <a:rPr lang="zh-CN" altLang="en-US" sz="1200" dirty="0"/>
                        <a:t>技术指标</a:t>
                      </a:r>
                    </a:p>
                  </a:txBody>
                  <a:tcPr/>
                </a:tc>
                <a:tc>
                  <a:txBody>
                    <a:bodyPr/>
                    <a:lstStyle/>
                    <a:p>
                      <a:pPr marL="0" marR="0" lvl="0" indent="0" algn="l" defTabSz="913765" rtl="0" eaLnBrk="1" fontAlgn="auto" latinLnBrk="0" hangingPunct="1">
                        <a:lnSpc>
                          <a:spcPts val="1200"/>
                        </a:lnSpc>
                        <a:spcBef>
                          <a:spcPts val="0"/>
                        </a:spcBef>
                        <a:spcAft>
                          <a:spcPts val="0"/>
                        </a:spcAft>
                        <a:buClrTx/>
                        <a:buSzTx/>
                        <a:buFontTx/>
                        <a:buNone/>
                        <a:tabLst/>
                        <a:defRPr/>
                      </a:pPr>
                      <a:r>
                        <a:rPr lang="en-US" altLang="zh-CN" sz="1200" dirty="0"/>
                        <a:t>8</a:t>
                      </a:r>
                      <a:r>
                        <a:rPr lang="zh-CN" altLang="en-US" sz="1200" dirty="0"/>
                        <a:t>寸主机</a:t>
                      </a:r>
                    </a:p>
                  </a:txBody>
                  <a:tcPr/>
                </a:tc>
                <a:tc>
                  <a:txBody>
                    <a:bodyPr/>
                    <a:lstStyle/>
                    <a:p>
                      <a:pPr indent="0" fontAlgn="auto">
                        <a:lnSpc>
                          <a:spcPts val="1200"/>
                        </a:lnSpc>
                        <a:buNone/>
                      </a:pPr>
                      <a:r>
                        <a:rPr lang="en-US" altLang="zh-CN" sz="1200" dirty="0"/>
                        <a:t>8</a:t>
                      </a:r>
                      <a:r>
                        <a:rPr lang="zh-CN" altLang="en-US" sz="1200" dirty="0"/>
                        <a:t>寸主机</a:t>
                      </a:r>
                    </a:p>
                  </a:txBody>
                  <a:tcPr/>
                </a:tc>
                <a:tc>
                  <a:txBody>
                    <a:bodyPr/>
                    <a:lstStyle/>
                    <a:p>
                      <a:pPr indent="0" fontAlgn="auto">
                        <a:lnSpc>
                          <a:spcPts val="1200"/>
                        </a:lnSpc>
                        <a:buNone/>
                      </a:pPr>
                      <a:r>
                        <a:rPr lang="en-US" altLang="zh-CN" sz="1200" dirty="0"/>
                        <a:t>10</a:t>
                      </a:r>
                      <a:r>
                        <a:rPr lang="zh-CN" altLang="en-US" sz="1200" dirty="0"/>
                        <a:t>寸主机</a:t>
                      </a:r>
                    </a:p>
                  </a:txBody>
                  <a:tcPr/>
                </a:tc>
                <a:tc>
                  <a:txBody>
                    <a:bodyPr/>
                    <a:lstStyle/>
                    <a:p>
                      <a:pPr indent="0" fontAlgn="auto">
                        <a:lnSpc>
                          <a:spcPts val="1200"/>
                        </a:lnSpc>
                        <a:buNone/>
                      </a:pPr>
                      <a:r>
                        <a:rPr lang="en-US" altLang="zh-CN" sz="1200"/>
                        <a:t>13</a:t>
                      </a:r>
                      <a:r>
                        <a:rPr lang="zh-CN" altLang="en-US" sz="1200"/>
                        <a:t>寸主机</a:t>
                      </a:r>
                    </a:p>
                  </a:txBody>
                  <a:tcPr/>
                </a:tc>
                <a:tc>
                  <a:txBody>
                    <a:bodyPr/>
                    <a:lstStyle/>
                    <a:p>
                      <a:pPr indent="0" fontAlgn="auto">
                        <a:lnSpc>
                          <a:spcPts val="1200"/>
                        </a:lnSpc>
                        <a:buNone/>
                      </a:pPr>
                      <a:r>
                        <a:rPr lang="en-US" altLang="zh-CN" sz="1200"/>
                        <a:t>15</a:t>
                      </a:r>
                      <a:r>
                        <a:rPr lang="zh-CN" altLang="en-US" sz="1200"/>
                        <a:t>寸主机</a:t>
                      </a:r>
                    </a:p>
                  </a:txBody>
                  <a:tcPr/>
                </a:tc>
                <a:extLst>
                  <a:ext uri="{0D108BD9-81ED-4DB2-BD59-A6C34878D82A}">
                    <a16:rowId xmlns:a16="http://schemas.microsoft.com/office/drawing/2014/main" val="10000"/>
                  </a:ext>
                </a:extLst>
              </a:tr>
              <a:tr h="243840">
                <a:tc>
                  <a:txBody>
                    <a:bodyPr/>
                    <a:lstStyle/>
                    <a:p>
                      <a:pPr indent="0" fontAlgn="auto">
                        <a:lnSpc>
                          <a:spcPts val="1200"/>
                        </a:lnSpc>
                        <a:buNone/>
                      </a:pPr>
                      <a:r>
                        <a:rPr lang="zh-CN" altLang="en-US" sz="1200"/>
                        <a:t>工作电压</a:t>
                      </a:r>
                    </a:p>
                  </a:txBody>
                  <a:tcPr/>
                </a:tc>
                <a:tc>
                  <a:txBody>
                    <a:bodyPr/>
                    <a:lstStyle/>
                    <a:p>
                      <a:pPr indent="0" fontAlgn="auto">
                        <a:lnSpc>
                          <a:spcPts val="1200"/>
                        </a:lnSpc>
                        <a:buNone/>
                      </a:pPr>
                      <a:r>
                        <a:rPr lang="en-US" sz="1200" dirty="0">
                          <a:sym typeface="+mn-ea"/>
                        </a:rPr>
                        <a:t>12VDC</a:t>
                      </a:r>
                      <a:endParaRPr lang="zh-CN" altLang="en-US" sz="1200" dirty="0"/>
                    </a:p>
                  </a:txBody>
                  <a:tcPr/>
                </a:tc>
                <a:tc>
                  <a:txBody>
                    <a:bodyPr/>
                    <a:lstStyle/>
                    <a:p>
                      <a:pPr indent="0" fontAlgn="auto">
                        <a:lnSpc>
                          <a:spcPts val="1200"/>
                        </a:lnSpc>
                        <a:buNone/>
                      </a:pPr>
                      <a:r>
                        <a:rPr lang="en-US" sz="1200" dirty="0">
                          <a:sym typeface="+mn-ea"/>
                        </a:rPr>
                        <a:t>12VDC</a:t>
                      </a:r>
                      <a:endParaRPr lang="zh-CN" altLang="en-US" sz="1200" dirty="0"/>
                    </a:p>
                  </a:txBody>
                  <a:tcPr/>
                </a:tc>
                <a:tc>
                  <a:txBody>
                    <a:bodyPr/>
                    <a:lstStyle/>
                    <a:p>
                      <a:pPr indent="0" fontAlgn="auto">
                        <a:lnSpc>
                          <a:spcPts val="1200"/>
                        </a:lnSpc>
                        <a:buNone/>
                      </a:pPr>
                      <a:r>
                        <a:rPr lang="en-US" sz="1200">
                          <a:sym typeface="+mn-ea"/>
                        </a:rPr>
                        <a:t>12VDC</a:t>
                      </a:r>
                      <a:endParaRPr lang="zh-CN" altLang="en-US" sz="1200"/>
                    </a:p>
                  </a:txBody>
                  <a:tcPr/>
                </a:tc>
                <a:tc>
                  <a:txBody>
                    <a:bodyPr/>
                    <a:lstStyle/>
                    <a:p>
                      <a:pPr indent="0" fontAlgn="auto">
                        <a:lnSpc>
                          <a:spcPts val="1200"/>
                        </a:lnSpc>
                        <a:buNone/>
                      </a:pPr>
                      <a:r>
                        <a:rPr lang="en-US" sz="1200">
                          <a:sym typeface="+mn-ea"/>
                        </a:rPr>
                        <a:t>12VDC</a:t>
                      </a:r>
                      <a:endParaRPr lang="zh-CN" altLang="en-US" sz="1200"/>
                    </a:p>
                  </a:txBody>
                  <a:tcPr/>
                </a:tc>
                <a:tc>
                  <a:txBody>
                    <a:bodyPr/>
                    <a:lstStyle/>
                    <a:p>
                      <a:pPr indent="0" fontAlgn="auto">
                        <a:lnSpc>
                          <a:spcPts val="1200"/>
                        </a:lnSpc>
                        <a:buNone/>
                      </a:pPr>
                      <a:r>
                        <a:rPr lang="en-US" sz="1200">
                          <a:sym typeface="+mn-ea"/>
                        </a:rPr>
                        <a:t>12VDC</a:t>
                      </a:r>
                      <a:endParaRPr lang="zh-CN" altLang="en-US" sz="1200"/>
                    </a:p>
                  </a:txBody>
                  <a:tcPr/>
                </a:tc>
                <a:extLst>
                  <a:ext uri="{0D108BD9-81ED-4DB2-BD59-A6C34878D82A}">
                    <a16:rowId xmlns:a16="http://schemas.microsoft.com/office/drawing/2014/main" val="10001"/>
                  </a:ext>
                </a:extLst>
              </a:tr>
              <a:tr h="243840">
                <a:tc>
                  <a:txBody>
                    <a:bodyPr/>
                    <a:lstStyle/>
                    <a:p>
                      <a:pPr indent="0" fontAlgn="auto">
                        <a:lnSpc>
                          <a:spcPts val="1200"/>
                        </a:lnSpc>
                        <a:buNone/>
                      </a:pPr>
                      <a:r>
                        <a:rPr lang="zh-CN" altLang="en-US" sz="1200"/>
                        <a:t>额定功率</a:t>
                      </a:r>
                    </a:p>
                  </a:txBody>
                  <a:tcPr/>
                </a:tc>
                <a:tc>
                  <a:txBody>
                    <a:bodyPr/>
                    <a:lstStyle/>
                    <a:p>
                      <a:pPr indent="0" fontAlgn="auto">
                        <a:lnSpc>
                          <a:spcPts val="1200"/>
                        </a:lnSpc>
                        <a:buNone/>
                      </a:pPr>
                      <a:r>
                        <a:rPr lang="zh-CN" altLang="en-US" sz="1200" dirty="0">
                          <a:latin typeface="宋体" panose="02010600030101010101" pitchFamily="2" charset="-122"/>
                          <a:ea typeface="宋体" panose="02010600030101010101" pitchFamily="2" charset="-122"/>
                          <a:sym typeface="+mn-ea"/>
                        </a:rPr>
                        <a:t>≤</a:t>
                      </a:r>
                      <a:r>
                        <a:rPr lang="en-US" altLang="zh-CN" sz="1200" dirty="0">
                          <a:sym typeface="+mn-ea"/>
                        </a:rPr>
                        <a:t>20</a:t>
                      </a:r>
                      <a:r>
                        <a:rPr lang="zh-CN" altLang="en-US" sz="1200" dirty="0">
                          <a:sym typeface="+mn-ea"/>
                        </a:rPr>
                        <a:t>W</a:t>
                      </a:r>
                      <a:endParaRPr lang="zh-CN" altLang="en-US" sz="1200" dirty="0"/>
                    </a:p>
                  </a:txBody>
                  <a:tcPr/>
                </a:tc>
                <a:tc>
                  <a:txBody>
                    <a:bodyPr/>
                    <a:lstStyle/>
                    <a:p>
                      <a:pPr indent="0" fontAlgn="auto">
                        <a:lnSpc>
                          <a:spcPts val="1200"/>
                        </a:lnSpc>
                        <a:buNone/>
                      </a:pPr>
                      <a:r>
                        <a:rPr lang="zh-CN" altLang="en-US" sz="1200" dirty="0">
                          <a:latin typeface="宋体" panose="02010600030101010101" pitchFamily="2" charset="-122"/>
                          <a:ea typeface="宋体" panose="02010600030101010101" pitchFamily="2" charset="-122"/>
                          <a:sym typeface="+mn-ea"/>
                        </a:rPr>
                        <a:t>≤</a:t>
                      </a:r>
                      <a:r>
                        <a:rPr lang="en-US" altLang="zh-CN" sz="1200" dirty="0">
                          <a:sym typeface="+mn-ea"/>
                        </a:rPr>
                        <a:t>20</a:t>
                      </a:r>
                      <a:r>
                        <a:rPr lang="zh-CN" altLang="en-US" sz="1200" dirty="0">
                          <a:sym typeface="+mn-ea"/>
                        </a:rPr>
                        <a:t>W</a:t>
                      </a:r>
                      <a:endParaRPr lang="zh-CN" altLang="en-US" sz="1200" dirty="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25</a:t>
                      </a:r>
                      <a:r>
                        <a:rPr lang="zh-CN" altLang="en-US" sz="1200">
                          <a:sym typeface="+mn-ea"/>
                        </a:rPr>
                        <a:t>W</a:t>
                      </a:r>
                      <a:endParaRPr lang="zh-CN" altLang="en-US" sz="120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30</a:t>
                      </a:r>
                      <a:r>
                        <a:rPr lang="zh-CN" altLang="en-US" sz="1200">
                          <a:sym typeface="+mn-ea"/>
                        </a:rPr>
                        <a:t>W</a:t>
                      </a:r>
                      <a:endParaRPr lang="zh-CN" altLang="en-US" sz="120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30</a:t>
                      </a:r>
                      <a:r>
                        <a:rPr lang="zh-CN" altLang="en-US" sz="1200">
                          <a:sym typeface="+mn-ea"/>
                        </a:rPr>
                        <a:t>W</a:t>
                      </a:r>
                      <a:endParaRPr lang="zh-CN" altLang="en-US" sz="1200"/>
                    </a:p>
                  </a:txBody>
                  <a:tcPr/>
                </a:tc>
                <a:extLst>
                  <a:ext uri="{0D108BD9-81ED-4DB2-BD59-A6C34878D82A}">
                    <a16:rowId xmlns:a16="http://schemas.microsoft.com/office/drawing/2014/main" val="10002"/>
                  </a:ext>
                </a:extLst>
              </a:tr>
              <a:tr h="243840">
                <a:tc>
                  <a:txBody>
                    <a:bodyPr/>
                    <a:lstStyle/>
                    <a:p>
                      <a:pPr indent="0" fontAlgn="auto">
                        <a:lnSpc>
                          <a:spcPts val="1200"/>
                        </a:lnSpc>
                        <a:buNone/>
                      </a:pPr>
                      <a:r>
                        <a:rPr lang="zh-CN" altLang="en-US" sz="1200" dirty="0"/>
                        <a:t>分辨率</a:t>
                      </a:r>
                    </a:p>
                  </a:txBody>
                  <a:tcPr/>
                </a:tc>
                <a:tc>
                  <a:txBody>
                    <a:bodyPr/>
                    <a:lstStyle/>
                    <a:p>
                      <a:pPr indent="0" fontAlgn="auto">
                        <a:lnSpc>
                          <a:spcPts val="1200"/>
                        </a:lnSpc>
                        <a:buNone/>
                      </a:pPr>
                      <a:r>
                        <a:rPr lang="en-US" altLang="zh-CN" sz="1200" dirty="0">
                          <a:sym typeface="+mn-ea"/>
                        </a:rPr>
                        <a:t>1280</a:t>
                      </a:r>
                      <a:r>
                        <a:rPr lang="zh-CN" altLang="en-US" sz="1200" dirty="0">
                          <a:sym typeface="+mn-ea"/>
                        </a:rPr>
                        <a:t> x </a:t>
                      </a:r>
                      <a:r>
                        <a:rPr lang="en-US" sz="1200" dirty="0">
                          <a:sym typeface="+mn-ea"/>
                        </a:rPr>
                        <a:t>800</a:t>
                      </a:r>
                      <a:endParaRPr lang="zh-CN" altLang="en-US" sz="1200" dirty="0"/>
                    </a:p>
                  </a:txBody>
                  <a:tcPr/>
                </a:tc>
                <a:tc>
                  <a:txBody>
                    <a:bodyPr/>
                    <a:lstStyle/>
                    <a:p>
                      <a:pPr indent="0" fontAlgn="auto">
                        <a:lnSpc>
                          <a:spcPts val="1200"/>
                        </a:lnSpc>
                        <a:buNone/>
                      </a:pPr>
                      <a:r>
                        <a:rPr lang="en-US" altLang="zh-CN" sz="1200" dirty="0">
                          <a:sym typeface="+mn-ea"/>
                        </a:rPr>
                        <a:t>1280</a:t>
                      </a:r>
                      <a:r>
                        <a:rPr lang="zh-CN" altLang="en-US" sz="1200" dirty="0">
                          <a:sym typeface="+mn-ea"/>
                        </a:rPr>
                        <a:t> x </a:t>
                      </a:r>
                      <a:r>
                        <a:rPr lang="en-US" sz="1200" dirty="0">
                          <a:sym typeface="+mn-ea"/>
                        </a:rPr>
                        <a:t>800</a:t>
                      </a:r>
                      <a:endParaRPr lang="zh-CN" altLang="en-US" sz="1200" dirty="0"/>
                    </a:p>
                  </a:txBody>
                  <a:tcPr/>
                </a:tc>
                <a:tc>
                  <a:txBody>
                    <a:bodyPr/>
                    <a:lstStyle/>
                    <a:p>
                      <a:pPr indent="0" fontAlgn="auto">
                        <a:lnSpc>
                          <a:spcPts val="1200"/>
                        </a:lnSpc>
                        <a:buNone/>
                      </a:pPr>
                      <a:r>
                        <a:rPr lang="en-US" altLang="zh-CN" sz="1200">
                          <a:sym typeface="+mn-ea"/>
                        </a:rPr>
                        <a:t>1280</a:t>
                      </a:r>
                      <a:r>
                        <a:rPr lang="zh-CN" altLang="en-US" sz="1200">
                          <a:sym typeface="+mn-ea"/>
                        </a:rPr>
                        <a:t> x </a:t>
                      </a:r>
                      <a:r>
                        <a:rPr lang="en-US" sz="1200">
                          <a:sym typeface="+mn-ea"/>
                        </a:rPr>
                        <a:t>800</a:t>
                      </a:r>
                      <a:endParaRPr lang="zh-CN" altLang="en-US" sz="1200"/>
                    </a:p>
                  </a:txBody>
                  <a:tcPr/>
                </a:tc>
                <a:tc>
                  <a:txBody>
                    <a:bodyPr/>
                    <a:lstStyle/>
                    <a:p>
                      <a:pPr indent="0" fontAlgn="auto">
                        <a:lnSpc>
                          <a:spcPts val="1200"/>
                        </a:lnSpc>
                        <a:buNone/>
                      </a:pPr>
                      <a:r>
                        <a:rPr lang="en-US" altLang="zh-CN" sz="1200">
                          <a:sym typeface="+mn-ea"/>
                        </a:rPr>
                        <a:t>1280</a:t>
                      </a:r>
                      <a:r>
                        <a:rPr lang="zh-CN" altLang="en-US" sz="1200">
                          <a:sym typeface="+mn-ea"/>
                        </a:rPr>
                        <a:t> x </a:t>
                      </a:r>
                      <a:r>
                        <a:rPr lang="en-US" sz="1200">
                          <a:sym typeface="+mn-ea"/>
                        </a:rPr>
                        <a:t>800</a:t>
                      </a:r>
                      <a:endParaRPr lang="zh-CN" altLang="en-US" sz="1200"/>
                    </a:p>
                  </a:txBody>
                  <a:tcPr/>
                </a:tc>
                <a:tc>
                  <a:txBody>
                    <a:bodyPr/>
                    <a:lstStyle/>
                    <a:p>
                      <a:pPr indent="0" fontAlgn="auto">
                        <a:lnSpc>
                          <a:spcPts val="1200"/>
                        </a:lnSpc>
                        <a:buNone/>
                      </a:pPr>
                      <a:r>
                        <a:rPr lang="en-US" altLang="zh-CN" sz="1200">
                          <a:sym typeface="+mn-ea"/>
                        </a:rPr>
                        <a:t>1280</a:t>
                      </a:r>
                      <a:r>
                        <a:rPr lang="zh-CN" altLang="en-US" sz="1200">
                          <a:sym typeface="+mn-ea"/>
                        </a:rPr>
                        <a:t> x </a:t>
                      </a:r>
                      <a:r>
                        <a:rPr lang="en-US" sz="1200">
                          <a:sym typeface="+mn-ea"/>
                        </a:rPr>
                        <a:t>800</a:t>
                      </a:r>
                      <a:endParaRPr lang="zh-CN" altLang="en-US" sz="1200"/>
                    </a:p>
                  </a:txBody>
                  <a:tcPr/>
                </a:tc>
                <a:extLst>
                  <a:ext uri="{0D108BD9-81ED-4DB2-BD59-A6C34878D82A}">
                    <a16:rowId xmlns:a16="http://schemas.microsoft.com/office/drawing/2014/main" val="10003"/>
                  </a:ext>
                </a:extLst>
              </a:tr>
              <a:tr h="396240">
                <a:tc>
                  <a:txBody>
                    <a:bodyPr/>
                    <a:lstStyle/>
                    <a:p>
                      <a:pPr indent="0" fontAlgn="auto">
                        <a:lnSpc>
                          <a:spcPts val="1200"/>
                        </a:lnSpc>
                        <a:buNone/>
                      </a:pPr>
                      <a:r>
                        <a:rPr lang="zh-CN" altLang="en-US" sz="1200"/>
                        <a:t>处理器及内存</a:t>
                      </a:r>
                    </a:p>
                  </a:txBody>
                  <a:tcPr/>
                </a:tc>
                <a:tc>
                  <a:txBody>
                    <a:bodyPr/>
                    <a:lstStyle/>
                    <a:p>
                      <a:pPr indent="0" fontAlgn="auto">
                        <a:lnSpc>
                          <a:spcPts val="1200"/>
                        </a:lnSpc>
                        <a:buNone/>
                      </a:pPr>
                      <a:r>
                        <a:rPr sz="1200" dirty="0">
                          <a:sym typeface="+mn-ea"/>
                        </a:rPr>
                        <a:t>四核Cortex-A17 2.2GH</a:t>
                      </a:r>
                      <a:r>
                        <a:rPr lang="zh-CN" sz="1200" dirty="0">
                          <a:sym typeface="+mn-ea"/>
                        </a:rPr>
                        <a:t>，</a:t>
                      </a:r>
                      <a:r>
                        <a:rPr sz="1200" dirty="0">
                          <a:sym typeface="+mn-ea"/>
                        </a:rPr>
                        <a:t>2*8GB存储</a:t>
                      </a:r>
                      <a:endParaRPr lang="zh-CN" sz="1200" dirty="0">
                        <a:sym typeface="+mn-ea"/>
                      </a:endParaRPr>
                    </a:p>
                  </a:txBody>
                  <a:tcPr/>
                </a:tc>
                <a:tc>
                  <a:txBody>
                    <a:bodyPr/>
                    <a:lstStyle/>
                    <a:p>
                      <a:pPr indent="0" fontAlgn="auto">
                        <a:lnSpc>
                          <a:spcPts val="1200"/>
                        </a:lnSpc>
                        <a:buNone/>
                      </a:pPr>
                      <a:r>
                        <a:rPr sz="1200" dirty="0">
                          <a:sym typeface="+mn-ea"/>
                        </a:rPr>
                        <a:t>四核Cortex-A17 2.2GH</a:t>
                      </a:r>
                      <a:r>
                        <a:rPr lang="zh-CN" sz="1200" dirty="0">
                          <a:sym typeface="+mn-ea"/>
                        </a:rPr>
                        <a:t>，</a:t>
                      </a:r>
                      <a:r>
                        <a:rPr sz="1200" dirty="0">
                          <a:sym typeface="+mn-ea"/>
                        </a:rPr>
                        <a:t>2*8GB存储</a:t>
                      </a:r>
                      <a:endParaRPr lang="zh-CN" sz="1200" dirty="0">
                        <a:sym typeface="+mn-ea"/>
                      </a:endParaRPr>
                    </a:p>
                  </a:txBody>
                  <a:tcPr/>
                </a:tc>
                <a:tc>
                  <a:txBody>
                    <a:bodyPr/>
                    <a:lstStyle/>
                    <a:p>
                      <a:pPr indent="0" fontAlgn="auto">
                        <a:lnSpc>
                          <a:spcPts val="1200"/>
                        </a:lnSpc>
                        <a:buNone/>
                      </a:pPr>
                      <a:r>
                        <a:rPr sz="1200">
                          <a:sym typeface="+mn-ea"/>
                        </a:rPr>
                        <a:t>四核Cortex-A17 2.2GH</a:t>
                      </a:r>
                      <a:r>
                        <a:rPr lang="zh-CN" sz="1200">
                          <a:sym typeface="+mn-ea"/>
                        </a:rPr>
                        <a:t>，</a:t>
                      </a:r>
                      <a:r>
                        <a:rPr sz="1200">
                          <a:sym typeface="+mn-ea"/>
                        </a:rPr>
                        <a:t>2*8GB存储</a:t>
                      </a:r>
                      <a:endParaRPr lang="zh-CN" altLang="en-US" sz="1200"/>
                    </a:p>
                  </a:txBody>
                  <a:tcPr/>
                </a:tc>
                <a:tc>
                  <a:txBody>
                    <a:bodyPr/>
                    <a:lstStyle/>
                    <a:p>
                      <a:pPr indent="0" fontAlgn="auto">
                        <a:lnSpc>
                          <a:spcPts val="1200"/>
                        </a:lnSpc>
                        <a:buNone/>
                      </a:pPr>
                      <a:r>
                        <a:rPr sz="1200">
                          <a:sym typeface="+mn-ea"/>
                        </a:rPr>
                        <a:t>四核Cortex-A17 2.2GH</a:t>
                      </a:r>
                      <a:r>
                        <a:rPr lang="zh-CN" sz="1200">
                          <a:sym typeface="+mn-ea"/>
                        </a:rPr>
                        <a:t>，</a:t>
                      </a:r>
                      <a:r>
                        <a:rPr sz="1200">
                          <a:sym typeface="+mn-ea"/>
                        </a:rPr>
                        <a:t>2*8GB存储</a:t>
                      </a:r>
                      <a:endParaRPr lang="zh-CN" altLang="en-US" sz="1200"/>
                    </a:p>
                  </a:txBody>
                  <a:tcPr/>
                </a:tc>
                <a:tc>
                  <a:txBody>
                    <a:bodyPr/>
                    <a:lstStyle/>
                    <a:p>
                      <a:pPr indent="0" fontAlgn="auto">
                        <a:lnSpc>
                          <a:spcPts val="1200"/>
                        </a:lnSpc>
                        <a:buNone/>
                      </a:pPr>
                      <a:r>
                        <a:rPr sz="1200">
                          <a:sym typeface="+mn-ea"/>
                        </a:rPr>
                        <a:t>四核Cortex-A17 2.2GH</a:t>
                      </a:r>
                      <a:r>
                        <a:rPr lang="zh-CN" sz="1200">
                          <a:sym typeface="+mn-ea"/>
                        </a:rPr>
                        <a:t>，</a:t>
                      </a:r>
                      <a:r>
                        <a:rPr sz="1200">
                          <a:sym typeface="+mn-ea"/>
                        </a:rPr>
                        <a:t>2*8GB存储</a:t>
                      </a:r>
                      <a:endParaRPr lang="zh-CN" altLang="en-US" sz="1200"/>
                    </a:p>
                  </a:txBody>
                  <a:tcPr/>
                </a:tc>
                <a:extLst>
                  <a:ext uri="{0D108BD9-81ED-4DB2-BD59-A6C34878D82A}">
                    <a16:rowId xmlns:a16="http://schemas.microsoft.com/office/drawing/2014/main" val="10004"/>
                  </a:ext>
                </a:extLst>
              </a:tr>
              <a:tr h="243840">
                <a:tc>
                  <a:txBody>
                    <a:bodyPr/>
                    <a:lstStyle/>
                    <a:p>
                      <a:pPr indent="0" fontAlgn="auto">
                        <a:lnSpc>
                          <a:spcPts val="1200"/>
                        </a:lnSpc>
                        <a:buNone/>
                      </a:pPr>
                      <a:r>
                        <a:rPr lang="zh-CN" altLang="en-US" sz="1200"/>
                        <a:t>人脸容量</a:t>
                      </a:r>
                    </a:p>
                  </a:txBody>
                  <a:tcPr/>
                </a:tc>
                <a:tc>
                  <a:txBody>
                    <a:bodyPr/>
                    <a:lstStyle/>
                    <a:p>
                      <a:pPr indent="0" fontAlgn="auto">
                        <a:lnSpc>
                          <a:spcPts val="1200"/>
                        </a:lnSpc>
                        <a:buNone/>
                      </a:pPr>
                      <a:r>
                        <a:rPr lang="en-US" altLang="zh-CN" sz="1200" dirty="0">
                          <a:sym typeface="+mn-ea"/>
                        </a:rPr>
                        <a:t>20000(</a:t>
                      </a:r>
                      <a:r>
                        <a:rPr lang="zh-CN" altLang="en-US" sz="1200" dirty="0">
                          <a:sym typeface="+mn-ea"/>
                        </a:rPr>
                        <a:t>标准</a:t>
                      </a:r>
                      <a:r>
                        <a:rPr lang="en-US" altLang="zh-CN" sz="1200" dirty="0">
                          <a:sym typeface="+mn-ea"/>
                        </a:rPr>
                        <a:t>),50000(</a:t>
                      </a:r>
                      <a:r>
                        <a:rPr lang="zh-CN" altLang="en-US" sz="1200" dirty="0">
                          <a:sym typeface="+mn-ea"/>
                        </a:rPr>
                        <a:t>扩展</a:t>
                      </a:r>
                      <a:r>
                        <a:rPr lang="en-US" altLang="zh-CN" sz="1200" dirty="0">
                          <a:sym typeface="+mn-ea"/>
                        </a:rPr>
                        <a:t>)</a:t>
                      </a:r>
                    </a:p>
                  </a:txBody>
                  <a:tcPr/>
                </a:tc>
                <a:tc>
                  <a:txBody>
                    <a:bodyPr/>
                    <a:lstStyle/>
                    <a:p>
                      <a:pPr indent="0" fontAlgn="auto">
                        <a:lnSpc>
                          <a:spcPts val="1200"/>
                        </a:lnSpc>
                        <a:buNone/>
                      </a:pPr>
                      <a:r>
                        <a:rPr lang="en-US" altLang="zh-CN" sz="1200" dirty="0">
                          <a:sym typeface="+mn-ea"/>
                        </a:rPr>
                        <a:t>20000(</a:t>
                      </a:r>
                      <a:r>
                        <a:rPr lang="zh-CN" altLang="en-US" sz="1200" dirty="0">
                          <a:sym typeface="+mn-ea"/>
                        </a:rPr>
                        <a:t>标准</a:t>
                      </a:r>
                      <a:r>
                        <a:rPr lang="en-US" altLang="zh-CN" sz="1200" dirty="0">
                          <a:sym typeface="+mn-ea"/>
                        </a:rPr>
                        <a:t>),50000(</a:t>
                      </a:r>
                      <a:r>
                        <a:rPr lang="zh-CN" altLang="en-US" sz="1200" dirty="0">
                          <a:sym typeface="+mn-ea"/>
                        </a:rPr>
                        <a:t>扩展</a:t>
                      </a:r>
                      <a:r>
                        <a:rPr lang="en-US" altLang="zh-CN" sz="1200" dirty="0">
                          <a:sym typeface="+mn-ea"/>
                        </a:rPr>
                        <a:t>)</a:t>
                      </a:r>
                    </a:p>
                  </a:txBody>
                  <a:tcPr/>
                </a:tc>
                <a:tc>
                  <a:txBody>
                    <a:bodyPr/>
                    <a:lstStyle/>
                    <a:p>
                      <a:pPr indent="0" fontAlgn="auto">
                        <a:lnSpc>
                          <a:spcPts val="1200"/>
                        </a:lnSpc>
                        <a:buNone/>
                      </a:pPr>
                      <a:r>
                        <a:rPr lang="en-US" altLang="zh-CN" sz="1200">
                          <a:sym typeface="+mn-ea"/>
                        </a:rPr>
                        <a:t>20000(</a:t>
                      </a:r>
                      <a:r>
                        <a:rPr lang="zh-CN" altLang="en-US" sz="1200">
                          <a:sym typeface="+mn-ea"/>
                        </a:rPr>
                        <a:t>标准</a:t>
                      </a:r>
                      <a:r>
                        <a:rPr lang="en-US" altLang="zh-CN" sz="1200">
                          <a:sym typeface="+mn-ea"/>
                        </a:rPr>
                        <a:t>),50000(</a:t>
                      </a:r>
                      <a:r>
                        <a:rPr lang="zh-CN" altLang="en-US" sz="1200">
                          <a:sym typeface="+mn-ea"/>
                        </a:rPr>
                        <a:t>扩展</a:t>
                      </a:r>
                      <a:r>
                        <a:rPr lang="en-US" altLang="zh-CN" sz="1200">
                          <a:sym typeface="+mn-ea"/>
                        </a:rPr>
                        <a:t>)</a:t>
                      </a:r>
                      <a:endParaRPr lang="zh-CN" altLang="en-US" sz="1200"/>
                    </a:p>
                  </a:txBody>
                  <a:tcPr/>
                </a:tc>
                <a:tc>
                  <a:txBody>
                    <a:bodyPr/>
                    <a:lstStyle/>
                    <a:p>
                      <a:pPr indent="0" fontAlgn="auto">
                        <a:lnSpc>
                          <a:spcPts val="1200"/>
                        </a:lnSpc>
                        <a:buNone/>
                      </a:pPr>
                      <a:r>
                        <a:rPr lang="en-US" altLang="zh-CN" sz="1200">
                          <a:sym typeface="+mn-ea"/>
                        </a:rPr>
                        <a:t>20000(</a:t>
                      </a:r>
                      <a:r>
                        <a:rPr lang="zh-CN" altLang="en-US" sz="1200">
                          <a:sym typeface="+mn-ea"/>
                        </a:rPr>
                        <a:t>标准</a:t>
                      </a:r>
                      <a:r>
                        <a:rPr lang="en-US" altLang="zh-CN" sz="1200">
                          <a:sym typeface="+mn-ea"/>
                        </a:rPr>
                        <a:t>),50000(</a:t>
                      </a:r>
                      <a:r>
                        <a:rPr lang="zh-CN" altLang="en-US" sz="1200">
                          <a:sym typeface="+mn-ea"/>
                        </a:rPr>
                        <a:t>扩展</a:t>
                      </a:r>
                      <a:r>
                        <a:rPr lang="en-US" altLang="zh-CN" sz="1200">
                          <a:sym typeface="+mn-ea"/>
                        </a:rPr>
                        <a:t>)</a:t>
                      </a:r>
                      <a:endParaRPr lang="zh-CN" altLang="en-US" sz="1200"/>
                    </a:p>
                  </a:txBody>
                  <a:tcPr/>
                </a:tc>
                <a:tc>
                  <a:txBody>
                    <a:bodyPr/>
                    <a:lstStyle/>
                    <a:p>
                      <a:pPr indent="0" fontAlgn="auto">
                        <a:lnSpc>
                          <a:spcPts val="1200"/>
                        </a:lnSpc>
                        <a:buNone/>
                      </a:pPr>
                      <a:r>
                        <a:rPr lang="en-US" altLang="zh-CN" sz="1200">
                          <a:sym typeface="+mn-ea"/>
                        </a:rPr>
                        <a:t>20000(</a:t>
                      </a:r>
                      <a:r>
                        <a:rPr lang="zh-CN" altLang="en-US" sz="1200">
                          <a:sym typeface="+mn-ea"/>
                        </a:rPr>
                        <a:t>标准</a:t>
                      </a:r>
                      <a:r>
                        <a:rPr lang="en-US" altLang="zh-CN" sz="1200">
                          <a:sym typeface="+mn-ea"/>
                        </a:rPr>
                        <a:t>),50000(</a:t>
                      </a:r>
                      <a:r>
                        <a:rPr lang="zh-CN" altLang="en-US" sz="1200">
                          <a:sym typeface="+mn-ea"/>
                        </a:rPr>
                        <a:t>扩展</a:t>
                      </a:r>
                      <a:r>
                        <a:rPr lang="en-US" altLang="zh-CN" sz="1200">
                          <a:sym typeface="+mn-ea"/>
                        </a:rPr>
                        <a:t>)</a:t>
                      </a:r>
                      <a:endParaRPr lang="zh-CN" altLang="en-US" sz="1200"/>
                    </a:p>
                  </a:txBody>
                  <a:tcPr/>
                </a:tc>
                <a:extLst>
                  <a:ext uri="{0D108BD9-81ED-4DB2-BD59-A6C34878D82A}">
                    <a16:rowId xmlns:a16="http://schemas.microsoft.com/office/drawing/2014/main" val="10005"/>
                  </a:ext>
                </a:extLst>
              </a:tr>
              <a:tr h="243840">
                <a:tc>
                  <a:txBody>
                    <a:bodyPr/>
                    <a:lstStyle/>
                    <a:p>
                      <a:pPr indent="0" fontAlgn="auto">
                        <a:lnSpc>
                          <a:spcPts val="1200"/>
                        </a:lnSpc>
                        <a:buNone/>
                      </a:pPr>
                      <a:r>
                        <a:rPr lang="zh-CN" altLang="en-US" sz="1200"/>
                        <a:t>显示屏尺寸</a:t>
                      </a:r>
                    </a:p>
                  </a:txBody>
                  <a:tcPr/>
                </a:tc>
                <a:tc>
                  <a:txBody>
                    <a:bodyPr/>
                    <a:lstStyle/>
                    <a:p>
                      <a:pPr indent="0" fontAlgn="auto">
                        <a:lnSpc>
                          <a:spcPts val="1200"/>
                        </a:lnSpc>
                        <a:buNone/>
                      </a:pPr>
                      <a:r>
                        <a:rPr lang="en-US" altLang="zh-CN" sz="1200" dirty="0"/>
                        <a:t>8</a:t>
                      </a:r>
                      <a:r>
                        <a:rPr lang="zh-CN" altLang="en-US" sz="1200" dirty="0"/>
                        <a:t>寸</a:t>
                      </a:r>
                    </a:p>
                  </a:txBody>
                  <a:tcPr/>
                </a:tc>
                <a:tc>
                  <a:txBody>
                    <a:bodyPr/>
                    <a:lstStyle/>
                    <a:p>
                      <a:pPr indent="0" fontAlgn="auto">
                        <a:lnSpc>
                          <a:spcPts val="1200"/>
                        </a:lnSpc>
                        <a:buNone/>
                      </a:pPr>
                      <a:r>
                        <a:rPr lang="en-US" altLang="zh-CN" sz="1200" dirty="0"/>
                        <a:t>8</a:t>
                      </a:r>
                      <a:r>
                        <a:rPr lang="zh-CN" altLang="en-US" sz="1200" dirty="0"/>
                        <a:t>寸</a:t>
                      </a:r>
                    </a:p>
                  </a:txBody>
                  <a:tcPr/>
                </a:tc>
                <a:tc>
                  <a:txBody>
                    <a:bodyPr/>
                    <a:lstStyle/>
                    <a:p>
                      <a:pPr indent="0" fontAlgn="auto">
                        <a:lnSpc>
                          <a:spcPts val="1200"/>
                        </a:lnSpc>
                        <a:buNone/>
                      </a:pPr>
                      <a:r>
                        <a:rPr lang="en-US" altLang="zh-CN" sz="1200"/>
                        <a:t>10.1</a:t>
                      </a:r>
                      <a:r>
                        <a:rPr lang="zh-CN" altLang="en-US" sz="1200"/>
                        <a:t>寸</a:t>
                      </a:r>
                    </a:p>
                  </a:txBody>
                  <a:tcPr/>
                </a:tc>
                <a:tc>
                  <a:txBody>
                    <a:bodyPr/>
                    <a:lstStyle/>
                    <a:p>
                      <a:pPr indent="0" fontAlgn="auto">
                        <a:lnSpc>
                          <a:spcPts val="1200"/>
                        </a:lnSpc>
                        <a:buNone/>
                      </a:pPr>
                      <a:r>
                        <a:rPr lang="en-US" altLang="zh-CN" sz="1200"/>
                        <a:t>13.3</a:t>
                      </a:r>
                      <a:r>
                        <a:rPr lang="zh-CN" altLang="en-US" sz="1200"/>
                        <a:t>寸</a:t>
                      </a:r>
                    </a:p>
                  </a:txBody>
                  <a:tcPr/>
                </a:tc>
                <a:tc>
                  <a:txBody>
                    <a:bodyPr/>
                    <a:lstStyle/>
                    <a:p>
                      <a:pPr indent="0" fontAlgn="auto">
                        <a:lnSpc>
                          <a:spcPts val="1200"/>
                        </a:lnSpc>
                        <a:buNone/>
                      </a:pPr>
                      <a:r>
                        <a:rPr lang="en-US" altLang="zh-CN" sz="1200"/>
                        <a:t>15.5</a:t>
                      </a:r>
                      <a:r>
                        <a:rPr lang="zh-CN" altLang="en-US" sz="1200"/>
                        <a:t>寸</a:t>
                      </a:r>
                    </a:p>
                  </a:txBody>
                  <a:tcPr/>
                </a:tc>
                <a:extLst>
                  <a:ext uri="{0D108BD9-81ED-4DB2-BD59-A6C34878D82A}">
                    <a16:rowId xmlns:a16="http://schemas.microsoft.com/office/drawing/2014/main" val="10006"/>
                  </a:ext>
                </a:extLst>
              </a:tr>
              <a:tr h="265430">
                <a:tc>
                  <a:txBody>
                    <a:bodyPr/>
                    <a:lstStyle/>
                    <a:p>
                      <a:pPr indent="0" fontAlgn="auto">
                        <a:lnSpc>
                          <a:spcPts val="1200"/>
                        </a:lnSpc>
                        <a:buNone/>
                      </a:pPr>
                      <a:r>
                        <a:rPr lang="zh-CN" altLang="en-US" sz="1200"/>
                        <a:t>标识类型</a:t>
                      </a:r>
                    </a:p>
                  </a:txBody>
                  <a:tcPr/>
                </a:tc>
                <a:tc>
                  <a:txBody>
                    <a:bodyPr/>
                    <a:lstStyle/>
                    <a:p>
                      <a:pPr indent="0" fontAlgn="auto">
                        <a:lnSpc>
                          <a:spcPts val="1200"/>
                        </a:lnSpc>
                        <a:buNone/>
                      </a:pPr>
                      <a:r>
                        <a:rPr lang="zh-CN" altLang="en-US" sz="1200" dirty="0"/>
                        <a:t>人脸、卡、密码</a:t>
                      </a:r>
                    </a:p>
                  </a:txBody>
                  <a:tcPr/>
                </a:tc>
                <a:tc>
                  <a:txBody>
                    <a:bodyPr/>
                    <a:lstStyle/>
                    <a:p>
                      <a:pPr indent="0" fontAlgn="auto">
                        <a:lnSpc>
                          <a:spcPts val="1200"/>
                        </a:lnSpc>
                        <a:buNone/>
                      </a:pPr>
                      <a:r>
                        <a:rPr lang="zh-CN" altLang="en-US" sz="1200" dirty="0"/>
                        <a:t>人脸、卡、密码</a:t>
                      </a:r>
                    </a:p>
                  </a:txBody>
                  <a:tcPr/>
                </a:tc>
                <a:tc>
                  <a:txBody>
                    <a:bodyPr/>
                    <a:lstStyle/>
                    <a:p>
                      <a:pPr indent="0" fontAlgn="auto">
                        <a:lnSpc>
                          <a:spcPts val="1200"/>
                        </a:lnSpc>
                        <a:buNone/>
                      </a:pPr>
                      <a:r>
                        <a:rPr lang="zh-CN" altLang="en-US" sz="1200">
                          <a:sym typeface="+mn-ea"/>
                        </a:rPr>
                        <a:t>人脸、卡、密码</a:t>
                      </a:r>
                      <a:endParaRPr lang="zh-CN" altLang="en-US" sz="1200"/>
                    </a:p>
                  </a:txBody>
                  <a:tcPr/>
                </a:tc>
                <a:tc>
                  <a:txBody>
                    <a:bodyPr/>
                    <a:lstStyle/>
                    <a:p>
                      <a:pPr indent="0" fontAlgn="auto">
                        <a:lnSpc>
                          <a:spcPts val="1200"/>
                        </a:lnSpc>
                        <a:buNone/>
                      </a:pPr>
                      <a:r>
                        <a:rPr lang="zh-CN" altLang="en-US" sz="1200">
                          <a:sym typeface="+mn-ea"/>
                        </a:rPr>
                        <a:t>人脸、卡、密码</a:t>
                      </a:r>
                      <a:endParaRPr lang="zh-CN" altLang="en-US" sz="1200"/>
                    </a:p>
                  </a:txBody>
                  <a:tcPr/>
                </a:tc>
                <a:tc>
                  <a:txBody>
                    <a:bodyPr/>
                    <a:lstStyle/>
                    <a:p>
                      <a:pPr indent="0" fontAlgn="auto">
                        <a:lnSpc>
                          <a:spcPts val="1200"/>
                        </a:lnSpc>
                        <a:buNone/>
                      </a:pPr>
                      <a:r>
                        <a:rPr lang="zh-CN" altLang="en-US" sz="1200">
                          <a:sym typeface="+mn-ea"/>
                        </a:rPr>
                        <a:t>人脸、卡、密码</a:t>
                      </a:r>
                      <a:endParaRPr lang="zh-CN" altLang="en-US" sz="1200"/>
                    </a:p>
                  </a:txBody>
                  <a:tcPr/>
                </a:tc>
                <a:extLst>
                  <a:ext uri="{0D108BD9-81ED-4DB2-BD59-A6C34878D82A}">
                    <a16:rowId xmlns:a16="http://schemas.microsoft.com/office/drawing/2014/main" val="10007"/>
                  </a:ext>
                </a:extLst>
              </a:tr>
              <a:tr h="243840">
                <a:tc>
                  <a:txBody>
                    <a:bodyPr/>
                    <a:lstStyle/>
                    <a:p>
                      <a:pPr indent="0" fontAlgn="auto">
                        <a:lnSpc>
                          <a:spcPts val="1200"/>
                        </a:lnSpc>
                        <a:buNone/>
                      </a:pPr>
                      <a:r>
                        <a:rPr lang="zh-CN" altLang="en-US" sz="1200"/>
                        <a:t>读卡距离</a:t>
                      </a:r>
                    </a:p>
                  </a:txBody>
                  <a:tcPr/>
                </a:tc>
                <a:tc>
                  <a:txBody>
                    <a:bodyPr/>
                    <a:lstStyle/>
                    <a:p>
                      <a:pPr indent="0" fontAlgn="auto">
                        <a:lnSpc>
                          <a:spcPts val="1200"/>
                        </a:lnSpc>
                        <a:buNone/>
                      </a:pPr>
                      <a:r>
                        <a:rPr lang="zh-CN" altLang="en-US" sz="1200" dirty="0">
                          <a:latin typeface="宋体" panose="02010600030101010101" pitchFamily="2" charset="-122"/>
                          <a:ea typeface="宋体" panose="02010600030101010101" pitchFamily="2" charset="-122"/>
                          <a:sym typeface="+mn-ea"/>
                        </a:rPr>
                        <a:t>≥</a:t>
                      </a:r>
                      <a:r>
                        <a:rPr lang="en-US" altLang="zh-CN" sz="1200" dirty="0">
                          <a:sym typeface="+mn-ea"/>
                        </a:rPr>
                        <a:t>5mm</a:t>
                      </a:r>
                      <a:endParaRPr lang="zh-CN" altLang="en-US" sz="1200" dirty="0"/>
                    </a:p>
                  </a:txBody>
                  <a:tcPr/>
                </a:tc>
                <a:tc>
                  <a:txBody>
                    <a:bodyPr/>
                    <a:lstStyle/>
                    <a:p>
                      <a:pPr indent="0" fontAlgn="auto">
                        <a:lnSpc>
                          <a:spcPts val="1200"/>
                        </a:lnSpc>
                        <a:buNone/>
                      </a:pPr>
                      <a:r>
                        <a:rPr lang="zh-CN" altLang="en-US" sz="1200" dirty="0">
                          <a:latin typeface="宋体" panose="02010600030101010101" pitchFamily="2" charset="-122"/>
                          <a:ea typeface="宋体" panose="02010600030101010101" pitchFamily="2" charset="-122"/>
                          <a:sym typeface="+mn-ea"/>
                        </a:rPr>
                        <a:t>≥</a:t>
                      </a:r>
                      <a:r>
                        <a:rPr lang="en-US" altLang="zh-CN" sz="1200" dirty="0">
                          <a:sym typeface="+mn-ea"/>
                        </a:rPr>
                        <a:t>5mm</a:t>
                      </a:r>
                      <a:endParaRPr lang="zh-CN" altLang="en-US" sz="1200" dirty="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5mm</a:t>
                      </a:r>
                      <a:endParaRPr lang="zh-CN" altLang="en-US" sz="120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5mm</a:t>
                      </a:r>
                      <a:endParaRPr lang="zh-CN" altLang="en-US" sz="120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5mm</a:t>
                      </a:r>
                      <a:endParaRPr lang="zh-CN" altLang="en-US" sz="1200"/>
                    </a:p>
                  </a:txBody>
                  <a:tcPr/>
                </a:tc>
                <a:extLst>
                  <a:ext uri="{0D108BD9-81ED-4DB2-BD59-A6C34878D82A}">
                    <a16:rowId xmlns:a16="http://schemas.microsoft.com/office/drawing/2014/main" val="10008"/>
                  </a:ext>
                </a:extLst>
              </a:tr>
              <a:tr h="243840">
                <a:tc>
                  <a:txBody>
                    <a:bodyPr/>
                    <a:lstStyle/>
                    <a:p>
                      <a:pPr indent="0" fontAlgn="auto">
                        <a:lnSpc>
                          <a:spcPts val="1200"/>
                        </a:lnSpc>
                        <a:buNone/>
                      </a:pPr>
                      <a:r>
                        <a:rPr lang="zh-CN" altLang="en-US" sz="1200"/>
                        <a:t>通讯接口</a:t>
                      </a:r>
                    </a:p>
                  </a:txBody>
                  <a:tcPr/>
                </a:tc>
                <a:tc>
                  <a:txBody>
                    <a:bodyPr/>
                    <a:lstStyle/>
                    <a:p>
                      <a:pPr indent="0" fontAlgn="auto">
                        <a:lnSpc>
                          <a:spcPts val="1200"/>
                        </a:lnSpc>
                        <a:buNone/>
                      </a:pPr>
                      <a:r>
                        <a:rPr lang="en-US" altLang="zh-CN" sz="1200" dirty="0">
                          <a:sym typeface="+mn-ea"/>
                        </a:rPr>
                        <a:t>10/100M</a:t>
                      </a:r>
                      <a:r>
                        <a:rPr lang="zh-CN" altLang="en-US" sz="1200" dirty="0">
                          <a:sym typeface="+mn-ea"/>
                        </a:rPr>
                        <a:t>自适应网口</a:t>
                      </a:r>
                      <a:endParaRPr lang="zh-CN" altLang="en-US" sz="1200" dirty="0"/>
                    </a:p>
                  </a:txBody>
                  <a:tcPr/>
                </a:tc>
                <a:tc>
                  <a:txBody>
                    <a:bodyPr/>
                    <a:lstStyle/>
                    <a:p>
                      <a:pPr indent="0" fontAlgn="auto">
                        <a:lnSpc>
                          <a:spcPts val="1200"/>
                        </a:lnSpc>
                        <a:buNone/>
                      </a:pPr>
                      <a:r>
                        <a:rPr lang="en-US" altLang="zh-CN" sz="1200" dirty="0">
                          <a:sym typeface="+mn-ea"/>
                        </a:rPr>
                        <a:t>10/100M</a:t>
                      </a:r>
                      <a:r>
                        <a:rPr lang="zh-CN" altLang="en-US" sz="1200" dirty="0">
                          <a:sym typeface="+mn-ea"/>
                        </a:rPr>
                        <a:t>自适应网口</a:t>
                      </a:r>
                      <a:endParaRPr lang="zh-CN" altLang="en-US" sz="1200" dirty="0"/>
                    </a:p>
                  </a:txBody>
                  <a:tcPr/>
                </a:tc>
                <a:tc>
                  <a:txBody>
                    <a:bodyPr/>
                    <a:lstStyle/>
                    <a:p>
                      <a:pPr indent="0" fontAlgn="auto">
                        <a:lnSpc>
                          <a:spcPts val="1200"/>
                        </a:lnSpc>
                        <a:buNone/>
                      </a:pPr>
                      <a:r>
                        <a:rPr lang="en-US" altLang="zh-CN" sz="1200">
                          <a:sym typeface="+mn-ea"/>
                        </a:rPr>
                        <a:t>10/100M</a:t>
                      </a:r>
                      <a:r>
                        <a:rPr lang="zh-CN" altLang="en-US" sz="1200">
                          <a:sym typeface="+mn-ea"/>
                        </a:rPr>
                        <a:t>自适应网口</a:t>
                      </a:r>
                      <a:endParaRPr lang="zh-CN" altLang="en-US" sz="1200"/>
                    </a:p>
                  </a:txBody>
                  <a:tcPr/>
                </a:tc>
                <a:tc>
                  <a:txBody>
                    <a:bodyPr/>
                    <a:lstStyle/>
                    <a:p>
                      <a:pPr indent="0" fontAlgn="auto">
                        <a:lnSpc>
                          <a:spcPts val="1200"/>
                        </a:lnSpc>
                        <a:buNone/>
                      </a:pPr>
                      <a:r>
                        <a:rPr lang="en-US" altLang="zh-CN" sz="1200">
                          <a:sym typeface="+mn-ea"/>
                        </a:rPr>
                        <a:t>10/100M</a:t>
                      </a:r>
                      <a:r>
                        <a:rPr lang="zh-CN" altLang="en-US" sz="1200">
                          <a:sym typeface="+mn-ea"/>
                        </a:rPr>
                        <a:t>自适应网口</a:t>
                      </a:r>
                      <a:endParaRPr lang="zh-CN" altLang="en-US" sz="1200"/>
                    </a:p>
                  </a:txBody>
                  <a:tcPr/>
                </a:tc>
                <a:tc>
                  <a:txBody>
                    <a:bodyPr/>
                    <a:lstStyle/>
                    <a:p>
                      <a:pPr indent="0" fontAlgn="auto">
                        <a:lnSpc>
                          <a:spcPts val="1200"/>
                        </a:lnSpc>
                        <a:buNone/>
                      </a:pPr>
                      <a:r>
                        <a:rPr lang="en-US" altLang="zh-CN" sz="1200">
                          <a:sym typeface="+mn-ea"/>
                        </a:rPr>
                        <a:t>10/100M</a:t>
                      </a:r>
                      <a:r>
                        <a:rPr lang="zh-CN" altLang="en-US" sz="1200">
                          <a:sym typeface="+mn-ea"/>
                        </a:rPr>
                        <a:t>自适应网口</a:t>
                      </a:r>
                      <a:endParaRPr lang="zh-CN" altLang="en-US" sz="1200"/>
                    </a:p>
                  </a:txBody>
                  <a:tcPr/>
                </a:tc>
                <a:extLst>
                  <a:ext uri="{0D108BD9-81ED-4DB2-BD59-A6C34878D82A}">
                    <a16:rowId xmlns:a16="http://schemas.microsoft.com/office/drawing/2014/main" val="10009"/>
                  </a:ext>
                </a:extLst>
              </a:tr>
              <a:tr h="243840">
                <a:tc>
                  <a:txBody>
                    <a:bodyPr/>
                    <a:lstStyle/>
                    <a:p>
                      <a:pPr indent="0" fontAlgn="auto">
                        <a:lnSpc>
                          <a:spcPts val="1200"/>
                        </a:lnSpc>
                        <a:buNone/>
                      </a:pPr>
                      <a:r>
                        <a:rPr lang="zh-CN" altLang="en-US" sz="1200"/>
                        <a:t>工作温度</a:t>
                      </a:r>
                    </a:p>
                  </a:txBody>
                  <a:tcPr/>
                </a:tc>
                <a:tc>
                  <a:txBody>
                    <a:bodyPr/>
                    <a:lstStyle/>
                    <a:p>
                      <a:pPr indent="0" fontAlgn="auto">
                        <a:lnSpc>
                          <a:spcPts val="1200"/>
                        </a:lnSpc>
                        <a:buNone/>
                      </a:pPr>
                      <a:r>
                        <a:rPr lang="zh-CN" altLang="en-US" sz="1200" dirty="0">
                          <a:sym typeface="+mn-ea"/>
                        </a:rPr>
                        <a:t>-</a:t>
                      </a:r>
                      <a:r>
                        <a:rPr lang="en-US" altLang="zh-CN" sz="1200" dirty="0">
                          <a:sym typeface="+mn-ea"/>
                        </a:rPr>
                        <a:t>25</a:t>
                      </a:r>
                      <a:r>
                        <a:rPr lang="zh-CN" altLang="en-US" sz="1200" dirty="0">
                          <a:sym typeface="+mn-ea"/>
                        </a:rPr>
                        <a:t>℃</a:t>
                      </a:r>
                      <a:r>
                        <a:rPr lang="zh-CN" altLang="en-US" sz="1200" dirty="0">
                          <a:latin typeface="Arial" panose="020B0604020202020204" pitchFamily="34" charset="0"/>
                          <a:cs typeface="Arial" panose="020B0604020202020204" pitchFamily="34" charset="0"/>
                          <a:sym typeface="+mn-ea"/>
                        </a:rPr>
                        <a:t>~</a:t>
                      </a:r>
                      <a:r>
                        <a:rPr lang="zh-CN" altLang="en-US" sz="1200" dirty="0">
                          <a:sym typeface="+mn-ea"/>
                        </a:rPr>
                        <a:t>+</a:t>
                      </a:r>
                      <a:r>
                        <a:rPr lang="en-US" altLang="zh-CN" sz="1200" dirty="0">
                          <a:sym typeface="+mn-ea"/>
                        </a:rPr>
                        <a:t>65</a:t>
                      </a:r>
                      <a:r>
                        <a:rPr lang="zh-CN" altLang="en-US" sz="1200" dirty="0">
                          <a:sym typeface="+mn-ea"/>
                        </a:rPr>
                        <a:t>℃</a:t>
                      </a:r>
                      <a:endParaRPr lang="zh-CN" altLang="en-US" sz="1200" dirty="0"/>
                    </a:p>
                  </a:txBody>
                  <a:tcPr/>
                </a:tc>
                <a:tc>
                  <a:txBody>
                    <a:bodyPr/>
                    <a:lstStyle/>
                    <a:p>
                      <a:pPr indent="0" fontAlgn="auto">
                        <a:lnSpc>
                          <a:spcPts val="1200"/>
                        </a:lnSpc>
                        <a:buNone/>
                      </a:pPr>
                      <a:r>
                        <a:rPr lang="zh-CN" altLang="en-US" sz="1200" dirty="0">
                          <a:sym typeface="+mn-ea"/>
                        </a:rPr>
                        <a:t>-</a:t>
                      </a:r>
                      <a:r>
                        <a:rPr lang="en-US" altLang="zh-CN" sz="1200" dirty="0">
                          <a:sym typeface="+mn-ea"/>
                        </a:rPr>
                        <a:t>25</a:t>
                      </a:r>
                      <a:r>
                        <a:rPr lang="zh-CN" altLang="en-US" sz="1200" dirty="0">
                          <a:sym typeface="+mn-ea"/>
                        </a:rPr>
                        <a:t>℃</a:t>
                      </a:r>
                      <a:r>
                        <a:rPr lang="zh-CN" altLang="en-US" sz="1200" dirty="0">
                          <a:latin typeface="Arial" panose="020B0604020202020204" pitchFamily="34" charset="0"/>
                          <a:cs typeface="Arial" panose="020B0604020202020204" pitchFamily="34" charset="0"/>
                          <a:sym typeface="+mn-ea"/>
                        </a:rPr>
                        <a:t>~</a:t>
                      </a:r>
                      <a:r>
                        <a:rPr lang="zh-CN" altLang="en-US" sz="1200" dirty="0">
                          <a:sym typeface="+mn-ea"/>
                        </a:rPr>
                        <a:t>+</a:t>
                      </a:r>
                      <a:r>
                        <a:rPr lang="en-US" altLang="zh-CN" sz="1200" dirty="0">
                          <a:sym typeface="+mn-ea"/>
                        </a:rPr>
                        <a:t>65</a:t>
                      </a:r>
                      <a:r>
                        <a:rPr lang="zh-CN" altLang="en-US" sz="1200" dirty="0">
                          <a:sym typeface="+mn-ea"/>
                        </a:rPr>
                        <a:t>℃</a:t>
                      </a:r>
                      <a:endParaRPr lang="zh-CN" altLang="en-US" sz="1200" dirty="0"/>
                    </a:p>
                  </a:txBody>
                  <a:tcPr/>
                </a:tc>
                <a:tc>
                  <a:txBody>
                    <a:bodyPr/>
                    <a:lstStyle/>
                    <a:p>
                      <a:pPr indent="0" fontAlgn="auto">
                        <a:lnSpc>
                          <a:spcPts val="1200"/>
                        </a:lnSpc>
                        <a:buNone/>
                      </a:pPr>
                      <a:r>
                        <a:rPr lang="zh-CN" altLang="en-US" sz="1200">
                          <a:sym typeface="+mn-ea"/>
                        </a:rPr>
                        <a:t>-</a:t>
                      </a:r>
                      <a:r>
                        <a:rPr lang="en-US" altLang="zh-CN" sz="1200">
                          <a:sym typeface="+mn-ea"/>
                        </a:rPr>
                        <a:t>25</a:t>
                      </a:r>
                      <a:r>
                        <a:rPr lang="zh-CN" altLang="en-US" sz="1200">
                          <a:sym typeface="+mn-ea"/>
                        </a:rPr>
                        <a:t>℃</a:t>
                      </a:r>
                      <a:r>
                        <a:rPr lang="zh-CN" altLang="en-US" sz="1200">
                          <a:latin typeface="Arial" panose="020B0604020202020204" pitchFamily="34" charset="0"/>
                          <a:cs typeface="Arial" panose="020B0604020202020204" pitchFamily="34" charset="0"/>
                          <a:sym typeface="+mn-ea"/>
                        </a:rPr>
                        <a:t>~</a:t>
                      </a:r>
                      <a:r>
                        <a:rPr lang="zh-CN" altLang="en-US" sz="1200">
                          <a:sym typeface="+mn-ea"/>
                        </a:rPr>
                        <a:t>+</a:t>
                      </a:r>
                      <a:r>
                        <a:rPr lang="en-US" altLang="zh-CN" sz="1200">
                          <a:sym typeface="+mn-ea"/>
                        </a:rPr>
                        <a:t>65</a:t>
                      </a:r>
                      <a:r>
                        <a:rPr lang="zh-CN" altLang="en-US" sz="1200">
                          <a:sym typeface="+mn-ea"/>
                        </a:rPr>
                        <a:t>℃</a:t>
                      </a:r>
                      <a:endParaRPr lang="zh-CN" altLang="en-US" sz="1200"/>
                    </a:p>
                  </a:txBody>
                  <a:tcPr/>
                </a:tc>
                <a:tc>
                  <a:txBody>
                    <a:bodyPr/>
                    <a:lstStyle/>
                    <a:p>
                      <a:pPr indent="0" fontAlgn="auto">
                        <a:lnSpc>
                          <a:spcPts val="1200"/>
                        </a:lnSpc>
                        <a:buNone/>
                      </a:pPr>
                      <a:r>
                        <a:rPr lang="zh-CN" altLang="en-US" sz="1200">
                          <a:sym typeface="+mn-ea"/>
                        </a:rPr>
                        <a:t>-</a:t>
                      </a:r>
                      <a:r>
                        <a:rPr lang="en-US" altLang="zh-CN" sz="1200">
                          <a:sym typeface="+mn-ea"/>
                        </a:rPr>
                        <a:t>25</a:t>
                      </a:r>
                      <a:r>
                        <a:rPr lang="zh-CN" altLang="en-US" sz="1200">
                          <a:sym typeface="+mn-ea"/>
                        </a:rPr>
                        <a:t>℃</a:t>
                      </a:r>
                      <a:r>
                        <a:rPr lang="zh-CN" altLang="en-US" sz="1200">
                          <a:latin typeface="Arial" panose="020B0604020202020204" pitchFamily="34" charset="0"/>
                          <a:cs typeface="Arial" panose="020B0604020202020204" pitchFamily="34" charset="0"/>
                          <a:sym typeface="+mn-ea"/>
                        </a:rPr>
                        <a:t>~</a:t>
                      </a:r>
                      <a:r>
                        <a:rPr lang="zh-CN" altLang="en-US" sz="1200">
                          <a:sym typeface="+mn-ea"/>
                        </a:rPr>
                        <a:t>+</a:t>
                      </a:r>
                      <a:r>
                        <a:rPr lang="en-US" altLang="zh-CN" sz="1200">
                          <a:sym typeface="+mn-ea"/>
                        </a:rPr>
                        <a:t>65</a:t>
                      </a:r>
                      <a:r>
                        <a:rPr lang="zh-CN" altLang="en-US" sz="1200">
                          <a:sym typeface="+mn-ea"/>
                        </a:rPr>
                        <a:t>℃</a:t>
                      </a:r>
                      <a:endParaRPr lang="zh-CN" altLang="en-US" sz="1200"/>
                    </a:p>
                  </a:txBody>
                  <a:tcPr/>
                </a:tc>
                <a:tc>
                  <a:txBody>
                    <a:bodyPr/>
                    <a:lstStyle/>
                    <a:p>
                      <a:pPr indent="0" fontAlgn="auto">
                        <a:lnSpc>
                          <a:spcPts val="1200"/>
                        </a:lnSpc>
                        <a:buNone/>
                      </a:pPr>
                      <a:r>
                        <a:rPr lang="zh-CN" altLang="en-US" sz="1200">
                          <a:sym typeface="+mn-ea"/>
                        </a:rPr>
                        <a:t>-</a:t>
                      </a:r>
                      <a:r>
                        <a:rPr lang="en-US" altLang="zh-CN" sz="1200">
                          <a:sym typeface="+mn-ea"/>
                        </a:rPr>
                        <a:t>25</a:t>
                      </a:r>
                      <a:r>
                        <a:rPr lang="zh-CN" altLang="en-US" sz="1200">
                          <a:sym typeface="+mn-ea"/>
                        </a:rPr>
                        <a:t>℃</a:t>
                      </a:r>
                      <a:r>
                        <a:rPr lang="zh-CN" altLang="en-US" sz="1200">
                          <a:latin typeface="Arial" panose="020B0604020202020204" pitchFamily="34" charset="0"/>
                          <a:cs typeface="Arial" panose="020B0604020202020204" pitchFamily="34" charset="0"/>
                          <a:sym typeface="+mn-ea"/>
                        </a:rPr>
                        <a:t>~</a:t>
                      </a:r>
                      <a:r>
                        <a:rPr lang="zh-CN" altLang="en-US" sz="1200">
                          <a:sym typeface="+mn-ea"/>
                        </a:rPr>
                        <a:t>+</a:t>
                      </a:r>
                      <a:r>
                        <a:rPr lang="en-US" altLang="zh-CN" sz="1200">
                          <a:sym typeface="+mn-ea"/>
                        </a:rPr>
                        <a:t>65</a:t>
                      </a:r>
                      <a:r>
                        <a:rPr lang="zh-CN" altLang="en-US" sz="1200">
                          <a:sym typeface="+mn-ea"/>
                        </a:rPr>
                        <a:t>℃</a:t>
                      </a:r>
                      <a:endParaRPr lang="zh-CN" altLang="en-US" sz="1200"/>
                    </a:p>
                  </a:txBody>
                  <a:tcPr/>
                </a:tc>
                <a:extLst>
                  <a:ext uri="{0D108BD9-81ED-4DB2-BD59-A6C34878D82A}">
                    <a16:rowId xmlns:a16="http://schemas.microsoft.com/office/drawing/2014/main" val="10010"/>
                  </a:ext>
                </a:extLst>
              </a:tr>
              <a:tr h="247015">
                <a:tc>
                  <a:txBody>
                    <a:bodyPr/>
                    <a:lstStyle/>
                    <a:p>
                      <a:pPr indent="0" fontAlgn="auto">
                        <a:lnSpc>
                          <a:spcPts val="1200"/>
                        </a:lnSpc>
                        <a:buNone/>
                      </a:pPr>
                      <a:r>
                        <a:rPr lang="zh-CN" altLang="en-US" sz="1200"/>
                        <a:t>外形尺寸</a:t>
                      </a:r>
                    </a:p>
                  </a:txBody>
                  <a:tcPr/>
                </a:tc>
                <a:tc>
                  <a:txBody>
                    <a:bodyPr/>
                    <a:lstStyle/>
                    <a:p>
                      <a:pPr indent="0" fontAlgn="auto">
                        <a:lnSpc>
                          <a:spcPts val="1200"/>
                        </a:lnSpc>
                        <a:buNone/>
                      </a:pPr>
                      <a:r>
                        <a:rPr lang="zh-CN" altLang="en-US" sz="1200" dirty="0">
                          <a:sym typeface="+mn-ea"/>
                        </a:rPr>
                        <a:t>178</a:t>
                      </a:r>
                      <a:r>
                        <a:rPr lang="en-US" altLang="zh-CN" sz="1200" dirty="0">
                          <a:sym typeface="+mn-ea"/>
                        </a:rPr>
                        <a:t>(W)</a:t>
                      </a:r>
                      <a:r>
                        <a:rPr lang="zh-CN" altLang="en-US" sz="1200" dirty="0">
                          <a:sym typeface="+mn-ea"/>
                        </a:rPr>
                        <a:t>*274</a:t>
                      </a:r>
                      <a:r>
                        <a:rPr lang="en-US" altLang="zh-CN" sz="1200" dirty="0">
                          <a:sym typeface="+mn-ea"/>
                        </a:rPr>
                        <a:t>(H)</a:t>
                      </a:r>
                      <a:r>
                        <a:rPr lang="zh-CN" altLang="en-US" sz="1200" dirty="0">
                          <a:sym typeface="+mn-ea"/>
                        </a:rPr>
                        <a:t>*30</a:t>
                      </a:r>
                      <a:r>
                        <a:rPr lang="en-US" altLang="zh-CN" sz="1200" dirty="0">
                          <a:sym typeface="+mn-ea"/>
                        </a:rPr>
                        <a:t>(D)</a:t>
                      </a:r>
                      <a:r>
                        <a:rPr sz="1200" dirty="0">
                          <a:sym typeface="+mn-ea"/>
                        </a:rPr>
                        <a:t>mm</a:t>
                      </a:r>
                      <a:endParaRPr lang="zh-CN" altLang="en-US" sz="1200" dirty="0"/>
                    </a:p>
                  </a:txBody>
                  <a:tcPr/>
                </a:tc>
                <a:tc>
                  <a:txBody>
                    <a:bodyPr/>
                    <a:lstStyle/>
                    <a:p>
                      <a:pPr indent="0" fontAlgn="auto">
                        <a:lnSpc>
                          <a:spcPts val="1200"/>
                        </a:lnSpc>
                        <a:buNone/>
                      </a:pPr>
                      <a:r>
                        <a:rPr lang="zh-CN" altLang="en-US" sz="1200" dirty="0">
                          <a:sym typeface="+mn-ea"/>
                        </a:rPr>
                        <a:t>178</a:t>
                      </a:r>
                      <a:r>
                        <a:rPr lang="en-US" altLang="zh-CN" sz="1200" dirty="0">
                          <a:sym typeface="+mn-ea"/>
                        </a:rPr>
                        <a:t>(W)</a:t>
                      </a:r>
                      <a:r>
                        <a:rPr lang="zh-CN" altLang="en-US" sz="1200" dirty="0">
                          <a:sym typeface="+mn-ea"/>
                        </a:rPr>
                        <a:t>*274</a:t>
                      </a:r>
                      <a:r>
                        <a:rPr lang="en-US" altLang="zh-CN" sz="1200" dirty="0">
                          <a:sym typeface="+mn-ea"/>
                        </a:rPr>
                        <a:t>(H)</a:t>
                      </a:r>
                      <a:r>
                        <a:rPr lang="zh-CN" altLang="en-US" sz="1200" dirty="0">
                          <a:sym typeface="+mn-ea"/>
                        </a:rPr>
                        <a:t>*30</a:t>
                      </a:r>
                      <a:r>
                        <a:rPr lang="en-US" altLang="zh-CN" sz="1200" dirty="0">
                          <a:sym typeface="+mn-ea"/>
                        </a:rPr>
                        <a:t>(D)</a:t>
                      </a:r>
                      <a:r>
                        <a:rPr sz="1200" dirty="0">
                          <a:sym typeface="+mn-ea"/>
                        </a:rPr>
                        <a:t>mm</a:t>
                      </a:r>
                      <a:endParaRPr lang="zh-CN" altLang="en-US" sz="1200" dirty="0"/>
                    </a:p>
                  </a:txBody>
                  <a:tcPr/>
                </a:tc>
                <a:tc>
                  <a:txBody>
                    <a:bodyPr/>
                    <a:lstStyle/>
                    <a:p>
                      <a:pPr indent="0" fontAlgn="auto">
                        <a:lnSpc>
                          <a:spcPts val="1200"/>
                        </a:lnSpc>
                        <a:buNone/>
                      </a:pPr>
                      <a:r>
                        <a:rPr lang="zh-CN" altLang="en-US" sz="1200"/>
                        <a:t>251</a:t>
                      </a:r>
                      <a:r>
                        <a:rPr lang="en-US" altLang="zh-CN" sz="1200"/>
                        <a:t>(W)</a:t>
                      </a:r>
                      <a:r>
                        <a:rPr lang="zh-CN" altLang="en-US" sz="1200"/>
                        <a:t>*320</a:t>
                      </a:r>
                      <a:r>
                        <a:rPr lang="en-US" altLang="zh-CN" sz="1200"/>
                        <a:t>(H)</a:t>
                      </a:r>
                      <a:r>
                        <a:rPr lang="zh-CN" altLang="en-US" sz="1200"/>
                        <a:t>*20</a:t>
                      </a:r>
                      <a:r>
                        <a:rPr lang="en-US" altLang="zh-CN" sz="1200"/>
                        <a:t>(D)</a:t>
                      </a:r>
                      <a:r>
                        <a:rPr lang="zh-CN" altLang="en-US" sz="1200"/>
                        <a:t>mm</a:t>
                      </a:r>
                    </a:p>
                  </a:txBody>
                  <a:tcPr/>
                </a:tc>
                <a:tc>
                  <a:txBody>
                    <a:bodyPr/>
                    <a:lstStyle/>
                    <a:p>
                      <a:pPr indent="0" fontAlgn="auto">
                        <a:lnSpc>
                          <a:spcPts val="1200"/>
                        </a:lnSpc>
                        <a:buNone/>
                      </a:pPr>
                      <a:r>
                        <a:rPr lang="zh-CN" altLang="en-US" sz="1200"/>
                        <a:t>320</a:t>
                      </a:r>
                      <a:r>
                        <a:rPr lang="en-US" altLang="zh-CN" sz="1200"/>
                        <a:t>(W)</a:t>
                      </a:r>
                      <a:r>
                        <a:rPr lang="zh-CN" altLang="en-US" sz="1200"/>
                        <a:t>*355</a:t>
                      </a:r>
                      <a:r>
                        <a:rPr lang="en-US" altLang="zh-CN" sz="1200"/>
                        <a:t>(H)</a:t>
                      </a:r>
                      <a:r>
                        <a:rPr lang="zh-CN" altLang="en-US" sz="1200"/>
                        <a:t>*20</a:t>
                      </a:r>
                      <a:r>
                        <a:rPr lang="en-US" altLang="zh-CN" sz="1200"/>
                        <a:t>(D)</a:t>
                      </a:r>
                      <a:r>
                        <a:rPr lang="zh-CN" altLang="en-US" sz="1200"/>
                        <a:t>mm</a:t>
                      </a:r>
                    </a:p>
                  </a:txBody>
                  <a:tcPr/>
                </a:tc>
                <a:tc>
                  <a:txBody>
                    <a:bodyPr/>
                    <a:lstStyle/>
                    <a:p>
                      <a:pPr indent="0" fontAlgn="auto">
                        <a:lnSpc>
                          <a:spcPts val="1200"/>
                        </a:lnSpc>
                        <a:buNone/>
                      </a:pPr>
                      <a:r>
                        <a:rPr lang="zh-CN" altLang="en-US" sz="1200" dirty="0"/>
                        <a:t>570</a:t>
                      </a:r>
                      <a:r>
                        <a:rPr lang="en-US" altLang="zh-CN" sz="1200" dirty="0"/>
                        <a:t>(H)</a:t>
                      </a:r>
                      <a:r>
                        <a:rPr lang="zh-CN" altLang="en-US" sz="1200" dirty="0"/>
                        <a:t>*260</a:t>
                      </a:r>
                      <a:r>
                        <a:rPr lang="en-US" altLang="zh-CN" sz="1200" dirty="0"/>
                        <a:t>(W)</a:t>
                      </a:r>
                      <a:r>
                        <a:rPr lang="zh-CN" altLang="en-US" sz="1200" dirty="0"/>
                        <a:t>*18</a:t>
                      </a:r>
                      <a:r>
                        <a:rPr lang="en-US" altLang="zh-CN" sz="1200" dirty="0"/>
                        <a:t>(D)</a:t>
                      </a:r>
                      <a:r>
                        <a:rPr lang="zh-CN" altLang="en-US" sz="1200" dirty="0"/>
                        <a:t>mm</a:t>
                      </a:r>
                    </a:p>
                  </a:txBody>
                  <a:tcPr/>
                </a:tc>
                <a:extLst>
                  <a:ext uri="{0D108BD9-81ED-4DB2-BD59-A6C34878D82A}">
                    <a16:rowId xmlns:a16="http://schemas.microsoft.com/office/drawing/2014/main" val="10011"/>
                  </a:ext>
                </a:extLst>
              </a:tr>
            </a:tbl>
          </a:graphicData>
        </a:graphic>
      </p:graphicFrame>
      <p:pic>
        <p:nvPicPr>
          <p:cNvPr id="22" name="图片 21">
            <a:extLst>
              <a:ext uri="{FF2B5EF4-FFF2-40B4-BE49-F238E27FC236}">
                <a16:creationId xmlns:a16="http://schemas.microsoft.com/office/drawing/2014/main" id="{B81C13AF-1F13-4B64-BD60-1AA10E407394}"/>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620373" y="1090574"/>
            <a:ext cx="681030" cy="1236933"/>
          </a:xfrm>
          <a:prstGeom prst="rect">
            <a:avLst/>
          </a:prstGeom>
        </p:spPr>
      </p:pic>
      <p:sp>
        <p:nvSpPr>
          <p:cNvPr id="24" name="文本框 23">
            <a:extLst>
              <a:ext uri="{FF2B5EF4-FFF2-40B4-BE49-F238E27FC236}">
                <a16:creationId xmlns:a16="http://schemas.microsoft.com/office/drawing/2014/main" id="{04939AA7-834F-6485-747E-29113B3F2D34}"/>
              </a:ext>
            </a:extLst>
          </p:cNvPr>
          <p:cNvSpPr txBox="1"/>
          <p:nvPr>
            <p:custDataLst>
              <p:tags r:id="rId6"/>
            </p:custDataLst>
          </p:nvPr>
        </p:nvSpPr>
        <p:spPr>
          <a:xfrm>
            <a:off x="5181600" y="2439959"/>
            <a:ext cx="1558577" cy="276999"/>
          </a:xfrm>
          <a:prstGeom prst="rect">
            <a:avLst/>
          </a:prstGeom>
          <a:noFill/>
        </p:spPr>
        <p:txBody>
          <a:bodyPr wrap="square" rtlCol="0">
            <a:spAutoFit/>
          </a:bodyPr>
          <a:lstStyle/>
          <a:p>
            <a:r>
              <a:rPr lang="en-US" altLang="zh-CN" sz="1200" dirty="0"/>
              <a:t>8</a:t>
            </a:r>
            <a:r>
              <a:rPr lang="zh-CN" altLang="en-US" sz="1200" dirty="0"/>
              <a:t>寸云对讲主机</a:t>
            </a:r>
            <a:r>
              <a:rPr lang="en-US" altLang="zh-CN" sz="1200" dirty="0"/>
              <a:t>(</a:t>
            </a:r>
            <a:r>
              <a:rPr lang="zh-CN" altLang="en-US" sz="1200" dirty="0"/>
              <a:t>主推</a:t>
            </a:r>
            <a:r>
              <a:rPr lang="en-US" altLang="zh-CN" sz="1200" dirty="0"/>
              <a:t>)</a:t>
            </a:r>
            <a:endParaRPr lang="zh-CN" altLang="en-US" sz="1200" dirty="0"/>
          </a:p>
        </p:txBody>
      </p:sp>
      <p:sp>
        <p:nvSpPr>
          <p:cNvPr id="26" name="TextBox 4">
            <a:extLst>
              <a:ext uri="{FF2B5EF4-FFF2-40B4-BE49-F238E27FC236}">
                <a16:creationId xmlns:a16="http://schemas.microsoft.com/office/drawing/2014/main" id="{36F2D8B0-9428-11D0-B8FD-83F6A6B07BF0}"/>
              </a:ext>
            </a:extLst>
          </p:cNvPr>
          <p:cNvSpPr txBox="1">
            <a:spLocks noChangeArrowheads="1"/>
          </p:cNvSpPr>
          <p:nvPr/>
        </p:nvSpPr>
        <p:spPr bwMode="auto">
          <a:xfrm>
            <a:off x="585886" y="4457891"/>
            <a:ext cx="87577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Tree>
    <p:extLst>
      <p:ext uri="{BB962C8B-B14F-4D97-AF65-F5344CB8AC3E}">
        <p14:creationId xmlns:p14="http://schemas.microsoft.com/office/powerpoint/2010/main" val="3499167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1027E-3498-586E-E668-6ED5DC4D95C4}"/>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835466AA-6136-829F-C759-96BC3E9D868A}"/>
              </a:ext>
            </a:extLst>
          </p:cNvPr>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人脸识别云对讲</a:t>
            </a:r>
          </a:p>
        </p:txBody>
      </p:sp>
      <p:sp>
        <p:nvSpPr>
          <p:cNvPr id="2" name="TextBox 4">
            <a:extLst>
              <a:ext uri="{FF2B5EF4-FFF2-40B4-BE49-F238E27FC236}">
                <a16:creationId xmlns:a16="http://schemas.microsoft.com/office/drawing/2014/main" id="{FF6974B6-6693-DC61-534A-AFCFA5787A2F}"/>
              </a:ext>
            </a:extLst>
          </p:cNvPr>
          <p:cNvSpPr txBox="1">
            <a:spLocks noChangeArrowheads="1"/>
          </p:cNvSpPr>
          <p:nvPr/>
        </p:nvSpPr>
        <p:spPr bwMode="auto">
          <a:xfrm>
            <a:off x="382009" y="648050"/>
            <a:ext cx="5070476" cy="2738053"/>
          </a:xfrm>
          <a:prstGeom prst="rect">
            <a:avLst/>
          </a:prstGeom>
          <a:noFill/>
          <a:ln w="9525">
            <a:noFill/>
            <a:miter lim="800000"/>
          </a:ln>
        </p:spPr>
        <p:txBody>
          <a:bodyPr wrap="square" lIns="92135" tIns="46067" rIns="92135" bIns="46067">
            <a:spAutoFit/>
          </a:bodyPr>
          <a:lstStyle/>
          <a:p>
            <a:pPr algn="l">
              <a:lnSpc>
                <a:spcPct val="150000"/>
              </a:lnSpc>
            </a:pP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云对讲室内分机</a:t>
            </a:r>
            <a:b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br>
            <a:r>
              <a:rPr lang="zh-CN" altLang="en-US" sz="1200" b="1" dirty="0">
                <a:latin typeface="微软雅黑" panose="020B0503020204020204" charset="-122"/>
                <a:ea typeface="微软雅黑" panose="020B0503020204020204" charset="-122"/>
                <a:sym typeface="宋体" panose="02010600030101010101" pitchFamily="2" charset="-122"/>
              </a:rPr>
              <a:t>功能特点</a:t>
            </a:r>
            <a:endParaRPr lang="en-US" altLang="zh-CN" sz="1200" b="1"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、视频对讲：和云对讲主机人员进行视频对讲，直观方便；</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、界面简洁：采用触摸或按键操作，机器界面简洁，操作方便；</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、多种接口：支持</a:t>
            </a:r>
            <a:r>
              <a:rPr lang="en-US" altLang="zh-CN" sz="1200" dirty="0">
                <a:latin typeface="微软雅黑" panose="020B0503020204020204" charset="-122"/>
                <a:ea typeface="微软雅黑" panose="020B0503020204020204" charset="-122"/>
                <a:sym typeface="宋体" panose="02010600030101010101" pitchFamily="2" charset="-122"/>
              </a:rPr>
              <a:t>HTTP\MQTT</a:t>
            </a:r>
            <a:r>
              <a:rPr lang="zh-CN" altLang="en-US" sz="1200" dirty="0">
                <a:latin typeface="微软雅黑" panose="020B0503020204020204" charset="-122"/>
                <a:ea typeface="微软雅黑" panose="020B0503020204020204" charset="-122"/>
                <a:sym typeface="宋体" panose="02010600030101010101" pitchFamily="2" charset="-122"/>
              </a:rPr>
              <a:t>协议；</a:t>
            </a: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、多种规格可选：用户可根据需求，选择需要的品类产品。</a:t>
            </a:r>
            <a:endParaRPr lang="en-US" altLang="zh-CN" sz="1200" dirty="0">
              <a:latin typeface="微软雅黑" panose="020B0503020204020204" charset="-122"/>
              <a:ea typeface="微软雅黑" panose="020B0503020204020204" charset="-122"/>
              <a:sym typeface="宋体" panose="02010600030101010101" pitchFamily="2" charset="-122"/>
            </a:endParaRPr>
          </a:p>
          <a:p>
            <a:pPr algn="l">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、支持与我司梯控系统联动，实现业主单元门刷脸、刷码呼梯、访客单元门呼叫手机</a:t>
            </a:r>
            <a:r>
              <a:rPr lang="en-US" altLang="zh-CN" sz="1200" dirty="0">
                <a:latin typeface="微软雅黑" panose="020B0503020204020204" charset="-122"/>
                <a:ea typeface="微软雅黑" panose="020B0503020204020204" charset="-122"/>
                <a:sym typeface="宋体" panose="02010600030101010101" pitchFamily="2" charset="-122"/>
              </a:rPr>
              <a:t>APP</a:t>
            </a:r>
            <a:r>
              <a:rPr lang="zh-CN" altLang="en-US" sz="1200" dirty="0">
                <a:latin typeface="微软雅黑" panose="020B0503020204020204" charset="-122"/>
                <a:ea typeface="微软雅黑" panose="020B0503020204020204" charset="-122"/>
                <a:sym typeface="宋体" panose="02010600030101010101" pitchFamily="2" charset="-122"/>
              </a:rPr>
              <a:t>或者室内分机呼梯和乘梯、业主通过室内分机互换、室内分机一键招梯等功能。</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sp>
        <p:nvSpPr>
          <p:cNvPr id="26" name="TextBox 4">
            <a:extLst>
              <a:ext uri="{FF2B5EF4-FFF2-40B4-BE49-F238E27FC236}">
                <a16:creationId xmlns:a16="http://schemas.microsoft.com/office/drawing/2014/main" id="{36F2D8B0-9428-11D0-B8FD-83F6A6B07BF0}"/>
              </a:ext>
            </a:extLst>
          </p:cNvPr>
          <p:cNvSpPr txBox="1">
            <a:spLocks noChangeArrowheads="1"/>
          </p:cNvSpPr>
          <p:nvPr/>
        </p:nvSpPr>
        <p:spPr bwMode="auto">
          <a:xfrm>
            <a:off x="585886" y="4457891"/>
            <a:ext cx="87577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graphicFrame>
        <p:nvGraphicFramePr>
          <p:cNvPr id="3" name="表格 2">
            <a:extLst>
              <a:ext uri="{FF2B5EF4-FFF2-40B4-BE49-F238E27FC236}">
                <a16:creationId xmlns:a16="http://schemas.microsoft.com/office/drawing/2014/main" id="{29110888-0AE0-4395-D80E-F6B53A5ABE1C}"/>
              </a:ext>
            </a:extLst>
          </p:cNvPr>
          <p:cNvGraphicFramePr/>
          <p:nvPr>
            <p:custDataLst>
              <p:tags r:id="rId1"/>
            </p:custDataLst>
            <p:extLst>
              <p:ext uri="{D42A27DB-BD31-4B8C-83A1-F6EECF244321}">
                <p14:modId xmlns:p14="http://schemas.microsoft.com/office/powerpoint/2010/main" val="518816848"/>
              </p:ext>
            </p:extLst>
          </p:nvPr>
        </p:nvGraphicFramePr>
        <p:xfrm>
          <a:off x="1670193" y="3429000"/>
          <a:ext cx="9589135" cy="2484120"/>
        </p:xfrm>
        <a:graphic>
          <a:graphicData uri="http://schemas.openxmlformats.org/drawingml/2006/table">
            <a:tbl>
              <a:tblPr firstRow="1" bandRow="1">
                <a:tableStyleId>{5C22544A-7EE6-4342-B048-85BDC9FD1C3A}</a:tableStyleId>
              </a:tblPr>
              <a:tblGrid>
                <a:gridCol w="1476375">
                  <a:extLst>
                    <a:ext uri="{9D8B030D-6E8A-4147-A177-3AD203B41FA5}">
                      <a16:colId xmlns:a16="http://schemas.microsoft.com/office/drawing/2014/main" val="20000"/>
                    </a:ext>
                  </a:extLst>
                </a:gridCol>
                <a:gridCol w="1998980">
                  <a:extLst>
                    <a:ext uri="{9D8B030D-6E8A-4147-A177-3AD203B41FA5}">
                      <a16:colId xmlns:a16="http://schemas.microsoft.com/office/drawing/2014/main" val="20001"/>
                    </a:ext>
                  </a:extLst>
                </a:gridCol>
                <a:gridCol w="1953895">
                  <a:extLst>
                    <a:ext uri="{9D8B030D-6E8A-4147-A177-3AD203B41FA5}">
                      <a16:colId xmlns:a16="http://schemas.microsoft.com/office/drawing/2014/main" val="20002"/>
                    </a:ext>
                  </a:extLst>
                </a:gridCol>
                <a:gridCol w="2089785">
                  <a:extLst>
                    <a:ext uri="{9D8B030D-6E8A-4147-A177-3AD203B41FA5}">
                      <a16:colId xmlns:a16="http://schemas.microsoft.com/office/drawing/2014/main" val="20003"/>
                    </a:ext>
                  </a:extLst>
                </a:gridCol>
                <a:gridCol w="2070100">
                  <a:extLst>
                    <a:ext uri="{9D8B030D-6E8A-4147-A177-3AD203B41FA5}">
                      <a16:colId xmlns:a16="http://schemas.microsoft.com/office/drawing/2014/main" val="20004"/>
                    </a:ext>
                  </a:extLst>
                </a:gridCol>
              </a:tblGrid>
              <a:tr h="264795">
                <a:tc>
                  <a:txBody>
                    <a:bodyPr/>
                    <a:lstStyle/>
                    <a:p>
                      <a:pPr indent="0" fontAlgn="auto">
                        <a:lnSpc>
                          <a:spcPts val="1200"/>
                        </a:lnSpc>
                        <a:buNone/>
                      </a:pPr>
                      <a:r>
                        <a:rPr lang="zh-CN" altLang="en-US" sz="1200"/>
                        <a:t>技术指标</a:t>
                      </a:r>
                    </a:p>
                  </a:txBody>
                  <a:tcPr/>
                </a:tc>
                <a:tc>
                  <a:txBody>
                    <a:bodyPr/>
                    <a:lstStyle/>
                    <a:p>
                      <a:pPr indent="0" fontAlgn="auto">
                        <a:lnSpc>
                          <a:spcPts val="1200"/>
                        </a:lnSpc>
                        <a:buNone/>
                      </a:pPr>
                      <a:r>
                        <a:rPr lang="en-US" altLang="zh-CN" sz="1200"/>
                        <a:t>4.3</a:t>
                      </a:r>
                      <a:r>
                        <a:rPr lang="zh-CN" altLang="en-US" sz="1200"/>
                        <a:t>寸室内机</a:t>
                      </a:r>
                      <a:r>
                        <a:rPr lang="en-US" altLang="zh-CN" sz="1200">
                          <a:sym typeface="+mn-ea"/>
                        </a:rPr>
                        <a:t>(LINUX)</a:t>
                      </a:r>
                      <a:endParaRPr lang="zh-CN" altLang="en-US" sz="1200"/>
                    </a:p>
                  </a:txBody>
                  <a:tcPr/>
                </a:tc>
                <a:tc>
                  <a:txBody>
                    <a:bodyPr/>
                    <a:lstStyle/>
                    <a:p>
                      <a:pPr indent="0" fontAlgn="auto">
                        <a:lnSpc>
                          <a:spcPts val="1200"/>
                        </a:lnSpc>
                        <a:buNone/>
                      </a:pPr>
                      <a:r>
                        <a:rPr lang="en-US" altLang="zh-CN" sz="1200"/>
                        <a:t>7</a:t>
                      </a:r>
                      <a:r>
                        <a:rPr lang="zh-CN" altLang="en-US" sz="1200"/>
                        <a:t>寸室内机</a:t>
                      </a:r>
                      <a:r>
                        <a:rPr lang="en-US" altLang="zh-CN" sz="1200"/>
                        <a:t>(LINUX)</a:t>
                      </a:r>
                    </a:p>
                  </a:txBody>
                  <a:tcPr/>
                </a:tc>
                <a:tc>
                  <a:txBody>
                    <a:bodyPr/>
                    <a:lstStyle/>
                    <a:p>
                      <a:pPr indent="0" fontAlgn="auto">
                        <a:lnSpc>
                          <a:spcPts val="1200"/>
                        </a:lnSpc>
                        <a:buNone/>
                      </a:pPr>
                      <a:r>
                        <a:rPr lang="en-US" altLang="zh-CN" sz="1200"/>
                        <a:t>7</a:t>
                      </a:r>
                      <a:r>
                        <a:rPr lang="zh-CN" altLang="en-US" sz="1200"/>
                        <a:t>寸室内机</a:t>
                      </a:r>
                      <a:r>
                        <a:rPr lang="en-US" altLang="zh-CN" sz="1200"/>
                        <a:t>(</a:t>
                      </a:r>
                      <a:r>
                        <a:rPr lang="zh-CN" altLang="en-US" sz="1200"/>
                        <a:t>安卓</a:t>
                      </a:r>
                      <a:r>
                        <a:rPr lang="en-US" altLang="zh-CN" sz="1200"/>
                        <a:t>)</a:t>
                      </a:r>
                    </a:p>
                  </a:txBody>
                  <a:tcPr/>
                </a:tc>
                <a:tc>
                  <a:txBody>
                    <a:bodyPr/>
                    <a:lstStyle/>
                    <a:p>
                      <a:pPr indent="0" fontAlgn="auto">
                        <a:lnSpc>
                          <a:spcPts val="1200"/>
                        </a:lnSpc>
                        <a:buNone/>
                      </a:pPr>
                      <a:r>
                        <a:rPr lang="en-US" altLang="zh-CN" sz="1200"/>
                        <a:t>10</a:t>
                      </a:r>
                      <a:r>
                        <a:rPr lang="zh-CN" altLang="en-US" sz="1200"/>
                        <a:t>寸室内机</a:t>
                      </a:r>
                      <a:r>
                        <a:rPr lang="en-US" altLang="zh-CN" sz="1200"/>
                        <a:t>(LINUX</a:t>
                      </a:r>
                      <a:r>
                        <a:rPr lang="zh-CN" altLang="en-US" sz="1200"/>
                        <a:t>）</a:t>
                      </a:r>
                    </a:p>
                  </a:txBody>
                  <a:tcPr/>
                </a:tc>
                <a:extLst>
                  <a:ext uri="{0D108BD9-81ED-4DB2-BD59-A6C34878D82A}">
                    <a16:rowId xmlns:a16="http://schemas.microsoft.com/office/drawing/2014/main" val="10000"/>
                  </a:ext>
                </a:extLst>
              </a:tr>
              <a:tr h="243840">
                <a:tc>
                  <a:txBody>
                    <a:bodyPr/>
                    <a:lstStyle/>
                    <a:p>
                      <a:pPr indent="0" fontAlgn="auto">
                        <a:lnSpc>
                          <a:spcPts val="1200"/>
                        </a:lnSpc>
                        <a:buNone/>
                      </a:pPr>
                      <a:r>
                        <a:rPr lang="zh-CN" altLang="en-US" sz="1200"/>
                        <a:t>工作电压</a:t>
                      </a:r>
                    </a:p>
                  </a:txBody>
                  <a:tcPr/>
                </a:tc>
                <a:tc>
                  <a:txBody>
                    <a:bodyPr/>
                    <a:lstStyle/>
                    <a:p>
                      <a:pPr indent="0" fontAlgn="auto">
                        <a:lnSpc>
                          <a:spcPts val="1200"/>
                        </a:lnSpc>
                        <a:buNone/>
                      </a:pPr>
                      <a:r>
                        <a:rPr lang="en-US" sz="1200">
                          <a:sym typeface="+mn-ea"/>
                        </a:rPr>
                        <a:t>12VDC</a:t>
                      </a:r>
                      <a:endParaRPr lang="zh-CN" altLang="en-US" sz="1200"/>
                    </a:p>
                  </a:txBody>
                  <a:tcPr/>
                </a:tc>
                <a:tc>
                  <a:txBody>
                    <a:bodyPr/>
                    <a:lstStyle/>
                    <a:p>
                      <a:pPr indent="0" fontAlgn="auto">
                        <a:lnSpc>
                          <a:spcPts val="1200"/>
                        </a:lnSpc>
                        <a:buNone/>
                      </a:pPr>
                      <a:r>
                        <a:rPr lang="en-US" sz="1200">
                          <a:sym typeface="+mn-ea"/>
                        </a:rPr>
                        <a:t>12VDC</a:t>
                      </a:r>
                      <a:endParaRPr lang="zh-CN" altLang="en-US" sz="1200"/>
                    </a:p>
                  </a:txBody>
                  <a:tcPr/>
                </a:tc>
                <a:tc>
                  <a:txBody>
                    <a:bodyPr/>
                    <a:lstStyle/>
                    <a:p>
                      <a:pPr indent="0" fontAlgn="auto">
                        <a:lnSpc>
                          <a:spcPts val="1200"/>
                        </a:lnSpc>
                        <a:buNone/>
                      </a:pPr>
                      <a:r>
                        <a:rPr lang="en-US" sz="1200">
                          <a:sym typeface="+mn-ea"/>
                        </a:rPr>
                        <a:t>12VDC</a:t>
                      </a:r>
                      <a:endParaRPr lang="zh-CN" altLang="en-US" sz="1200"/>
                    </a:p>
                  </a:txBody>
                  <a:tcPr/>
                </a:tc>
                <a:tc>
                  <a:txBody>
                    <a:bodyPr/>
                    <a:lstStyle/>
                    <a:p>
                      <a:pPr indent="0" fontAlgn="auto">
                        <a:lnSpc>
                          <a:spcPts val="1200"/>
                        </a:lnSpc>
                        <a:buNone/>
                      </a:pPr>
                      <a:r>
                        <a:rPr lang="en-US" sz="1200">
                          <a:sym typeface="+mn-ea"/>
                        </a:rPr>
                        <a:t>12VDC</a:t>
                      </a:r>
                      <a:endParaRPr lang="zh-CN" altLang="en-US" sz="1200"/>
                    </a:p>
                  </a:txBody>
                  <a:tcPr/>
                </a:tc>
                <a:extLst>
                  <a:ext uri="{0D108BD9-81ED-4DB2-BD59-A6C34878D82A}">
                    <a16:rowId xmlns:a16="http://schemas.microsoft.com/office/drawing/2014/main" val="10001"/>
                  </a:ext>
                </a:extLst>
              </a:tr>
              <a:tr h="243840">
                <a:tc>
                  <a:txBody>
                    <a:bodyPr/>
                    <a:lstStyle/>
                    <a:p>
                      <a:pPr indent="0" fontAlgn="auto">
                        <a:lnSpc>
                          <a:spcPts val="1200"/>
                        </a:lnSpc>
                        <a:buNone/>
                      </a:pPr>
                      <a:r>
                        <a:rPr lang="zh-CN" altLang="en-US" sz="1200"/>
                        <a:t>额定功率</a:t>
                      </a:r>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20</a:t>
                      </a:r>
                      <a:r>
                        <a:rPr lang="zh-CN" altLang="en-US" sz="1200">
                          <a:sym typeface="+mn-ea"/>
                        </a:rPr>
                        <a:t>W</a:t>
                      </a:r>
                      <a:endParaRPr lang="zh-CN" altLang="en-US" sz="120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25</a:t>
                      </a:r>
                      <a:r>
                        <a:rPr lang="zh-CN" altLang="en-US" sz="1200">
                          <a:sym typeface="+mn-ea"/>
                        </a:rPr>
                        <a:t>W</a:t>
                      </a:r>
                      <a:endParaRPr lang="zh-CN" altLang="en-US" sz="120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30</a:t>
                      </a:r>
                      <a:r>
                        <a:rPr lang="zh-CN" altLang="en-US" sz="1200">
                          <a:sym typeface="+mn-ea"/>
                        </a:rPr>
                        <a:t>W</a:t>
                      </a:r>
                      <a:endParaRPr lang="zh-CN" altLang="en-US" sz="1200"/>
                    </a:p>
                  </a:txBody>
                  <a:tcPr/>
                </a:tc>
                <a:tc>
                  <a:txBody>
                    <a:bodyPr/>
                    <a:lstStyle/>
                    <a:p>
                      <a:pPr indent="0" fontAlgn="auto">
                        <a:lnSpc>
                          <a:spcPts val="1200"/>
                        </a:lnSpc>
                        <a:buNone/>
                      </a:pPr>
                      <a:r>
                        <a:rPr lang="zh-CN" altLang="en-US" sz="1200">
                          <a:latin typeface="宋体" panose="02010600030101010101" pitchFamily="2" charset="-122"/>
                          <a:ea typeface="宋体" panose="02010600030101010101" pitchFamily="2" charset="-122"/>
                          <a:sym typeface="+mn-ea"/>
                        </a:rPr>
                        <a:t>≤</a:t>
                      </a:r>
                      <a:r>
                        <a:rPr lang="en-US" altLang="zh-CN" sz="1200">
                          <a:sym typeface="+mn-ea"/>
                        </a:rPr>
                        <a:t>30</a:t>
                      </a:r>
                      <a:r>
                        <a:rPr lang="zh-CN" altLang="en-US" sz="1200">
                          <a:sym typeface="+mn-ea"/>
                        </a:rPr>
                        <a:t>W</a:t>
                      </a:r>
                      <a:endParaRPr lang="zh-CN" altLang="en-US" sz="1200"/>
                    </a:p>
                  </a:txBody>
                  <a:tcPr/>
                </a:tc>
                <a:extLst>
                  <a:ext uri="{0D108BD9-81ED-4DB2-BD59-A6C34878D82A}">
                    <a16:rowId xmlns:a16="http://schemas.microsoft.com/office/drawing/2014/main" val="10002"/>
                  </a:ext>
                </a:extLst>
              </a:tr>
              <a:tr h="243840">
                <a:tc>
                  <a:txBody>
                    <a:bodyPr/>
                    <a:lstStyle/>
                    <a:p>
                      <a:pPr indent="0" fontAlgn="auto">
                        <a:lnSpc>
                          <a:spcPts val="1200"/>
                        </a:lnSpc>
                        <a:buNone/>
                      </a:pPr>
                      <a:r>
                        <a:rPr lang="zh-CN" altLang="en-US" sz="1200"/>
                        <a:t>分辨率</a:t>
                      </a:r>
                    </a:p>
                  </a:txBody>
                  <a:tcPr/>
                </a:tc>
                <a:tc>
                  <a:txBody>
                    <a:bodyPr/>
                    <a:lstStyle/>
                    <a:p>
                      <a:pPr indent="0" fontAlgn="auto">
                        <a:lnSpc>
                          <a:spcPts val="1200"/>
                        </a:lnSpc>
                        <a:buNone/>
                      </a:pPr>
                      <a:r>
                        <a:rPr lang="en-US" altLang="zh-CN" sz="1200">
                          <a:sym typeface="+mn-ea"/>
                        </a:rPr>
                        <a:t>800</a:t>
                      </a:r>
                      <a:r>
                        <a:rPr lang="zh-CN" altLang="en-US" sz="1200">
                          <a:sym typeface="+mn-ea"/>
                        </a:rPr>
                        <a:t> x </a:t>
                      </a:r>
                      <a:r>
                        <a:rPr lang="en-US" sz="1200">
                          <a:sym typeface="+mn-ea"/>
                        </a:rPr>
                        <a:t>480</a:t>
                      </a:r>
                      <a:endParaRPr lang="zh-CN" altLang="en-US" sz="1200"/>
                    </a:p>
                  </a:txBody>
                  <a:tcPr/>
                </a:tc>
                <a:tc>
                  <a:txBody>
                    <a:bodyPr/>
                    <a:lstStyle/>
                    <a:p>
                      <a:pPr indent="0" fontAlgn="auto">
                        <a:lnSpc>
                          <a:spcPts val="1200"/>
                        </a:lnSpc>
                        <a:buNone/>
                      </a:pPr>
                      <a:r>
                        <a:rPr lang="en-US" altLang="zh-CN" sz="1200">
                          <a:sym typeface="+mn-ea"/>
                        </a:rPr>
                        <a:t>800</a:t>
                      </a:r>
                      <a:r>
                        <a:rPr lang="zh-CN" altLang="en-US" sz="1200">
                          <a:sym typeface="+mn-ea"/>
                        </a:rPr>
                        <a:t> x </a:t>
                      </a:r>
                      <a:r>
                        <a:rPr lang="en-US" sz="1200">
                          <a:sym typeface="+mn-ea"/>
                        </a:rPr>
                        <a:t>600</a:t>
                      </a:r>
                      <a:endParaRPr lang="zh-CN" altLang="en-US" sz="1200"/>
                    </a:p>
                  </a:txBody>
                  <a:tcPr/>
                </a:tc>
                <a:tc>
                  <a:txBody>
                    <a:bodyPr/>
                    <a:lstStyle/>
                    <a:p>
                      <a:pPr indent="0" fontAlgn="auto">
                        <a:lnSpc>
                          <a:spcPts val="1200"/>
                        </a:lnSpc>
                        <a:buNone/>
                      </a:pPr>
                      <a:r>
                        <a:rPr lang="en-US" altLang="zh-CN" sz="1200">
                          <a:sym typeface="+mn-ea"/>
                        </a:rPr>
                        <a:t>800</a:t>
                      </a:r>
                      <a:r>
                        <a:rPr lang="zh-CN" altLang="en-US" sz="1200">
                          <a:sym typeface="+mn-ea"/>
                        </a:rPr>
                        <a:t> x </a:t>
                      </a:r>
                      <a:r>
                        <a:rPr lang="en-US" sz="1200">
                          <a:sym typeface="+mn-ea"/>
                        </a:rPr>
                        <a:t>600</a:t>
                      </a:r>
                      <a:endParaRPr lang="zh-CN" altLang="en-US" sz="1200"/>
                    </a:p>
                  </a:txBody>
                  <a:tcPr/>
                </a:tc>
                <a:tc>
                  <a:txBody>
                    <a:bodyPr/>
                    <a:lstStyle/>
                    <a:p>
                      <a:pPr indent="0" fontAlgn="auto">
                        <a:lnSpc>
                          <a:spcPts val="1200"/>
                        </a:lnSpc>
                        <a:buNone/>
                      </a:pPr>
                      <a:r>
                        <a:rPr lang="en-US" altLang="zh-CN" sz="1200">
                          <a:sym typeface="+mn-ea"/>
                        </a:rPr>
                        <a:t>1280</a:t>
                      </a:r>
                      <a:r>
                        <a:rPr lang="zh-CN" altLang="en-US" sz="1200">
                          <a:sym typeface="+mn-ea"/>
                        </a:rPr>
                        <a:t> x </a:t>
                      </a:r>
                      <a:r>
                        <a:rPr lang="en-US" sz="1200">
                          <a:sym typeface="+mn-ea"/>
                        </a:rPr>
                        <a:t>800</a:t>
                      </a:r>
                      <a:endParaRPr lang="zh-CN" altLang="en-US" sz="1200"/>
                    </a:p>
                  </a:txBody>
                  <a:tcPr/>
                </a:tc>
                <a:extLst>
                  <a:ext uri="{0D108BD9-81ED-4DB2-BD59-A6C34878D82A}">
                    <a16:rowId xmlns:a16="http://schemas.microsoft.com/office/drawing/2014/main" val="10003"/>
                  </a:ext>
                </a:extLst>
              </a:tr>
              <a:tr h="233045">
                <a:tc>
                  <a:txBody>
                    <a:bodyPr/>
                    <a:lstStyle/>
                    <a:p>
                      <a:pPr indent="0" fontAlgn="auto">
                        <a:lnSpc>
                          <a:spcPts val="1200"/>
                        </a:lnSpc>
                        <a:buNone/>
                      </a:pPr>
                      <a:r>
                        <a:rPr lang="zh-CN" altLang="en-US" sz="1200"/>
                        <a:t>处理器及内存</a:t>
                      </a:r>
                    </a:p>
                  </a:txBody>
                  <a:tcPr/>
                </a:tc>
                <a:tc>
                  <a:txBody>
                    <a:bodyPr/>
                    <a:lstStyle/>
                    <a:p>
                      <a:pPr indent="0" fontAlgn="auto">
                        <a:lnSpc>
                          <a:spcPts val="1200"/>
                        </a:lnSpc>
                        <a:buNone/>
                      </a:pPr>
                      <a:r>
                        <a:rPr sz="1200">
                          <a:sym typeface="+mn-ea"/>
                        </a:rPr>
                        <a:t>双核Cortex-A9  </a:t>
                      </a:r>
                      <a:r>
                        <a:rPr lang="zh-CN" sz="1200">
                          <a:sym typeface="+mn-ea"/>
                        </a:rPr>
                        <a:t>，</a:t>
                      </a:r>
                      <a:r>
                        <a:rPr lang="en-US" sz="1200">
                          <a:sym typeface="+mn-ea"/>
                        </a:rPr>
                        <a:t>1</a:t>
                      </a:r>
                      <a:r>
                        <a:rPr sz="1200">
                          <a:sym typeface="+mn-ea"/>
                        </a:rPr>
                        <a:t>*8GB</a:t>
                      </a:r>
                      <a:endParaRPr lang="zh-CN" sz="1200">
                        <a:sym typeface="+mn-ea"/>
                      </a:endParaRPr>
                    </a:p>
                  </a:txBody>
                  <a:tcPr/>
                </a:tc>
                <a:tc>
                  <a:txBody>
                    <a:bodyPr/>
                    <a:lstStyle/>
                    <a:p>
                      <a:pPr indent="0" fontAlgn="auto">
                        <a:lnSpc>
                          <a:spcPts val="1200"/>
                        </a:lnSpc>
                        <a:buNone/>
                      </a:pPr>
                      <a:r>
                        <a:rPr lang="zh-CN" altLang="en-US" sz="1200"/>
                        <a:t>双核Cortex-A9  ，1*8GB</a:t>
                      </a:r>
                    </a:p>
                  </a:txBody>
                  <a:tcPr/>
                </a:tc>
                <a:tc>
                  <a:txBody>
                    <a:bodyPr/>
                    <a:lstStyle/>
                    <a:p>
                      <a:pPr indent="0" fontAlgn="auto">
                        <a:lnSpc>
                          <a:spcPts val="1200"/>
                        </a:lnSpc>
                        <a:buNone/>
                      </a:pPr>
                      <a:r>
                        <a:rPr lang="zh-CN" altLang="en-US" sz="1200"/>
                        <a:t>双核Cortex-A9  ，1*8GB</a:t>
                      </a:r>
                    </a:p>
                  </a:txBody>
                  <a:tcPr/>
                </a:tc>
                <a:tc>
                  <a:txBody>
                    <a:bodyPr/>
                    <a:lstStyle/>
                    <a:p>
                      <a:pPr indent="0" fontAlgn="auto">
                        <a:lnSpc>
                          <a:spcPts val="1200"/>
                        </a:lnSpc>
                        <a:buNone/>
                      </a:pPr>
                      <a:r>
                        <a:rPr lang="zh-CN" altLang="en-US" sz="1200"/>
                        <a:t>双核Cortex-A9  ，1*8GB</a:t>
                      </a:r>
                    </a:p>
                  </a:txBody>
                  <a:tcPr/>
                </a:tc>
                <a:extLst>
                  <a:ext uri="{0D108BD9-81ED-4DB2-BD59-A6C34878D82A}">
                    <a16:rowId xmlns:a16="http://schemas.microsoft.com/office/drawing/2014/main" val="10004"/>
                  </a:ext>
                </a:extLst>
              </a:tr>
              <a:tr h="243840">
                <a:tc>
                  <a:txBody>
                    <a:bodyPr/>
                    <a:lstStyle/>
                    <a:p>
                      <a:pPr indent="0" fontAlgn="auto">
                        <a:lnSpc>
                          <a:spcPts val="1200"/>
                        </a:lnSpc>
                        <a:buNone/>
                      </a:pPr>
                      <a:r>
                        <a:rPr lang="zh-CN" altLang="en-US" sz="1200"/>
                        <a:t>显示屏尺寸</a:t>
                      </a:r>
                    </a:p>
                  </a:txBody>
                  <a:tcPr/>
                </a:tc>
                <a:tc>
                  <a:txBody>
                    <a:bodyPr/>
                    <a:lstStyle/>
                    <a:p>
                      <a:pPr indent="0" fontAlgn="auto">
                        <a:lnSpc>
                          <a:spcPts val="1200"/>
                        </a:lnSpc>
                        <a:buNone/>
                      </a:pPr>
                      <a:r>
                        <a:rPr lang="en-US" altLang="zh-CN" sz="1200"/>
                        <a:t>4.3</a:t>
                      </a:r>
                      <a:r>
                        <a:rPr lang="zh-CN" altLang="en-US" sz="1200"/>
                        <a:t>寸</a:t>
                      </a:r>
                    </a:p>
                  </a:txBody>
                  <a:tcPr/>
                </a:tc>
                <a:tc>
                  <a:txBody>
                    <a:bodyPr/>
                    <a:lstStyle/>
                    <a:p>
                      <a:pPr indent="0" fontAlgn="auto">
                        <a:lnSpc>
                          <a:spcPts val="1200"/>
                        </a:lnSpc>
                        <a:buNone/>
                      </a:pPr>
                      <a:r>
                        <a:rPr lang="en-US" altLang="zh-CN" sz="1200"/>
                        <a:t>7</a:t>
                      </a:r>
                      <a:r>
                        <a:rPr lang="zh-CN" altLang="en-US" sz="1200"/>
                        <a:t>寸</a:t>
                      </a:r>
                    </a:p>
                  </a:txBody>
                  <a:tcPr/>
                </a:tc>
                <a:tc>
                  <a:txBody>
                    <a:bodyPr/>
                    <a:lstStyle/>
                    <a:p>
                      <a:pPr indent="0" fontAlgn="auto">
                        <a:lnSpc>
                          <a:spcPts val="1200"/>
                        </a:lnSpc>
                        <a:buNone/>
                      </a:pPr>
                      <a:r>
                        <a:rPr lang="en-US" altLang="zh-CN" sz="1200"/>
                        <a:t>7</a:t>
                      </a:r>
                      <a:r>
                        <a:rPr lang="zh-CN" altLang="en-US" sz="1200"/>
                        <a:t>寸</a:t>
                      </a:r>
                    </a:p>
                  </a:txBody>
                  <a:tcPr/>
                </a:tc>
                <a:tc>
                  <a:txBody>
                    <a:bodyPr/>
                    <a:lstStyle/>
                    <a:p>
                      <a:pPr indent="0" fontAlgn="auto">
                        <a:lnSpc>
                          <a:spcPts val="1200"/>
                        </a:lnSpc>
                        <a:buNone/>
                      </a:pPr>
                      <a:r>
                        <a:rPr lang="en-US" altLang="zh-CN" sz="1200"/>
                        <a:t>10.1</a:t>
                      </a:r>
                      <a:r>
                        <a:rPr lang="zh-CN" altLang="en-US" sz="1200"/>
                        <a:t>寸</a:t>
                      </a:r>
                    </a:p>
                  </a:txBody>
                  <a:tcPr/>
                </a:tc>
                <a:extLst>
                  <a:ext uri="{0D108BD9-81ED-4DB2-BD59-A6C34878D82A}">
                    <a16:rowId xmlns:a16="http://schemas.microsoft.com/office/drawing/2014/main" val="10005"/>
                  </a:ext>
                </a:extLst>
              </a:tr>
              <a:tr h="265430">
                <a:tc>
                  <a:txBody>
                    <a:bodyPr/>
                    <a:lstStyle/>
                    <a:p>
                      <a:pPr indent="0" fontAlgn="auto">
                        <a:lnSpc>
                          <a:spcPts val="1200"/>
                        </a:lnSpc>
                        <a:buNone/>
                      </a:pPr>
                      <a:r>
                        <a:rPr lang="zh-CN" altLang="en-US" sz="1200"/>
                        <a:t>操作类型</a:t>
                      </a:r>
                    </a:p>
                  </a:txBody>
                  <a:tcPr/>
                </a:tc>
                <a:tc>
                  <a:txBody>
                    <a:bodyPr/>
                    <a:lstStyle/>
                    <a:p>
                      <a:pPr indent="0" fontAlgn="auto">
                        <a:lnSpc>
                          <a:spcPts val="1200"/>
                        </a:lnSpc>
                        <a:buNone/>
                      </a:pPr>
                      <a:r>
                        <a:rPr lang="zh-CN" altLang="en-US" sz="1200"/>
                        <a:t>按键</a:t>
                      </a:r>
                    </a:p>
                  </a:txBody>
                  <a:tcPr/>
                </a:tc>
                <a:tc>
                  <a:txBody>
                    <a:bodyPr/>
                    <a:lstStyle/>
                    <a:p>
                      <a:pPr indent="0" fontAlgn="auto">
                        <a:lnSpc>
                          <a:spcPts val="1200"/>
                        </a:lnSpc>
                        <a:buNone/>
                      </a:pPr>
                      <a:r>
                        <a:rPr lang="zh-CN" altLang="en-US" sz="1200"/>
                        <a:t>触摸</a:t>
                      </a:r>
                    </a:p>
                  </a:txBody>
                  <a:tcPr/>
                </a:tc>
                <a:tc>
                  <a:txBody>
                    <a:bodyPr/>
                    <a:lstStyle/>
                    <a:p>
                      <a:pPr indent="0" fontAlgn="auto">
                        <a:lnSpc>
                          <a:spcPts val="1200"/>
                        </a:lnSpc>
                        <a:buNone/>
                      </a:pPr>
                      <a:r>
                        <a:rPr lang="zh-CN" altLang="en-US" sz="1200"/>
                        <a:t>触摸</a:t>
                      </a:r>
                    </a:p>
                  </a:txBody>
                  <a:tcPr/>
                </a:tc>
                <a:tc>
                  <a:txBody>
                    <a:bodyPr/>
                    <a:lstStyle/>
                    <a:p>
                      <a:pPr indent="0" fontAlgn="auto">
                        <a:lnSpc>
                          <a:spcPts val="1200"/>
                        </a:lnSpc>
                        <a:buNone/>
                      </a:pPr>
                      <a:r>
                        <a:rPr lang="zh-CN" altLang="en-US" sz="1200"/>
                        <a:t>触摸</a:t>
                      </a:r>
                    </a:p>
                  </a:txBody>
                  <a:tcPr/>
                </a:tc>
                <a:extLst>
                  <a:ext uri="{0D108BD9-81ED-4DB2-BD59-A6C34878D82A}">
                    <a16:rowId xmlns:a16="http://schemas.microsoft.com/office/drawing/2014/main" val="10006"/>
                  </a:ext>
                </a:extLst>
              </a:tr>
              <a:tr h="243840">
                <a:tc>
                  <a:txBody>
                    <a:bodyPr/>
                    <a:lstStyle/>
                    <a:p>
                      <a:pPr indent="0" fontAlgn="auto">
                        <a:lnSpc>
                          <a:spcPts val="1200"/>
                        </a:lnSpc>
                        <a:buNone/>
                      </a:pPr>
                      <a:r>
                        <a:rPr lang="zh-CN" altLang="en-US" sz="1200"/>
                        <a:t>通讯接口</a:t>
                      </a:r>
                    </a:p>
                  </a:txBody>
                  <a:tcPr/>
                </a:tc>
                <a:tc>
                  <a:txBody>
                    <a:bodyPr/>
                    <a:lstStyle/>
                    <a:p>
                      <a:pPr indent="0" fontAlgn="auto">
                        <a:lnSpc>
                          <a:spcPts val="1200"/>
                        </a:lnSpc>
                        <a:buNone/>
                      </a:pPr>
                      <a:r>
                        <a:rPr lang="en-US" altLang="zh-CN" sz="1200">
                          <a:sym typeface="+mn-ea"/>
                        </a:rPr>
                        <a:t>10/100M</a:t>
                      </a:r>
                      <a:r>
                        <a:rPr lang="zh-CN" altLang="en-US" sz="1200">
                          <a:sym typeface="+mn-ea"/>
                        </a:rPr>
                        <a:t>自适应网口</a:t>
                      </a:r>
                      <a:endParaRPr lang="zh-CN" altLang="en-US" sz="1200"/>
                    </a:p>
                  </a:txBody>
                  <a:tcPr/>
                </a:tc>
                <a:tc>
                  <a:txBody>
                    <a:bodyPr/>
                    <a:lstStyle/>
                    <a:p>
                      <a:pPr indent="0" fontAlgn="auto">
                        <a:lnSpc>
                          <a:spcPts val="1200"/>
                        </a:lnSpc>
                        <a:buNone/>
                      </a:pPr>
                      <a:r>
                        <a:rPr lang="en-US" altLang="zh-CN" sz="1200">
                          <a:sym typeface="+mn-ea"/>
                        </a:rPr>
                        <a:t>10/100M</a:t>
                      </a:r>
                      <a:r>
                        <a:rPr lang="zh-CN" altLang="en-US" sz="1200">
                          <a:sym typeface="+mn-ea"/>
                        </a:rPr>
                        <a:t>自适应网口</a:t>
                      </a:r>
                      <a:endParaRPr lang="zh-CN" altLang="en-US" sz="1200"/>
                    </a:p>
                  </a:txBody>
                  <a:tcPr/>
                </a:tc>
                <a:tc>
                  <a:txBody>
                    <a:bodyPr/>
                    <a:lstStyle/>
                    <a:p>
                      <a:pPr indent="0" fontAlgn="auto">
                        <a:lnSpc>
                          <a:spcPts val="1200"/>
                        </a:lnSpc>
                        <a:buNone/>
                      </a:pPr>
                      <a:r>
                        <a:rPr lang="en-US" altLang="zh-CN" sz="1200">
                          <a:sym typeface="+mn-ea"/>
                        </a:rPr>
                        <a:t>10/100M</a:t>
                      </a:r>
                      <a:r>
                        <a:rPr lang="zh-CN" altLang="en-US" sz="1200">
                          <a:sym typeface="+mn-ea"/>
                        </a:rPr>
                        <a:t>自适应网口，无线</a:t>
                      </a:r>
                    </a:p>
                  </a:txBody>
                  <a:tcPr/>
                </a:tc>
                <a:tc>
                  <a:txBody>
                    <a:bodyPr/>
                    <a:lstStyle/>
                    <a:p>
                      <a:pPr indent="0" fontAlgn="auto">
                        <a:lnSpc>
                          <a:spcPts val="1200"/>
                        </a:lnSpc>
                        <a:buNone/>
                      </a:pPr>
                      <a:r>
                        <a:rPr lang="en-US" altLang="zh-CN" sz="1200">
                          <a:sym typeface="+mn-ea"/>
                        </a:rPr>
                        <a:t>10/100M</a:t>
                      </a:r>
                      <a:r>
                        <a:rPr lang="zh-CN" altLang="en-US" sz="1200">
                          <a:sym typeface="+mn-ea"/>
                        </a:rPr>
                        <a:t>自适应网口</a:t>
                      </a:r>
                      <a:endParaRPr lang="zh-CN" altLang="en-US" sz="1200"/>
                    </a:p>
                  </a:txBody>
                  <a:tcPr/>
                </a:tc>
                <a:extLst>
                  <a:ext uri="{0D108BD9-81ED-4DB2-BD59-A6C34878D82A}">
                    <a16:rowId xmlns:a16="http://schemas.microsoft.com/office/drawing/2014/main" val="10007"/>
                  </a:ext>
                </a:extLst>
              </a:tr>
              <a:tr h="243840">
                <a:tc>
                  <a:txBody>
                    <a:bodyPr/>
                    <a:lstStyle/>
                    <a:p>
                      <a:pPr indent="0" fontAlgn="auto">
                        <a:lnSpc>
                          <a:spcPts val="1200"/>
                        </a:lnSpc>
                        <a:buNone/>
                      </a:pPr>
                      <a:r>
                        <a:rPr lang="zh-CN" altLang="en-US" sz="1200"/>
                        <a:t>工作温度</a:t>
                      </a:r>
                    </a:p>
                  </a:txBody>
                  <a:tcPr/>
                </a:tc>
                <a:tc>
                  <a:txBody>
                    <a:bodyPr/>
                    <a:lstStyle/>
                    <a:p>
                      <a:pPr indent="0" fontAlgn="auto">
                        <a:lnSpc>
                          <a:spcPts val="1200"/>
                        </a:lnSpc>
                        <a:buNone/>
                      </a:pPr>
                      <a:r>
                        <a:rPr lang="zh-CN" altLang="en-US" sz="1200">
                          <a:sym typeface="+mn-ea"/>
                        </a:rPr>
                        <a:t>-</a:t>
                      </a:r>
                      <a:r>
                        <a:rPr lang="en-US" altLang="zh-CN" sz="1200">
                          <a:sym typeface="+mn-ea"/>
                        </a:rPr>
                        <a:t>25</a:t>
                      </a:r>
                      <a:r>
                        <a:rPr lang="zh-CN" altLang="en-US" sz="1200">
                          <a:sym typeface="+mn-ea"/>
                        </a:rPr>
                        <a:t>℃</a:t>
                      </a:r>
                      <a:r>
                        <a:rPr lang="zh-CN" altLang="en-US" sz="1200">
                          <a:latin typeface="Arial" panose="020B0604020202020204" pitchFamily="34" charset="0"/>
                          <a:cs typeface="Arial" panose="020B0604020202020204" pitchFamily="34" charset="0"/>
                          <a:sym typeface="+mn-ea"/>
                        </a:rPr>
                        <a:t>~</a:t>
                      </a:r>
                      <a:r>
                        <a:rPr lang="zh-CN" altLang="en-US" sz="1200">
                          <a:sym typeface="+mn-ea"/>
                        </a:rPr>
                        <a:t>+</a:t>
                      </a:r>
                      <a:r>
                        <a:rPr lang="en-US" altLang="zh-CN" sz="1200">
                          <a:sym typeface="+mn-ea"/>
                        </a:rPr>
                        <a:t>65</a:t>
                      </a:r>
                      <a:r>
                        <a:rPr lang="zh-CN" altLang="en-US" sz="1200">
                          <a:sym typeface="+mn-ea"/>
                        </a:rPr>
                        <a:t>℃</a:t>
                      </a:r>
                      <a:endParaRPr lang="zh-CN" altLang="en-US" sz="1200"/>
                    </a:p>
                  </a:txBody>
                  <a:tcPr/>
                </a:tc>
                <a:tc>
                  <a:txBody>
                    <a:bodyPr/>
                    <a:lstStyle/>
                    <a:p>
                      <a:pPr indent="0" fontAlgn="auto">
                        <a:lnSpc>
                          <a:spcPts val="1200"/>
                        </a:lnSpc>
                        <a:buNone/>
                      </a:pPr>
                      <a:r>
                        <a:rPr lang="zh-CN" altLang="en-US" sz="1200">
                          <a:sym typeface="+mn-ea"/>
                        </a:rPr>
                        <a:t>-</a:t>
                      </a:r>
                      <a:r>
                        <a:rPr lang="en-US" altLang="zh-CN" sz="1200">
                          <a:sym typeface="+mn-ea"/>
                        </a:rPr>
                        <a:t>25</a:t>
                      </a:r>
                      <a:r>
                        <a:rPr lang="zh-CN" altLang="en-US" sz="1200">
                          <a:sym typeface="+mn-ea"/>
                        </a:rPr>
                        <a:t>℃</a:t>
                      </a:r>
                      <a:r>
                        <a:rPr lang="zh-CN" altLang="en-US" sz="1200">
                          <a:latin typeface="Arial" panose="020B0604020202020204" pitchFamily="34" charset="0"/>
                          <a:cs typeface="Arial" panose="020B0604020202020204" pitchFamily="34" charset="0"/>
                          <a:sym typeface="+mn-ea"/>
                        </a:rPr>
                        <a:t>~</a:t>
                      </a:r>
                      <a:r>
                        <a:rPr lang="zh-CN" altLang="en-US" sz="1200">
                          <a:sym typeface="+mn-ea"/>
                        </a:rPr>
                        <a:t>+</a:t>
                      </a:r>
                      <a:r>
                        <a:rPr lang="en-US" altLang="zh-CN" sz="1200">
                          <a:sym typeface="+mn-ea"/>
                        </a:rPr>
                        <a:t>65</a:t>
                      </a:r>
                      <a:r>
                        <a:rPr lang="zh-CN" altLang="en-US" sz="1200">
                          <a:sym typeface="+mn-ea"/>
                        </a:rPr>
                        <a:t>℃</a:t>
                      </a:r>
                      <a:endParaRPr lang="zh-CN" altLang="en-US" sz="1200"/>
                    </a:p>
                  </a:txBody>
                  <a:tcPr/>
                </a:tc>
                <a:tc>
                  <a:txBody>
                    <a:bodyPr/>
                    <a:lstStyle/>
                    <a:p>
                      <a:pPr indent="0" fontAlgn="auto">
                        <a:lnSpc>
                          <a:spcPts val="1200"/>
                        </a:lnSpc>
                        <a:buNone/>
                      </a:pPr>
                      <a:r>
                        <a:rPr lang="zh-CN" altLang="en-US" sz="1200">
                          <a:sym typeface="+mn-ea"/>
                        </a:rPr>
                        <a:t>-</a:t>
                      </a:r>
                      <a:r>
                        <a:rPr lang="en-US" altLang="zh-CN" sz="1200">
                          <a:sym typeface="+mn-ea"/>
                        </a:rPr>
                        <a:t>25</a:t>
                      </a:r>
                      <a:r>
                        <a:rPr lang="zh-CN" altLang="en-US" sz="1200">
                          <a:sym typeface="+mn-ea"/>
                        </a:rPr>
                        <a:t>℃</a:t>
                      </a:r>
                      <a:r>
                        <a:rPr lang="zh-CN" altLang="en-US" sz="1200">
                          <a:latin typeface="Arial" panose="020B0604020202020204" pitchFamily="34" charset="0"/>
                          <a:cs typeface="Arial" panose="020B0604020202020204" pitchFamily="34" charset="0"/>
                          <a:sym typeface="+mn-ea"/>
                        </a:rPr>
                        <a:t>~</a:t>
                      </a:r>
                      <a:r>
                        <a:rPr lang="zh-CN" altLang="en-US" sz="1200">
                          <a:sym typeface="+mn-ea"/>
                        </a:rPr>
                        <a:t>+</a:t>
                      </a:r>
                      <a:r>
                        <a:rPr lang="en-US" altLang="zh-CN" sz="1200">
                          <a:sym typeface="+mn-ea"/>
                        </a:rPr>
                        <a:t>65</a:t>
                      </a:r>
                      <a:r>
                        <a:rPr lang="zh-CN" altLang="en-US" sz="1200">
                          <a:sym typeface="+mn-ea"/>
                        </a:rPr>
                        <a:t>℃</a:t>
                      </a:r>
                      <a:endParaRPr lang="zh-CN" altLang="en-US" sz="1200"/>
                    </a:p>
                  </a:txBody>
                  <a:tcPr/>
                </a:tc>
                <a:tc>
                  <a:txBody>
                    <a:bodyPr/>
                    <a:lstStyle/>
                    <a:p>
                      <a:pPr indent="0" fontAlgn="auto">
                        <a:lnSpc>
                          <a:spcPts val="1200"/>
                        </a:lnSpc>
                        <a:buNone/>
                      </a:pPr>
                      <a:r>
                        <a:rPr lang="zh-CN" altLang="en-US" sz="1200">
                          <a:sym typeface="+mn-ea"/>
                        </a:rPr>
                        <a:t>-</a:t>
                      </a:r>
                      <a:r>
                        <a:rPr lang="en-US" altLang="zh-CN" sz="1200">
                          <a:sym typeface="+mn-ea"/>
                        </a:rPr>
                        <a:t>25</a:t>
                      </a:r>
                      <a:r>
                        <a:rPr lang="zh-CN" altLang="en-US" sz="1200">
                          <a:sym typeface="+mn-ea"/>
                        </a:rPr>
                        <a:t>℃</a:t>
                      </a:r>
                      <a:r>
                        <a:rPr lang="zh-CN" altLang="en-US" sz="1200">
                          <a:latin typeface="Arial" panose="020B0604020202020204" pitchFamily="34" charset="0"/>
                          <a:cs typeface="Arial" panose="020B0604020202020204" pitchFamily="34" charset="0"/>
                          <a:sym typeface="+mn-ea"/>
                        </a:rPr>
                        <a:t>~</a:t>
                      </a:r>
                      <a:r>
                        <a:rPr lang="zh-CN" altLang="en-US" sz="1200">
                          <a:sym typeface="+mn-ea"/>
                        </a:rPr>
                        <a:t>+</a:t>
                      </a:r>
                      <a:r>
                        <a:rPr lang="en-US" altLang="zh-CN" sz="1200">
                          <a:sym typeface="+mn-ea"/>
                        </a:rPr>
                        <a:t>65</a:t>
                      </a:r>
                      <a:r>
                        <a:rPr lang="zh-CN" altLang="en-US" sz="1200">
                          <a:sym typeface="+mn-ea"/>
                        </a:rPr>
                        <a:t>℃</a:t>
                      </a:r>
                      <a:endParaRPr lang="zh-CN" altLang="en-US" sz="1200"/>
                    </a:p>
                  </a:txBody>
                  <a:tcPr/>
                </a:tc>
                <a:extLst>
                  <a:ext uri="{0D108BD9-81ED-4DB2-BD59-A6C34878D82A}">
                    <a16:rowId xmlns:a16="http://schemas.microsoft.com/office/drawing/2014/main" val="10008"/>
                  </a:ext>
                </a:extLst>
              </a:tr>
              <a:tr h="247015">
                <a:tc>
                  <a:txBody>
                    <a:bodyPr/>
                    <a:lstStyle/>
                    <a:p>
                      <a:pPr indent="0" fontAlgn="auto">
                        <a:lnSpc>
                          <a:spcPts val="1200"/>
                        </a:lnSpc>
                        <a:buNone/>
                      </a:pPr>
                      <a:r>
                        <a:rPr lang="zh-CN" altLang="en-US" sz="1200"/>
                        <a:t>外形尺寸</a:t>
                      </a:r>
                    </a:p>
                  </a:txBody>
                  <a:tcPr/>
                </a:tc>
                <a:tc>
                  <a:txBody>
                    <a:bodyPr/>
                    <a:lstStyle/>
                    <a:p>
                      <a:pPr indent="0" fontAlgn="auto">
                        <a:lnSpc>
                          <a:spcPts val="1200"/>
                        </a:lnSpc>
                        <a:buNone/>
                      </a:pPr>
                      <a:r>
                        <a:rPr sz="1200" dirty="0">
                          <a:sym typeface="+mn-ea"/>
                        </a:rPr>
                        <a:t>180</a:t>
                      </a:r>
                      <a:r>
                        <a:rPr lang="en-US" sz="1200" dirty="0">
                          <a:sym typeface="+mn-ea"/>
                        </a:rPr>
                        <a:t>(W)</a:t>
                      </a:r>
                      <a:r>
                        <a:rPr sz="1200" dirty="0">
                          <a:sym typeface="+mn-ea"/>
                        </a:rPr>
                        <a:t>*110</a:t>
                      </a:r>
                      <a:r>
                        <a:rPr lang="en-US" sz="1200" dirty="0">
                          <a:sym typeface="+mn-ea"/>
                        </a:rPr>
                        <a:t>(H)</a:t>
                      </a:r>
                      <a:r>
                        <a:rPr sz="1200" dirty="0">
                          <a:sym typeface="+mn-ea"/>
                        </a:rPr>
                        <a:t>*15</a:t>
                      </a:r>
                      <a:r>
                        <a:rPr lang="en-US" sz="1200" dirty="0">
                          <a:sym typeface="+mn-ea"/>
                        </a:rPr>
                        <a:t>(D)</a:t>
                      </a:r>
                      <a:r>
                        <a:rPr sz="1200" dirty="0">
                          <a:sym typeface="+mn-ea"/>
                        </a:rPr>
                        <a:t>mm</a:t>
                      </a:r>
                    </a:p>
                  </a:txBody>
                  <a:tcPr/>
                </a:tc>
                <a:tc>
                  <a:txBody>
                    <a:bodyPr/>
                    <a:lstStyle/>
                    <a:p>
                      <a:pPr indent="0" fontAlgn="auto">
                        <a:lnSpc>
                          <a:spcPts val="1200"/>
                        </a:lnSpc>
                        <a:buNone/>
                      </a:pPr>
                      <a:r>
                        <a:rPr sz="1200">
                          <a:sym typeface="+mn-ea"/>
                        </a:rPr>
                        <a:t>180</a:t>
                      </a:r>
                      <a:r>
                        <a:rPr lang="en-US" sz="1200">
                          <a:sym typeface="+mn-ea"/>
                        </a:rPr>
                        <a:t>(W)</a:t>
                      </a:r>
                      <a:r>
                        <a:rPr sz="1200">
                          <a:sym typeface="+mn-ea"/>
                        </a:rPr>
                        <a:t>*110</a:t>
                      </a:r>
                      <a:r>
                        <a:rPr lang="en-US" sz="1200">
                          <a:sym typeface="+mn-ea"/>
                        </a:rPr>
                        <a:t>(H)</a:t>
                      </a:r>
                      <a:r>
                        <a:rPr sz="1200">
                          <a:sym typeface="+mn-ea"/>
                        </a:rPr>
                        <a:t>*15</a:t>
                      </a:r>
                      <a:r>
                        <a:rPr lang="en-US" sz="1200">
                          <a:sym typeface="+mn-ea"/>
                        </a:rPr>
                        <a:t>(D)</a:t>
                      </a:r>
                      <a:r>
                        <a:rPr sz="1200">
                          <a:sym typeface="+mn-ea"/>
                        </a:rPr>
                        <a:t>mm</a:t>
                      </a:r>
                      <a:endParaRPr lang="zh-CN" altLang="en-US" sz="1200"/>
                    </a:p>
                  </a:txBody>
                  <a:tcPr/>
                </a:tc>
                <a:tc>
                  <a:txBody>
                    <a:bodyPr/>
                    <a:lstStyle/>
                    <a:p>
                      <a:pPr indent="0" fontAlgn="auto">
                        <a:lnSpc>
                          <a:spcPts val="1200"/>
                        </a:lnSpc>
                        <a:buNone/>
                      </a:pPr>
                      <a:r>
                        <a:rPr lang="en-US" sz="1200"/>
                        <a:t>200</a:t>
                      </a:r>
                      <a:r>
                        <a:rPr sz="1200"/>
                        <a:t>(W)*1</a:t>
                      </a:r>
                      <a:r>
                        <a:rPr lang="en-US" sz="1200"/>
                        <a:t>24</a:t>
                      </a:r>
                      <a:r>
                        <a:rPr sz="1200"/>
                        <a:t>(H)*15(D)mm</a:t>
                      </a:r>
                      <a:endParaRPr lang="zh-CN" altLang="en-US" sz="1200"/>
                    </a:p>
                  </a:txBody>
                  <a:tcPr/>
                </a:tc>
                <a:tc>
                  <a:txBody>
                    <a:bodyPr/>
                    <a:lstStyle/>
                    <a:p>
                      <a:pPr indent="0" fontAlgn="auto">
                        <a:lnSpc>
                          <a:spcPts val="1200"/>
                        </a:lnSpc>
                        <a:buNone/>
                      </a:pPr>
                      <a:r>
                        <a:rPr lang="en-US" sz="1200" dirty="0"/>
                        <a:t>220</a:t>
                      </a:r>
                      <a:r>
                        <a:rPr sz="1200" dirty="0"/>
                        <a:t>(W)*1</a:t>
                      </a:r>
                      <a:r>
                        <a:rPr lang="en-US" sz="1200" dirty="0"/>
                        <a:t>25</a:t>
                      </a:r>
                      <a:r>
                        <a:rPr sz="1200" dirty="0"/>
                        <a:t>(H)*15(D)mm</a:t>
                      </a:r>
                      <a:endParaRPr lang="zh-CN" altLang="en-US" sz="1200" dirty="0"/>
                    </a:p>
                  </a:txBody>
                  <a:tcPr/>
                </a:tc>
                <a:extLst>
                  <a:ext uri="{0D108BD9-81ED-4DB2-BD59-A6C34878D82A}">
                    <a16:rowId xmlns:a16="http://schemas.microsoft.com/office/drawing/2014/main" val="10009"/>
                  </a:ext>
                </a:extLst>
              </a:tr>
            </a:tbl>
          </a:graphicData>
        </a:graphic>
      </p:graphicFrame>
      <p:pic>
        <p:nvPicPr>
          <p:cNvPr id="9" name="图片 8" descr="室内机4.3寸">
            <a:extLst>
              <a:ext uri="{FF2B5EF4-FFF2-40B4-BE49-F238E27FC236}">
                <a16:creationId xmlns:a16="http://schemas.microsoft.com/office/drawing/2014/main" id="{57BBCE78-A10C-8138-822B-7E9A3E1B4E6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171854" y="341278"/>
            <a:ext cx="1844675" cy="1228725"/>
          </a:xfrm>
          <a:prstGeom prst="rect">
            <a:avLst/>
          </a:prstGeom>
        </p:spPr>
      </p:pic>
      <p:pic>
        <p:nvPicPr>
          <p:cNvPr id="14" name="图片 13" descr="室内机7寸L">
            <a:extLst>
              <a:ext uri="{FF2B5EF4-FFF2-40B4-BE49-F238E27FC236}">
                <a16:creationId xmlns:a16="http://schemas.microsoft.com/office/drawing/2014/main" id="{9D26B3B0-FDAC-8D3D-6C7F-FD4BF62E970D}"/>
              </a:ext>
            </a:extLst>
          </p:cNvPr>
          <p:cNvPicPr>
            <a:picLocks noChangeAspect="1"/>
          </p:cNvPicPr>
          <p:nvPr/>
        </p:nvPicPr>
        <p:blipFill>
          <a:blip r:embed="rId8"/>
          <a:stretch>
            <a:fillRect/>
          </a:stretch>
        </p:blipFill>
        <p:spPr>
          <a:xfrm>
            <a:off x="8956964" y="323498"/>
            <a:ext cx="1971675" cy="1246505"/>
          </a:xfrm>
          <a:prstGeom prst="rect">
            <a:avLst/>
          </a:prstGeom>
        </p:spPr>
      </p:pic>
      <p:sp>
        <p:nvSpPr>
          <p:cNvPr id="16" name="文本框 15">
            <a:extLst>
              <a:ext uri="{FF2B5EF4-FFF2-40B4-BE49-F238E27FC236}">
                <a16:creationId xmlns:a16="http://schemas.microsoft.com/office/drawing/2014/main" id="{11D2AAE0-ECAC-2B3C-2CAE-42662DF7A84A}"/>
              </a:ext>
            </a:extLst>
          </p:cNvPr>
          <p:cNvSpPr txBox="1"/>
          <p:nvPr/>
        </p:nvSpPr>
        <p:spPr>
          <a:xfrm>
            <a:off x="6552219" y="1590958"/>
            <a:ext cx="1143000" cy="275590"/>
          </a:xfrm>
          <a:prstGeom prst="rect">
            <a:avLst/>
          </a:prstGeom>
          <a:noFill/>
        </p:spPr>
        <p:txBody>
          <a:bodyPr wrap="square" rtlCol="0">
            <a:spAutoFit/>
          </a:bodyPr>
          <a:lstStyle/>
          <a:p>
            <a:r>
              <a:rPr lang="en-US" altLang="zh-CN" sz="1200"/>
              <a:t>4.3</a:t>
            </a:r>
            <a:r>
              <a:rPr lang="zh-CN" altLang="en-US" sz="1200"/>
              <a:t>寸室内机</a:t>
            </a:r>
          </a:p>
        </p:txBody>
      </p:sp>
      <p:sp>
        <p:nvSpPr>
          <p:cNvPr id="17" name="文本框 16">
            <a:extLst>
              <a:ext uri="{FF2B5EF4-FFF2-40B4-BE49-F238E27FC236}">
                <a16:creationId xmlns:a16="http://schemas.microsoft.com/office/drawing/2014/main" id="{C5BB51F4-4F61-C5AC-20E7-E1EC04F90690}"/>
              </a:ext>
            </a:extLst>
          </p:cNvPr>
          <p:cNvSpPr txBox="1"/>
          <p:nvPr>
            <p:custDataLst>
              <p:tags r:id="rId2"/>
            </p:custDataLst>
          </p:nvPr>
        </p:nvSpPr>
        <p:spPr>
          <a:xfrm>
            <a:off x="9196359" y="1590958"/>
            <a:ext cx="1440180" cy="275590"/>
          </a:xfrm>
          <a:prstGeom prst="rect">
            <a:avLst/>
          </a:prstGeom>
          <a:noFill/>
        </p:spPr>
        <p:txBody>
          <a:bodyPr wrap="square" rtlCol="0">
            <a:spAutoFit/>
          </a:bodyPr>
          <a:lstStyle/>
          <a:p>
            <a:r>
              <a:rPr lang="en-US" altLang="zh-CN" sz="1200"/>
              <a:t>7</a:t>
            </a:r>
            <a:r>
              <a:rPr lang="zh-CN" altLang="en-US" sz="1200"/>
              <a:t>寸室内</a:t>
            </a:r>
            <a:r>
              <a:rPr lang="en-US" altLang="zh-CN" sz="1200"/>
              <a:t>LINUX</a:t>
            </a:r>
            <a:r>
              <a:rPr lang="zh-CN" altLang="en-US" sz="1200"/>
              <a:t>机</a:t>
            </a:r>
          </a:p>
        </p:txBody>
      </p:sp>
      <p:pic>
        <p:nvPicPr>
          <p:cNvPr id="18" name="图片 17" descr="室内机7寸A">
            <a:extLst>
              <a:ext uri="{FF2B5EF4-FFF2-40B4-BE49-F238E27FC236}">
                <a16:creationId xmlns:a16="http://schemas.microsoft.com/office/drawing/2014/main" id="{DFC4BB48-D888-1AC3-D171-C89767C43090}"/>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6201064" y="1870993"/>
            <a:ext cx="1677035" cy="1214755"/>
          </a:xfrm>
          <a:prstGeom prst="rect">
            <a:avLst/>
          </a:prstGeom>
        </p:spPr>
      </p:pic>
      <p:sp>
        <p:nvSpPr>
          <p:cNvPr id="19" name="文本框 18">
            <a:extLst>
              <a:ext uri="{FF2B5EF4-FFF2-40B4-BE49-F238E27FC236}">
                <a16:creationId xmlns:a16="http://schemas.microsoft.com/office/drawing/2014/main" id="{663E2B50-56CF-5DD2-2335-B92ECDAC29D4}"/>
              </a:ext>
            </a:extLst>
          </p:cNvPr>
          <p:cNvSpPr txBox="1"/>
          <p:nvPr>
            <p:custDataLst>
              <p:tags r:id="rId3"/>
            </p:custDataLst>
          </p:nvPr>
        </p:nvSpPr>
        <p:spPr>
          <a:xfrm>
            <a:off x="6422044" y="3110513"/>
            <a:ext cx="1267460" cy="275590"/>
          </a:xfrm>
          <a:prstGeom prst="rect">
            <a:avLst/>
          </a:prstGeom>
          <a:noFill/>
        </p:spPr>
        <p:txBody>
          <a:bodyPr wrap="square" rtlCol="0">
            <a:spAutoFit/>
          </a:bodyPr>
          <a:lstStyle/>
          <a:p>
            <a:r>
              <a:rPr lang="en-US" altLang="zh-CN" sz="1200"/>
              <a:t>7</a:t>
            </a:r>
            <a:r>
              <a:rPr lang="zh-CN" altLang="en-US" sz="1200"/>
              <a:t>寸室内安卓机</a:t>
            </a:r>
          </a:p>
        </p:txBody>
      </p:sp>
      <p:pic>
        <p:nvPicPr>
          <p:cNvPr id="20" name="图片 19" descr="室内机10寸">
            <a:extLst>
              <a:ext uri="{FF2B5EF4-FFF2-40B4-BE49-F238E27FC236}">
                <a16:creationId xmlns:a16="http://schemas.microsoft.com/office/drawing/2014/main" id="{FD3C2BD2-555A-1573-98C6-571631114F81}"/>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8978554" y="1866548"/>
            <a:ext cx="2007235" cy="1219200"/>
          </a:xfrm>
          <a:prstGeom prst="rect">
            <a:avLst/>
          </a:prstGeom>
        </p:spPr>
      </p:pic>
      <p:sp>
        <p:nvSpPr>
          <p:cNvPr id="21" name="文本框 20">
            <a:extLst>
              <a:ext uri="{FF2B5EF4-FFF2-40B4-BE49-F238E27FC236}">
                <a16:creationId xmlns:a16="http://schemas.microsoft.com/office/drawing/2014/main" id="{BC89FDB5-5CE9-648E-00F0-7B6EABBAF074}"/>
              </a:ext>
            </a:extLst>
          </p:cNvPr>
          <p:cNvSpPr txBox="1"/>
          <p:nvPr>
            <p:custDataLst>
              <p:tags r:id="rId4"/>
            </p:custDataLst>
          </p:nvPr>
        </p:nvSpPr>
        <p:spPr>
          <a:xfrm>
            <a:off x="9196359" y="3110513"/>
            <a:ext cx="1440180" cy="275590"/>
          </a:xfrm>
          <a:prstGeom prst="rect">
            <a:avLst/>
          </a:prstGeom>
          <a:noFill/>
        </p:spPr>
        <p:txBody>
          <a:bodyPr wrap="square" rtlCol="0">
            <a:spAutoFit/>
          </a:bodyPr>
          <a:lstStyle/>
          <a:p>
            <a:r>
              <a:rPr lang="en-US" altLang="zh-CN" sz="1200"/>
              <a:t>10</a:t>
            </a:r>
            <a:r>
              <a:rPr lang="zh-CN" altLang="en-US" sz="1200"/>
              <a:t>寸室内</a:t>
            </a:r>
            <a:r>
              <a:rPr lang="en-US" altLang="zh-CN" sz="1200"/>
              <a:t>LINUX</a:t>
            </a:r>
            <a:r>
              <a:rPr lang="zh-CN" altLang="en-US" sz="1200"/>
              <a:t>机</a:t>
            </a:r>
          </a:p>
        </p:txBody>
      </p:sp>
    </p:spTree>
    <p:extLst>
      <p:ext uri="{BB962C8B-B14F-4D97-AF65-F5344CB8AC3E}">
        <p14:creationId xmlns:p14="http://schemas.microsoft.com/office/powerpoint/2010/main" val="32910497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CAEC9-A538-DEA6-3688-5A0CB45D195C}"/>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B6E58137-5406-C0C1-49B4-FF554F9ED862}"/>
              </a:ext>
            </a:extLst>
          </p:cNvPr>
          <p:cNvSpPr/>
          <p:nvPr/>
        </p:nvSpPr>
        <p:spPr>
          <a:xfrm>
            <a:off x="2125345" y="-33655"/>
            <a:ext cx="2974340" cy="383540"/>
          </a:xfrm>
          <a:prstGeom prst="rect">
            <a:avLst/>
          </a:prstGeom>
        </p:spPr>
        <p:txBody>
          <a:bodyPr wrap="square" lIns="91440" tIns="45720" rIns="91440" bIns="45720">
            <a:spAutoFit/>
          </a:bodyPr>
          <a:lstStyle/>
          <a:p>
            <a:pPr algn="l">
              <a:lnSpc>
                <a:spcPct val="120000"/>
              </a:lnSpc>
            </a:pPr>
            <a:endParaRPr lang="en-US" altLang="zh-CN" sz="1600" b="1" dirty="0">
              <a:solidFill>
                <a:schemeClr val="bg1"/>
              </a:solidFill>
              <a:latin typeface="微软雅黑" panose="020B0503020204020204" charset="-122"/>
              <a:ea typeface="微软雅黑" panose="020B0503020204020204" charset="-122"/>
              <a:cs typeface="+mn-ea"/>
              <a:sym typeface="+mn-lt"/>
            </a:endParaRPr>
          </a:p>
        </p:txBody>
      </p:sp>
      <p:sp>
        <p:nvSpPr>
          <p:cNvPr id="16" name="文本框 15">
            <a:extLst>
              <a:ext uri="{FF2B5EF4-FFF2-40B4-BE49-F238E27FC236}">
                <a16:creationId xmlns:a16="http://schemas.microsoft.com/office/drawing/2014/main" id="{C5D671E9-7DD7-E8C9-7C94-735F78AD4E6F}"/>
              </a:ext>
            </a:extLst>
          </p:cNvPr>
          <p:cNvSpPr txBox="1"/>
          <p:nvPr/>
        </p:nvSpPr>
        <p:spPr>
          <a:xfrm>
            <a:off x="689988" y="260228"/>
            <a:ext cx="10560050" cy="460375"/>
          </a:xfrm>
          <a:prstGeom prst="rect">
            <a:avLst/>
          </a:prstGeom>
          <a:noFill/>
        </p:spPr>
        <p:txBody>
          <a:bodyPr wrap="square"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访客登记机</a:t>
            </a:r>
          </a:p>
        </p:txBody>
      </p:sp>
      <p:grpSp>
        <p:nvGrpSpPr>
          <p:cNvPr id="2" name="组合 1">
            <a:extLst>
              <a:ext uri="{FF2B5EF4-FFF2-40B4-BE49-F238E27FC236}">
                <a16:creationId xmlns:a16="http://schemas.microsoft.com/office/drawing/2014/main" id="{952A8894-85B0-1565-A27C-FEC2F4429684}"/>
              </a:ext>
            </a:extLst>
          </p:cNvPr>
          <p:cNvGrpSpPr/>
          <p:nvPr/>
        </p:nvGrpSpPr>
        <p:grpSpPr>
          <a:xfrm>
            <a:off x="4520053" y="3179719"/>
            <a:ext cx="3137526" cy="55317"/>
            <a:chOff x="3003237" y="2499681"/>
            <a:chExt cx="3137526" cy="955920"/>
          </a:xfrm>
        </p:grpSpPr>
        <p:sp>
          <p:nvSpPr>
            <p:cNvPr id="11" name="矩形 10">
              <a:extLst>
                <a:ext uri="{FF2B5EF4-FFF2-40B4-BE49-F238E27FC236}">
                  <a16:creationId xmlns:a16="http://schemas.microsoft.com/office/drawing/2014/main" id="{34BC76B7-0993-8673-E6E0-4508D64152DB}"/>
                </a:ext>
              </a:extLst>
            </p:cNvPr>
            <p:cNvSpPr/>
            <p:nvPr/>
          </p:nvSpPr>
          <p:spPr>
            <a:xfrm>
              <a:off x="3995936" y="2499681"/>
              <a:ext cx="1152128" cy="955920"/>
            </a:xfrm>
            <a:prstGeom prst="rect">
              <a:avLst/>
            </a:prstGeom>
            <a:gradFill>
              <a:gsLst>
                <a:gs pos="29000">
                  <a:schemeClr val="bg1"/>
                </a:gs>
                <a:gs pos="97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cxnSp>
          <p:nvCxnSpPr>
            <p:cNvPr id="12" name="直接连接符 11">
              <a:extLst>
                <a:ext uri="{FF2B5EF4-FFF2-40B4-BE49-F238E27FC236}">
                  <a16:creationId xmlns:a16="http://schemas.microsoft.com/office/drawing/2014/main" id="{82950299-C44B-19BC-33C3-704C6D45215E}"/>
                </a:ext>
              </a:extLst>
            </p:cNvPr>
            <p:cNvCxnSpPr/>
            <p:nvPr/>
          </p:nvCxnSpPr>
          <p:spPr>
            <a:xfrm>
              <a:off x="3003237" y="2499681"/>
              <a:ext cx="3137526"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 name="等腰三角形 7">
            <a:extLst>
              <a:ext uri="{FF2B5EF4-FFF2-40B4-BE49-F238E27FC236}">
                <a16:creationId xmlns:a16="http://schemas.microsoft.com/office/drawing/2014/main" id="{1211C592-45E8-3BB5-E35E-22DE0A0BF84A}"/>
              </a:ext>
            </a:extLst>
          </p:cNvPr>
          <p:cNvSpPr/>
          <p:nvPr/>
        </p:nvSpPr>
        <p:spPr>
          <a:xfrm rot="5400000">
            <a:off x="-665949" y="2242459"/>
            <a:ext cx="3352803" cy="1985162"/>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accent3">
                  <a:lumMod val="60000"/>
                  <a:lumOff val="40000"/>
                </a:schemeClr>
              </a:solidFill>
              <a:cs typeface="+mn-ea"/>
              <a:sym typeface="+mn-lt"/>
            </a:endParaRPr>
          </a:p>
        </p:txBody>
      </p:sp>
      <p:sp>
        <p:nvSpPr>
          <p:cNvPr id="9" name="等腰三角形 8">
            <a:extLst>
              <a:ext uri="{FF2B5EF4-FFF2-40B4-BE49-F238E27FC236}">
                <a16:creationId xmlns:a16="http://schemas.microsoft.com/office/drawing/2014/main" id="{F7B8B120-33E9-FC7E-2168-686C9544B319}"/>
              </a:ext>
            </a:extLst>
          </p:cNvPr>
          <p:cNvSpPr/>
          <p:nvPr/>
        </p:nvSpPr>
        <p:spPr>
          <a:xfrm rot="16200000">
            <a:off x="9508650" y="2242456"/>
            <a:ext cx="3352806" cy="198516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10" name="矩形 9">
            <a:extLst>
              <a:ext uri="{FF2B5EF4-FFF2-40B4-BE49-F238E27FC236}">
                <a16:creationId xmlns:a16="http://schemas.microsoft.com/office/drawing/2014/main" id="{6F14C3F3-F71B-AD9E-3446-FF00E8991E42}"/>
              </a:ext>
            </a:extLst>
          </p:cNvPr>
          <p:cNvSpPr/>
          <p:nvPr/>
        </p:nvSpPr>
        <p:spPr>
          <a:xfrm>
            <a:off x="4865404" y="2397281"/>
            <a:ext cx="2446825" cy="623248"/>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3600" b="1" dirty="0">
                <a:solidFill>
                  <a:srgbClr val="00B0F0"/>
                </a:solidFill>
                <a:cs typeface="+mn-ea"/>
                <a:sym typeface="+mn-lt"/>
              </a:rPr>
              <a:t>访客登记机</a:t>
            </a:r>
            <a:endParaRPr lang="zh-CN" altLang="en-US" sz="1600" dirty="0">
              <a:solidFill>
                <a:srgbClr val="00B0F0"/>
              </a:solidFill>
              <a:cs typeface="+mn-ea"/>
              <a:sym typeface="+mn-lt"/>
            </a:endParaRPr>
          </a:p>
        </p:txBody>
      </p:sp>
      <p:sp>
        <p:nvSpPr>
          <p:cNvPr id="13" name="矩形 12">
            <a:extLst>
              <a:ext uri="{FF2B5EF4-FFF2-40B4-BE49-F238E27FC236}">
                <a16:creationId xmlns:a16="http://schemas.microsoft.com/office/drawing/2014/main" id="{DC283D3A-8F51-8317-2505-B58F01FB9705}"/>
              </a:ext>
            </a:extLst>
          </p:cNvPr>
          <p:cNvSpPr/>
          <p:nvPr/>
        </p:nvSpPr>
        <p:spPr>
          <a:xfrm>
            <a:off x="5404023" y="3255784"/>
            <a:ext cx="1369606" cy="315471"/>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zh-CN" altLang="en-US" sz="1600" dirty="0">
                <a:solidFill>
                  <a:schemeClr val="tx1">
                    <a:lumMod val="65000"/>
                    <a:lumOff val="35000"/>
                  </a:schemeClr>
                </a:solidFill>
                <a:cs typeface="+mn-ea"/>
                <a:sym typeface="+mn-lt"/>
              </a:rPr>
              <a:t>台式、自助式</a:t>
            </a:r>
          </a:p>
        </p:txBody>
      </p:sp>
    </p:spTree>
    <p:extLst>
      <p:ext uri="{BB962C8B-B14F-4D97-AF65-F5344CB8AC3E}">
        <p14:creationId xmlns:p14="http://schemas.microsoft.com/office/powerpoint/2010/main" val="28846205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访客登记机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46616"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11.6</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寸双屏访客机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、刷二代身份证自动读取证件内信息；</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、现场拍照人像采集、人证核验；</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、触屏模式、软键盘及手写功能启用</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、被访人电话号码同步显示</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、快递门岗代签收登记</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、被访人信息选择、手动填写、默认填写</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、来访人信息：类型、公司、事由、车牌号码、携带物等登记</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、姓名、部门等快速定位和模糊查找，姓名拼音首字母快速查找；按部门分层级查找，首字快速查询</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、当日来访总人数、离开人数、在访人数实时统计显示</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、随行人员登记管理一键绑定主访客录入随行人员身份证信息，可设置不打印访客单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、黑名单设置 来访时自动提醒该访客为黑名单和备注的原因</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、未离开访客明细表，可设多时段超时未离开人员明细 弹屏提醒</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13</a:t>
            </a:r>
            <a:r>
              <a:rPr lang="zh-CN" altLang="en-US" sz="1200" dirty="0">
                <a:latin typeface="微软雅黑" panose="020B0503020204020204" charset="-122"/>
                <a:ea typeface="微软雅黑" panose="020B0503020204020204" charset="-122"/>
                <a:sym typeface="宋体" panose="02010600030101010101" pitchFamily="2" charset="-122"/>
              </a:rPr>
              <a:t>、历史被访人资料是否弹屏提醒，还是找这个就不用再去查找了</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14</a:t>
            </a:r>
            <a:r>
              <a:rPr lang="zh-CN" altLang="en-US" sz="1200" dirty="0">
                <a:latin typeface="微软雅黑" panose="020B0503020204020204" charset="-122"/>
                <a:ea typeface="微软雅黑" panose="020B0503020204020204" charset="-122"/>
                <a:sym typeface="宋体" panose="02010600030101010101" pitchFamily="2" charset="-122"/>
              </a:rPr>
              <a:t>、访问人数限制提醒，如：部门天接待超出</a:t>
            </a:r>
            <a:r>
              <a:rPr lang="en-US" altLang="zh-CN" sz="1200" dirty="0">
                <a:latin typeface="微软雅黑" panose="020B0503020204020204" charset="-122"/>
                <a:ea typeface="微软雅黑" panose="020B0503020204020204" charset="-122"/>
                <a:sym typeface="宋体" panose="02010600030101010101" pitchFamily="2" charset="-122"/>
              </a:rPr>
              <a:t>20</a:t>
            </a:r>
            <a:r>
              <a:rPr lang="zh-CN" altLang="en-US" sz="1200" dirty="0">
                <a:latin typeface="微软雅黑" panose="020B0503020204020204" charset="-122"/>
                <a:ea typeface="微软雅黑" panose="020B0503020204020204" charset="-122"/>
                <a:sym typeface="宋体" panose="02010600030101010101" pitchFamily="2" charset="-122"/>
              </a:rPr>
              <a:t>人超出预接待能力</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系统自动报警提醒。</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graphicFrame>
        <p:nvGraphicFramePr>
          <p:cNvPr id="4" name="表格 3">
            <a:extLst>
              <a:ext uri="{FF2B5EF4-FFF2-40B4-BE49-F238E27FC236}">
                <a16:creationId xmlns:a16="http://schemas.microsoft.com/office/drawing/2014/main" id="{9BB40498-7DFC-806A-430D-19339F827119}"/>
              </a:ext>
            </a:extLst>
          </p:cNvPr>
          <p:cNvGraphicFramePr>
            <a:graphicFrameLocks noGrp="1"/>
          </p:cNvGraphicFramePr>
          <p:nvPr>
            <p:extLst>
              <p:ext uri="{D42A27DB-BD31-4B8C-83A1-F6EECF244321}">
                <p14:modId xmlns:p14="http://schemas.microsoft.com/office/powerpoint/2010/main" val="505072198"/>
              </p:ext>
            </p:extLst>
          </p:nvPr>
        </p:nvGraphicFramePr>
        <p:xfrm>
          <a:off x="6511692" y="368570"/>
          <a:ext cx="4987581" cy="5320993"/>
        </p:xfrm>
        <a:graphic>
          <a:graphicData uri="http://schemas.openxmlformats.org/drawingml/2006/table">
            <a:tbl>
              <a:tblPr firstCol="1" bandRow="1">
                <a:tableStyleId>{5C22544A-7EE6-4342-B048-85BDC9FD1C3A}</a:tableStyleId>
              </a:tblPr>
              <a:tblGrid>
                <a:gridCol w="1018253">
                  <a:extLst>
                    <a:ext uri="{9D8B030D-6E8A-4147-A177-3AD203B41FA5}">
                      <a16:colId xmlns:a16="http://schemas.microsoft.com/office/drawing/2014/main" val="2320625929"/>
                    </a:ext>
                  </a:extLst>
                </a:gridCol>
                <a:gridCol w="3969328">
                  <a:extLst>
                    <a:ext uri="{9D8B030D-6E8A-4147-A177-3AD203B41FA5}">
                      <a16:colId xmlns:a16="http://schemas.microsoft.com/office/drawing/2014/main" val="1408733035"/>
                    </a:ext>
                  </a:extLst>
                </a:gridCol>
              </a:tblGrid>
              <a:tr h="313768">
                <a:tc>
                  <a:txBody>
                    <a:bodyPr/>
                    <a:lstStyle/>
                    <a:p>
                      <a:pPr algn="ctr">
                        <a:lnSpc>
                          <a:spcPts val="2000"/>
                        </a:lnSpc>
                      </a:pPr>
                      <a:r>
                        <a:rPr lang="zh-CN" sz="800" kern="0" dirty="0">
                          <a:effectLst/>
                        </a:rPr>
                        <a:t>系统平台</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15000"/>
                        </a:lnSpc>
                      </a:pPr>
                      <a:r>
                        <a:rPr lang="en-US" sz="800" kern="0">
                          <a:effectLst/>
                        </a:rPr>
                        <a:t>Windows</a:t>
                      </a:r>
                      <a:r>
                        <a:rPr lang="zh-CN" sz="800" kern="0">
                          <a:effectLst/>
                        </a:rPr>
                        <a:t>系统平台</a:t>
                      </a:r>
                      <a:r>
                        <a:rPr lang="en-US" sz="800" kern="0">
                          <a:effectLst/>
                        </a:rPr>
                        <a:t>.SQL</a:t>
                      </a:r>
                      <a:r>
                        <a:rPr lang="zh-CN" sz="800" kern="0">
                          <a:effectLst/>
                        </a:rPr>
                        <a:t>数据库</a:t>
                      </a:r>
                      <a:r>
                        <a:rPr lang="en-US" sz="800" kern="0">
                          <a:effectLst/>
                        </a:rPr>
                        <a:t>.</a:t>
                      </a:r>
                      <a:r>
                        <a:rPr lang="zh-CN" sz="800" kern="0">
                          <a:effectLst/>
                        </a:rPr>
                        <a:t>开放</a:t>
                      </a:r>
                      <a:r>
                        <a:rPr lang="en-US" sz="800" kern="0">
                          <a:effectLst/>
                        </a:rPr>
                        <a:t>API</a:t>
                      </a:r>
                      <a:r>
                        <a:rPr lang="zh-CN" sz="800" kern="0">
                          <a:effectLst/>
                        </a:rPr>
                        <a:t>接口</a:t>
                      </a:r>
                      <a:r>
                        <a:rPr lang="en-US" sz="800" kern="0">
                          <a:effectLst/>
                        </a:rPr>
                        <a:t>.</a:t>
                      </a:r>
                      <a:r>
                        <a:rPr lang="zh-CN" sz="800" kern="0">
                          <a:effectLst/>
                        </a:rPr>
                        <a:t>支持二次开发数据对接</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2259537309"/>
                  </a:ext>
                </a:extLst>
              </a:tr>
              <a:tr h="255870">
                <a:tc>
                  <a:txBody>
                    <a:bodyPr/>
                    <a:lstStyle/>
                    <a:p>
                      <a:pPr algn="ctr">
                        <a:lnSpc>
                          <a:spcPts val="1600"/>
                        </a:lnSpc>
                      </a:pPr>
                      <a:r>
                        <a:rPr lang="zh-CN" sz="800" kern="0" dirty="0">
                          <a:effectLst/>
                        </a:rPr>
                        <a:t>处 理 器</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15000"/>
                        </a:lnSpc>
                      </a:pPr>
                      <a:r>
                        <a:rPr lang="zh-CN" sz="800" kern="0">
                          <a:effectLst/>
                        </a:rPr>
                        <a:t>内置：</a:t>
                      </a:r>
                      <a:r>
                        <a:rPr lang="en-US" sz="800" kern="0">
                          <a:effectLst/>
                        </a:rPr>
                        <a:t>Intel®</a:t>
                      </a:r>
                      <a:r>
                        <a:rPr lang="zh-CN" sz="800" kern="0">
                          <a:effectLst/>
                        </a:rPr>
                        <a:t>双核处理器</a:t>
                      </a:r>
                      <a:r>
                        <a:rPr lang="en-US" sz="800" kern="0">
                          <a:effectLst/>
                        </a:rPr>
                        <a:t>, 2.41GHz</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1118132758"/>
                  </a:ext>
                </a:extLst>
              </a:tr>
              <a:tr h="255870">
                <a:tc>
                  <a:txBody>
                    <a:bodyPr/>
                    <a:lstStyle/>
                    <a:p>
                      <a:pPr algn="ctr">
                        <a:lnSpc>
                          <a:spcPts val="1600"/>
                        </a:lnSpc>
                      </a:pPr>
                      <a:r>
                        <a:rPr lang="zh-CN" sz="800" kern="0">
                          <a:effectLst/>
                        </a:rPr>
                        <a:t>运行内存</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ts val="1400"/>
                        </a:lnSpc>
                      </a:pPr>
                      <a:r>
                        <a:rPr lang="zh-CN" sz="800" kern="0">
                          <a:effectLst/>
                        </a:rPr>
                        <a:t>内置：</a:t>
                      </a:r>
                      <a:r>
                        <a:rPr lang="en-US" sz="800" kern="0">
                          <a:effectLst/>
                        </a:rPr>
                        <a:t>4GB/1600MHz</a:t>
                      </a:r>
                      <a:r>
                        <a:rPr lang="zh-CN" sz="800" kern="0">
                          <a:effectLst/>
                        </a:rPr>
                        <a:t>；（最大支持</a:t>
                      </a:r>
                      <a:r>
                        <a:rPr lang="en-US" sz="800" kern="0">
                          <a:effectLst/>
                        </a:rPr>
                        <a:t>8G</a:t>
                      </a:r>
                      <a:r>
                        <a:rPr lang="zh-CN" sz="800" kern="0">
                          <a:effectLst/>
                        </a:rPr>
                        <a:t>）</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769608737"/>
                  </a:ext>
                </a:extLst>
              </a:tr>
              <a:tr h="255870">
                <a:tc>
                  <a:txBody>
                    <a:bodyPr/>
                    <a:lstStyle/>
                    <a:p>
                      <a:pPr algn="ctr">
                        <a:lnSpc>
                          <a:spcPts val="1600"/>
                        </a:lnSpc>
                      </a:pPr>
                      <a:r>
                        <a:rPr lang="zh-CN" sz="800" kern="0">
                          <a:effectLst/>
                        </a:rPr>
                        <a:t>数据存储</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15000"/>
                        </a:lnSpc>
                      </a:pPr>
                      <a:r>
                        <a:rPr lang="zh-CN" sz="800" kern="0">
                          <a:effectLst/>
                        </a:rPr>
                        <a:t>内置：</a:t>
                      </a:r>
                      <a:r>
                        <a:rPr lang="en-US" sz="800" kern="0">
                          <a:effectLst/>
                        </a:rPr>
                        <a:t>64G/SSD</a:t>
                      </a:r>
                      <a:r>
                        <a:rPr lang="zh-CN" sz="800" kern="0">
                          <a:effectLst/>
                        </a:rPr>
                        <a:t>固态硬盘</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224378431"/>
                  </a:ext>
                </a:extLst>
              </a:tr>
              <a:tr h="316083">
                <a:tc>
                  <a:txBody>
                    <a:bodyPr/>
                    <a:lstStyle/>
                    <a:p>
                      <a:pPr algn="ctr">
                        <a:lnSpc>
                          <a:spcPct val="140000"/>
                        </a:lnSpc>
                      </a:pPr>
                      <a:r>
                        <a:rPr lang="zh-CN" sz="800" kern="0">
                          <a:effectLst/>
                        </a:rPr>
                        <a:t>显示核心</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40000"/>
                        </a:lnSpc>
                      </a:pPr>
                      <a:r>
                        <a:rPr lang="zh-CN" sz="800" kern="0">
                          <a:effectLst/>
                        </a:rPr>
                        <a:t>内置：集成</a:t>
                      </a:r>
                      <a:r>
                        <a:rPr lang="en-US" sz="800" kern="0">
                          <a:effectLst/>
                        </a:rPr>
                        <a:t>Intel HD</a:t>
                      </a:r>
                      <a:r>
                        <a:rPr lang="zh-CN" sz="800" kern="0">
                          <a:effectLst/>
                        </a:rPr>
                        <a:t>显卡</a:t>
                      </a:r>
                      <a:r>
                        <a:rPr lang="en-US" sz="800" kern="0">
                          <a:effectLst/>
                        </a:rPr>
                        <a:t>,</a:t>
                      </a:r>
                      <a:r>
                        <a:rPr lang="zh-CN" sz="800" kern="0">
                          <a:effectLst/>
                        </a:rPr>
                        <a:t>支持双</a:t>
                      </a:r>
                      <a:r>
                        <a:rPr lang="en-US" sz="800" kern="0">
                          <a:effectLst/>
                        </a:rPr>
                        <a:t>EDP+LVDS</a:t>
                      </a:r>
                      <a:r>
                        <a:rPr lang="zh-CN" sz="800" kern="0">
                          <a:effectLst/>
                        </a:rPr>
                        <a:t>双屏同步 双屏异显</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860709337"/>
                  </a:ext>
                </a:extLst>
              </a:tr>
              <a:tr h="649578">
                <a:tc>
                  <a:txBody>
                    <a:bodyPr/>
                    <a:lstStyle/>
                    <a:p>
                      <a:pPr algn="ctr">
                        <a:lnSpc>
                          <a:spcPct val="140000"/>
                        </a:lnSpc>
                      </a:pPr>
                      <a:r>
                        <a:rPr lang="zh-CN" sz="800" kern="100">
                          <a:effectLst/>
                        </a:rPr>
                        <a:t>触控手写显示屏</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40000"/>
                        </a:lnSpc>
                      </a:pPr>
                      <a:r>
                        <a:rPr lang="zh-CN" sz="800" kern="0">
                          <a:effectLst/>
                        </a:rPr>
                        <a:t>内置双屏：主显屏：</a:t>
                      </a:r>
                      <a:r>
                        <a:rPr lang="en-US" sz="800" kern="0">
                          <a:effectLst/>
                        </a:rPr>
                        <a:t>11.6</a:t>
                      </a:r>
                      <a:r>
                        <a:rPr lang="zh-CN" sz="800" kern="0">
                          <a:effectLst/>
                        </a:rPr>
                        <a:t>寸电容触控液晶屏、支持</a:t>
                      </a:r>
                      <a:r>
                        <a:rPr lang="en-US" sz="800" kern="0">
                          <a:effectLst/>
                        </a:rPr>
                        <a:t>10</a:t>
                      </a:r>
                      <a:r>
                        <a:rPr lang="zh-CN" sz="800" kern="0">
                          <a:effectLst/>
                        </a:rPr>
                        <a:t>点触控 ；分辨率：</a:t>
                      </a:r>
                      <a:r>
                        <a:rPr lang="en-US" sz="800" kern="0">
                          <a:effectLst/>
                        </a:rPr>
                        <a:t>1366 X 768</a:t>
                      </a:r>
                      <a:r>
                        <a:rPr lang="zh-CN" sz="800" kern="0">
                          <a:effectLst/>
                        </a:rPr>
                        <a:t>；副屏：</a:t>
                      </a:r>
                      <a:r>
                        <a:rPr lang="en-US" sz="800" kern="0">
                          <a:effectLst/>
                        </a:rPr>
                        <a:t>11.6</a:t>
                      </a:r>
                      <a:r>
                        <a:rPr lang="zh-CN" sz="800" kern="0">
                          <a:effectLst/>
                        </a:rPr>
                        <a:t>寸液晶屏、分辨率：</a:t>
                      </a:r>
                      <a:r>
                        <a:rPr lang="en-US" sz="800" kern="0">
                          <a:effectLst/>
                        </a:rPr>
                        <a:t>1366 X 768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115135824"/>
                  </a:ext>
                </a:extLst>
              </a:tr>
              <a:tr h="174436">
                <a:tc>
                  <a:txBody>
                    <a:bodyPr/>
                    <a:lstStyle/>
                    <a:p>
                      <a:pPr algn="ctr">
                        <a:lnSpc>
                          <a:spcPts val="1600"/>
                        </a:lnSpc>
                      </a:pPr>
                      <a:r>
                        <a:rPr lang="zh-CN" sz="800" kern="100">
                          <a:effectLst/>
                        </a:rPr>
                        <a:t>音</a:t>
                      </a:r>
                      <a:r>
                        <a:rPr lang="en-US" sz="800" kern="100">
                          <a:effectLst/>
                        </a:rPr>
                        <a:t>    </a:t>
                      </a:r>
                      <a:r>
                        <a:rPr lang="zh-CN" sz="800" kern="100">
                          <a:effectLst/>
                        </a:rPr>
                        <a:t>频</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15000"/>
                        </a:lnSpc>
                      </a:pPr>
                      <a:r>
                        <a:rPr lang="zh-CN" sz="800" kern="0">
                          <a:effectLst/>
                        </a:rPr>
                        <a:t>内置：集成</a:t>
                      </a:r>
                      <a:r>
                        <a:rPr lang="en-US" sz="800" kern="0">
                          <a:effectLst/>
                        </a:rPr>
                        <a:t>HDA 5.1</a:t>
                      </a:r>
                      <a:r>
                        <a:rPr lang="zh-CN" sz="800" kern="0">
                          <a:effectLst/>
                        </a:rPr>
                        <a:t>音效声卡、内置立体声喇叭</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3244145917"/>
                  </a:ext>
                </a:extLst>
              </a:tr>
              <a:tr h="255870">
                <a:tc>
                  <a:txBody>
                    <a:bodyPr/>
                    <a:lstStyle/>
                    <a:p>
                      <a:pPr algn="ctr">
                        <a:lnSpc>
                          <a:spcPts val="1600"/>
                        </a:lnSpc>
                      </a:pPr>
                      <a:r>
                        <a:rPr lang="zh-CN" sz="800" kern="100">
                          <a:effectLst/>
                        </a:rPr>
                        <a:t>网络接口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15000"/>
                        </a:lnSpc>
                      </a:pPr>
                      <a:r>
                        <a:rPr lang="zh-CN" sz="800" kern="0">
                          <a:effectLst/>
                        </a:rPr>
                        <a:t>内置：</a:t>
                      </a:r>
                      <a:r>
                        <a:rPr lang="en-US" sz="800" kern="0">
                          <a:effectLst/>
                        </a:rPr>
                        <a:t>10/100M</a:t>
                      </a:r>
                      <a:r>
                        <a:rPr lang="zh-CN" sz="800" kern="0">
                          <a:effectLst/>
                        </a:rPr>
                        <a:t>自适应网卡，防雷设计</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19503710"/>
                  </a:ext>
                </a:extLst>
              </a:tr>
              <a:tr h="255870">
                <a:tc>
                  <a:txBody>
                    <a:bodyPr/>
                    <a:lstStyle/>
                    <a:p>
                      <a:pPr algn="ctr">
                        <a:lnSpc>
                          <a:spcPts val="1600"/>
                        </a:lnSpc>
                      </a:pPr>
                      <a:r>
                        <a:rPr lang="zh-CN" sz="800" kern="0">
                          <a:effectLst/>
                        </a:rPr>
                        <a:t>摄像头</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ts val="1400"/>
                        </a:lnSpc>
                      </a:pPr>
                      <a:r>
                        <a:rPr lang="zh-CN" sz="800" kern="0">
                          <a:effectLst/>
                        </a:rPr>
                        <a:t>内置：</a:t>
                      </a:r>
                      <a:r>
                        <a:rPr lang="en-US" sz="800" kern="0">
                          <a:effectLst/>
                        </a:rPr>
                        <a:t>200</a:t>
                      </a:r>
                      <a:r>
                        <a:rPr lang="zh-CN" sz="800" kern="0">
                          <a:effectLst/>
                        </a:rPr>
                        <a:t>万像素高清摄像头；可上下调节；</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1070402896"/>
                  </a:ext>
                </a:extLst>
              </a:tr>
              <a:tr h="1024887">
                <a:tc>
                  <a:txBody>
                    <a:bodyPr/>
                    <a:lstStyle/>
                    <a:p>
                      <a:pPr algn="ctr">
                        <a:lnSpc>
                          <a:spcPts val="2000"/>
                        </a:lnSpc>
                      </a:pPr>
                      <a:r>
                        <a:rPr lang="zh-CN" sz="800" kern="0">
                          <a:effectLst/>
                        </a:rPr>
                        <a:t>身份证阅读器</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ts val="1400"/>
                        </a:lnSpc>
                      </a:pPr>
                      <a:r>
                        <a:rPr lang="zh-CN" sz="800" kern="0">
                          <a:effectLst/>
                        </a:rPr>
                        <a:t>内置：身份证阅读器</a:t>
                      </a:r>
                      <a:endParaRPr lang="zh-CN" sz="800" kern="100">
                        <a:effectLst/>
                      </a:endParaRPr>
                    </a:p>
                    <a:p>
                      <a:pPr algn="just">
                        <a:lnSpc>
                          <a:spcPts val="1400"/>
                        </a:lnSpc>
                      </a:pPr>
                      <a:r>
                        <a:rPr lang="zh-CN" sz="800" kern="0">
                          <a:effectLst/>
                        </a:rPr>
                        <a:t>射频技术：符合</a:t>
                      </a:r>
                      <a:r>
                        <a:rPr lang="en-US" sz="800" kern="0">
                          <a:effectLst/>
                        </a:rPr>
                        <a:t>ISO14443  Type-B</a:t>
                      </a:r>
                      <a:r>
                        <a:rPr lang="zh-CN" sz="800" kern="0">
                          <a:effectLst/>
                        </a:rPr>
                        <a:t>标准</a:t>
                      </a:r>
                      <a:r>
                        <a:rPr lang="en-US" sz="800" kern="0">
                          <a:effectLst/>
                        </a:rPr>
                        <a:t>.</a:t>
                      </a:r>
                      <a:endParaRPr lang="zh-CN" sz="800" kern="100">
                        <a:effectLst/>
                      </a:endParaRPr>
                    </a:p>
                    <a:p>
                      <a:pPr algn="just">
                        <a:lnSpc>
                          <a:spcPts val="1400"/>
                        </a:lnSpc>
                      </a:pPr>
                      <a:r>
                        <a:rPr lang="zh-CN" sz="800" kern="0">
                          <a:effectLst/>
                        </a:rPr>
                        <a:t>解密模块：居民身份证验证安全控制模块</a:t>
                      </a:r>
                      <a:r>
                        <a:rPr lang="en-US" sz="800" kern="0">
                          <a:effectLst/>
                        </a:rPr>
                        <a:t>.</a:t>
                      </a:r>
                      <a:endParaRPr lang="zh-CN" sz="800" kern="100">
                        <a:effectLst/>
                      </a:endParaRPr>
                    </a:p>
                    <a:p>
                      <a:pPr algn="just">
                        <a:lnSpc>
                          <a:spcPts val="1400"/>
                        </a:lnSpc>
                      </a:pPr>
                      <a:r>
                        <a:rPr lang="zh-CN" sz="800" kern="0">
                          <a:effectLst/>
                        </a:rPr>
                        <a:t>读卡类型：二代身份证、</a:t>
                      </a:r>
                      <a:r>
                        <a:rPr lang="en-US" sz="800" kern="0">
                          <a:effectLst/>
                        </a:rPr>
                        <a:t>IC</a:t>
                      </a:r>
                      <a:r>
                        <a:rPr lang="zh-CN" sz="800" kern="0">
                          <a:effectLst/>
                        </a:rPr>
                        <a:t>卡</a:t>
                      </a:r>
                      <a:endParaRPr lang="zh-CN" sz="800" kern="100">
                        <a:effectLst/>
                      </a:endParaRPr>
                    </a:p>
                    <a:p>
                      <a:pPr algn="just">
                        <a:lnSpc>
                          <a:spcPts val="1400"/>
                        </a:lnSpc>
                      </a:pPr>
                      <a:r>
                        <a:rPr lang="zh-CN" sz="800" kern="0">
                          <a:effectLst/>
                        </a:rPr>
                        <a:t>读取速度：身份证读取</a:t>
                      </a:r>
                      <a:r>
                        <a:rPr lang="en-US" sz="800" kern="0">
                          <a:effectLst/>
                        </a:rPr>
                        <a:t>&lt;1.5</a:t>
                      </a:r>
                      <a:r>
                        <a:rPr lang="zh-CN" sz="800" kern="0">
                          <a:effectLst/>
                        </a:rPr>
                        <a:t>秒，读卡时间</a:t>
                      </a:r>
                      <a:r>
                        <a:rPr lang="en-US" sz="800" kern="0">
                          <a:effectLst/>
                        </a:rPr>
                        <a:t>&lt;1</a:t>
                      </a:r>
                      <a:r>
                        <a:rPr lang="zh-CN" sz="800" kern="0">
                          <a:effectLst/>
                        </a:rPr>
                        <a:t>秒</a:t>
                      </a:r>
                      <a:r>
                        <a:rPr lang="en-US" sz="800" kern="0">
                          <a:effectLst/>
                        </a:rPr>
                        <a:t>.</a:t>
                      </a:r>
                      <a:endParaRPr lang="zh-CN" sz="800" kern="100">
                        <a:effectLst/>
                      </a:endParaRPr>
                    </a:p>
                    <a:p>
                      <a:pPr algn="just">
                        <a:lnSpc>
                          <a:spcPts val="1400"/>
                        </a:lnSpc>
                      </a:pPr>
                      <a:r>
                        <a:rPr lang="zh-CN" sz="800" kern="0">
                          <a:effectLst/>
                        </a:rPr>
                        <a:t>阅读距离：</a:t>
                      </a:r>
                      <a:r>
                        <a:rPr lang="en-US" sz="800" kern="0">
                          <a:effectLst/>
                        </a:rPr>
                        <a:t>0-30mm</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2933897005"/>
                  </a:ext>
                </a:extLst>
              </a:tr>
              <a:tr h="313768">
                <a:tc>
                  <a:txBody>
                    <a:bodyPr/>
                    <a:lstStyle/>
                    <a:p>
                      <a:pPr algn="ctr">
                        <a:lnSpc>
                          <a:spcPts val="2000"/>
                        </a:lnSpc>
                      </a:pPr>
                      <a:r>
                        <a:rPr lang="zh-CN" sz="800" kern="100">
                          <a:effectLst/>
                        </a:rPr>
                        <a:t>电源电压</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15000"/>
                        </a:lnSpc>
                      </a:pPr>
                      <a:r>
                        <a:rPr lang="zh-CN" sz="800" kern="0">
                          <a:effectLst/>
                        </a:rPr>
                        <a:t>输入</a:t>
                      </a:r>
                      <a:r>
                        <a:rPr lang="en-US" sz="800" kern="0">
                          <a:effectLst/>
                        </a:rPr>
                        <a:t> AC220V</a:t>
                      </a:r>
                      <a:r>
                        <a:rPr lang="zh-CN" sz="800" kern="0">
                          <a:effectLst/>
                        </a:rPr>
                        <a:t>±</a:t>
                      </a:r>
                      <a:r>
                        <a:rPr lang="en-US" sz="800" kern="0">
                          <a:effectLst/>
                        </a:rPr>
                        <a:t>10% 50Hz</a:t>
                      </a:r>
                      <a:r>
                        <a:rPr lang="zh-CN" sz="800" kern="0">
                          <a:effectLst/>
                        </a:rPr>
                        <a:t>±</a:t>
                      </a:r>
                      <a:r>
                        <a:rPr lang="en-US" sz="800" kern="0">
                          <a:effectLst/>
                        </a:rPr>
                        <a:t>1Hz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1200380254"/>
                  </a:ext>
                </a:extLst>
              </a:tr>
              <a:tr h="410327">
                <a:tc>
                  <a:txBody>
                    <a:bodyPr/>
                    <a:lstStyle/>
                    <a:p>
                      <a:pPr algn="ctr">
                        <a:lnSpc>
                          <a:spcPts val="1600"/>
                        </a:lnSpc>
                      </a:pPr>
                      <a:r>
                        <a:rPr lang="zh-CN" sz="800" kern="100">
                          <a:effectLst/>
                        </a:rPr>
                        <a:t>扩</a:t>
                      </a:r>
                      <a:r>
                        <a:rPr lang="en-US" sz="800" kern="100">
                          <a:effectLst/>
                        </a:rPr>
                        <a:t>  </a:t>
                      </a:r>
                      <a:r>
                        <a:rPr lang="zh-CN" sz="800" kern="100">
                          <a:effectLst/>
                        </a:rPr>
                        <a:t>展</a:t>
                      </a:r>
                    </a:p>
                    <a:p>
                      <a:pPr algn="ctr">
                        <a:lnSpc>
                          <a:spcPts val="2000"/>
                        </a:lnSpc>
                      </a:pPr>
                      <a:r>
                        <a:rPr lang="zh-CN" sz="800" kern="100">
                          <a:effectLst/>
                        </a:rPr>
                        <a:t>接</a:t>
                      </a:r>
                      <a:r>
                        <a:rPr lang="en-US" sz="800" kern="100">
                          <a:effectLst/>
                        </a:rPr>
                        <a:t>  </a:t>
                      </a:r>
                      <a:r>
                        <a:rPr lang="zh-CN" sz="800" kern="100">
                          <a:effectLst/>
                        </a:rPr>
                        <a:t>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15000"/>
                        </a:lnSpc>
                      </a:pPr>
                      <a:r>
                        <a:rPr lang="en-US" sz="800" kern="0">
                          <a:effectLst/>
                        </a:rPr>
                        <a:t>I/O</a:t>
                      </a:r>
                      <a:r>
                        <a:rPr lang="zh-CN" sz="800" kern="0">
                          <a:effectLst/>
                        </a:rPr>
                        <a:t>接口：</a:t>
                      </a:r>
                      <a:r>
                        <a:rPr lang="en-US" sz="800" kern="0">
                          <a:effectLst/>
                        </a:rPr>
                        <a:t>2*COM  2*USB  1*RJ-45  </a:t>
                      </a:r>
                      <a:endParaRPr lang="zh-CN" sz="800" kern="100">
                        <a:effectLst/>
                      </a:endParaRPr>
                    </a:p>
                    <a:p>
                      <a:pPr algn="just">
                        <a:lnSpc>
                          <a:spcPct val="115000"/>
                        </a:lnSpc>
                      </a:pPr>
                      <a:r>
                        <a:rPr lang="zh-CN" sz="800" kern="0">
                          <a:effectLst/>
                        </a:rPr>
                        <a:t>系统参数：系统支持</a:t>
                      </a:r>
                      <a:r>
                        <a:rPr lang="en-US" sz="800" kern="0">
                          <a:effectLst/>
                        </a:rPr>
                        <a:t>WIN7 WIN8</a:t>
                      </a:r>
                      <a:r>
                        <a:rPr lang="zh-CN" sz="800" kern="0">
                          <a:effectLst/>
                        </a:rPr>
                        <a:t>，不支持</a:t>
                      </a:r>
                      <a:r>
                        <a:rPr lang="en-US" sz="800" kern="0">
                          <a:effectLst/>
                        </a:rPr>
                        <a:t>XP</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2820332806"/>
                  </a:ext>
                </a:extLst>
              </a:tr>
              <a:tr h="537916">
                <a:tc>
                  <a:txBody>
                    <a:bodyPr/>
                    <a:lstStyle/>
                    <a:p>
                      <a:pPr algn="ctr">
                        <a:lnSpc>
                          <a:spcPts val="2000"/>
                        </a:lnSpc>
                      </a:pPr>
                      <a:r>
                        <a:rPr lang="zh-CN" sz="800" kern="0">
                          <a:effectLst/>
                        </a:rPr>
                        <a:t>运行环境</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15000"/>
                        </a:lnSpc>
                      </a:pPr>
                      <a:r>
                        <a:rPr lang="zh-CN" sz="800" kern="0">
                          <a:effectLst/>
                        </a:rPr>
                        <a:t>工作温度：</a:t>
                      </a:r>
                      <a:r>
                        <a:rPr lang="en-US" sz="800" kern="0">
                          <a:effectLst/>
                        </a:rPr>
                        <a:t>0</a:t>
                      </a:r>
                      <a:r>
                        <a:rPr lang="zh-CN" sz="800" kern="0">
                          <a:effectLst/>
                        </a:rPr>
                        <a:t>℃—</a:t>
                      </a:r>
                      <a:r>
                        <a:rPr lang="en-US" sz="800" kern="0">
                          <a:effectLst/>
                        </a:rPr>
                        <a:t>60</a:t>
                      </a:r>
                      <a:r>
                        <a:rPr lang="zh-CN" sz="800" kern="0">
                          <a:effectLst/>
                        </a:rPr>
                        <a:t>℃；</a:t>
                      </a:r>
                      <a:r>
                        <a:rPr lang="en-US" sz="800" kern="0">
                          <a:effectLst/>
                        </a:rPr>
                        <a:t>   </a:t>
                      </a:r>
                      <a:r>
                        <a:rPr lang="zh-CN" sz="800" kern="0">
                          <a:effectLst/>
                        </a:rPr>
                        <a:t>工作湿度：</a:t>
                      </a:r>
                      <a:r>
                        <a:rPr lang="en-US" sz="800" kern="0">
                          <a:effectLst/>
                        </a:rPr>
                        <a:t>10%</a:t>
                      </a:r>
                      <a:r>
                        <a:rPr lang="zh-CN" sz="800" kern="0">
                          <a:effectLst/>
                        </a:rPr>
                        <a:t>—</a:t>
                      </a:r>
                      <a:r>
                        <a:rPr lang="en-US" sz="800" kern="0">
                          <a:effectLst/>
                        </a:rPr>
                        <a:t>85%</a:t>
                      </a:r>
                      <a:r>
                        <a:rPr lang="zh-CN" sz="800" kern="0">
                          <a:effectLst/>
                        </a:rPr>
                        <a:t>； </a:t>
                      </a:r>
                      <a:endParaRPr lang="zh-CN" sz="800" kern="100">
                        <a:effectLst/>
                      </a:endParaRPr>
                    </a:p>
                    <a:p>
                      <a:pPr algn="just">
                        <a:lnSpc>
                          <a:spcPct val="115000"/>
                        </a:lnSpc>
                      </a:pPr>
                      <a:r>
                        <a:rPr lang="zh-CN" sz="800" kern="0">
                          <a:effectLst/>
                        </a:rPr>
                        <a:t>存储温度：</a:t>
                      </a:r>
                      <a:r>
                        <a:rPr lang="en-US" sz="800" kern="0">
                          <a:effectLst/>
                        </a:rPr>
                        <a:t>-20</a:t>
                      </a:r>
                      <a:r>
                        <a:rPr lang="zh-CN" sz="800" kern="0">
                          <a:effectLst/>
                        </a:rPr>
                        <a:t>℃—</a:t>
                      </a:r>
                      <a:r>
                        <a:rPr lang="en-US" sz="800" kern="0">
                          <a:effectLst/>
                        </a:rPr>
                        <a:t>60</a:t>
                      </a:r>
                      <a:r>
                        <a:rPr lang="zh-CN" sz="800" kern="0">
                          <a:effectLst/>
                        </a:rPr>
                        <a:t>℃； 存储湿度：</a:t>
                      </a:r>
                      <a:r>
                        <a:rPr lang="en-US" sz="800" kern="0">
                          <a:effectLst/>
                        </a:rPr>
                        <a:t>20%</a:t>
                      </a:r>
                      <a:r>
                        <a:rPr lang="zh-CN" sz="800" kern="0">
                          <a:effectLst/>
                        </a:rPr>
                        <a:t>—</a:t>
                      </a:r>
                      <a:r>
                        <a:rPr lang="en-US" sz="800" kern="0">
                          <a:effectLst/>
                        </a:rPr>
                        <a:t>80%</a:t>
                      </a:r>
                      <a:r>
                        <a:rPr lang="zh-CN" sz="800" kern="0">
                          <a:effectLst/>
                        </a:rPr>
                        <a:t>。</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2620527027"/>
                  </a:ext>
                </a:extLst>
              </a:tr>
              <a:tr h="263975">
                <a:tc>
                  <a:txBody>
                    <a:bodyPr/>
                    <a:lstStyle/>
                    <a:p>
                      <a:pPr algn="ctr">
                        <a:lnSpc>
                          <a:spcPct val="115000"/>
                        </a:lnSpc>
                      </a:pPr>
                      <a:r>
                        <a:rPr lang="zh-CN" sz="800" kern="0">
                          <a:effectLst/>
                        </a:rPr>
                        <a:t>产品净重：</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tc>
                  <a:txBody>
                    <a:bodyPr/>
                    <a:lstStyle/>
                    <a:p>
                      <a:pPr algn="just">
                        <a:lnSpc>
                          <a:spcPct val="140000"/>
                        </a:lnSpc>
                      </a:pPr>
                      <a:r>
                        <a:rPr lang="en-US" sz="800" kern="0" dirty="0">
                          <a:effectLst/>
                        </a:rPr>
                        <a:t>6.2KG</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46568" marR="46568" marT="0" marB="0" anchor="ctr"/>
                </a:tc>
                <a:extLst>
                  <a:ext uri="{0D108BD9-81ED-4DB2-BD59-A6C34878D82A}">
                    <a16:rowId xmlns:a16="http://schemas.microsoft.com/office/drawing/2014/main" val="199898291"/>
                  </a:ext>
                </a:extLst>
              </a:tr>
            </a:tbl>
          </a:graphicData>
        </a:graphic>
      </p:graphicFrame>
      <p:pic>
        <p:nvPicPr>
          <p:cNvPr id="8" name="图片 7">
            <a:extLst>
              <a:ext uri="{FF2B5EF4-FFF2-40B4-BE49-F238E27FC236}">
                <a16:creationId xmlns:a16="http://schemas.microsoft.com/office/drawing/2014/main" id="{A8E32866-2FE1-FEDF-6267-ABE08AE820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89977" y="894234"/>
            <a:ext cx="2606023" cy="2154635"/>
          </a:xfrm>
          <a:prstGeom prst="rect">
            <a:avLst/>
          </a:prstGeom>
        </p:spPr>
      </p:pic>
    </p:spTree>
    <p:extLst>
      <p:ext uri="{BB962C8B-B14F-4D97-AF65-F5344CB8AC3E}">
        <p14:creationId xmlns:p14="http://schemas.microsoft.com/office/powerpoint/2010/main" val="6852280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访客登记机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46616"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15.6</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寸双屏访客机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、刷二代身份证自动读取证件内信息；</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、现场拍照人像采集、人证核验；</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、触屏模式、软键盘及手写功能启用</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、被访人电话号码同步显示</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、快递门岗代签收登记</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、被访人信息选择、手动填写、默认填写</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、来访人信息：类型、公司、事由、车牌号码、携带物等登记</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、姓名、部门等快速定位和模糊查找，姓名拼音首字母快速查找；按部门分层级查找，首字快速查询</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、当日来访总人数、离开人数、在访人数实时统计显示</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、随行人员登记管理一键绑定主访客录入随行人员身份证信息，可设置不打印访客单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、黑名单设置 来访时自动提醒该访客为黑名单和备注的原因</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、未离开访客明细表，可设多时段超时未离开人员明细 弹屏提醒</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13</a:t>
            </a:r>
            <a:r>
              <a:rPr lang="zh-CN" altLang="en-US" sz="1200" dirty="0">
                <a:latin typeface="微软雅黑" panose="020B0503020204020204" charset="-122"/>
                <a:ea typeface="微软雅黑" panose="020B0503020204020204" charset="-122"/>
                <a:sym typeface="宋体" panose="02010600030101010101" pitchFamily="2" charset="-122"/>
              </a:rPr>
              <a:t>、历史被访人资料是否弹屏提醒，还是找这个就不用再去查找了</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14</a:t>
            </a:r>
            <a:r>
              <a:rPr lang="zh-CN" altLang="en-US" sz="1200" dirty="0">
                <a:latin typeface="微软雅黑" panose="020B0503020204020204" charset="-122"/>
                <a:ea typeface="微软雅黑" panose="020B0503020204020204" charset="-122"/>
                <a:sym typeface="宋体" panose="02010600030101010101" pitchFamily="2" charset="-122"/>
              </a:rPr>
              <a:t>、访问人数限制提醒，如：部门天接待超出</a:t>
            </a:r>
            <a:r>
              <a:rPr lang="en-US" altLang="zh-CN" sz="1200" dirty="0">
                <a:latin typeface="微软雅黑" panose="020B0503020204020204" charset="-122"/>
                <a:ea typeface="微软雅黑" panose="020B0503020204020204" charset="-122"/>
                <a:sym typeface="宋体" panose="02010600030101010101" pitchFamily="2" charset="-122"/>
              </a:rPr>
              <a:t>20</a:t>
            </a:r>
            <a:r>
              <a:rPr lang="zh-CN" altLang="en-US" sz="1200" dirty="0">
                <a:latin typeface="微软雅黑" panose="020B0503020204020204" charset="-122"/>
                <a:ea typeface="微软雅黑" panose="020B0503020204020204" charset="-122"/>
                <a:sym typeface="宋体" panose="02010600030101010101" pitchFamily="2" charset="-122"/>
              </a:rPr>
              <a:t>人超出预接待能力</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系统自动报警提醒。</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7" name="图片 6">
            <a:extLst>
              <a:ext uri="{FF2B5EF4-FFF2-40B4-BE49-F238E27FC236}">
                <a16:creationId xmlns:a16="http://schemas.microsoft.com/office/drawing/2014/main" id="{EA62C12B-3745-D2CF-453F-C446CADB97E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27298" y="227580"/>
            <a:ext cx="2654701" cy="2889037"/>
          </a:xfrm>
          <a:prstGeom prst="rect">
            <a:avLst/>
          </a:prstGeom>
        </p:spPr>
      </p:pic>
      <p:graphicFrame>
        <p:nvGraphicFramePr>
          <p:cNvPr id="9" name="表格 8">
            <a:extLst>
              <a:ext uri="{FF2B5EF4-FFF2-40B4-BE49-F238E27FC236}">
                <a16:creationId xmlns:a16="http://schemas.microsoft.com/office/drawing/2014/main" id="{F9A52D3E-7594-9C73-4872-DE9A22877E14}"/>
              </a:ext>
            </a:extLst>
          </p:cNvPr>
          <p:cNvGraphicFramePr>
            <a:graphicFrameLocks noGrp="1"/>
          </p:cNvGraphicFramePr>
          <p:nvPr>
            <p:extLst>
              <p:ext uri="{D42A27DB-BD31-4B8C-83A1-F6EECF244321}">
                <p14:modId xmlns:p14="http://schemas.microsoft.com/office/powerpoint/2010/main" val="407753070"/>
              </p:ext>
            </p:extLst>
          </p:nvPr>
        </p:nvGraphicFramePr>
        <p:xfrm>
          <a:off x="6521981" y="361644"/>
          <a:ext cx="5005001" cy="5190603"/>
        </p:xfrm>
        <a:graphic>
          <a:graphicData uri="http://schemas.openxmlformats.org/drawingml/2006/table">
            <a:tbl>
              <a:tblPr firstCol="1" bandRow="1">
                <a:tableStyleId>{5C22544A-7EE6-4342-B048-85BDC9FD1C3A}</a:tableStyleId>
              </a:tblPr>
              <a:tblGrid>
                <a:gridCol w="1001037">
                  <a:extLst>
                    <a:ext uri="{9D8B030D-6E8A-4147-A177-3AD203B41FA5}">
                      <a16:colId xmlns:a16="http://schemas.microsoft.com/office/drawing/2014/main" val="1514462642"/>
                    </a:ext>
                  </a:extLst>
                </a:gridCol>
                <a:gridCol w="4003964">
                  <a:extLst>
                    <a:ext uri="{9D8B030D-6E8A-4147-A177-3AD203B41FA5}">
                      <a16:colId xmlns:a16="http://schemas.microsoft.com/office/drawing/2014/main" val="4199281848"/>
                    </a:ext>
                  </a:extLst>
                </a:gridCol>
              </a:tblGrid>
              <a:tr h="215732">
                <a:tc>
                  <a:txBody>
                    <a:bodyPr/>
                    <a:lstStyle/>
                    <a:p>
                      <a:pPr algn="ctr">
                        <a:lnSpc>
                          <a:spcPts val="2000"/>
                        </a:lnSpc>
                      </a:pPr>
                      <a:r>
                        <a:rPr lang="zh-CN" sz="800" kern="0" dirty="0">
                          <a:effectLst/>
                        </a:rPr>
                        <a:t>系统平台</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en-US" sz="800" kern="0">
                          <a:effectLst/>
                        </a:rPr>
                        <a:t>Windows</a:t>
                      </a:r>
                      <a:r>
                        <a:rPr lang="zh-CN" sz="800" kern="0">
                          <a:effectLst/>
                        </a:rPr>
                        <a:t>系统平台</a:t>
                      </a:r>
                      <a:r>
                        <a:rPr lang="en-US" sz="800" kern="0">
                          <a:effectLst/>
                        </a:rPr>
                        <a:t>.SQL</a:t>
                      </a:r>
                      <a:r>
                        <a:rPr lang="zh-CN" sz="800" kern="0">
                          <a:effectLst/>
                        </a:rPr>
                        <a:t>数据库</a:t>
                      </a:r>
                      <a:r>
                        <a:rPr lang="en-US" sz="800" kern="0">
                          <a:effectLst/>
                        </a:rPr>
                        <a:t>.</a:t>
                      </a:r>
                      <a:r>
                        <a:rPr lang="zh-CN" sz="800" kern="0">
                          <a:effectLst/>
                        </a:rPr>
                        <a:t>开放</a:t>
                      </a:r>
                      <a:r>
                        <a:rPr lang="en-US" sz="800" kern="0">
                          <a:effectLst/>
                        </a:rPr>
                        <a:t>API</a:t>
                      </a:r>
                      <a:r>
                        <a:rPr lang="zh-CN" sz="800" kern="0">
                          <a:effectLst/>
                        </a:rPr>
                        <a:t>接口</a:t>
                      </a:r>
                      <a:r>
                        <a:rPr lang="en-US" sz="800" kern="0">
                          <a:effectLst/>
                        </a:rPr>
                        <a:t>.</a:t>
                      </a:r>
                      <a:r>
                        <a:rPr lang="zh-CN" sz="800" kern="0">
                          <a:effectLst/>
                        </a:rPr>
                        <a:t>支持二次开发数据对接</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428392862"/>
                  </a:ext>
                </a:extLst>
              </a:tr>
              <a:tr h="215732">
                <a:tc>
                  <a:txBody>
                    <a:bodyPr/>
                    <a:lstStyle/>
                    <a:p>
                      <a:pPr algn="ctr">
                        <a:lnSpc>
                          <a:spcPts val="2000"/>
                        </a:lnSpc>
                      </a:pPr>
                      <a:r>
                        <a:rPr lang="zh-CN" sz="800" kern="0">
                          <a:effectLst/>
                        </a:rPr>
                        <a:t>运行内存</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zh-CN" sz="800" kern="0">
                          <a:effectLst/>
                        </a:rPr>
                        <a:t>内置：</a:t>
                      </a:r>
                      <a:r>
                        <a:rPr lang="en-US" sz="800" kern="0">
                          <a:effectLst/>
                        </a:rPr>
                        <a:t>4GB/1600MHz</a:t>
                      </a:r>
                      <a:r>
                        <a:rPr lang="zh-CN" sz="800" kern="0">
                          <a:effectLst/>
                        </a:rPr>
                        <a:t>；（最大支持</a:t>
                      </a:r>
                      <a:r>
                        <a:rPr lang="en-US" sz="800" kern="0">
                          <a:effectLst/>
                        </a:rPr>
                        <a:t>8G</a:t>
                      </a:r>
                      <a:r>
                        <a:rPr lang="zh-CN" sz="800" kern="0">
                          <a:effectLst/>
                        </a:rPr>
                        <a:t>）</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1951997237"/>
                  </a:ext>
                </a:extLst>
              </a:tr>
              <a:tr h="177565">
                <a:tc>
                  <a:txBody>
                    <a:bodyPr/>
                    <a:lstStyle/>
                    <a:p>
                      <a:pPr algn="ctr">
                        <a:lnSpc>
                          <a:spcPts val="1600"/>
                        </a:lnSpc>
                      </a:pPr>
                      <a:r>
                        <a:rPr lang="zh-CN" sz="800" kern="0">
                          <a:effectLst/>
                        </a:rPr>
                        <a:t>处 理 器</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zh-CN" sz="800" kern="0">
                          <a:effectLst/>
                        </a:rPr>
                        <a:t>内置：</a:t>
                      </a:r>
                      <a:r>
                        <a:rPr lang="en-US" sz="800" kern="0">
                          <a:effectLst/>
                        </a:rPr>
                        <a:t>Intel®</a:t>
                      </a:r>
                      <a:r>
                        <a:rPr lang="zh-CN" sz="800" kern="0">
                          <a:effectLst/>
                        </a:rPr>
                        <a:t>四核处理器</a:t>
                      </a:r>
                      <a:r>
                        <a:rPr lang="en-US" sz="800" kern="0">
                          <a:effectLst/>
                        </a:rPr>
                        <a:t>2.0GHz</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3647157811"/>
                  </a:ext>
                </a:extLst>
              </a:tr>
              <a:tr h="177817">
                <a:tc>
                  <a:txBody>
                    <a:bodyPr/>
                    <a:lstStyle/>
                    <a:p>
                      <a:pPr algn="ctr">
                        <a:lnSpc>
                          <a:spcPts val="1600"/>
                        </a:lnSpc>
                      </a:pPr>
                      <a:r>
                        <a:rPr lang="zh-CN" sz="800" kern="0">
                          <a:effectLst/>
                        </a:rPr>
                        <a:t>数据存储</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zh-CN" sz="800" kern="0">
                          <a:effectLst/>
                        </a:rPr>
                        <a:t>内置：</a:t>
                      </a:r>
                      <a:r>
                        <a:rPr lang="en-US" sz="800" kern="0">
                          <a:effectLst/>
                        </a:rPr>
                        <a:t>120G/SSD</a:t>
                      </a:r>
                      <a:r>
                        <a:rPr lang="zh-CN" sz="800" kern="0">
                          <a:effectLst/>
                        </a:rPr>
                        <a:t>固态硬盘</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2366587033"/>
                  </a:ext>
                </a:extLst>
              </a:tr>
              <a:tr h="392436">
                <a:tc>
                  <a:txBody>
                    <a:bodyPr/>
                    <a:lstStyle/>
                    <a:p>
                      <a:pPr algn="ctr">
                        <a:lnSpc>
                          <a:spcPct val="140000"/>
                        </a:lnSpc>
                      </a:pPr>
                      <a:r>
                        <a:rPr lang="zh-CN" sz="800" kern="100">
                          <a:effectLst/>
                        </a:rPr>
                        <a:t>触控手写显示屏</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40000"/>
                        </a:lnSpc>
                      </a:pPr>
                      <a:r>
                        <a:rPr lang="zh-CN" sz="800" kern="0">
                          <a:effectLst/>
                        </a:rPr>
                        <a:t>内置双屏：主显屏：</a:t>
                      </a:r>
                      <a:r>
                        <a:rPr lang="en-US" sz="800" kern="0">
                          <a:effectLst/>
                        </a:rPr>
                        <a:t>15.6</a:t>
                      </a:r>
                      <a:r>
                        <a:rPr lang="zh-CN" sz="800" kern="0">
                          <a:effectLst/>
                        </a:rPr>
                        <a:t>寸电容触控液晶屏、支持</a:t>
                      </a:r>
                      <a:r>
                        <a:rPr lang="en-US" sz="800" kern="0">
                          <a:effectLst/>
                        </a:rPr>
                        <a:t>10</a:t>
                      </a:r>
                      <a:r>
                        <a:rPr lang="zh-CN" sz="800" kern="0">
                          <a:effectLst/>
                        </a:rPr>
                        <a:t>点触控 ；分辨率：</a:t>
                      </a:r>
                      <a:r>
                        <a:rPr lang="en-US" sz="800" kern="0">
                          <a:effectLst/>
                        </a:rPr>
                        <a:t>1920 X 1080</a:t>
                      </a:r>
                      <a:r>
                        <a:rPr lang="zh-CN" sz="800" kern="0">
                          <a:effectLst/>
                        </a:rPr>
                        <a:t>；副屏：</a:t>
                      </a:r>
                      <a:r>
                        <a:rPr lang="en-US" sz="800" kern="0">
                          <a:effectLst/>
                        </a:rPr>
                        <a:t>11.6</a:t>
                      </a:r>
                      <a:r>
                        <a:rPr lang="zh-CN" sz="800" kern="0">
                          <a:effectLst/>
                        </a:rPr>
                        <a:t>寸液晶屏、分辨率：</a:t>
                      </a:r>
                      <a:r>
                        <a:rPr lang="en-US" sz="800" kern="0">
                          <a:effectLst/>
                        </a:rPr>
                        <a:t>1366 X 768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1775753627"/>
                  </a:ext>
                </a:extLst>
              </a:tr>
              <a:tr h="227091">
                <a:tc>
                  <a:txBody>
                    <a:bodyPr/>
                    <a:lstStyle/>
                    <a:p>
                      <a:pPr algn="ctr">
                        <a:lnSpc>
                          <a:spcPct val="140000"/>
                        </a:lnSpc>
                      </a:pPr>
                      <a:r>
                        <a:rPr lang="zh-CN" sz="800" kern="0">
                          <a:effectLst/>
                        </a:rPr>
                        <a:t>显示核心</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40000"/>
                        </a:lnSpc>
                      </a:pPr>
                      <a:r>
                        <a:rPr lang="zh-CN" sz="800" kern="0">
                          <a:effectLst/>
                        </a:rPr>
                        <a:t>内置：集成</a:t>
                      </a:r>
                      <a:r>
                        <a:rPr lang="en-US" sz="800" kern="0">
                          <a:effectLst/>
                        </a:rPr>
                        <a:t>Intel HD</a:t>
                      </a:r>
                      <a:r>
                        <a:rPr lang="zh-CN" sz="800" kern="0">
                          <a:effectLst/>
                        </a:rPr>
                        <a:t>显卡</a:t>
                      </a:r>
                      <a:r>
                        <a:rPr lang="en-US" sz="800" kern="0">
                          <a:effectLst/>
                        </a:rPr>
                        <a:t>,</a:t>
                      </a:r>
                      <a:r>
                        <a:rPr lang="zh-CN" sz="800" kern="0">
                          <a:effectLst/>
                        </a:rPr>
                        <a:t>支持双</a:t>
                      </a:r>
                      <a:r>
                        <a:rPr lang="en-US" sz="800" kern="0">
                          <a:effectLst/>
                        </a:rPr>
                        <a:t>EDP+LVDS</a:t>
                      </a:r>
                      <a:r>
                        <a:rPr lang="zh-CN" sz="800" kern="0">
                          <a:effectLst/>
                        </a:rPr>
                        <a:t>双屏同步 双屏异显</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561195974"/>
                  </a:ext>
                </a:extLst>
              </a:tr>
              <a:tr h="177565">
                <a:tc>
                  <a:txBody>
                    <a:bodyPr/>
                    <a:lstStyle/>
                    <a:p>
                      <a:pPr algn="ctr">
                        <a:lnSpc>
                          <a:spcPts val="1600"/>
                        </a:lnSpc>
                      </a:pPr>
                      <a:r>
                        <a:rPr lang="zh-CN" sz="800" kern="100">
                          <a:effectLst/>
                        </a:rPr>
                        <a:t>音</a:t>
                      </a:r>
                      <a:r>
                        <a:rPr lang="en-US" sz="800" kern="100">
                          <a:effectLst/>
                        </a:rPr>
                        <a:t>    </a:t>
                      </a:r>
                      <a:r>
                        <a:rPr lang="zh-CN" sz="800" kern="100">
                          <a:effectLst/>
                        </a:rPr>
                        <a:t>频</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zh-CN" sz="800" kern="0">
                          <a:effectLst/>
                        </a:rPr>
                        <a:t>内置：集成</a:t>
                      </a:r>
                      <a:r>
                        <a:rPr lang="en-US" sz="800" kern="0">
                          <a:effectLst/>
                        </a:rPr>
                        <a:t>HDA 5.1</a:t>
                      </a:r>
                      <a:r>
                        <a:rPr lang="zh-CN" sz="800" kern="0">
                          <a:effectLst/>
                        </a:rPr>
                        <a:t>音效声卡、内置立体声喇叭</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948764291"/>
                  </a:ext>
                </a:extLst>
              </a:tr>
              <a:tr h="177817">
                <a:tc>
                  <a:txBody>
                    <a:bodyPr/>
                    <a:lstStyle/>
                    <a:p>
                      <a:pPr algn="ctr">
                        <a:lnSpc>
                          <a:spcPts val="1600"/>
                        </a:lnSpc>
                      </a:pPr>
                      <a:r>
                        <a:rPr lang="zh-CN" sz="800" kern="0">
                          <a:effectLst/>
                        </a:rPr>
                        <a:t>拍照登记</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ts val="1400"/>
                        </a:lnSpc>
                      </a:pPr>
                      <a:r>
                        <a:rPr lang="zh-CN" sz="800" kern="0">
                          <a:effectLst/>
                        </a:rPr>
                        <a:t>内置：像素：</a:t>
                      </a:r>
                      <a:r>
                        <a:rPr lang="en-US" sz="800" kern="0">
                          <a:effectLst/>
                        </a:rPr>
                        <a:t>200W </a:t>
                      </a:r>
                      <a:r>
                        <a:rPr lang="zh-CN" sz="800" kern="0">
                          <a:effectLst/>
                        </a:rPr>
                        <a:t>；可上下微调；工业级广角摄像头支持</a:t>
                      </a:r>
                      <a:r>
                        <a:rPr lang="en-US" sz="800" kern="0">
                          <a:effectLst/>
                        </a:rPr>
                        <a:t>CMOS</a:t>
                      </a:r>
                      <a:r>
                        <a:rPr lang="zh-CN" sz="800" kern="0">
                          <a:effectLst/>
                        </a:rPr>
                        <a:t>传感器</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2945012559"/>
                  </a:ext>
                </a:extLst>
              </a:tr>
              <a:tr h="177817">
                <a:tc>
                  <a:txBody>
                    <a:bodyPr/>
                    <a:lstStyle/>
                    <a:p>
                      <a:pPr algn="ctr">
                        <a:lnSpc>
                          <a:spcPts val="1600"/>
                        </a:lnSpc>
                      </a:pPr>
                      <a:r>
                        <a:rPr lang="zh-CN" sz="800" kern="100">
                          <a:effectLst/>
                        </a:rPr>
                        <a:t>网络接口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ts val="1400"/>
                        </a:lnSpc>
                      </a:pPr>
                      <a:r>
                        <a:rPr lang="zh-CN" sz="800" kern="0">
                          <a:effectLst/>
                        </a:rPr>
                        <a:t>内置：</a:t>
                      </a:r>
                      <a:r>
                        <a:rPr lang="en-US" sz="800" kern="0">
                          <a:effectLst/>
                        </a:rPr>
                        <a:t>10/100M</a:t>
                      </a:r>
                      <a:r>
                        <a:rPr lang="zh-CN" sz="800" kern="0">
                          <a:effectLst/>
                        </a:rPr>
                        <a:t>自适应网卡，防雷设计</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93755008"/>
                  </a:ext>
                </a:extLst>
              </a:tr>
              <a:tr h="1043273">
                <a:tc>
                  <a:txBody>
                    <a:bodyPr/>
                    <a:lstStyle/>
                    <a:p>
                      <a:pPr algn="ctr">
                        <a:lnSpc>
                          <a:spcPts val="2000"/>
                        </a:lnSpc>
                      </a:pPr>
                      <a:r>
                        <a:rPr lang="zh-CN" sz="800" kern="0" dirty="0">
                          <a:effectLst/>
                        </a:rPr>
                        <a:t>身份证识别登记</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ts val="1400"/>
                        </a:lnSpc>
                      </a:pPr>
                      <a:r>
                        <a:rPr lang="zh-CN" sz="800" kern="0" dirty="0">
                          <a:effectLst/>
                        </a:rPr>
                        <a:t>内置：身份证阅读器</a:t>
                      </a:r>
                      <a:endParaRPr lang="zh-CN" sz="800" kern="100" dirty="0">
                        <a:effectLst/>
                      </a:endParaRPr>
                    </a:p>
                    <a:p>
                      <a:pPr algn="just">
                        <a:lnSpc>
                          <a:spcPts val="1400"/>
                        </a:lnSpc>
                      </a:pPr>
                      <a:r>
                        <a:rPr lang="zh-CN" sz="800" kern="0" dirty="0">
                          <a:effectLst/>
                        </a:rPr>
                        <a:t>读卡类型：二代身份证、</a:t>
                      </a:r>
                      <a:r>
                        <a:rPr lang="en-US" sz="800" kern="0" dirty="0">
                          <a:effectLst/>
                        </a:rPr>
                        <a:t>IC</a:t>
                      </a:r>
                      <a:r>
                        <a:rPr lang="zh-CN" sz="800" kern="0" dirty="0">
                          <a:effectLst/>
                        </a:rPr>
                        <a:t>卡</a:t>
                      </a:r>
                      <a:endParaRPr lang="zh-CN" sz="800" kern="100" dirty="0">
                        <a:effectLst/>
                      </a:endParaRPr>
                    </a:p>
                    <a:p>
                      <a:pPr algn="just">
                        <a:lnSpc>
                          <a:spcPts val="1400"/>
                        </a:lnSpc>
                      </a:pPr>
                      <a:r>
                        <a:rPr lang="zh-CN" sz="800" kern="0" dirty="0">
                          <a:effectLst/>
                        </a:rPr>
                        <a:t>读取速度：身份证读取</a:t>
                      </a:r>
                      <a:r>
                        <a:rPr lang="en-US" sz="800" kern="0" dirty="0">
                          <a:effectLst/>
                        </a:rPr>
                        <a:t>&lt;1.5</a:t>
                      </a:r>
                      <a:r>
                        <a:rPr lang="zh-CN" sz="800" kern="0" dirty="0">
                          <a:effectLst/>
                        </a:rPr>
                        <a:t>秒，读卡时间</a:t>
                      </a:r>
                      <a:r>
                        <a:rPr lang="en-US" sz="800" kern="0" dirty="0">
                          <a:effectLst/>
                        </a:rPr>
                        <a:t>&lt;1</a:t>
                      </a:r>
                      <a:r>
                        <a:rPr lang="zh-CN" sz="800" kern="0" dirty="0">
                          <a:effectLst/>
                        </a:rPr>
                        <a:t>秒</a:t>
                      </a:r>
                      <a:r>
                        <a:rPr lang="en-US" sz="800" kern="0" dirty="0">
                          <a:effectLst/>
                        </a:rPr>
                        <a:t>.</a:t>
                      </a:r>
                      <a:endParaRPr lang="zh-CN" sz="800" kern="100" dirty="0">
                        <a:effectLst/>
                      </a:endParaRPr>
                    </a:p>
                    <a:p>
                      <a:pPr algn="just">
                        <a:lnSpc>
                          <a:spcPts val="1400"/>
                        </a:lnSpc>
                      </a:pPr>
                      <a:r>
                        <a:rPr lang="zh-CN" sz="800" kern="0" dirty="0">
                          <a:effectLst/>
                        </a:rPr>
                        <a:t>阅读距离：</a:t>
                      </a:r>
                      <a:r>
                        <a:rPr lang="en-US" sz="800" kern="0" dirty="0">
                          <a:effectLst/>
                        </a:rPr>
                        <a:t>0-30mm</a:t>
                      </a:r>
                      <a:endParaRPr lang="zh-CN" sz="800" kern="100" dirty="0">
                        <a:effectLst/>
                      </a:endParaRPr>
                    </a:p>
                    <a:p>
                      <a:pPr algn="just">
                        <a:lnSpc>
                          <a:spcPts val="1400"/>
                        </a:lnSpc>
                      </a:pPr>
                      <a:r>
                        <a:rPr lang="zh-CN" sz="800" kern="0" dirty="0">
                          <a:effectLst/>
                        </a:rPr>
                        <a:t>射频技术：符合</a:t>
                      </a:r>
                      <a:r>
                        <a:rPr lang="en-US" sz="800" kern="0" dirty="0">
                          <a:effectLst/>
                        </a:rPr>
                        <a:t>ISO14443  Type-B</a:t>
                      </a:r>
                      <a:r>
                        <a:rPr lang="zh-CN" sz="800" kern="0" dirty="0">
                          <a:effectLst/>
                        </a:rPr>
                        <a:t>标准</a:t>
                      </a:r>
                      <a:r>
                        <a:rPr lang="en-US" sz="800" kern="0" dirty="0">
                          <a:effectLst/>
                        </a:rPr>
                        <a:t>.</a:t>
                      </a:r>
                      <a:endParaRPr lang="zh-CN" sz="800" kern="100" dirty="0">
                        <a:effectLst/>
                      </a:endParaRPr>
                    </a:p>
                    <a:p>
                      <a:pPr algn="just">
                        <a:lnSpc>
                          <a:spcPts val="1400"/>
                        </a:lnSpc>
                      </a:pPr>
                      <a:r>
                        <a:rPr lang="zh-CN" sz="800" kern="0" dirty="0">
                          <a:effectLst/>
                        </a:rPr>
                        <a:t>解密模块：居民身份证验证安全控制模块</a:t>
                      </a:r>
                      <a:r>
                        <a:rPr lang="en-US" sz="800" kern="0" dirty="0">
                          <a:effectLst/>
                        </a:rPr>
                        <a:t>.</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2833494419"/>
                  </a:ext>
                </a:extLst>
              </a:tr>
              <a:tr h="344718">
                <a:tc>
                  <a:txBody>
                    <a:bodyPr/>
                    <a:lstStyle/>
                    <a:p>
                      <a:pPr algn="ctr">
                        <a:lnSpc>
                          <a:spcPts val="2000"/>
                        </a:lnSpc>
                      </a:pPr>
                      <a:r>
                        <a:rPr lang="zh-CN" sz="800" kern="100">
                          <a:effectLst/>
                        </a:rPr>
                        <a:t>预约</a:t>
                      </a:r>
                      <a:r>
                        <a:rPr lang="en-US" sz="800" kern="100">
                          <a:effectLst/>
                        </a:rPr>
                        <a:t>/</a:t>
                      </a:r>
                      <a:r>
                        <a:rPr lang="zh-CN" sz="800" kern="100">
                          <a:effectLst/>
                        </a:rPr>
                        <a:t>登记二维码识别</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ts val="1400"/>
                        </a:lnSpc>
                      </a:pPr>
                      <a:r>
                        <a:rPr lang="zh-CN" sz="800" kern="0">
                          <a:effectLst/>
                        </a:rPr>
                        <a:t>内置二维码扫描仪：光源：</a:t>
                      </a:r>
                      <a:r>
                        <a:rPr lang="en-US" sz="800" kern="0">
                          <a:effectLst/>
                        </a:rPr>
                        <a:t>LED</a:t>
                      </a:r>
                      <a:r>
                        <a:rPr lang="zh-CN" sz="800" kern="0">
                          <a:effectLst/>
                        </a:rPr>
                        <a:t>；识度模式</a:t>
                      </a:r>
                      <a:r>
                        <a:rPr lang="en-US" sz="800" kern="0">
                          <a:effectLst/>
                        </a:rPr>
                        <a:t>:CMOS</a:t>
                      </a:r>
                      <a:r>
                        <a:rPr lang="zh-CN" sz="800" kern="0">
                          <a:effectLst/>
                        </a:rPr>
                        <a:t>；分辨率：</a:t>
                      </a:r>
                      <a:r>
                        <a:rPr lang="en-US" sz="800" kern="0">
                          <a:effectLst/>
                        </a:rPr>
                        <a:t>752*480</a:t>
                      </a:r>
                      <a:r>
                        <a:rPr lang="zh-CN" sz="800" kern="0">
                          <a:effectLst/>
                        </a:rPr>
                        <a:t>；</a:t>
                      </a:r>
                      <a:endParaRPr lang="zh-CN" sz="800" kern="100">
                        <a:effectLst/>
                      </a:endParaRPr>
                    </a:p>
                    <a:p>
                      <a:pPr algn="just">
                        <a:lnSpc>
                          <a:spcPct val="115000"/>
                        </a:lnSpc>
                      </a:pPr>
                      <a:r>
                        <a:rPr lang="zh-CN" sz="800" kern="0">
                          <a:effectLst/>
                        </a:rPr>
                        <a:t>识读码制：</a:t>
                      </a:r>
                      <a:r>
                        <a:rPr lang="en-US" sz="800" kern="0">
                          <a:effectLst/>
                        </a:rPr>
                        <a:t>1D/2D</a:t>
                      </a:r>
                      <a:r>
                        <a:rPr lang="zh-CN" sz="800" kern="0">
                          <a:effectLst/>
                        </a:rPr>
                        <a:t>；识读精度：≥</a:t>
                      </a:r>
                      <a:r>
                        <a:rPr lang="en-US" sz="800" kern="0">
                          <a:effectLst/>
                        </a:rPr>
                        <a:t>3mil</a:t>
                      </a:r>
                      <a:r>
                        <a:rPr lang="zh-CN" sz="800" kern="0">
                          <a:effectLst/>
                        </a:rPr>
                        <a:t>；识读景深：</a:t>
                      </a:r>
                      <a:r>
                        <a:rPr lang="en-US" sz="800" kern="0">
                          <a:effectLst/>
                        </a:rPr>
                        <a:t>35mm~210mm</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1825848859"/>
                  </a:ext>
                </a:extLst>
              </a:tr>
              <a:tr h="215732">
                <a:tc>
                  <a:txBody>
                    <a:bodyPr/>
                    <a:lstStyle/>
                    <a:p>
                      <a:pPr algn="ctr">
                        <a:lnSpc>
                          <a:spcPts val="2000"/>
                        </a:lnSpc>
                      </a:pPr>
                      <a:r>
                        <a:rPr lang="zh-CN" sz="800" kern="100">
                          <a:effectLst/>
                        </a:rPr>
                        <a:t>夜间补光</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zh-CN" sz="800" kern="0">
                          <a:effectLst/>
                        </a:rPr>
                        <a:t>内置：高亮</a:t>
                      </a:r>
                      <a:r>
                        <a:rPr lang="en-US" sz="800" kern="0">
                          <a:effectLst/>
                        </a:rPr>
                        <a:t>LED</a:t>
                      </a:r>
                      <a:r>
                        <a:rPr lang="zh-CN" sz="800" kern="0">
                          <a:effectLst/>
                        </a:rPr>
                        <a:t>夜间补光灯，独立开关，可自由开关。</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1034948822"/>
                  </a:ext>
                </a:extLst>
              </a:tr>
              <a:tr h="215732">
                <a:tc>
                  <a:txBody>
                    <a:bodyPr/>
                    <a:lstStyle/>
                    <a:p>
                      <a:pPr algn="ctr">
                        <a:lnSpc>
                          <a:spcPts val="2000"/>
                        </a:lnSpc>
                      </a:pPr>
                      <a:r>
                        <a:rPr lang="zh-CN" sz="800" kern="100">
                          <a:effectLst/>
                        </a:rPr>
                        <a:t>电源电压</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zh-CN" sz="800" kern="0">
                          <a:effectLst/>
                        </a:rPr>
                        <a:t>输入</a:t>
                      </a:r>
                      <a:r>
                        <a:rPr lang="en-US" sz="800" kern="0">
                          <a:effectLst/>
                        </a:rPr>
                        <a:t> AC220V</a:t>
                      </a:r>
                      <a:r>
                        <a:rPr lang="zh-CN" sz="800" kern="0">
                          <a:effectLst/>
                        </a:rPr>
                        <a:t>±</a:t>
                      </a:r>
                      <a:r>
                        <a:rPr lang="en-US" sz="800" kern="0">
                          <a:effectLst/>
                        </a:rPr>
                        <a:t>10% 50Hz</a:t>
                      </a:r>
                      <a:r>
                        <a:rPr lang="zh-CN" sz="800" kern="0">
                          <a:effectLst/>
                        </a:rPr>
                        <a:t>±</a:t>
                      </a:r>
                      <a:r>
                        <a:rPr lang="en-US" sz="800" kern="0">
                          <a:effectLst/>
                        </a:rPr>
                        <a:t>1Hz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100631775"/>
                  </a:ext>
                </a:extLst>
              </a:tr>
              <a:tr h="215732">
                <a:tc>
                  <a:txBody>
                    <a:bodyPr/>
                    <a:lstStyle/>
                    <a:p>
                      <a:pPr algn="ctr">
                        <a:lnSpc>
                          <a:spcPts val="2000"/>
                        </a:lnSpc>
                      </a:pPr>
                      <a:r>
                        <a:rPr lang="zh-CN" sz="800" kern="100">
                          <a:effectLst/>
                        </a:rPr>
                        <a:t>访客单打印</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zh-CN" sz="800" kern="0">
                          <a:effectLst/>
                        </a:rPr>
                        <a:t>内置：</a:t>
                      </a:r>
                      <a:r>
                        <a:rPr lang="en-US" sz="800" kern="0">
                          <a:effectLst/>
                        </a:rPr>
                        <a:t>58mm</a:t>
                      </a:r>
                      <a:r>
                        <a:rPr lang="zh-CN" sz="800" kern="0">
                          <a:effectLst/>
                        </a:rPr>
                        <a:t>热敏打印，速度</a:t>
                      </a:r>
                      <a:r>
                        <a:rPr lang="en-US" sz="800" kern="0">
                          <a:effectLst/>
                        </a:rPr>
                        <a:t>30-50mm/</a:t>
                      </a:r>
                      <a:r>
                        <a:rPr lang="zh-CN" sz="800" kern="0">
                          <a:effectLst/>
                        </a:rPr>
                        <a:t>秒，纸卷直径</a:t>
                      </a:r>
                      <a:r>
                        <a:rPr lang="en-US" sz="800" kern="0">
                          <a:effectLst/>
                        </a:rPr>
                        <a:t>50mm;</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1801298357"/>
                  </a:ext>
                </a:extLst>
              </a:tr>
              <a:tr h="417688">
                <a:tc>
                  <a:txBody>
                    <a:bodyPr/>
                    <a:lstStyle/>
                    <a:p>
                      <a:pPr algn="ctr">
                        <a:lnSpc>
                          <a:spcPts val="1600"/>
                        </a:lnSpc>
                      </a:pPr>
                      <a:r>
                        <a:rPr lang="zh-CN" sz="800" kern="100">
                          <a:effectLst/>
                        </a:rPr>
                        <a:t>扩</a:t>
                      </a:r>
                      <a:r>
                        <a:rPr lang="en-US" sz="800" kern="100">
                          <a:effectLst/>
                        </a:rPr>
                        <a:t>  </a:t>
                      </a:r>
                      <a:r>
                        <a:rPr lang="zh-CN" sz="800" kern="100">
                          <a:effectLst/>
                        </a:rPr>
                        <a:t>展</a:t>
                      </a:r>
                    </a:p>
                    <a:p>
                      <a:pPr algn="ctr">
                        <a:lnSpc>
                          <a:spcPts val="2000"/>
                        </a:lnSpc>
                      </a:pPr>
                      <a:r>
                        <a:rPr lang="zh-CN" sz="800" kern="100">
                          <a:effectLst/>
                        </a:rPr>
                        <a:t>接</a:t>
                      </a:r>
                      <a:r>
                        <a:rPr lang="en-US" sz="800" kern="100">
                          <a:effectLst/>
                        </a:rPr>
                        <a:t>  </a:t>
                      </a:r>
                      <a:r>
                        <a:rPr lang="zh-CN" sz="800" kern="100">
                          <a:effectLst/>
                        </a:rPr>
                        <a:t>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en-US" sz="800" kern="0">
                          <a:effectLst/>
                        </a:rPr>
                        <a:t>I/O</a:t>
                      </a:r>
                      <a:r>
                        <a:rPr lang="zh-CN" sz="800" kern="0">
                          <a:effectLst/>
                        </a:rPr>
                        <a:t>接口：</a:t>
                      </a:r>
                      <a:r>
                        <a:rPr lang="en-US" sz="800" kern="0">
                          <a:effectLst/>
                        </a:rPr>
                        <a:t>2*COM  8*USB  1*RJ-45  1*AC220V</a:t>
                      </a:r>
                      <a:r>
                        <a:rPr lang="zh-CN" sz="800" kern="0">
                          <a:effectLst/>
                        </a:rPr>
                        <a:t>接口 </a:t>
                      </a:r>
                      <a:endParaRPr lang="zh-CN" sz="800" kern="100">
                        <a:effectLst/>
                      </a:endParaRPr>
                    </a:p>
                    <a:p>
                      <a:pPr algn="just">
                        <a:lnSpc>
                          <a:spcPct val="115000"/>
                        </a:lnSpc>
                      </a:pPr>
                      <a:r>
                        <a:rPr lang="zh-CN" sz="800" kern="0">
                          <a:effectLst/>
                        </a:rPr>
                        <a:t>系统参数：系统支持</a:t>
                      </a:r>
                      <a:r>
                        <a:rPr lang="en-US" sz="800" kern="0">
                          <a:effectLst/>
                        </a:rPr>
                        <a:t>WIN7 WIN8</a:t>
                      </a:r>
                      <a:r>
                        <a:rPr lang="zh-CN" sz="800" kern="0">
                          <a:effectLst/>
                        </a:rPr>
                        <a:t>，不支持</a:t>
                      </a:r>
                      <a:r>
                        <a:rPr lang="en-US" sz="800" kern="0">
                          <a:effectLst/>
                        </a:rPr>
                        <a:t>XP</a:t>
                      </a:r>
                      <a:endParaRPr lang="zh-CN" sz="800" kern="100">
                        <a:effectLst/>
                      </a:endParaRPr>
                    </a:p>
                    <a:p>
                      <a:pPr algn="just">
                        <a:lnSpc>
                          <a:spcPct val="115000"/>
                        </a:lnSpc>
                      </a:pPr>
                      <a:r>
                        <a:rPr lang="zh-CN" sz="800" kern="0">
                          <a:effectLst/>
                        </a:rPr>
                        <a:t>电源接口：</a:t>
                      </a:r>
                      <a:r>
                        <a:rPr lang="en-US" sz="800" kern="0">
                          <a:effectLst/>
                        </a:rPr>
                        <a:t>20Pin ATX</a:t>
                      </a:r>
                      <a:r>
                        <a:rPr lang="zh-CN" sz="800" kern="0">
                          <a:effectLst/>
                        </a:rPr>
                        <a:t>供电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152553833"/>
                  </a:ext>
                </a:extLst>
              </a:tr>
              <a:tr h="180513">
                <a:tc>
                  <a:txBody>
                    <a:bodyPr/>
                    <a:lstStyle/>
                    <a:p>
                      <a:pPr algn="ctr">
                        <a:lnSpc>
                          <a:spcPct val="115000"/>
                        </a:lnSpc>
                      </a:pPr>
                      <a:r>
                        <a:rPr lang="zh-CN" sz="800" kern="0">
                          <a:effectLst/>
                        </a:rPr>
                        <a:t>产品净重：</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40000"/>
                        </a:lnSpc>
                      </a:pPr>
                      <a:r>
                        <a:rPr lang="en-US" sz="800" kern="0">
                          <a:effectLst/>
                        </a:rPr>
                        <a:t>10.6KG</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1736491938"/>
                  </a:ext>
                </a:extLst>
              </a:tr>
              <a:tr h="180513">
                <a:tc>
                  <a:txBody>
                    <a:bodyPr/>
                    <a:lstStyle/>
                    <a:p>
                      <a:pPr algn="ctr">
                        <a:lnSpc>
                          <a:spcPct val="115000"/>
                        </a:lnSpc>
                      </a:pPr>
                      <a:r>
                        <a:rPr lang="zh-CN" sz="800" kern="0">
                          <a:effectLst/>
                        </a:rPr>
                        <a:t>设备尺寸</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40000"/>
                        </a:lnSpc>
                      </a:pPr>
                      <a:r>
                        <a:rPr lang="en-US" sz="800" kern="0" dirty="0">
                          <a:effectLst/>
                        </a:rPr>
                        <a:t>390mm*430mm*430mm</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4019830586"/>
                  </a:ext>
                </a:extLst>
              </a:tr>
              <a:tr h="292824">
                <a:tc>
                  <a:txBody>
                    <a:bodyPr/>
                    <a:lstStyle/>
                    <a:p>
                      <a:pPr algn="ctr">
                        <a:lnSpc>
                          <a:spcPct val="115000"/>
                        </a:lnSpc>
                      </a:pPr>
                      <a:r>
                        <a:rPr lang="zh-CN" sz="800" kern="0">
                          <a:effectLst/>
                        </a:rPr>
                        <a:t>运行环境</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tc>
                  <a:txBody>
                    <a:bodyPr/>
                    <a:lstStyle/>
                    <a:p>
                      <a:pPr algn="just">
                        <a:lnSpc>
                          <a:spcPct val="115000"/>
                        </a:lnSpc>
                      </a:pPr>
                      <a:r>
                        <a:rPr lang="zh-CN" sz="800" kern="0" dirty="0">
                          <a:effectLst/>
                        </a:rPr>
                        <a:t>工作温度：</a:t>
                      </a:r>
                      <a:r>
                        <a:rPr lang="en-US" sz="800" kern="0" dirty="0">
                          <a:effectLst/>
                        </a:rPr>
                        <a:t>0</a:t>
                      </a:r>
                      <a:r>
                        <a:rPr lang="zh-CN" sz="800" kern="0" dirty="0">
                          <a:effectLst/>
                        </a:rPr>
                        <a:t>℃—</a:t>
                      </a:r>
                      <a:r>
                        <a:rPr lang="en-US" sz="800" kern="0" dirty="0">
                          <a:effectLst/>
                        </a:rPr>
                        <a:t>60</a:t>
                      </a:r>
                      <a:r>
                        <a:rPr lang="zh-CN" sz="800" kern="0" dirty="0">
                          <a:effectLst/>
                        </a:rPr>
                        <a:t>℃；</a:t>
                      </a:r>
                      <a:r>
                        <a:rPr lang="en-US" sz="800" kern="0" dirty="0">
                          <a:effectLst/>
                        </a:rPr>
                        <a:t>   </a:t>
                      </a:r>
                      <a:r>
                        <a:rPr lang="zh-CN" sz="800" kern="0" dirty="0">
                          <a:effectLst/>
                        </a:rPr>
                        <a:t>工作湿度：</a:t>
                      </a:r>
                      <a:r>
                        <a:rPr lang="en-US" sz="800" kern="0" dirty="0">
                          <a:effectLst/>
                        </a:rPr>
                        <a:t>10%</a:t>
                      </a:r>
                      <a:r>
                        <a:rPr lang="zh-CN" sz="800" kern="0" dirty="0">
                          <a:effectLst/>
                        </a:rPr>
                        <a:t>—</a:t>
                      </a:r>
                      <a:r>
                        <a:rPr lang="en-US" sz="800" kern="0" dirty="0">
                          <a:effectLst/>
                        </a:rPr>
                        <a:t>85%</a:t>
                      </a:r>
                      <a:r>
                        <a:rPr lang="zh-CN" sz="800" kern="0" dirty="0">
                          <a:effectLst/>
                        </a:rPr>
                        <a:t>； </a:t>
                      </a:r>
                      <a:endParaRPr lang="zh-CN" sz="800" kern="100" dirty="0">
                        <a:effectLst/>
                      </a:endParaRPr>
                    </a:p>
                    <a:p>
                      <a:pPr algn="just">
                        <a:lnSpc>
                          <a:spcPct val="140000"/>
                        </a:lnSpc>
                      </a:pPr>
                      <a:r>
                        <a:rPr lang="zh-CN" sz="800" kern="0" dirty="0">
                          <a:effectLst/>
                        </a:rPr>
                        <a:t>存储温度：</a:t>
                      </a:r>
                      <a:r>
                        <a:rPr lang="en-US" sz="800" kern="0" dirty="0">
                          <a:effectLst/>
                        </a:rPr>
                        <a:t>-20</a:t>
                      </a:r>
                      <a:r>
                        <a:rPr lang="zh-CN" sz="800" kern="0" dirty="0">
                          <a:effectLst/>
                        </a:rPr>
                        <a:t>℃—</a:t>
                      </a:r>
                      <a:r>
                        <a:rPr lang="en-US" sz="800" kern="0" dirty="0">
                          <a:effectLst/>
                        </a:rPr>
                        <a:t>60</a:t>
                      </a:r>
                      <a:r>
                        <a:rPr lang="zh-CN" sz="800" kern="0" dirty="0">
                          <a:effectLst/>
                        </a:rPr>
                        <a:t>℃； 存储湿度：</a:t>
                      </a:r>
                      <a:r>
                        <a:rPr lang="en-US" sz="800" kern="0" dirty="0">
                          <a:effectLst/>
                        </a:rPr>
                        <a:t>20%</a:t>
                      </a:r>
                      <a:r>
                        <a:rPr lang="zh-CN" sz="800" kern="0" dirty="0">
                          <a:effectLst/>
                        </a:rPr>
                        <a:t>—</a:t>
                      </a:r>
                      <a:r>
                        <a:rPr lang="en-US" sz="800" kern="0" dirty="0">
                          <a:effectLst/>
                        </a:rPr>
                        <a:t>80%</a:t>
                      </a:r>
                      <a:r>
                        <a:rPr lang="zh-CN" sz="800" kern="0" dirty="0">
                          <a:effectLst/>
                        </a:rPr>
                        <a:t>。</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3325" marR="33325" marT="0" marB="0" anchor="ctr"/>
                </a:tc>
                <a:extLst>
                  <a:ext uri="{0D108BD9-81ED-4DB2-BD59-A6C34878D82A}">
                    <a16:rowId xmlns:a16="http://schemas.microsoft.com/office/drawing/2014/main" val="4174875061"/>
                  </a:ext>
                </a:extLst>
              </a:tr>
            </a:tbl>
          </a:graphicData>
        </a:graphic>
      </p:graphicFrame>
    </p:spTree>
    <p:extLst>
      <p:ext uri="{BB962C8B-B14F-4D97-AF65-F5344CB8AC3E}">
        <p14:creationId xmlns:p14="http://schemas.microsoft.com/office/powerpoint/2010/main" val="40885642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nvSpPr>
        <p:spPr>
          <a:xfrm>
            <a:off x="687705" y="283210"/>
            <a:ext cx="3724968" cy="461665"/>
          </a:xfrm>
          <a:prstGeom prst="rect">
            <a:avLst/>
          </a:prstGeom>
          <a:noFill/>
        </p:spPr>
        <p:txBody>
          <a:bodyPr vert="horz" wrap="square" lIns="91440" tIns="45720" rIns="91440" bIns="45720" rtlCol="0" anchor="t">
            <a:spAutoFit/>
          </a:bodyPr>
          <a:lstStyle/>
          <a:p>
            <a:pPr lvl="0" algn="l">
              <a:buClrTx/>
              <a:buSzTx/>
              <a:buFontTx/>
            </a:pPr>
            <a:r>
              <a:rPr lang="zh-CN" altLang="en-US" sz="2400" b="1" spc="100" dirty="0">
                <a:solidFill>
                  <a:srgbClr val="005DA2"/>
                </a:solidFill>
                <a:latin typeface="微软雅黑" panose="020B0503020204020204" charset="-122"/>
                <a:ea typeface="微软雅黑" panose="020B0503020204020204" charset="-122"/>
                <a:cs typeface="微软雅黑" panose="020B0503020204020204" charset="-122"/>
                <a:sym typeface="+mn-ea"/>
              </a:rPr>
              <a:t>访客登记机</a:t>
            </a:r>
          </a:p>
        </p:txBody>
      </p:sp>
      <p:sp>
        <p:nvSpPr>
          <p:cNvPr id="2" name="TextBox 4">
            <a:extLst>
              <a:ext uri="{FF2B5EF4-FFF2-40B4-BE49-F238E27FC236}">
                <a16:creationId xmlns:a16="http://schemas.microsoft.com/office/drawing/2014/main" id="{EDA05619-D547-D4E2-ED0B-5D6039E4F417}"/>
              </a:ext>
            </a:extLst>
          </p:cNvPr>
          <p:cNvSpPr txBox="1">
            <a:spLocks noChangeArrowheads="1"/>
          </p:cNvSpPr>
          <p:nvPr/>
        </p:nvSpPr>
        <p:spPr bwMode="auto">
          <a:xfrm>
            <a:off x="544903" y="693105"/>
            <a:ext cx="5746616" cy="5508042"/>
          </a:xfrm>
          <a:prstGeom prst="rect">
            <a:avLst/>
          </a:prstGeom>
          <a:noFill/>
          <a:ln w="9525">
            <a:noFill/>
            <a:miter lim="800000"/>
          </a:ln>
        </p:spPr>
        <p:txBody>
          <a:bodyPr wrap="square" lIns="92135" tIns="46067" rIns="92135" bIns="46067">
            <a:spAutoFit/>
          </a:bodyPr>
          <a:lstStyle/>
          <a:p>
            <a:pPr algn="l">
              <a:lnSpc>
                <a:spcPct val="150000"/>
              </a:lnSpc>
            </a:pPr>
            <a:r>
              <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21.5</a:t>
            </a:r>
            <a:r>
              <a:rPr lang="zh-CN" altLang="en-US"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rPr>
              <a:t>寸自助登记访客机</a:t>
            </a:r>
            <a:endParaRPr lang="en-US" altLang="zh-CN" sz="2000" b="1" dirty="0">
              <a:solidFill>
                <a:srgbClr val="FF9900"/>
              </a:solidFill>
              <a:latin typeface="思源黑体 CN Medium" panose="020B0600000000000000" charset="-122"/>
              <a:ea typeface="思源黑体 CN Medium" panose="020B0600000000000000" charset="-122"/>
              <a:sym typeface="宋体" panose="02010600030101010101" pitchFamily="2" charset="-122"/>
            </a:endParaRPr>
          </a:p>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功能特点</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a:t>
            </a:r>
            <a:r>
              <a:rPr lang="zh-CN" altLang="en-US" sz="1200" dirty="0">
                <a:latin typeface="微软雅黑" panose="020B0503020204020204" charset="-122"/>
                <a:ea typeface="微软雅黑" panose="020B0503020204020204" charset="-122"/>
                <a:sym typeface="宋体" panose="02010600030101010101" pitchFamily="2" charset="-122"/>
              </a:rPr>
              <a:t>、刷二代身份证自动读取证件内信息；</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2</a:t>
            </a:r>
            <a:r>
              <a:rPr lang="zh-CN" altLang="en-US" sz="1200" dirty="0">
                <a:latin typeface="微软雅黑" panose="020B0503020204020204" charset="-122"/>
                <a:ea typeface="微软雅黑" panose="020B0503020204020204" charset="-122"/>
                <a:sym typeface="宋体" panose="02010600030101010101" pitchFamily="2" charset="-122"/>
              </a:rPr>
              <a:t>、现场拍照人像采集、人证核验；</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3</a:t>
            </a:r>
            <a:r>
              <a:rPr lang="zh-CN" altLang="en-US" sz="1200" dirty="0">
                <a:latin typeface="微软雅黑" panose="020B0503020204020204" charset="-122"/>
                <a:ea typeface="微软雅黑" panose="020B0503020204020204" charset="-122"/>
                <a:sym typeface="宋体" panose="02010600030101010101" pitchFamily="2" charset="-122"/>
              </a:rPr>
              <a:t>、触屏模式、软键盘及手写功能启用</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4</a:t>
            </a:r>
            <a:r>
              <a:rPr lang="zh-CN" altLang="en-US" sz="1200" dirty="0">
                <a:latin typeface="微软雅黑" panose="020B0503020204020204" charset="-122"/>
                <a:ea typeface="微软雅黑" panose="020B0503020204020204" charset="-122"/>
                <a:sym typeface="宋体" panose="02010600030101010101" pitchFamily="2" charset="-122"/>
              </a:rPr>
              <a:t>、被访人电话号码同步显示</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5</a:t>
            </a:r>
            <a:r>
              <a:rPr lang="zh-CN" altLang="en-US" sz="1200" dirty="0">
                <a:latin typeface="微软雅黑" panose="020B0503020204020204" charset="-122"/>
                <a:ea typeface="微软雅黑" panose="020B0503020204020204" charset="-122"/>
                <a:sym typeface="宋体" panose="02010600030101010101" pitchFamily="2" charset="-122"/>
              </a:rPr>
              <a:t>、快递门岗代签收登记</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6</a:t>
            </a:r>
            <a:r>
              <a:rPr lang="zh-CN" altLang="en-US" sz="1200" dirty="0">
                <a:latin typeface="微软雅黑" panose="020B0503020204020204" charset="-122"/>
                <a:ea typeface="微软雅黑" panose="020B0503020204020204" charset="-122"/>
                <a:sym typeface="宋体" panose="02010600030101010101" pitchFamily="2" charset="-122"/>
              </a:rPr>
              <a:t>、被访人信息选择、手动填写、默认填写</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7</a:t>
            </a:r>
            <a:r>
              <a:rPr lang="zh-CN" altLang="en-US" sz="1200" dirty="0">
                <a:latin typeface="微软雅黑" panose="020B0503020204020204" charset="-122"/>
                <a:ea typeface="微软雅黑" panose="020B0503020204020204" charset="-122"/>
                <a:sym typeface="宋体" panose="02010600030101010101" pitchFamily="2" charset="-122"/>
              </a:rPr>
              <a:t>、当日来访总人数、离开人数、在访人数实时统计显示</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8</a:t>
            </a:r>
            <a:r>
              <a:rPr lang="zh-CN" altLang="en-US" sz="1200" dirty="0">
                <a:latin typeface="微软雅黑" panose="020B0503020204020204" charset="-122"/>
                <a:ea typeface="微软雅黑" panose="020B0503020204020204" charset="-122"/>
                <a:sym typeface="宋体" panose="02010600030101010101" pitchFamily="2" charset="-122"/>
              </a:rPr>
              <a:t>、来访人信息：类型、公司、事由、车牌号码等登记</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9</a:t>
            </a:r>
            <a:r>
              <a:rPr lang="zh-CN" altLang="en-US" sz="1200" dirty="0">
                <a:latin typeface="微软雅黑" panose="020B0503020204020204" charset="-122"/>
                <a:ea typeface="微软雅黑" panose="020B0503020204020204" charset="-122"/>
                <a:sym typeface="宋体" panose="02010600030101010101" pitchFamily="2" charset="-122"/>
              </a:rPr>
              <a:t>、姓名、部门等快速定位和模糊查找，姓名拼音首字母</a:t>
            </a:r>
            <a:endParaRPr lang="en-US" altLang="zh-CN" sz="1200" dirty="0">
              <a:latin typeface="微软雅黑" panose="020B0503020204020204" charset="-122"/>
              <a:ea typeface="微软雅黑" panose="020B0503020204020204" charset="-122"/>
              <a:sym typeface="宋体" panose="02010600030101010101" pitchFamily="2" charset="-122"/>
            </a:endParaRP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      </a:t>
            </a:r>
            <a:r>
              <a:rPr lang="zh-CN" altLang="en-US" sz="1200" dirty="0">
                <a:latin typeface="微软雅黑" panose="020B0503020204020204" charset="-122"/>
                <a:ea typeface="微软雅黑" panose="020B0503020204020204" charset="-122"/>
                <a:sym typeface="宋体" panose="02010600030101010101" pitchFamily="2" charset="-122"/>
              </a:rPr>
              <a:t>快速查找；按部门分层级查找，首字快速查询</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10</a:t>
            </a:r>
            <a:r>
              <a:rPr lang="zh-CN" altLang="en-US" sz="1200" dirty="0">
                <a:latin typeface="微软雅黑" panose="020B0503020204020204" charset="-122"/>
                <a:ea typeface="微软雅黑" panose="020B0503020204020204" charset="-122"/>
                <a:sym typeface="宋体" panose="02010600030101010101" pitchFamily="2" charset="-122"/>
              </a:rPr>
              <a:t>、随行人员登记管理一键绑定主访客录入随行人员身份证信息，可设置不打印访客单</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11</a:t>
            </a:r>
            <a:r>
              <a:rPr lang="zh-CN" altLang="en-US" sz="1200" dirty="0">
                <a:latin typeface="微软雅黑" panose="020B0503020204020204" charset="-122"/>
                <a:ea typeface="微软雅黑" panose="020B0503020204020204" charset="-122"/>
                <a:sym typeface="宋体" panose="02010600030101010101" pitchFamily="2" charset="-122"/>
              </a:rPr>
              <a:t>、黑名单设置 来访时自动提醒该访客为黑名单和备注的原因</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12</a:t>
            </a:r>
            <a:r>
              <a:rPr lang="zh-CN" altLang="en-US" sz="1200" dirty="0">
                <a:latin typeface="微软雅黑" panose="020B0503020204020204" charset="-122"/>
                <a:ea typeface="微软雅黑" panose="020B0503020204020204" charset="-122"/>
                <a:sym typeface="宋体" panose="02010600030101010101" pitchFamily="2" charset="-122"/>
              </a:rPr>
              <a:t>、未离开访客明细表，可设多时段超时未离开人员明细 弹屏提醒</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13</a:t>
            </a:r>
            <a:r>
              <a:rPr lang="zh-CN" altLang="en-US" sz="1200" dirty="0">
                <a:latin typeface="微软雅黑" panose="020B0503020204020204" charset="-122"/>
                <a:ea typeface="微软雅黑" panose="020B0503020204020204" charset="-122"/>
                <a:sym typeface="宋体" panose="02010600030101010101" pitchFamily="2" charset="-122"/>
              </a:rPr>
              <a:t>、历史被访人资料是否弹屏提醒，还是找这个就不用再去查找了</a:t>
            </a:r>
          </a:p>
          <a:p>
            <a:pPr>
              <a:lnSpc>
                <a:spcPct val="150000"/>
              </a:lnSpc>
            </a:pPr>
            <a:r>
              <a:rPr lang="en-US" altLang="zh-CN" sz="1200" dirty="0">
                <a:latin typeface="微软雅黑" panose="020B0503020204020204" charset="-122"/>
                <a:ea typeface="微软雅黑" panose="020B0503020204020204" charset="-122"/>
                <a:sym typeface="宋体" panose="02010600030101010101" pitchFamily="2" charset="-122"/>
              </a:rPr>
              <a:t>14</a:t>
            </a:r>
            <a:r>
              <a:rPr lang="zh-CN" altLang="en-US" sz="1200" dirty="0">
                <a:latin typeface="微软雅黑" panose="020B0503020204020204" charset="-122"/>
                <a:ea typeface="微软雅黑" panose="020B0503020204020204" charset="-122"/>
                <a:sym typeface="宋体" panose="02010600030101010101" pitchFamily="2" charset="-122"/>
              </a:rPr>
              <a:t>、访问人数限制提醒，如：部门天接待超出</a:t>
            </a:r>
            <a:r>
              <a:rPr lang="en-US" altLang="zh-CN" sz="1200" dirty="0">
                <a:latin typeface="微软雅黑" panose="020B0503020204020204" charset="-122"/>
                <a:ea typeface="微软雅黑" panose="020B0503020204020204" charset="-122"/>
                <a:sym typeface="宋体" panose="02010600030101010101" pitchFamily="2" charset="-122"/>
              </a:rPr>
              <a:t>20</a:t>
            </a:r>
            <a:r>
              <a:rPr lang="zh-CN" altLang="en-US" sz="1200" dirty="0">
                <a:latin typeface="微软雅黑" panose="020B0503020204020204" charset="-122"/>
                <a:ea typeface="微软雅黑" panose="020B0503020204020204" charset="-122"/>
                <a:sym typeface="宋体" panose="02010600030101010101" pitchFamily="2" charset="-122"/>
              </a:rPr>
              <a:t>人超出预接待能力</a:t>
            </a:r>
            <a:r>
              <a:rPr lang="en-US" altLang="zh-CN" sz="1200" dirty="0">
                <a:latin typeface="微软雅黑" panose="020B0503020204020204" charset="-122"/>
                <a:ea typeface="微软雅黑" panose="020B0503020204020204" charset="-122"/>
                <a:sym typeface="宋体" panose="02010600030101010101" pitchFamily="2" charset="-122"/>
              </a:rPr>
              <a:t>,</a:t>
            </a:r>
            <a:r>
              <a:rPr lang="zh-CN" altLang="en-US" sz="1200" dirty="0">
                <a:latin typeface="微软雅黑" panose="020B0503020204020204" charset="-122"/>
                <a:ea typeface="微软雅黑" panose="020B0503020204020204" charset="-122"/>
                <a:sym typeface="宋体" panose="02010600030101010101" pitchFamily="2" charset="-122"/>
              </a:rPr>
              <a:t>系统自动报警提醒。</a:t>
            </a:r>
          </a:p>
        </p:txBody>
      </p:sp>
      <p:sp>
        <p:nvSpPr>
          <p:cNvPr id="31" name="TextBox 4">
            <a:extLst>
              <a:ext uri="{FF2B5EF4-FFF2-40B4-BE49-F238E27FC236}">
                <a16:creationId xmlns:a16="http://schemas.microsoft.com/office/drawing/2014/main" id="{39CC428F-685A-20C5-2B28-DF2184F6CA1C}"/>
              </a:ext>
            </a:extLst>
          </p:cNvPr>
          <p:cNvSpPr txBox="1">
            <a:spLocks noChangeArrowheads="1"/>
          </p:cNvSpPr>
          <p:nvPr/>
        </p:nvSpPr>
        <p:spPr bwMode="auto">
          <a:xfrm>
            <a:off x="6412461" y="58882"/>
            <a:ext cx="5398540" cy="337396"/>
          </a:xfrm>
          <a:prstGeom prst="rect">
            <a:avLst/>
          </a:prstGeom>
          <a:noFill/>
          <a:ln w="9525">
            <a:noFill/>
            <a:miter lim="800000"/>
          </a:ln>
        </p:spPr>
        <p:txBody>
          <a:bodyPr wrap="square" lIns="92135" tIns="46067" rIns="92135" bIns="46067">
            <a:spAutoFit/>
          </a:bodyPr>
          <a:lstStyle/>
          <a:p>
            <a:pPr algn="l">
              <a:lnSpc>
                <a:spcPct val="150000"/>
              </a:lnSpc>
            </a:pPr>
            <a:r>
              <a:rPr lang="zh-CN" altLang="en-US" sz="1200" b="1" dirty="0">
                <a:latin typeface="微软雅黑" panose="020B0503020204020204" charset="-122"/>
                <a:ea typeface="微软雅黑" panose="020B0503020204020204" charset="-122"/>
                <a:sym typeface="宋体" panose="02010600030101010101" pitchFamily="2" charset="-122"/>
              </a:rPr>
              <a:t>技术参数</a:t>
            </a:r>
            <a:endParaRPr lang="en-US" altLang="zh-CN" sz="1200" dirty="0">
              <a:latin typeface="微软雅黑" panose="020B0503020204020204" charset="-122"/>
              <a:ea typeface="微软雅黑" panose="020B0503020204020204" charset="-122"/>
              <a:sym typeface="宋体" panose="02010600030101010101" pitchFamily="2" charset="-122"/>
            </a:endParaRPr>
          </a:p>
        </p:txBody>
      </p:sp>
      <p:cxnSp>
        <p:nvCxnSpPr>
          <p:cNvPr id="3" name="肘形连接符 8">
            <a:extLst>
              <a:ext uri="{FF2B5EF4-FFF2-40B4-BE49-F238E27FC236}">
                <a16:creationId xmlns:a16="http://schemas.microsoft.com/office/drawing/2014/main" id="{85B0D2D6-1947-9A5E-3114-A5B95C946396}"/>
              </a:ext>
            </a:extLst>
          </p:cNvPr>
          <p:cNvCxnSpPr>
            <a:cxnSpLocks/>
          </p:cNvCxnSpPr>
          <p:nvPr/>
        </p:nvCxnSpPr>
        <p:spPr>
          <a:xfrm rot="5400000">
            <a:off x="3681260" y="3313135"/>
            <a:ext cx="5221841" cy="18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pic>
        <p:nvPicPr>
          <p:cNvPr id="5" name="图片 4">
            <a:extLst>
              <a:ext uri="{FF2B5EF4-FFF2-40B4-BE49-F238E27FC236}">
                <a16:creationId xmlns:a16="http://schemas.microsoft.com/office/drawing/2014/main" id="{88DF6593-508C-3690-9459-1CF48864DFC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55475" y="172374"/>
            <a:ext cx="1382853" cy="4018626"/>
          </a:xfrm>
          <a:prstGeom prst="rect">
            <a:avLst/>
          </a:prstGeom>
        </p:spPr>
      </p:pic>
      <p:graphicFrame>
        <p:nvGraphicFramePr>
          <p:cNvPr id="8" name="表格 7">
            <a:extLst>
              <a:ext uri="{FF2B5EF4-FFF2-40B4-BE49-F238E27FC236}">
                <a16:creationId xmlns:a16="http://schemas.microsoft.com/office/drawing/2014/main" id="{B7E73EAF-B69C-11A8-A10D-BD2A893C1480}"/>
              </a:ext>
            </a:extLst>
          </p:cNvPr>
          <p:cNvGraphicFramePr>
            <a:graphicFrameLocks noGrp="1"/>
          </p:cNvGraphicFramePr>
          <p:nvPr>
            <p:extLst>
              <p:ext uri="{D42A27DB-BD31-4B8C-83A1-F6EECF244321}">
                <p14:modId xmlns:p14="http://schemas.microsoft.com/office/powerpoint/2010/main" val="1363589528"/>
              </p:ext>
            </p:extLst>
          </p:nvPr>
        </p:nvGraphicFramePr>
        <p:xfrm>
          <a:off x="6499295" y="371395"/>
          <a:ext cx="5005000" cy="5298419"/>
        </p:xfrm>
        <a:graphic>
          <a:graphicData uri="http://schemas.openxmlformats.org/drawingml/2006/table">
            <a:tbl>
              <a:tblPr firstCol="1" bandRow="1">
                <a:tableStyleId>{5C22544A-7EE6-4342-B048-85BDC9FD1C3A}</a:tableStyleId>
              </a:tblPr>
              <a:tblGrid>
                <a:gridCol w="987939">
                  <a:extLst>
                    <a:ext uri="{9D8B030D-6E8A-4147-A177-3AD203B41FA5}">
                      <a16:colId xmlns:a16="http://schemas.microsoft.com/office/drawing/2014/main" val="3957775985"/>
                    </a:ext>
                  </a:extLst>
                </a:gridCol>
                <a:gridCol w="4017061">
                  <a:extLst>
                    <a:ext uri="{9D8B030D-6E8A-4147-A177-3AD203B41FA5}">
                      <a16:colId xmlns:a16="http://schemas.microsoft.com/office/drawing/2014/main" val="1818415785"/>
                    </a:ext>
                  </a:extLst>
                </a:gridCol>
              </a:tblGrid>
              <a:tr h="251198">
                <a:tc>
                  <a:txBody>
                    <a:bodyPr/>
                    <a:lstStyle/>
                    <a:p>
                      <a:pPr algn="ctr">
                        <a:lnSpc>
                          <a:spcPts val="2000"/>
                        </a:lnSpc>
                      </a:pPr>
                      <a:r>
                        <a:rPr lang="zh-CN" sz="800" kern="0" dirty="0">
                          <a:effectLst/>
                        </a:rPr>
                        <a:t>系统平台</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ct val="115000"/>
                        </a:lnSpc>
                      </a:pPr>
                      <a:r>
                        <a:rPr lang="en-US" sz="800" kern="0">
                          <a:effectLst/>
                        </a:rPr>
                        <a:t>Windows</a:t>
                      </a:r>
                      <a:r>
                        <a:rPr lang="zh-CN" sz="800" kern="0">
                          <a:effectLst/>
                        </a:rPr>
                        <a:t>系统平台</a:t>
                      </a:r>
                      <a:r>
                        <a:rPr lang="en-US" sz="800" kern="0">
                          <a:effectLst/>
                        </a:rPr>
                        <a:t>.SQL</a:t>
                      </a:r>
                      <a:r>
                        <a:rPr lang="zh-CN" sz="800" kern="0">
                          <a:effectLst/>
                        </a:rPr>
                        <a:t>数据库</a:t>
                      </a:r>
                      <a:r>
                        <a:rPr lang="en-US" sz="800" kern="0">
                          <a:effectLst/>
                        </a:rPr>
                        <a:t>.</a:t>
                      </a:r>
                      <a:r>
                        <a:rPr lang="zh-CN" sz="800" kern="0">
                          <a:effectLst/>
                        </a:rPr>
                        <a:t>开放</a:t>
                      </a:r>
                      <a:r>
                        <a:rPr lang="en-US" sz="800" kern="0">
                          <a:effectLst/>
                        </a:rPr>
                        <a:t>API</a:t>
                      </a:r>
                      <a:r>
                        <a:rPr lang="zh-CN" sz="800" kern="0">
                          <a:effectLst/>
                        </a:rPr>
                        <a:t>接口</a:t>
                      </a:r>
                      <a:r>
                        <a:rPr lang="en-US" sz="800" kern="0">
                          <a:effectLst/>
                        </a:rPr>
                        <a:t>.</a:t>
                      </a:r>
                      <a:r>
                        <a:rPr lang="zh-CN" sz="800" kern="0">
                          <a:effectLst/>
                        </a:rPr>
                        <a:t>支持二次开发数据对接</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108396220"/>
                  </a:ext>
                </a:extLst>
              </a:tr>
              <a:tr h="204846">
                <a:tc>
                  <a:txBody>
                    <a:bodyPr/>
                    <a:lstStyle/>
                    <a:p>
                      <a:pPr algn="ctr">
                        <a:lnSpc>
                          <a:spcPts val="1600"/>
                        </a:lnSpc>
                      </a:pPr>
                      <a:r>
                        <a:rPr lang="zh-CN" sz="800" kern="0">
                          <a:effectLst/>
                        </a:rPr>
                        <a:t>运行内存</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a:t>
                      </a:r>
                      <a:r>
                        <a:rPr lang="en-US" sz="800" kern="0">
                          <a:effectLst/>
                        </a:rPr>
                        <a:t>4G/1600MHz</a:t>
                      </a:r>
                      <a:r>
                        <a:rPr lang="zh-CN" sz="800" kern="0">
                          <a:effectLst/>
                        </a:rPr>
                        <a:t>；（最大支持</a:t>
                      </a:r>
                      <a:r>
                        <a:rPr lang="en-US" sz="800" kern="0">
                          <a:effectLst/>
                        </a:rPr>
                        <a:t>8G</a:t>
                      </a:r>
                      <a:r>
                        <a:rPr lang="zh-CN" sz="800" kern="0">
                          <a:effectLst/>
                        </a:rPr>
                        <a:t>）</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1979238178"/>
                  </a:ext>
                </a:extLst>
              </a:tr>
              <a:tr h="204846">
                <a:tc>
                  <a:txBody>
                    <a:bodyPr/>
                    <a:lstStyle/>
                    <a:p>
                      <a:pPr algn="ctr">
                        <a:lnSpc>
                          <a:spcPts val="1600"/>
                        </a:lnSpc>
                      </a:pPr>
                      <a:r>
                        <a:rPr lang="zh-CN" sz="800" kern="0">
                          <a:effectLst/>
                        </a:rPr>
                        <a:t>处 理 器</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a:t>
                      </a:r>
                      <a:r>
                        <a:rPr lang="en-US" sz="800" kern="0">
                          <a:effectLst/>
                        </a:rPr>
                        <a:t>Intel®</a:t>
                      </a:r>
                      <a:r>
                        <a:rPr lang="zh-CN" sz="800" kern="0">
                          <a:effectLst/>
                        </a:rPr>
                        <a:t>四核处理器</a:t>
                      </a:r>
                      <a:r>
                        <a:rPr lang="en-US" sz="800" kern="0">
                          <a:effectLst/>
                        </a:rPr>
                        <a:t>,</a:t>
                      </a:r>
                      <a:r>
                        <a:rPr lang="zh-CN" sz="800" kern="0">
                          <a:effectLst/>
                        </a:rPr>
                        <a:t>主频</a:t>
                      </a:r>
                      <a:r>
                        <a:rPr lang="en-US" sz="800" kern="0">
                          <a:effectLst/>
                        </a:rPr>
                        <a:t>2.0GHz</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3215656332"/>
                  </a:ext>
                </a:extLst>
              </a:tr>
              <a:tr h="204846">
                <a:tc>
                  <a:txBody>
                    <a:bodyPr/>
                    <a:lstStyle/>
                    <a:p>
                      <a:pPr algn="ctr">
                        <a:lnSpc>
                          <a:spcPts val="1600"/>
                        </a:lnSpc>
                      </a:pPr>
                      <a:r>
                        <a:rPr lang="zh-CN" sz="800" kern="0">
                          <a:effectLst/>
                        </a:rPr>
                        <a:t>数据存储</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内置：标配</a:t>
                      </a:r>
                      <a:r>
                        <a:rPr lang="en-US" sz="800" kern="0">
                          <a:effectLst/>
                        </a:rPr>
                        <a:t>SSD120G</a:t>
                      </a:r>
                      <a:r>
                        <a:rPr lang="zh-CN" sz="800" kern="0">
                          <a:effectLst/>
                        </a:rPr>
                        <a:t>固态硬盘</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941349454"/>
                  </a:ext>
                </a:extLst>
              </a:tr>
              <a:tr h="204846">
                <a:tc>
                  <a:txBody>
                    <a:bodyPr/>
                    <a:lstStyle/>
                    <a:p>
                      <a:pPr algn="ctr">
                        <a:lnSpc>
                          <a:spcPts val="1600"/>
                        </a:lnSpc>
                      </a:pPr>
                      <a:r>
                        <a:rPr lang="zh-CN" sz="800" kern="100">
                          <a:effectLst/>
                        </a:rPr>
                        <a:t>网络接口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内置：集成</a:t>
                      </a:r>
                      <a:r>
                        <a:rPr lang="en-US" sz="800" kern="0">
                          <a:effectLst/>
                        </a:rPr>
                        <a:t>10/100M</a:t>
                      </a:r>
                      <a:r>
                        <a:rPr lang="zh-CN" sz="800" kern="0">
                          <a:effectLst/>
                        </a:rPr>
                        <a:t>自适应网卡，防雷设计</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3071309933"/>
                  </a:ext>
                </a:extLst>
              </a:tr>
              <a:tr h="204846">
                <a:tc>
                  <a:txBody>
                    <a:bodyPr/>
                    <a:lstStyle/>
                    <a:p>
                      <a:pPr algn="ctr">
                        <a:lnSpc>
                          <a:spcPts val="1600"/>
                        </a:lnSpc>
                      </a:pPr>
                      <a:r>
                        <a:rPr lang="zh-CN" sz="800" kern="100">
                          <a:effectLst/>
                        </a:rPr>
                        <a:t>音</a:t>
                      </a:r>
                      <a:r>
                        <a:rPr lang="en-US" sz="800" kern="100">
                          <a:effectLst/>
                        </a:rPr>
                        <a:t>    </a:t>
                      </a:r>
                      <a:r>
                        <a:rPr lang="zh-CN" sz="800" kern="100">
                          <a:effectLst/>
                        </a:rPr>
                        <a:t>频</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内置：集成</a:t>
                      </a:r>
                      <a:r>
                        <a:rPr lang="en-US" sz="800" kern="0">
                          <a:effectLst/>
                        </a:rPr>
                        <a:t>HDA 5.1</a:t>
                      </a:r>
                      <a:r>
                        <a:rPr lang="zh-CN" sz="800" kern="0">
                          <a:effectLst/>
                        </a:rPr>
                        <a:t>音效声卡、内置立体声喇叭</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2190944443"/>
                  </a:ext>
                </a:extLst>
              </a:tr>
              <a:tr h="367899">
                <a:tc>
                  <a:txBody>
                    <a:bodyPr/>
                    <a:lstStyle/>
                    <a:p>
                      <a:pPr algn="just">
                        <a:lnSpc>
                          <a:spcPts val="1600"/>
                        </a:lnSpc>
                      </a:pPr>
                      <a:r>
                        <a:rPr lang="zh-CN" sz="800" kern="0">
                          <a:effectLst/>
                        </a:rPr>
                        <a:t>拍照登记</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600"/>
                        </a:lnSpc>
                      </a:pPr>
                      <a:r>
                        <a:rPr lang="zh-CN" sz="800" kern="0">
                          <a:effectLst/>
                        </a:rPr>
                        <a:t>内置：：</a:t>
                      </a:r>
                      <a:r>
                        <a:rPr lang="en-US" sz="800" kern="0">
                          <a:effectLst/>
                        </a:rPr>
                        <a:t>200W</a:t>
                      </a:r>
                      <a:r>
                        <a:rPr lang="zh-CN" sz="800" kern="0">
                          <a:effectLst/>
                        </a:rPr>
                        <a:t>像素工业级摄像头；可上下</a:t>
                      </a:r>
                      <a:r>
                        <a:rPr lang="en-US" sz="800" kern="0">
                          <a:effectLst/>
                        </a:rPr>
                        <a:t>45</a:t>
                      </a:r>
                      <a:r>
                        <a:rPr lang="zh-CN" sz="800" kern="0">
                          <a:effectLst/>
                        </a:rPr>
                        <a:t>°微调；</a:t>
                      </a:r>
                      <a:r>
                        <a:rPr lang="en-US" sz="800" kern="0">
                          <a:effectLst/>
                        </a:rPr>
                        <a:t> CMOS</a:t>
                      </a:r>
                      <a:r>
                        <a:rPr lang="zh-CN" sz="800" kern="0">
                          <a:effectLst/>
                        </a:rPr>
                        <a:t>传感器；支持宽动态、自动曝光、自动白平衡、自动增益控制；</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3638203694"/>
                  </a:ext>
                </a:extLst>
              </a:tr>
              <a:tr h="216532">
                <a:tc>
                  <a:txBody>
                    <a:bodyPr/>
                    <a:lstStyle/>
                    <a:p>
                      <a:pPr algn="just">
                        <a:lnSpc>
                          <a:spcPts val="1600"/>
                        </a:lnSpc>
                      </a:pPr>
                      <a:r>
                        <a:rPr lang="zh-CN" sz="800" kern="100">
                          <a:effectLst/>
                        </a:rPr>
                        <a:t>显示核心</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600"/>
                        </a:lnSpc>
                      </a:pPr>
                      <a:r>
                        <a:rPr lang="zh-CN" sz="800" kern="0">
                          <a:effectLst/>
                        </a:rPr>
                        <a:t>内置：集成</a:t>
                      </a:r>
                      <a:r>
                        <a:rPr lang="en-US" sz="800" kern="0">
                          <a:effectLst/>
                        </a:rPr>
                        <a:t>Intel HD</a:t>
                      </a:r>
                      <a:r>
                        <a:rPr lang="zh-CN" sz="800" kern="0">
                          <a:effectLst/>
                        </a:rPr>
                        <a:t>显示核心</a:t>
                      </a:r>
                      <a:r>
                        <a:rPr lang="en-US" sz="800" kern="0">
                          <a:effectLst/>
                        </a:rPr>
                        <a:t>,</a:t>
                      </a:r>
                      <a:r>
                        <a:rPr lang="zh-CN" sz="800" kern="0">
                          <a:effectLst/>
                        </a:rPr>
                        <a:t>支持</a:t>
                      </a:r>
                      <a:r>
                        <a:rPr lang="en-US" sz="800" kern="0">
                          <a:effectLst/>
                        </a:rPr>
                        <a:t>VGA+LVDS</a:t>
                      </a:r>
                      <a:r>
                        <a:rPr lang="zh-CN" sz="800" kern="0">
                          <a:effectLst/>
                        </a:rPr>
                        <a:t>支持双屏异显</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2496414372"/>
                  </a:ext>
                </a:extLst>
              </a:tr>
              <a:tr h="416745">
                <a:tc>
                  <a:txBody>
                    <a:bodyPr/>
                    <a:lstStyle/>
                    <a:p>
                      <a:pPr algn="ctr">
                        <a:lnSpc>
                          <a:spcPts val="1600"/>
                        </a:lnSpc>
                      </a:pPr>
                      <a:r>
                        <a:rPr lang="zh-CN" sz="800" kern="100">
                          <a:effectLst/>
                        </a:rPr>
                        <a:t>触控手写显示屏</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a:t>
                      </a:r>
                      <a:r>
                        <a:rPr lang="en-US" sz="800" kern="0">
                          <a:effectLst/>
                        </a:rPr>
                        <a:t>21.5</a:t>
                      </a:r>
                      <a:r>
                        <a:rPr lang="zh-CN" sz="800" kern="0">
                          <a:effectLst/>
                        </a:rPr>
                        <a:t>寸液晶触控屏，支持</a:t>
                      </a:r>
                      <a:r>
                        <a:rPr lang="en-US" sz="800" kern="0">
                          <a:effectLst/>
                        </a:rPr>
                        <a:t>10 </a:t>
                      </a:r>
                      <a:r>
                        <a:rPr lang="zh-CN" sz="800" kern="0">
                          <a:effectLst/>
                        </a:rPr>
                        <a:t>指触控</a:t>
                      </a:r>
                      <a:endParaRPr lang="zh-CN" sz="800" kern="100">
                        <a:effectLst/>
                      </a:endParaRPr>
                    </a:p>
                    <a:p>
                      <a:pPr algn="just">
                        <a:lnSpc>
                          <a:spcPts val="1400"/>
                        </a:lnSpc>
                      </a:pPr>
                      <a:r>
                        <a:rPr lang="zh-CN" sz="800" kern="0">
                          <a:effectLst/>
                        </a:rPr>
                        <a:t>分辨率：</a:t>
                      </a:r>
                      <a:r>
                        <a:rPr lang="en-US" sz="800" kern="0">
                          <a:effectLst/>
                        </a:rPr>
                        <a:t>1920*1080</a:t>
                      </a:r>
                      <a:r>
                        <a:rPr lang="zh-CN" sz="800" kern="0">
                          <a:effectLst/>
                        </a:rPr>
                        <a:t>；显示比例：</a:t>
                      </a:r>
                      <a:r>
                        <a:rPr lang="en-US" sz="800" kern="0">
                          <a:effectLst/>
                        </a:rPr>
                        <a:t>16:9</a:t>
                      </a:r>
                      <a:r>
                        <a:rPr lang="zh-CN" sz="800" kern="0">
                          <a:effectLst/>
                        </a:rPr>
                        <a:t>；</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3491029344"/>
                  </a:ext>
                </a:extLst>
              </a:tr>
              <a:tr h="842127">
                <a:tc>
                  <a:txBody>
                    <a:bodyPr/>
                    <a:lstStyle/>
                    <a:p>
                      <a:pPr algn="ctr">
                        <a:lnSpc>
                          <a:spcPts val="1600"/>
                        </a:lnSpc>
                      </a:pPr>
                      <a:r>
                        <a:rPr lang="zh-CN" sz="800" kern="0">
                          <a:effectLst/>
                        </a:rPr>
                        <a:t>身份证识别登记</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内置身份证阅读器：射频技术：符合</a:t>
                      </a:r>
                      <a:r>
                        <a:rPr lang="en-US" sz="800" kern="0">
                          <a:effectLst/>
                        </a:rPr>
                        <a:t>ISO14443  Type-B</a:t>
                      </a:r>
                      <a:r>
                        <a:rPr lang="zh-CN" sz="800" kern="0">
                          <a:effectLst/>
                        </a:rPr>
                        <a:t>标准</a:t>
                      </a:r>
                      <a:r>
                        <a:rPr lang="en-US" sz="800" kern="0">
                          <a:effectLst/>
                        </a:rPr>
                        <a:t>.</a:t>
                      </a:r>
                      <a:endParaRPr lang="zh-CN" sz="800" kern="100">
                        <a:effectLst/>
                      </a:endParaRPr>
                    </a:p>
                    <a:p>
                      <a:pPr algn="just">
                        <a:lnSpc>
                          <a:spcPts val="1400"/>
                        </a:lnSpc>
                      </a:pPr>
                      <a:r>
                        <a:rPr lang="zh-CN" sz="800" kern="0">
                          <a:effectLst/>
                        </a:rPr>
                        <a:t>读卡类型：二代身份证、</a:t>
                      </a:r>
                      <a:r>
                        <a:rPr lang="en-US" sz="800" kern="0">
                          <a:effectLst/>
                        </a:rPr>
                        <a:t>IC</a:t>
                      </a:r>
                      <a:r>
                        <a:rPr lang="zh-CN" sz="800" kern="0">
                          <a:effectLst/>
                        </a:rPr>
                        <a:t>卡</a:t>
                      </a:r>
                      <a:endParaRPr lang="zh-CN" sz="800" kern="100">
                        <a:effectLst/>
                      </a:endParaRPr>
                    </a:p>
                    <a:p>
                      <a:pPr algn="just">
                        <a:lnSpc>
                          <a:spcPts val="1400"/>
                        </a:lnSpc>
                      </a:pPr>
                      <a:r>
                        <a:rPr lang="zh-CN" sz="800" kern="0">
                          <a:effectLst/>
                        </a:rPr>
                        <a:t>解密模块：居民身份证验证安全控制模块</a:t>
                      </a:r>
                      <a:r>
                        <a:rPr lang="en-US" sz="800" kern="0">
                          <a:effectLst/>
                        </a:rPr>
                        <a:t>.</a:t>
                      </a:r>
                      <a:endParaRPr lang="zh-CN" sz="800" kern="100">
                        <a:effectLst/>
                      </a:endParaRPr>
                    </a:p>
                    <a:p>
                      <a:pPr algn="just">
                        <a:lnSpc>
                          <a:spcPts val="1400"/>
                        </a:lnSpc>
                      </a:pPr>
                      <a:r>
                        <a:rPr lang="zh-CN" sz="800" kern="0">
                          <a:effectLst/>
                        </a:rPr>
                        <a:t>读取速度：身份证读取</a:t>
                      </a:r>
                      <a:r>
                        <a:rPr lang="en-US" sz="800" kern="0">
                          <a:effectLst/>
                        </a:rPr>
                        <a:t>&lt;1.5</a:t>
                      </a:r>
                      <a:r>
                        <a:rPr lang="zh-CN" sz="800" kern="0">
                          <a:effectLst/>
                        </a:rPr>
                        <a:t>秒，读卡时间</a:t>
                      </a:r>
                      <a:r>
                        <a:rPr lang="en-US" sz="800" kern="0">
                          <a:effectLst/>
                        </a:rPr>
                        <a:t>&lt;1</a:t>
                      </a:r>
                      <a:r>
                        <a:rPr lang="zh-CN" sz="800" kern="0">
                          <a:effectLst/>
                        </a:rPr>
                        <a:t>秒</a:t>
                      </a:r>
                      <a:r>
                        <a:rPr lang="en-US" sz="800" kern="0">
                          <a:effectLst/>
                        </a:rPr>
                        <a:t>.</a:t>
                      </a:r>
                      <a:endParaRPr lang="zh-CN" sz="800" kern="100">
                        <a:effectLst/>
                      </a:endParaRPr>
                    </a:p>
                    <a:p>
                      <a:pPr algn="just">
                        <a:lnSpc>
                          <a:spcPts val="1400"/>
                        </a:lnSpc>
                      </a:pPr>
                      <a:r>
                        <a:rPr lang="zh-CN" sz="800" kern="0">
                          <a:effectLst/>
                        </a:rPr>
                        <a:t>阅读距离：</a:t>
                      </a:r>
                      <a:r>
                        <a:rPr lang="en-US" sz="800" kern="0">
                          <a:effectLst/>
                        </a:rPr>
                        <a:t>0-30mm</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3671727689"/>
                  </a:ext>
                </a:extLst>
              </a:tr>
              <a:tr h="185411">
                <a:tc>
                  <a:txBody>
                    <a:bodyPr/>
                    <a:lstStyle/>
                    <a:p>
                      <a:pPr algn="just"/>
                      <a:r>
                        <a:rPr lang="zh-CN" sz="800" kern="100">
                          <a:effectLst/>
                        </a:rPr>
                        <a:t>访客单打印</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内置：高速</a:t>
                      </a:r>
                      <a:r>
                        <a:rPr lang="en-US" sz="800" kern="0">
                          <a:effectLst/>
                        </a:rPr>
                        <a:t>80mm</a:t>
                      </a:r>
                      <a:r>
                        <a:rPr lang="zh-CN" sz="800" kern="0">
                          <a:effectLst/>
                        </a:rPr>
                        <a:t>热敏打印机，速度</a:t>
                      </a:r>
                      <a:r>
                        <a:rPr lang="en-US" sz="800" kern="0">
                          <a:effectLst/>
                        </a:rPr>
                        <a:t>60-80mm/</a:t>
                      </a:r>
                      <a:r>
                        <a:rPr lang="zh-CN" sz="800" kern="0">
                          <a:effectLst/>
                        </a:rPr>
                        <a:t>秒，打印登记凭证</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3480716601"/>
                  </a:ext>
                </a:extLst>
              </a:tr>
              <a:tr h="370821">
                <a:tc>
                  <a:txBody>
                    <a:bodyPr/>
                    <a:lstStyle/>
                    <a:p>
                      <a:pPr algn="just"/>
                      <a:r>
                        <a:rPr lang="zh-CN" sz="800" kern="100">
                          <a:effectLst/>
                        </a:rPr>
                        <a:t>预约</a:t>
                      </a:r>
                      <a:r>
                        <a:rPr lang="en-US" sz="800" kern="100">
                          <a:effectLst/>
                        </a:rPr>
                        <a:t>/</a:t>
                      </a:r>
                      <a:r>
                        <a:rPr lang="zh-CN" sz="800" kern="100">
                          <a:effectLst/>
                        </a:rPr>
                        <a:t>登记二维码识别</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内置二维码扫描仪：光源：</a:t>
                      </a:r>
                      <a:r>
                        <a:rPr lang="en-US" sz="800" kern="0">
                          <a:effectLst/>
                        </a:rPr>
                        <a:t>LED</a:t>
                      </a:r>
                      <a:r>
                        <a:rPr lang="zh-CN" sz="800" kern="0">
                          <a:effectLst/>
                        </a:rPr>
                        <a:t>；识度模式</a:t>
                      </a:r>
                      <a:r>
                        <a:rPr lang="en-US" sz="800" kern="0">
                          <a:effectLst/>
                        </a:rPr>
                        <a:t>:CMOS</a:t>
                      </a:r>
                      <a:r>
                        <a:rPr lang="zh-CN" sz="800" kern="0">
                          <a:effectLst/>
                        </a:rPr>
                        <a:t>；分辨率：</a:t>
                      </a:r>
                      <a:r>
                        <a:rPr lang="en-US" sz="800" kern="0">
                          <a:effectLst/>
                        </a:rPr>
                        <a:t>752*480</a:t>
                      </a:r>
                      <a:r>
                        <a:rPr lang="zh-CN" sz="800" kern="0">
                          <a:effectLst/>
                        </a:rPr>
                        <a:t>；</a:t>
                      </a:r>
                      <a:endParaRPr lang="zh-CN" sz="800" kern="100">
                        <a:effectLst/>
                      </a:endParaRPr>
                    </a:p>
                    <a:p>
                      <a:pPr algn="just">
                        <a:lnSpc>
                          <a:spcPts val="1400"/>
                        </a:lnSpc>
                      </a:pPr>
                      <a:r>
                        <a:rPr lang="zh-CN" sz="800" kern="0">
                          <a:effectLst/>
                        </a:rPr>
                        <a:t>识读码制：</a:t>
                      </a:r>
                      <a:r>
                        <a:rPr lang="en-US" sz="800" kern="0">
                          <a:effectLst/>
                        </a:rPr>
                        <a:t>1D/2D</a:t>
                      </a:r>
                      <a:r>
                        <a:rPr lang="zh-CN" sz="800" kern="0">
                          <a:effectLst/>
                        </a:rPr>
                        <a:t>；识读精度：≥</a:t>
                      </a:r>
                      <a:r>
                        <a:rPr lang="en-US" sz="800" kern="0">
                          <a:effectLst/>
                        </a:rPr>
                        <a:t>3mil</a:t>
                      </a:r>
                      <a:r>
                        <a:rPr lang="zh-CN" sz="800" kern="0">
                          <a:effectLst/>
                        </a:rPr>
                        <a:t>；识读景深：</a:t>
                      </a:r>
                      <a:r>
                        <a:rPr lang="en-US" sz="800" kern="0">
                          <a:effectLst/>
                        </a:rPr>
                        <a:t>35mm~210mm</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2627980531"/>
                  </a:ext>
                </a:extLst>
              </a:tr>
              <a:tr h="204846">
                <a:tc>
                  <a:txBody>
                    <a:bodyPr/>
                    <a:lstStyle/>
                    <a:p>
                      <a:pPr algn="ctr">
                        <a:lnSpc>
                          <a:spcPts val="1600"/>
                        </a:lnSpc>
                      </a:pPr>
                      <a:r>
                        <a:rPr lang="zh-CN" sz="800" kern="100">
                          <a:effectLst/>
                        </a:rPr>
                        <a:t>电源电压</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400"/>
                        </a:lnSpc>
                      </a:pPr>
                      <a:r>
                        <a:rPr lang="zh-CN" sz="800" kern="0">
                          <a:effectLst/>
                        </a:rPr>
                        <a:t>输入</a:t>
                      </a:r>
                      <a:r>
                        <a:rPr lang="en-US" sz="800" kern="0">
                          <a:effectLst/>
                        </a:rPr>
                        <a:t> AC220V</a:t>
                      </a:r>
                      <a:r>
                        <a:rPr lang="zh-CN" sz="800" kern="0">
                          <a:effectLst/>
                        </a:rPr>
                        <a:t>±</a:t>
                      </a:r>
                      <a:r>
                        <a:rPr lang="en-US" sz="800" kern="0">
                          <a:effectLst/>
                        </a:rPr>
                        <a:t>10% 50Hz</a:t>
                      </a:r>
                      <a:r>
                        <a:rPr lang="zh-CN" sz="800" kern="0">
                          <a:effectLst/>
                        </a:rPr>
                        <a:t>±</a:t>
                      </a:r>
                      <a:r>
                        <a:rPr lang="en-US" sz="800" kern="0">
                          <a:effectLst/>
                        </a:rPr>
                        <a:t>1Hz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3278650131"/>
                  </a:ext>
                </a:extLst>
              </a:tr>
              <a:tr h="564685">
                <a:tc>
                  <a:txBody>
                    <a:bodyPr/>
                    <a:lstStyle/>
                    <a:p>
                      <a:pPr algn="ctr">
                        <a:lnSpc>
                          <a:spcPts val="1600"/>
                        </a:lnSpc>
                      </a:pPr>
                      <a:r>
                        <a:rPr lang="zh-CN" sz="800" kern="100">
                          <a:effectLst/>
                        </a:rPr>
                        <a:t>扩  展</a:t>
                      </a:r>
                    </a:p>
                    <a:p>
                      <a:pPr algn="ctr">
                        <a:lnSpc>
                          <a:spcPts val="1800"/>
                        </a:lnSpc>
                      </a:pPr>
                      <a:r>
                        <a:rPr lang="zh-CN" sz="800" kern="100">
                          <a:effectLst/>
                        </a:rPr>
                        <a:t>接</a:t>
                      </a:r>
                      <a:r>
                        <a:rPr lang="en-US" sz="800" kern="100">
                          <a:effectLst/>
                        </a:rPr>
                        <a:t>  </a:t>
                      </a:r>
                      <a:r>
                        <a:rPr lang="zh-CN" sz="800" kern="100">
                          <a:effectLst/>
                        </a:rPr>
                        <a:t>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600"/>
                        </a:lnSpc>
                      </a:pPr>
                      <a:r>
                        <a:rPr lang="en-US" sz="800" kern="0" dirty="0">
                          <a:effectLst/>
                        </a:rPr>
                        <a:t>I/O</a:t>
                      </a:r>
                      <a:r>
                        <a:rPr lang="zh-CN" sz="800" kern="0" dirty="0">
                          <a:effectLst/>
                        </a:rPr>
                        <a:t>接口：</a:t>
                      </a:r>
                      <a:r>
                        <a:rPr lang="en-US" sz="800" kern="0" dirty="0">
                          <a:effectLst/>
                        </a:rPr>
                        <a:t>2*COM  8*USB  1*RJ-45  1*AC220V</a:t>
                      </a:r>
                      <a:r>
                        <a:rPr lang="zh-CN" sz="800" kern="0" dirty="0">
                          <a:effectLst/>
                        </a:rPr>
                        <a:t>接口</a:t>
                      </a:r>
                      <a:endParaRPr lang="zh-CN" sz="800" kern="100" dirty="0">
                        <a:effectLst/>
                      </a:endParaRPr>
                    </a:p>
                    <a:p>
                      <a:pPr algn="just">
                        <a:lnSpc>
                          <a:spcPts val="1600"/>
                        </a:lnSpc>
                      </a:pPr>
                      <a:r>
                        <a:rPr lang="zh-CN" sz="800" kern="0" dirty="0">
                          <a:effectLst/>
                        </a:rPr>
                        <a:t>其他参数：系统支持</a:t>
                      </a:r>
                      <a:r>
                        <a:rPr lang="en-US" sz="800" kern="0" dirty="0">
                          <a:effectLst/>
                        </a:rPr>
                        <a:t>WIN7 WIN8</a:t>
                      </a:r>
                      <a:r>
                        <a:rPr lang="zh-CN" sz="800" kern="0" dirty="0">
                          <a:effectLst/>
                        </a:rPr>
                        <a:t>，不支持</a:t>
                      </a:r>
                      <a:r>
                        <a:rPr lang="en-US" sz="800" kern="0" dirty="0">
                          <a:effectLst/>
                        </a:rPr>
                        <a:t>XP</a:t>
                      </a:r>
                      <a:endParaRPr lang="zh-CN" sz="800" kern="100" dirty="0">
                        <a:effectLst/>
                      </a:endParaRPr>
                    </a:p>
                    <a:p>
                      <a:pPr algn="just">
                        <a:lnSpc>
                          <a:spcPts val="1600"/>
                        </a:lnSpc>
                      </a:pPr>
                      <a:r>
                        <a:rPr lang="zh-CN" sz="800" kern="0" dirty="0">
                          <a:effectLst/>
                        </a:rPr>
                        <a:t>电源接口：</a:t>
                      </a:r>
                      <a:r>
                        <a:rPr lang="en-US" sz="800" kern="0" dirty="0">
                          <a:effectLst/>
                        </a:rPr>
                        <a:t>20Pin ATX</a:t>
                      </a:r>
                      <a:r>
                        <a:rPr lang="zh-CN" sz="800" kern="0" dirty="0">
                          <a:effectLst/>
                        </a:rPr>
                        <a:t>供电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561471416"/>
                  </a:ext>
                </a:extLst>
              </a:tr>
              <a:tr h="204846">
                <a:tc>
                  <a:txBody>
                    <a:bodyPr/>
                    <a:lstStyle/>
                    <a:p>
                      <a:pPr algn="ctr">
                        <a:lnSpc>
                          <a:spcPts val="1600"/>
                        </a:lnSpc>
                      </a:pPr>
                      <a:r>
                        <a:rPr lang="zh-CN" sz="800" kern="0">
                          <a:effectLst/>
                        </a:rPr>
                        <a:t>产品净重</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600"/>
                        </a:lnSpc>
                      </a:pPr>
                      <a:r>
                        <a:rPr lang="en-US" sz="800" kern="0">
                          <a:effectLst/>
                        </a:rPr>
                        <a:t>54KG.</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1555596433"/>
                  </a:ext>
                </a:extLst>
              </a:tr>
              <a:tr h="204846">
                <a:tc>
                  <a:txBody>
                    <a:bodyPr/>
                    <a:lstStyle/>
                    <a:p>
                      <a:pPr algn="ctr">
                        <a:lnSpc>
                          <a:spcPts val="1600"/>
                        </a:lnSpc>
                      </a:pPr>
                      <a:r>
                        <a:rPr lang="zh-CN" sz="800" kern="0">
                          <a:effectLst/>
                        </a:rPr>
                        <a:t>设备尺寸</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600"/>
                        </a:lnSpc>
                      </a:pPr>
                      <a:r>
                        <a:rPr lang="zh-CN" sz="800" kern="0" dirty="0">
                          <a:effectLst/>
                        </a:rPr>
                        <a:t>机身高：</a:t>
                      </a:r>
                      <a:r>
                        <a:rPr lang="en-US" sz="800" kern="0" dirty="0">
                          <a:effectLst/>
                        </a:rPr>
                        <a:t>1580mm</a:t>
                      </a:r>
                      <a:r>
                        <a:rPr lang="zh-CN" sz="800" kern="0" dirty="0">
                          <a:effectLst/>
                        </a:rPr>
                        <a:t>；底座：</a:t>
                      </a:r>
                      <a:r>
                        <a:rPr lang="en-US" sz="800" kern="0" dirty="0">
                          <a:effectLst/>
                        </a:rPr>
                        <a:t>410*425mm.</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2487251376"/>
                  </a:ext>
                </a:extLst>
              </a:tr>
              <a:tr h="367654">
                <a:tc>
                  <a:txBody>
                    <a:bodyPr/>
                    <a:lstStyle/>
                    <a:p>
                      <a:pPr algn="ctr">
                        <a:lnSpc>
                          <a:spcPts val="1600"/>
                        </a:lnSpc>
                      </a:pPr>
                      <a:r>
                        <a:rPr lang="zh-CN" sz="800" kern="0">
                          <a:effectLst/>
                        </a:rPr>
                        <a:t>环境</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tc>
                  <a:txBody>
                    <a:bodyPr/>
                    <a:lstStyle/>
                    <a:p>
                      <a:pPr algn="just">
                        <a:lnSpc>
                          <a:spcPts val="1600"/>
                        </a:lnSpc>
                      </a:pPr>
                      <a:r>
                        <a:rPr lang="zh-CN" sz="800" kern="0" dirty="0">
                          <a:effectLst/>
                        </a:rPr>
                        <a:t>工作温度：</a:t>
                      </a:r>
                      <a:r>
                        <a:rPr lang="en-US" sz="800" kern="0" dirty="0">
                          <a:effectLst/>
                        </a:rPr>
                        <a:t>0</a:t>
                      </a:r>
                      <a:r>
                        <a:rPr lang="zh-CN" sz="800" kern="0" dirty="0">
                          <a:effectLst/>
                        </a:rPr>
                        <a:t>℃</a:t>
                      </a:r>
                      <a:r>
                        <a:rPr lang="en-US" sz="800" kern="0" dirty="0">
                          <a:effectLst/>
                        </a:rPr>
                        <a:t>—60</a:t>
                      </a:r>
                      <a:r>
                        <a:rPr lang="zh-CN" sz="800" kern="0" dirty="0">
                          <a:effectLst/>
                        </a:rPr>
                        <a:t>℃； 工作湿度：</a:t>
                      </a:r>
                      <a:r>
                        <a:rPr lang="en-US" sz="800" kern="0" dirty="0">
                          <a:effectLst/>
                        </a:rPr>
                        <a:t>10—85%</a:t>
                      </a:r>
                      <a:r>
                        <a:rPr lang="zh-CN" sz="800" kern="0" dirty="0">
                          <a:effectLst/>
                        </a:rPr>
                        <a:t>； </a:t>
                      </a:r>
                      <a:endParaRPr lang="zh-CN" sz="800" kern="100" dirty="0">
                        <a:effectLst/>
                      </a:endParaRPr>
                    </a:p>
                    <a:p>
                      <a:pPr algn="just">
                        <a:lnSpc>
                          <a:spcPts val="1600"/>
                        </a:lnSpc>
                      </a:pPr>
                      <a:r>
                        <a:rPr lang="zh-CN" sz="800" kern="0" dirty="0">
                          <a:effectLst/>
                        </a:rPr>
                        <a:t>存储温度：</a:t>
                      </a:r>
                      <a:r>
                        <a:rPr lang="en-US" sz="800" kern="0" dirty="0">
                          <a:effectLst/>
                        </a:rPr>
                        <a:t>-20—60</a:t>
                      </a:r>
                      <a:r>
                        <a:rPr lang="zh-CN" sz="800" kern="0" dirty="0">
                          <a:effectLst/>
                        </a:rPr>
                        <a:t>℃； 存储湿度：</a:t>
                      </a:r>
                      <a:r>
                        <a:rPr lang="en-US" sz="800" kern="0" dirty="0">
                          <a:effectLst/>
                        </a:rPr>
                        <a:t>20—80%</a:t>
                      </a:r>
                      <a:r>
                        <a:rPr lang="zh-CN" sz="800" kern="0" dirty="0">
                          <a:effectLst/>
                        </a:rPr>
                        <a:t>。</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8511" marR="38511" marT="0" marB="0" anchor="ctr"/>
                </a:tc>
                <a:extLst>
                  <a:ext uri="{0D108BD9-81ED-4DB2-BD59-A6C34878D82A}">
                    <a16:rowId xmlns:a16="http://schemas.microsoft.com/office/drawing/2014/main" val="3835652251"/>
                  </a:ext>
                </a:extLst>
              </a:tr>
            </a:tbl>
          </a:graphicData>
        </a:graphic>
      </p:graphicFrame>
    </p:spTree>
    <p:extLst>
      <p:ext uri="{BB962C8B-B14F-4D97-AF65-F5344CB8AC3E}">
        <p14:creationId xmlns:p14="http://schemas.microsoft.com/office/powerpoint/2010/main" val="8179229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2E3B327-D969-6688-BD1C-AA98D9B8BBBB}"/>
              </a:ext>
            </a:extLst>
          </p:cNvPr>
          <p:cNvSpPr txBox="1"/>
          <p:nvPr/>
        </p:nvSpPr>
        <p:spPr>
          <a:xfrm>
            <a:off x="6627318" y="848351"/>
            <a:ext cx="3391967" cy="1015663"/>
          </a:xfrm>
          <a:prstGeom prst="rect">
            <a:avLst/>
          </a:prstGeom>
          <a:noFill/>
          <a:effectLst/>
        </p:spPr>
        <p:txBody>
          <a:bodyPr wrap="square" rtlCol="0">
            <a:spAutoFit/>
          </a:bodyPr>
          <a:lstStyle/>
          <a:p>
            <a:pPr algn="ctr"/>
            <a:r>
              <a:rPr lang="zh-CN" altLang="en-US" sz="6000" b="1" dirty="0">
                <a:gradFill flip="none" rotWithShape="1">
                  <a:gsLst>
                    <a:gs pos="0">
                      <a:srgbClr val="04B5EC"/>
                    </a:gs>
                    <a:gs pos="100000">
                      <a:srgbClr val="00C88A"/>
                    </a:gs>
                  </a:gsLst>
                  <a:lin ang="0" scaled="1"/>
                  <a:tileRect/>
                </a:gradFill>
                <a:latin typeface="微软雅黑" pitchFamily="34" charset="-122"/>
                <a:ea typeface="微软雅黑" pitchFamily="34" charset="-122"/>
              </a:rPr>
              <a:t>谢谢聆听</a:t>
            </a:r>
          </a:p>
        </p:txBody>
      </p:sp>
      <p:sp>
        <p:nvSpPr>
          <p:cNvPr id="7" name="文本框 3">
            <a:extLst>
              <a:ext uri="{FF2B5EF4-FFF2-40B4-BE49-F238E27FC236}">
                <a16:creationId xmlns:a16="http://schemas.microsoft.com/office/drawing/2014/main" id="{E263DE3A-1B95-1BE8-68F7-985C9E6F1B70}"/>
              </a:ext>
            </a:extLst>
          </p:cNvPr>
          <p:cNvSpPr txBox="1"/>
          <p:nvPr/>
        </p:nvSpPr>
        <p:spPr>
          <a:xfrm>
            <a:off x="6975054" y="2893219"/>
            <a:ext cx="2456109" cy="400110"/>
          </a:xfrm>
          <a:prstGeom prst="rect">
            <a:avLst/>
          </a:prstGeom>
          <a:noFill/>
          <a:effectLst/>
        </p:spPr>
        <p:txBody>
          <a:bodyPr wrap="square" rtlCol="0">
            <a:spAutoFit/>
          </a:bodyPr>
          <a:lstStyle/>
          <a:p>
            <a:pPr algn="ctr"/>
            <a:r>
              <a:rPr lang="zh-CN" altLang="en-US" sz="2000" b="1" dirty="0">
                <a:gradFill flip="none" rotWithShape="1">
                  <a:gsLst>
                    <a:gs pos="0">
                      <a:srgbClr val="04B5EC"/>
                    </a:gs>
                    <a:gs pos="100000">
                      <a:srgbClr val="00C88A"/>
                    </a:gs>
                  </a:gsLst>
                  <a:lin ang="0" scaled="1"/>
                  <a:tileRect/>
                </a:gradFill>
                <a:latin typeface="微软雅黑" pitchFamily="34" charset="-122"/>
                <a:ea typeface="微软雅黑" pitchFamily="34" charset="-122"/>
              </a:rPr>
              <a:t>期待为您服务</a:t>
            </a:r>
            <a:endParaRPr lang="en-US" altLang="zh-CN" sz="2000" b="1" dirty="0">
              <a:gradFill flip="none" rotWithShape="1">
                <a:gsLst>
                  <a:gs pos="0">
                    <a:srgbClr val="04B5EC"/>
                  </a:gs>
                  <a:gs pos="100000">
                    <a:srgbClr val="00C88A"/>
                  </a:gs>
                </a:gsLst>
                <a:lin ang="0" scaled="1"/>
                <a:tileRect/>
              </a:gradFill>
              <a:latin typeface="微软雅黑" pitchFamily="34" charset="-122"/>
              <a:ea typeface="微软雅黑" pitchFamily="34" charset="-122"/>
            </a:endParaRPr>
          </a:p>
        </p:txBody>
      </p:sp>
      <p:cxnSp>
        <p:nvCxnSpPr>
          <p:cNvPr id="9" name="直接连接符 8">
            <a:extLst>
              <a:ext uri="{FF2B5EF4-FFF2-40B4-BE49-F238E27FC236}">
                <a16:creationId xmlns:a16="http://schemas.microsoft.com/office/drawing/2014/main" id="{1A99B993-2B09-974C-BAF9-1F10512BA21A}"/>
              </a:ext>
            </a:extLst>
          </p:cNvPr>
          <p:cNvCxnSpPr/>
          <p:nvPr/>
        </p:nvCxnSpPr>
        <p:spPr>
          <a:xfrm>
            <a:off x="6118386" y="1868121"/>
            <a:ext cx="4464558" cy="0"/>
          </a:xfrm>
          <a:prstGeom prst="line">
            <a:avLst/>
          </a:prstGeom>
          <a:ln>
            <a:solidFill>
              <a:srgbClr val="00C88A"/>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34161082-1793-E365-E919-B0E95340C715}"/>
              </a:ext>
            </a:extLst>
          </p:cNvPr>
          <p:cNvCxnSpPr/>
          <p:nvPr/>
        </p:nvCxnSpPr>
        <p:spPr>
          <a:xfrm>
            <a:off x="420018" y="-401073"/>
            <a:ext cx="0" cy="0"/>
          </a:xfrm>
          <a:prstGeom prst="line">
            <a:avLst/>
          </a:prstGeom>
          <a:ln w="101600">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文本框 3">
            <a:extLst>
              <a:ext uri="{FF2B5EF4-FFF2-40B4-BE49-F238E27FC236}">
                <a16:creationId xmlns:a16="http://schemas.microsoft.com/office/drawing/2014/main" id="{5606B04A-9801-84D2-D328-63BD7AC47EFD}"/>
              </a:ext>
            </a:extLst>
          </p:cNvPr>
          <p:cNvSpPr txBox="1"/>
          <p:nvPr/>
        </p:nvSpPr>
        <p:spPr>
          <a:xfrm>
            <a:off x="6502627" y="1877068"/>
            <a:ext cx="3599927" cy="1015663"/>
          </a:xfrm>
          <a:prstGeom prst="rect">
            <a:avLst/>
          </a:prstGeom>
          <a:noFill/>
          <a:effectLst/>
        </p:spPr>
        <p:txBody>
          <a:bodyPr wrap="square" rtlCol="0">
            <a:spAutoFit/>
          </a:bodyPr>
          <a:lstStyle/>
          <a:p>
            <a:pPr algn="ctr"/>
            <a:r>
              <a:rPr lang="en-US" altLang="zh-CN" sz="6000" b="1" dirty="0">
                <a:gradFill flip="none" rotWithShape="1">
                  <a:gsLst>
                    <a:gs pos="0">
                      <a:srgbClr val="04B5EC"/>
                    </a:gs>
                    <a:gs pos="100000">
                      <a:srgbClr val="00C88A"/>
                    </a:gs>
                  </a:gsLst>
                  <a:lin ang="0" scaled="1"/>
                  <a:tileRect/>
                </a:gradFill>
                <a:latin typeface="微软雅黑" pitchFamily="34" charset="-122"/>
                <a:ea typeface="微软雅黑" pitchFamily="34" charset="-122"/>
              </a:rPr>
              <a:t>THANKS</a:t>
            </a:r>
            <a:endParaRPr lang="zh-CN" altLang="en-US" sz="6000" b="1" dirty="0">
              <a:gradFill flip="none" rotWithShape="1">
                <a:gsLst>
                  <a:gs pos="0">
                    <a:srgbClr val="04B5EC"/>
                  </a:gs>
                  <a:gs pos="100000">
                    <a:srgbClr val="00C88A"/>
                  </a:gs>
                </a:gsLst>
                <a:lin ang="0" scaled="1"/>
                <a:tileRect/>
              </a:gradFill>
              <a:latin typeface="微软雅黑" pitchFamily="34" charset="-122"/>
              <a:ea typeface="微软雅黑" pitchFamily="34" charset="-122"/>
            </a:endParaRPr>
          </a:p>
        </p:txBody>
      </p:sp>
      <p:sp>
        <p:nvSpPr>
          <p:cNvPr id="24" name="Freeform 5">
            <a:extLst>
              <a:ext uri="{FF2B5EF4-FFF2-40B4-BE49-F238E27FC236}">
                <a16:creationId xmlns:a16="http://schemas.microsoft.com/office/drawing/2014/main" id="{3E97C906-4D98-7F38-1C51-0DDD0035C949}"/>
              </a:ext>
            </a:extLst>
          </p:cNvPr>
          <p:cNvSpPr>
            <a:spLocks/>
          </p:cNvSpPr>
          <p:nvPr/>
        </p:nvSpPr>
        <p:spPr bwMode="auto">
          <a:xfrm>
            <a:off x="3643265" y="4705350"/>
            <a:ext cx="263525" cy="220663"/>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 name="T44" fmla="*/ 0 w 177"/>
              <a:gd name="T45" fmla="*/ 0 h 161"/>
              <a:gd name="T46" fmla="*/ 177 w 177"/>
              <a:gd name="T4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T44" t="T45" r="T46" b="T47"/>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25" name="Freeform 7">
            <a:extLst>
              <a:ext uri="{FF2B5EF4-FFF2-40B4-BE49-F238E27FC236}">
                <a16:creationId xmlns:a16="http://schemas.microsoft.com/office/drawing/2014/main" id="{CC36F5A4-E1DC-A471-70F6-59C9C9343CCE}"/>
              </a:ext>
            </a:extLst>
          </p:cNvPr>
          <p:cNvSpPr>
            <a:spLocks/>
          </p:cNvSpPr>
          <p:nvPr/>
        </p:nvSpPr>
        <p:spPr bwMode="auto">
          <a:xfrm>
            <a:off x="4222977" y="1162050"/>
            <a:ext cx="1049337" cy="958850"/>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 name="T76" fmla="*/ 0 w 705"/>
              <a:gd name="T77" fmla="*/ 0 h 697"/>
              <a:gd name="T78" fmla="*/ 705 w 705"/>
              <a:gd name="T79" fmla="*/ 697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T76" t="T77" r="T78" b="T79"/>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26" name="Freeform 8">
            <a:extLst>
              <a:ext uri="{FF2B5EF4-FFF2-40B4-BE49-F238E27FC236}">
                <a16:creationId xmlns:a16="http://schemas.microsoft.com/office/drawing/2014/main" id="{AB8DA307-3665-4777-9490-7E8F9FA8FE25}"/>
              </a:ext>
            </a:extLst>
          </p:cNvPr>
          <p:cNvSpPr>
            <a:spLocks/>
          </p:cNvSpPr>
          <p:nvPr/>
        </p:nvSpPr>
        <p:spPr bwMode="auto">
          <a:xfrm>
            <a:off x="4327752" y="1898650"/>
            <a:ext cx="788987" cy="552450"/>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 name="T120" fmla="*/ 0 w 529"/>
              <a:gd name="T121" fmla="*/ 0 h 401"/>
              <a:gd name="T122" fmla="*/ 529 w 529"/>
              <a:gd name="T123" fmla="*/ 40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27" name="Freeform 9">
            <a:extLst>
              <a:ext uri="{FF2B5EF4-FFF2-40B4-BE49-F238E27FC236}">
                <a16:creationId xmlns:a16="http://schemas.microsoft.com/office/drawing/2014/main" id="{AC1B40AF-EFCC-F85D-421B-ACE72BBABA16}"/>
              </a:ext>
            </a:extLst>
          </p:cNvPr>
          <p:cNvSpPr>
            <a:spLocks/>
          </p:cNvSpPr>
          <p:nvPr/>
        </p:nvSpPr>
        <p:spPr bwMode="auto">
          <a:xfrm>
            <a:off x="4161064" y="2206625"/>
            <a:ext cx="561975" cy="541338"/>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 name="T92" fmla="*/ 0 w 377"/>
              <a:gd name="T93" fmla="*/ 0 h 393"/>
              <a:gd name="T94" fmla="*/ 377 w 377"/>
              <a:gd name="T95"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28" name="Freeform 10">
            <a:extLst>
              <a:ext uri="{FF2B5EF4-FFF2-40B4-BE49-F238E27FC236}">
                <a16:creationId xmlns:a16="http://schemas.microsoft.com/office/drawing/2014/main" id="{D56B3195-CCD8-5337-578D-5E093E6AC50E}"/>
              </a:ext>
            </a:extLst>
          </p:cNvPr>
          <p:cNvSpPr>
            <a:spLocks/>
          </p:cNvSpPr>
          <p:nvPr/>
        </p:nvSpPr>
        <p:spPr bwMode="auto">
          <a:xfrm>
            <a:off x="3734027" y="2328863"/>
            <a:ext cx="525462" cy="738187"/>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 name="T66" fmla="*/ 0 w 353"/>
              <a:gd name="T67" fmla="*/ 0 h 537"/>
              <a:gd name="T68" fmla="*/ 353 w 353"/>
              <a:gd name="T69" fmla="*/ 53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29" name="Freeform 11">
            <a:extLst>
              <a:ext uri="{FF2B5EF4-FFF2-40B4-BE49-F238E27FC236}">
                <a16:creationId xmlns:a16="http://schemas.microsoft.com/office/drawing/2014/main" id="{4C5427F0-CFA6-B293-BF7B-5B9F8CA22533}"/>
              </a:ext>
            </a:extLst>
          </p:cNvPr>
          <p:cNvSpPr>
            <a:spLocks/>
          </p:cNvSpPr>
          <p:nvPr/>
        </p:nvSpPr>
        <p:spPr bwMode="auto">
          <a:xfrm>
            <a:off x="3886427" y="2516188"/>
            <a:ext cx="168275" cy="176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 name="T34" fmla="*/ 0 w 113"/>
              <a:gd name="T35" fmla="*/ 0 h 129"/>
              <a:gd name="T36" fmla="*/ 113 w 113"/>
              <a:gd name="T3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T34" t="T35" r="T36" b="T37"/>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30" name="Freeform 12">
            <a:extLst>
              <a:ext uri="{FF2B5EF4-FFF2-40B4-BE49-F238E27FC236}">
                <a16:creationId xmlns:a16="http://schemas.microsoft.com/office/drawing/2014/main" id="{07B9B136-9FF6-4EAA-21F1-0E8212213B34}"/>
              </a:ext>
            </a:extLst>
          </p:cNvPr>
          <p:cNvSpPr>
            <a:spLocks/>
          </p:cNvSpPr>
          <p:nvPr/>
        </p:nvSpPr>
        <p:spPr bwMode="auto">
          <a:xfrm>
            <a:off x="3994377" y="2603500"/>
            <a:ext cx="131762" cy="165100"/>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 name="T26" fmla="*/ 0 w 89"/>
              <a:gd name="T27" fmla="*/ 0 h 121"/>
              <a:gd name="T28" fmla="*/ 89 w 89"/>
              <a:gd name="T2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32" name="Freeform 13">
            <a:extLst>
              <a:ext uri="{FF2B5EF4-FFF2-40B4-BE49-F238E27FC236}">
                <a16:creationId xmlns:a16="http://schemas.microsoft.com/office/drawing/2014/main" id="{4D444F3D-074D-D3D8-799D-4853BC464797}"/>
              </a:ext>
            </a:extLst>
          </p:cNvPr>
          <p:cNvSpPr>
            <a:spLocks/>
          </p:cNvSpPr>
          <p:nvPr/>
        </p:nvSpPr>
        <p:spPr bwMode="auto">
          <a:xfrm>
            <a:off x="3994377" y="2614613"/>
            <a:ext cx="50800" cy="55562"/>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 name="T12" fmla="*/ 0 w 33"/>
              <a:gd name="T13" fmla="*/ 0 h 41"/>
              <a:gd name="T14" fmla="*/ 33 w 33"/>
              <a:gd name="T15" fmla="*/ 41 h 41"/>
            </a:gdLst>
            <a:ahLst/>
            <a:cxnLst>
              <a:cxn ang="0">
                <a:pos x="T0" y="T1"/>
              </a:cxn>
              <a:cxn ang="0">
                <a:pos x="T2" y="T3"/>
              </a:cxn>
              <a:cxn ang="0">
                <a:pos x="T4" y="T5"/>
              </a:cxn>
              <a:cxn ang="0">
                <a:pos x="T6" y="T7"/>
              </a:cxn>
              <a:cxn ang="0">
                <a:pos x="T8" y="T9"/>
              </a:cxn>
              <a:cxn ang="0">
                <a:pos x="T10" y="T11"/>
              </a:cxn>
            </a:cxnLst>
            <a:rect l="T12" t="T13" r="T14" b="T15"/>
            <a:pathLst>
              <a:path w="33" h="41">
                <a:moveTo>
                  <a:pt x="32" y="40"/>
                </a:moveTo>
                <a:lnTo>
                  <a:pt x="8" y="40"/>
                </a:lnTo>
                <a:lnTo>
                  <a:pt x="8" y="24"/>
                </a:lnTo>
                <a:lnTo>
                  <a:pt x="0" y="0"/>
                </a:lnTo>
                <a:lnTo>
                  <a:pt x="24" y="8"/>
                </a:lnTo>
                <a:lnTo>
                  <a:pt x="32" y="40"/>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33" name="Freeform 14">
            <a:extLst>
              <a:ext uri="{FF2B5EF4-FFF2-40B4-BE49-F238E27FC236}">
                <a16:creationId xmlns:a16="http://schemas.microsoft.com/office/drawing/2014/main" id="{BD1E633A-82F0-1678-3DB1-B5FD97C204B2}"/>
              </a:ext>
            </a:extLst>
          </p:cNvPr>
          <p:cNvSpPr>
            <a:spLocks/>
          </p:cNvSpPr>
          <p:nvPr/>
        </p:nvSpPr>
        <p:spPr bwMode="auto">
          <a:xfrm>
            <a:off x="3875314" y="2813050"/>
            <a:ext cx="646113" cy="398463"/>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 name="T102" fmla="*/ 0 w 433"/>
              <a:gd name="T103" fmla="*/ 0 h 289"/>
              <a:gd name="T104" fmla="*/ 433 w 433"/>
              <a:gd name="T105"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34" name="Freeform 15">
            <a:extLst>
              <a:ext uri="{FF2B5EF4-FFF2-40B4-BE49-F238E27FC236}">
                <a16:creationId xmlns:a16="http://schemas.microsoft.com/office/drawing/2014/main" id="{982925DA-942C-F9A7-1125-00D4C5E0347D}"/>
              </a:ext>
            </a:extLst>
          </p:cNvPr>
          <p:cNvSpPr>
            <a:spLocks/>
          </p:cNvSpPr>
          <p:nvPr/>
        </p:nvSpPr>
        <p:spPr bwMode="auto">
          <a:xfrm>
            <a:off x="4008664" y="3132138"/>
            <a:ext cx="534988" cy="439737"/>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 name="T100" fmla="*/ 0 w 361"/>
              <a:gd name="T101" fmla="*/ 0 h 321"/>
              <a:gd name="T102" fmla="*/ 361 w 361"/>
              <a:gd name="T103"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35" name="Freeform 16">
            <a:extLst>
              <a:ext uri="{FF2B5EF4-FFF2-40B4-BE49-F238E27FC236}">
                <a16:creationId xmlns:a16="http://schemas.microsoft.com/office/drawing/2014/main" id="{E223AC00-E40C-4E81-7D53-92D8469A2B3F}"/>
              </a:ext>
            </a:extLst>
          </p:cNvPr>
          <p:cNvSpPr>
            <a:spLocks/>
          </p:cNvSpPr>
          <p:nvPr/>
        </p:nvSpPr>
        <p:spPr bwMode="auto">
          <a:xfrm>
            <a:off x="4448402" y="3484563"/>
            <a:ext cx="95250" cy="74612"/>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 name="T12" fmla="*/ 0 w 65"/>
              <a:gd name="T13" fmla="*/ 0 h 57"/>
              <a:gd name="T14" fmla="*/ 65 w 65"/>
              <a:gd name="T15" fmla="*/ 57 h 57"/>
            </a:gdLst>
            <a:ahLst/>
            <a:cxnLst>
              <a:cxn ang="0">
                <a:pos x="T0" y="T1"/>
              </a:cxn>
              <a:cxn ang="0">
                <a:pos x="T2" y="T3"/>
              </a:cxn>
              <a:cxn ang="0">
                <a:pos x="T4" y="T5"/>
              </a:cxn>
              <a:cxn ang="0">
                <a:pos x="T6" y="T7"/>
              </a:cxn>
              <a:cxn ang="0">
                <a:pos x="T8" y="T9"/>
              </a:cxn>
              <a:cxn ang="0">
                <a:pos x="T10" y="T11"/>
              </a:cxn>
            </a:cxnLst>
            <a:rect l="T12" t="T13" r="T14" b="T15"/>
            <a:pathLst>
              <a:path w="65" h="57">
                <a:moveTo>
                  <a:pt x="24" y="0"/>
                </a:moveTo>
                <a:lnTo>
                  <a:pt x="0" y="40"/>
                </a:lnTo>
                <a:lnTo>
                  <a:pt x="24" y="56"/>
                </a:lnTo>
                <a:lnTo>
                  <a:pt x="64" y="40"/>
                </a:lnTo>
                <a:lnTo>
                  <a:pt x="64" y="24"/>
                </a:lnTo>
                <a:lnTo>
                  <a:pt x="24" y="0"/>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36" name="Freeform 17">
            <a:extLst>
              <a:ext uri="{FF2B5EF4-FFF2-40B4-BE49-F238E27FC236}">
                <a16:creationId xmlns:a16="http://schemas.microsoft.com/office/drawing/2014/main" id="{5191EC26-5860-76D7-4848-6BB5DF85B83A}"/>
              </a:ext>
            </a:extLst>
          </p:cNvPr>
          <p:cNvSpPr>
            <a:spLocks/>
          </p:cNvSpPr>
          <p:nvPr/>
        </p:nvSpPr>
        <p:spPr bwMode="auto">
          <a:xfrm>
            <a:off x="4210277" y="3536950"/>
            <a:ext cx="357187" cy="40957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 name="T114" fmla="*/ 0 w 241"/>
              <a:gd name="T115" fmla="*/ 0 h 297"/>
              <a:gd name="T116" fmla="*/ 241 w 241"/>
              <a:gd name="T1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37" name="Freeform 18">
            <a:extLst>
              <a:ext uri="{FF2B5EF4-FFF2-40B4-BE49-F238E27FC236}">
                <a16:creationId xmlns:a16="http://schemas.microsoft.com/office/drawing/2014/main" id="{47FBBDCA-E54C-8620-86DB-2B27DD7FE64F}"/>
              </a:ext>
            </a:extLst>
          </p:cNvPr>
          <p:cNvSpPr>
            <a:spLocks/>
          </p:cNvSpPr>
          <p:nvPr/>
        </p:nvSpPr>
        <p:spPr bwMode="auto">
          <a:xfrm>
            <a:off x="4030889" y="3857625"/>
            <a:ext cx="406400" cy="508000"/>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 name="T100" fmla="*/ 0 w 273"/>
              <a:gd name="T101" fmla="*/ 0 h 369"/>
              <a:gd name="T102" fmla="*/ 273 w 273"/>
              <a:gd name="T103"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38" name="Freeform 19">
            <a:extLst>
              <a:ext uri="{FF2B5EF4-FFF2-40B4-BE49-F238E27FC236}">
                <a16:creationId xmlns:a16="http://schemas.microsoft.com/office/drawing/2014/main" id="{E5F2E5BC-2240-A75B-F148-F82A6A8F1DAB}"/>
              </a:ext>
            </a:extLst>
          </p:cNvPr>
          <p:cNvSpPr>
            <a:spLocks/>
          </p:cNvSpPr>
          <p:nvPr/>
        </p:nvSpPr>
        <p:spPr bwMode="auto">
          <a:xfrm>
            <a:off x="3410177" y="4176713"/>
            <a:ext cx="752475" cy="528637"/>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 name="T70" fmla="*/ 0 w 505"/>
              <a:gd name="T71" fmla="*/ 0 h 385"/>
              <a:gd name="T72" fmla="*/ 505 w 505"/>
              <a:gd name="T7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00C898"/>
          </a:solidFill>
          <a:ln w="3175" cmpd="sng">
            <a:solidFill>
              <a:schemeClr val="bg1"/>
            </a:solidFill>
            <a:miter lim="800000"/>
            <a:headEnd/>
            <a:tailEnd/>
          </a:ln>
        </p:spPr>
        <p:txBody>
          <a:bodyPr/>
          <a:lstStyle/>
          <a:p>
            <a:endParaRPr lang="zh-CN" altLang="en-US" dirty="0"/>
          </a:p>
        </p:txBody>
      </p:sp>
      <p:sp>
        <p:nvSpPr>
          <p:cNvPr id="39" name="Freeform 20">
            <a:extLst>
              <a:ext uri="{FF2B5EF4-FFF2-40B4-BE49-F238E27FC236}">
                <a16:creationId xmlns:a16="http://schemas.microsoft.com/office/drawing/2014/main" id="{E7E289F3-2EA4-9DEE-1157-FCC2A937158E}"/>
              </a:ext>
            </a:extLst>
          </p:cNvPr>
          <p:cNvSpPr>
            <a:spLocks/>
          </p:cNvSpPr>
          <p:nvPr/>
        </p:nvSpPr>
        <p:spPr bwMode="auto">
          <a:xfrm>
            <a:off x="2908527" y="4076700"/>
            <a:ext cx="741362" cy="528638"/>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 name="T72" fmla="*/ 0 w 497"/>
              <a:gd name="T73" fmla="*/ 0 h 385"/>
              <a:gd name="T74" fmla="*/ 497 w 497"/>
              <a:gd name="T75"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40" name="Freeform 21">
            <a:extLst>
              <a:ext uri="{FF2B5EF4-FFF2-40B4-BE49-F238E27FC236}">
                <a16:creationId xmlns:a16="http://schemas.microsoft.com/office/drawing/2014/main" id="{43F8A840-003A-D3B5-BFBD-499DDB3BA672}"/>
              </a:ext>
            </a:extLst>
          </p:cNvPr>
          <p:cNvSpPr>
            <a:spLocks/>
          </p:cNvSpPr>
          <p:nvPr/>
        </p:nvSpPr>
        <p:spPr bwMode="auto">
          <a:xfrm>
            <a:off x="2837089" y="3781425"/>
            <a:ext cx="552450" cy="485775"/>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 name="T66" fmla="*/ 0 w 369"/>
              <a:gd name="T67" fmla="*/ 0 h 353"/>
              <a:gd name="T68" fmla="*/ 369 w 369"/>
              <a:gd name="T69"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41" name="Freeform 22">
            <a:extLst>
              <a:ext uri="{FF2B5EF4-FFF2-40B4-BE49-F238E27FC236}">
                <a16:creationId xmlns:a16="http://schemas.microsoft.com/office/drawing/2014/main" id="{1F5701D3-70E4-4075-5C2E-658640781B2F}"/>
              </a:ext>
            </a:extLst>
          </p:cNvPr>
          <p:cNvSpPr>
            <a:spLocks/>
          </p:cNvSpPr>
          <p:nvPr/>
        </p:nvSpPr>
        <p:spPr bwMode="auto">
          <a:xfrm>
            <a:off x="2216377" y="3746500"/>
            <a:ext cx="849312" cy="847725"/>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 name="T110" fmla="*/ 0 w 569"/>
              <a:gd name="T111" fmla="*/ 0 h 617"/>
              <a:gd name="T112" fmla="*/ 569 w 569"/>
              <a:gd name="T113"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42" name="Freeform 23">
            <a:extLst>
              <a:ext uri="{FF2B5EF4-FFF2-40B4-BE49-F238E27FC236}">
                <a16:creationId xmlns:a16="http://schemas.microsoft.com/office/drawing/2014/main" id="{1DE4EBF0-2CE4-ECB5-4D0C-F50C1658796D}"/>
              </a:ext>
            </a:extLst>
          </p:cNvPr>
          <p:cNvSpPr>
            <a:spLocks/>
          </p:cNvSpPr>
          <p:nvPr/>
        </p:nvSpPr>
        <p:spPr bwMode="auto">
          <a:xfrm>
            <a:off x="630464" y="2767013"/>
            <a:ext cx="1804988" cy="1079500"/>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 name="T124" fmla="*/ 0 w 1209"/>
              <a:gd name="T125" fmla="*/ 0 h 785"/>
              <a:gd name="T126" fmla="*/ 1209 w 1209"/>
              <a:gd name="T127" fmla="*/ 78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43" name="Freeform 24">
            <a:extLst>
              <a:ext uri="{FF2B5EF4-FFF2-40B4-BE49-F238E27FC236}">
                <a16:creationId xmlns:a16="http://schemas.microsoft.com/office/drawing/2014/main" id="{E9FC8A6A-AB1C-D39D-2E59-97223CEF4222}"/>
              </a:ext>
            </a:extLst>
          </p:cNvPr>
          <p:cNvSpPr>
            <a:spLocks/>
          </p:cNvSpPr>
          <p:nvPr/>
        </p:nvSpPr>
        <p:spPr bwMode="auto">
          <a:xfrm>
            <a:off x="2325914" y="3208338"/>
            <a:ext cx="1133475" cy="869950"/>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 name="T110" fmla="*/ 0 w 761"/>
              <a:gd name="T111" fmla="*/ 0 h 633"/>
              <a:gd name="T112" fmla="*/ 761 w 761"/>
              <a:gd name="T11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44" name="Freeform 25">
            <a:extLst>
              <a:ext uri="{FF2B5EF4-FFF2-40B4-BE49-F238E27FC236}">
                <a16:creationId xmlns:a16="http://schemas.microsoft.com/office/drawing/2014/main" id="{B5D6A808-B36B-7B7B-36A0-B2333EE577BF}"/>
              </a:ext>
            </a:extLst>
          </p:cNvPr>
          <p:cNvSpPr>
            <a:spLocks/>
          </p:cNvSpPr>
          <p:nvPr/>
        </p:nvSpPr>
        <p:spPr bwMode="auto">
          <a:xfrm>
            <a:off x="1670277" y="2603500"/>
            <a:ext cx="1169987" cy="84772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 name="T94" fmla="*/ 0 w 785"/>
              <a:gd name="T95" fmla="*/ 0 h 617"/>
              <a:gd name="T96" fmla="*/ 785 w 785"/>
              <a:gd name="T9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45" name="Freeform 26">
            <a:extLst>
              <a:ext uri="{FF2B5EF4-FFF2-40B4-BE49-F238E27FC236}">
                <a16:creationId xmlns:a16="http://schemas.microsoft.com/office/drawing/2014/main" id="{707B149B-8B6D-EF8A-31CC-4AC2D55E6CB0}"/>
              </a:ext>
            </a:extLst>
          </p:cNvPr>
          <p:cNvSpPr>
            <a:spLocks/>
          </p:cNvSpPr>
          <p:nvPr/>
        </p:nvSpPr>
        <p:spPr bwMode="auto">
          <a:xfrm>
            <a:off x="3792764" y="3679825"/>
            <a:ext cx="454025" cy="587375"/>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 name="T118" fmla="*/ 0 w 305"/>
              <a:gd name="T119" fmla="*/ 0 h 425"/>
              <a:gd name="T120" fmla="*/ 305 w 305"/>
              <a:gd name="T121"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46" name="Freeform 27">
            <a:extLst>
              <a:ext uri="{FF2B5EF4-FFF2-40B4-BE49-F238E27FC236}">
                <a16:creationId xmlns:a16="http://schemas.microsoft.com/office/drawing/2014/main" id="{5DC31CC7-960E-24FA-A9C2-5B1C18CD9692}"/>
              </a:ext>
            </a:extLst>
          </p:cNvPr>
          <p:cNvSpPr>
            <a:spLocks/>
          </p:cNvSpPr>
          <p:nvPr/>
        </p:nvSpPr>
        <p:spPr bwMode="auto">
          <a:xfrm>
            <a:off x="3337152" y="3679825"/>
            <a:ext cx="527050" cy="576263"/>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 name="T70" fmla="*/ 0 w 353"/>
              <a:gd name="T71" fmla="*/ 0 h 417"/>
              <a:gd name="T72" fmla="*/ 353 w 353"/>
              <a:gd name="T73"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rgbClr val="00A1DA"/>
          </a:solidFill>
          <a:ln w="3175" cap="rnd" cmpd="sng">
            <a:solidFill>
              <a:schemeClr val="bg1"/>
            </a:solidFill>
            <a:miter lim="800000"/>
            <a:headEnd/>
            <a:tailEnd/>
          </a:ln>
        </p:spPr>
        <p:txBody>
          <a:bodyPr/>
          <a:lstStyle/>
          <a:p>
            <a:endParaRPr lang="zh-CN" altLang="en-US"/>
          </a:p>
        </p:txBody>
      </p:sp>
      <p:sp>
        <p:nvSpPr>
          <p:cNvPr id="47" name="Freeform 28">
            <a:extLst>
              <a:ext uri="{FF2B5EF4-FFF2-40B4-BE49-F238E27FC236}">
                <a16:creationId xmlns:a16="http://schemas.microsoft.com/office/drawing/2014/main" id="{22F5032A-0FE2-0BFF-81CB-871CEC3F01BE}"/>
              </a:ext>
            </a:extLst>
          </p:cNvPr>
          <p:cNvSpPr>
            <a:spLocks/>
          </p:cNvSpPr>
          <p:nvPr/>
        </p:nvSpPr>
        <p:spPr bwMode="auto">
          <a:xfrm>
            <a:off x="3291114" y="3352800"/>
            <a:ext cx="728663" cy="439738"/>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 name="T106" fmla="*/ 0 w 489"/>
              <a:gd name="T107" fmla="*/ 0 h 321"/>
              <a:gd name="T108" fmla="*/ 489 w 489"/>
              <a:gd name="T109"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rgbClr val="00A1DA"/>
          </a:solidFill>
          <a:ln w="3175" cap="rnd" cmpd="sng">
            <a:solidFill>
              <a:schemeClr val="bg1"/>
            </a:solidFill>
            <a:miter lim="800000"/>
            <a:headEnd/>
            <a:tailEnd/>
          </a:ln>
        </p:spPr>
        <p:txBody>
          <a:bodyPr/>
          <a:lstStyle/>
          <a:p>
            <a:endParaRPr lang="zh-CN" altLang="en-US"/>
          </a:p>
        </p:txBody>
      </p:sp>
      <p:sp>
        <p:nvSpPr>
          <p:cNvPr id="48" name="Freeform 29">
            <a:extLst>
              <a:ext uri="{FF2B5EF4-FFF2-40B4-BE49-F238E27FC236}">
                <a16:creationId xmlns:a16="http://schemas.microsoft.com/office/drawing/2014/main" id="{E67FC227-ACB5-8211-DCEE-1BEF10CA2D0A}"/>
              </a:ext>
            </a:extLst>
          </p:cNvPr>
          <p:cNvSpPr>
            <a:spLocks/>
          </p:cNvSpPr>
          <p:nvPr/>
        </p:nvSpPr>
        <p:spPr bwMode="auto">
          <a:xfrm>
            <a:off x="3875314" y="3197225"/>
            <a:ext cx="454025" cy="530225"/>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 name="T64" fmla="*/ 0 w 305"/>
              <a:gd name="T65" fmla="*/ 0 h 385"/>
              <a:gd name="T66" fmla="*/ 305 w 305"/>
              <a:gd name="T67"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T64" t="T65" r="T66" b="T67"/>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49" name="Freeform 30">
            <a:extLst>
              <a:ext uri="{FF2B5EF4-FFF2-40B4-BE49-F238E27FC236}">
                <a16:creationId xmlns:a16="http://schemas.microsoft.com/office/drawing/2014/main" id="{535DBFD4-AF14-EFE7-45A3-B47F6A540727}"/>
              </a:ext>
            </a:extLst>
          </p:cNvPr>
          <p:cNvSpPr>
            <a:spLocks/>
          </p:cNvSpPr>
          <p:nvPr/>
        </p:nvSpPr>
        <p:spPr bwMode="auto">
          <a:xfrm>
            <a:off x="3470502" y="3032125"/>
            <a:ext cx="561975" cy="495300"/>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 name="T98" fmla="*/ 0 w 377"/>
              <a:gd name="T99" fmla="*/ 0 h 361"/>
              <a:gd name="T100" fmla="*/ 377 w 377"/>
              <a:gd name="T101"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00A1DA"/>
          </a:solidFill>
          <a:ln w="3175" cap="rnd" cmpd="sng">
            <a:solidFill>
              <a:schemeClr val="bg1"/>
            </a:solidFill>
            <a:miter lim="800000"/>
            <a:headEnd/>
            <a:tailEnd/>
          </a:ln>
        </p:spPr>
        <p:txBody>
          <a:bodyPr/>
          <a:lstStyle/>
          <a:p>
            <a:endParaRPr lang="zh-CN" altLang="en-US"/>
          </a:p>
        </p:txBody>
      </p:sp>
      <p:sp>
        <p:nvSpPr>
          <p:cNvPr id="50" name="Freeform 31">
            <a:extLst>
              <a:ext uri="{FF2B5EF4-FFF2-40B4-BE49-F238E27FC236}">
                <a16:creationId xmlns:a16="http://schemas.microsoft.com/office/drawing/2014/main" id="{76C6B0D1-9CF8-7663-DCD2-17A1A29224FB}"/>
              </a:ext>
            </a:extLst>
          </p:cNvPr>
          <p:cNvSpPr>
            <a:spLocks/>
          </p:cNvSpPr>
          <p:nvPr/>
        </p:nvSpPr>
        <p:spPr bwMode="auto">
          <a:xfrm>
            <a:off x="3459389" y="2581275"/>
            <a:ext cx="371475" cy="630238"/>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 name="T74" fmla="*/ 0 w 249"/>
              <a:gd name="T75" fmla="*/ 0 h 457"/>
              <a:gd name="T76" fmla="*/ 249 w 249"/>
              <a:gd name="T77"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T74" t="T75" r="T76" b="T77"/>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00A1DA"/>
          </a:solidFill>
          <a:ln w="3175" cap="rnd" cmpd="sng">
            <a:solidFill>
              <a:schemeClr val="bg1"/>
            </a:solidFill>
            <a:miter lim="800000"/>
            <a:headEnd/>
            <a:tailEnd/>
          </a:ln>
        </p:spPr>
        <p:txBody>
          <a:bodyPr/>
          <a:lstStyle/>
          <a:p>
            <a:endParaRPr lang="zh-CN" altLang="en-US"/>
          </a:p>
        </p:txBody>
      </p:sp>
      <p:sp>
        <p:nvSpPr>
          <p:cNvPr id="51" name="Freeform 32">
            <a:extLst>
              <a:ext uri="{FF2B5EF4-FFF2-40B4-BE49-F238E27FC236}">
                <a16:creationId xmlns:a16="http://schemas.microsoft.com/office/drawing/2014/main" id="{0EE51051-74CF-7B4E-E799-842FF0002D16}"/>
              </a:ext>
            </a:extLst>
          </p:cNvPr>
          <p:cNvSpPr>
            <a:spLocks/>
          </p:cNvSpPr>
          <p:nvPr/>
        </p:nvSpPr>
        <p:spPr bwMode="auto">
          <a:xfrm>
            <a:off x="3065689" y="2690813"/>
            <a:ext cx="477838" cy="83661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 name="T108" fmla="*/ 0 w 321"/>
              <a:gd name="T109" fmla="*/ 0 h 609"/>
              <a:gd name="T110" fmla="*/ 321 w 321"/>
              <a:gd name="T111"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52" name="Freeform 33">
            <a:extLst>
              <a:ext uri="{FF2B5EF4-FFF2-40B4-BE49-F238E27FC236}">
                <a16:creationId xmlns:a16="http://schemas.microsoft.com/office/drawing/2014/main" id="{A621231C-050D-3BFE-23A5-7CA357D094A7}"/>
              </a:ext>
            </a:extLst>
          </p:cNvPr>
          <p:cNvSpPr>
            <a:spLocks/>
          </p:cNvSpPr>
          <p:nvPr/>
        </p:nvSpPr>
        <p:spPr bwMode="auto">
          <a:xfrm>
            <a:off x="2975202" y="2701925"/>
            <a:ext cx="261937" cy="431800"/>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 name="T56" fmla="*/ 0 w 177"/>
              <a:gd name="T57" fmla="*/ 0 h 313"/>
              <a:gd name="T58" fmla="*/ 177 w 177"/>
              <a:gd name="T59"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T56" t="T57" r="T58" b="T59"/>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53" name="Freeform 34">
            <a:extLst>
              <a:ext uri="{FF2B5EF4-FFF2-40B4-BE49-F238E27FC236}">
                <a16:creationId xmlns:a16="http://schemas.microsoft.com/office/drawing/2014/main" id="{5D78172C-F827-8FD9-47F1-FE1BF36E3950}"/>
              </a:ext>
            </a:extLst>
          </p:cNvPr>
          <p:cNvSpPr>
            <a:spLocks/>
          </p:cNvSpPr>
          <p:nvPr/>
        </p:nvSpPr>
        <p:spPr bwMode="auto">
          <a:xfrm>
            <a:off x="2038577" y="2273300"/>
            <a:ext cx="1277937" cy="1155700"/>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 name="T114" fmla="*/ 0 w 857"/>
              <a:gd name="T115" fmla="*/ 0 h 841"/>
              <a:gd name="T116" fmla="*/ 857 w 857"/>
              <a:gd name="T117"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54" name="Freeform 35">
            <a:extLst>
              <a:ext uri="{FF2B5EF4-FFF2-40B4-BE49-F238E27FC236}">
                <a16:creationId xmlns:a16="http://schemas.microsoft.com/office/drawing/2014/main" id="{52A6EE26-881D-28F5-F358-94EA52EB8372}"/>
              </a:ext>
            </a:extLst>
          </p:cNvPr>
          <p:cNvSpPr>
            <a:spLocks/>
          </p:cNvSpPr>
          <p:nvPr/>
        </p:nvSpPr>
        <p:spPr bwMode="auto">
          <a:xfrm>
            <a:off x="2443389" y="1206500"/>
            <a:ext cx="2124075" cy="1706563"/>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 name="T110" fmla="*/ 0 w 1425"/>
              <a:gd name="T111" fmla="*/ 0 h 1241"/>
              <a:gd name="T112" fmla="*/ 1425 w 1425"/>
              <a:gd name="T113" fmla="*/ 1241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rgbClr val="00C898"/>
          </a:solidFill>
          <a:ln w="3175" cap="rnd" cmpd="sng">
            <a:solidFill>
              <a:schemeClr val="bg1"/>
            </a:solidFill>
            <a:miter lim="800000"/>
            <a:headEnd/>
            <a:tailEnd/>
          </a:ln>
        </p:spPr>
        <p:txBody>
          <a:bodyPr/>
          <a:lstStyle/>
          <a:p>
            <a:endParaRPr lang="zh-CN" altLang="en-US" dirty="0"/>
          </a:p>
        </p:txBody>
      </p:sp>
      <p:sp>
        <p:nvSpPr>
          <p:cNvPr id="55" name="Freeform 36">
            <a:extLst>
              <a:ext uri="{FF2B5EF4-FFF2-40B4-BE49-F238E27FC236}">
                <a16:creationId xmlns:a16="http://schemas.microsoft.com/office/drawing/2014/main" id="{F0B4C8F5-310B-FEE4-7554-3147FC6790D5}"/>
              </a:ext>
            </a:extLst>
          </p:cNvPr>
          <p:cNvSpPr>
            <a:spLocks/>
          </p:cNvSpPr>
          <p:nvPr/>
        </p:nvSpPr>
        <p:spPr bwMode="auto">
          <a:xfrm>
            <a:off x="489177" y="1493838"/>
            <a:ext cx="1897062" cy="1419225"/>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 name="T110" fmla="*/ 0 w 1273"/>
              <a:gd name="T111" fmla="*/ 0 h 1033"/>
              <a:gd name="T112" fmla="*/ 1273 w 1273"/>
              <a:gd name="T113" fmla="*/ 103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rgbClr val="00C898"/>
          </a:solidFill>
          <a:ln w="3175" cap="rnd" cmpd="sng">
            <a:solidFill>
              <a:schemeClr val="bg1"/>
            </a:solidFill>
            <a:miter lim="800000"/>
            <a:headEnd/>
            <a:tailEnd/>
          </a:ln>
        </p:spPr>
        <p:txBody>
          <a:bodyPr/>
          <a:lstStyle/>
          <a:p>
            <a:endParaRPr lang="zh-CN" altLang="en-US"/>
          </a:p>
        </p:txBody>
      </p:sp>
      <p:sp>
        <p:nvSpPr>
          <p:cNvPr id="56" name="Freeform 37">
            <a:extLst>
              <a:ext uri="{FF2B5EF4-FFF2-40B4-BE49-F238E27FC236}">
                <a16:creationId xmlns:a16="http://schemas.microsoft.com/office/drawing/2014/main" id="{1809ABF2-5135-C8E6-D8C2-1F5F33486105}"/>
              </a:ext>
            </a:extLst>
          </p:cNvPr>
          <p:cNvSpPr>
            <a:spLocks/>
          </p:cNvSpPr>
          <p:nvPr/>
        </p:nvSpPr>
        <p:spPr bwMode="auto">
          <a:xfrm>
            <a:off x="4437289" y="4098925"/>
            <a:ext cx="190500" cy="355600"/>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 name="T38" fmla="*/ 0 w 129"/>
              <a:gd name="T39" fmla="*/ 0 h 257"/>
              <a:gd name="T40" fmla="*/ 129 w 129"/>
              <a:gd name="T41"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T38" t="T39" r="T40" b="T41"/>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rgbClr val="00C898"/>
          </a:solidFill>
          <a:ln w="3175" cap="rnd" cmpd="sng">
            <a:solidFill>
              <a:schemeClr val="bg1"/>
            </a:solidFill>
            <a:miter lim="800000"/>
            <a:headEnd/>
            <a:tailEnd/>
          </a:ln>
        </p:spPr>
        <p:txBody>
          <a:bodyPr/>
          <a:lstStyle/>
          <a:p>
            <a:endParaRPr lang="zh-CN" altLang="en-US"/>
          </a:p>
        </p:txBody>
      </p:sp>
      <p:pic>
        <p:nvPicPr>
          <p:cNvPr id="3" name="图片 2">
            <a:extLst>
              <a:ext uri="{FF2B5EF4-FFF2-40B4-BE49-F238E27FC236}">
                <a16:creationId xmlns:a16="http://schemas.microsoft.com/office/drawing/2014/main" id="{1DE8CBF9-6720-D329-B581-0F88E23F91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3006" y="4037229"/>
            <a:ext cx="1804411" cy="1806795"/>
          </a:xfrm>
          <a:prstGeom prst="rect">
            <a:avLst/>
          </a:prstGeom>
        </p:spPr>
      </p:pic>
      <p:sp>
        <p:nvSpPr>
          <p:cNvPr id="5" name="文本框 3">
            <a:extLst>
              <a:ext uri="{FF2B5EF4-FFF2-40B4-BE49-F238E27FC236}">
                <a16:creationId xmlns:a16="http://schemas.microsoft.com/office/drawing/2014/main" id="{ACD25E42-E04E-F295-A072-3A10818200ED}"/>
              </a:ext>
            </a:extLst>
          </p:cNvPr>
          <p:cNvSpPr txBox="1"/>
          <p:nvPr/>
        </p:nvSpPr>
        <p:spPr>
          <a:xfrm>
            <a:off x="6738840" y="3374388"/>
            <a:ext cx="2928535" cy="400110"/>
          </a:xfrm>
          <a:prstGeom prst="rect">
            <a:avLst/>
          </a:prstGeom>
          <a:noFill/>
          <a:effectLst/>
        </p:spPr>
        <p:txBody>
          <a:bodyPr wrap="square" rtlCol="0">
            <a:spAutoFit/>
          </a:bodyPr>
          <a:lstStyle/>
          <a:p>
            <a:pPr algn="ctr"/>
            <a:r>
              <a:rPr lang="zh-CN" altLang="en-US" sz="2000" b="1" dirty="0">
                <a:gradFill flip="none" rotWithShape="1">
                  <a:gsLst>
                    <a:gs pos="0">
                      <a:srgbClr val="04B5EC"/>
                    </a:gs>
                    <a:gs pos="100000">
                      <a:srgbClr val="00C88A"/>
                    </a:gs>
                  </a:gsLst>
                  <a:lin ang="0" scaled="1"/>
                  <a:tileRect/>
                </a:gradFill>
                <a:latin typeface="微软雅黑" pitchFamily="34" charset="-122"/>
                <a:ea typeface="微软雅黑" pitchFamily="34" charset="-122"/>
              </a:rPr>
              <a:t>姜汉文 </a:t>
            </a:r>
            <a:r>
              <a:rPr lang="en-US" altLang="zh-CN" sz="2000" b="1" dirty="0">
                <a:gradFill flip="none" rotWithShape="1">
                  <a:gsLst>
                    <a:gs pos="0">
                      <a:srgbClr val="04B5EC"/>
                    </a:gs>
                    <a:gs pos="100000">
                      <a:srgbClr val="00C88A"/>
                    </a:gs>
                  </a:gsLst>
                  <a:lin ang="0" scaled="1"/>
                  <a:tileRect/>
                </a:gradFill>
                <a:latin typeface="微软雅黑" pitchFamily="34" charset="-122"/>
                <a:ea typeface="微软雅黑" pitchFamily="34" charset="-122"/>
              </a:rPr>
              <a:t>137 9849 8030</a:t>
            </a:r>
          </a:p>
        </p:txBody>
      </p:sp>
    </p:spTree>
    <p:extLst>
      <p:ext uri="{BB962C8B-B14F-4D97-AF65-F5344CB8AC3E}">
        <p14:creationId xmlns:p14="http://schemas.microsoft.com/office/powerpoint/2010/main" val="25788708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DQ3OWJhYjcxYjRiZTBkZjM1NjM1M2VlY2U3NTA2ZWYifQ=="/>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a="http://schemas.openxmlformats.org/drawingml/2006/main" xmlns:r="http://schemas.openxmlformats.org/officeDocument/2006/relationships" xmlns:p="http://schemas.openxmlformats.org/presentationml/2006/main">
  <p:tag name="PA" val="v5.2.7"/>
</p:tagLst>
</file>

<file path=ppt/tags/tag4.xml><?xml version="1.0" encoding="utf-8"?>
<p:tagLst xmlns:a="http://schemas.openxmlformats.org/drawingml/2006/main" xmlns:r="http://schemas.openxmlformats.org/officeDocument/2006/relationships" xmlns:p="http://schemas.openxmlformats.org/presentationml/2006/main">
  <p:tag name="PA" val="v5.2.7"/>
</p:tagLst>
</file>

<file path=ppt/tags/tag5.xml><?xml version="1.0" encoding="utf-8"?>
<p:tagLst xmlns:a="http://schemas.openxmlformats.org/drawingml/2006/main" xmlns:r="http://schemas.openxmlformats.org/officeDocument/2006/relationships" xmlns:p="http://schemas.openxmlformats.org/presentationml/2006/main">
  <p:tag name="PA" val="v5.2.7"/>
</p:tagLst>
</file>

<file path=ppt/tags/tag6.xml><?xml version="1.0" encoding="utf-8"?>
<p:tagLst xmlns:a="http://schemas.openxmlformats.org/drawingml/2006/main" xmlns:r="http://schemas.openxmlformats.org/officeDocument/2006/relationships" xmlns:p="http://schemas.openxmlformats.org/presentationml/2006/main">
  <p:tag name="PA" val="v5.2.7"/>
</p:tagLst>
</file>

<file path=ppt/tags/tag7.xml><?xml version="1.0" encoding="utf-8"?>
<p:tagLst xmlns:a="http://schemas.openxmlformats.org/drawingml/2006/main" xmlns:r="http://schemas.openxmlformats.org/officeDocument/2006/relationships" xmlns:p="http://schemas.openxmlformats.org/presentationml/2006/main">
  <p:tag name="PA" val="v5.2.7"/>
</p:tagLst>
</file>

<file path=ppt/tags/tag8.xml><?xml version="1.0" encoding="utf-8"?>
<p:tagLst xmlns:a="http://schemas.openxmlformats.org/drawingml/2006/main" xmlns:r="http://schemas.openxmlformats.org/officeDocument/2006/relationships" xmlns:p="http://schemas.openxmlformats.org/presentationml/2006/main">
  <p:tag name="PA" val="v5.2.7"/>
</p:tagLst>
</file>

<file path=ppt/tags/tag9.xml><?xml version="1.0" encoding="utf-8"?>
<p:tagLst xmlns:a="http://schemas.openxmlformats.org/drawingml/2006/main" xmlns:r="http://schemas.openxmlformats.org/officeDocument/2006/relationships" xmlns:p="http://schemas.openxmlformats.org/presentationml/2006/main">
  <p:tag name="PA" val="v5.2.7"/>
</p:tagLst>
</file>

<file path=ppt/tags/tag10.xml><?xml version="1.0" encoding="utf-8"?>
<p:tagLst xmlns:a="http://schemas.openxmlformats.org/drawingml/2006/main" xmlns:r="http://schemas.openxmlformats.org/officeDocument/2006/relationships" xmlns:p="http://schemas.openxmlformats.org/presentationml/2006/main">
  <p:tag name="PA" val="v5.2.7"/>
</p:tagLst>
</file>

<file path=ppt/tags/tag11.xml><?xml version="1.0" encoding="utf-8"?>
<p:tagLst xmlns:a="http://schemas.openxmlformats.org/drawingml/2006/main" xmlns:r="http://schemas.openxmlformats.org/officeDocument/2006/relationships" xmlns:p="http://schemas.openxmlformats.org/presentationml/2006/main">
  <p:tag name="PA" val="v5.2.7"/>
</p:tagLst>
</file>

<file path=ppt/tags/tag12.xml><?xml version="1.0" encoding="utf-8"?>
<p:tagLst xmlns:a="http://schemas.openxmlformats.org/drawingml/2006/main" xmlns:r="http://schemas.openxmlformats.org/officeDocument/2006/relationships" xmlns:p="http://schemas.openxmlformats.org/presentationml/2006/main">
  <p:tag name="PA" val="v5.2.7"/>
</p:tagLst>
</file>

<file path=ppt/tags/tag13.xml><?xml version="1.0" encoding="utf-8"?>
<p:tagLst xmlns:a="http://schemas.openxmlformats.org/drawingml/2006/main" xmlns:r="http://schemas.openxmlformats.org/officeDocument/2006/relationships" xmlns:p="http://schemas.openxmlformats.org/presentationml/2006/main">
  <p:tag name="PA" val="v5.2.7"/>
</p:tagLst>
</file>

<file path=ppt/tags/tag14.xml><?xml version="1.0" encoding="utf-8"?>
<p:tagLst xmlns:a="http://schemas.openxmlformats.org/drawingml/2006/main" xmlns:r="http://schemas.openxmlformats.org/officeDocument/2006/relationships" xmlns:p="http://schemas.openxmlformats.org/presentationml/2006/main">
  <p:tag name="PA" val="v5.2.7"/>
</p:tagLst>
</file>

<file path=ppt/tags/tag15.xml><?xml version="1.0" encoding="utf-8"?>
<p:tagLst xmlns:a="http://schemas.openxmlformats.org/drawingml/2006/main" xmlns:r="http://schemas.openxmlformats.org/officeDocument/2006/relationships" xmlns:p="http://schemas.openxmlformats.org/presentationml/2006/main">
  <p:tag name="PA" val="v5.2.7"/>
</p:tagLst>
</file>

<file path=ppt/tags/tag16.xml><?xml version="1.0" encoding="utf-8"?>
<p:tagLst xmlns:a="http://schemas.openxmlformats.org/drawingml/2006/main" xmlns:r="http://schemas.openxmlformats.org/officeDocument/2006/relationships" xmlns:p="http://schemas.openxmlformats.org/presentationml/2006/main">
  <p:tag name="PA" val="v5.2.7"/>
</p:tagLst>
</file>

<file path=ppt/tags/tag17.xml><?xml version="1.0" encoding="utf-8"?>
<p:tagLst xmlns:a="http://schemas.openxmlformats.org/drawingml/2006/main" xmlns:r="http://schemas.openxmlformats.org/officeDocument/2006/relationships" xmlns:p="http://schemas.openxmlformats.org/presentationml/2006/main">
  <p:tag name="PA" val="v5.2.7"/>
</p:tagLst>
</file>

<file path=ppt/tags/tag18.xml><?xml version="1.0" encoding="utf-8"?>
<p:tagLst xmlns:a="http://schemas.openxmlformats.org/drawingml/2006/main" xmlns:r="http://schemas.openxmlformats.org/officeDocument/2006/relationships" xmlns:p="http://schemas.openxmlformats.org/presentationml/2006/main">
  <p:tag name="PA" val="v5.2.7"/>
</p:tagLst>
</file>

<file path=ppt/tags/tag19.xml><?xml version="1.0" encoding="utf-8"?>
<p:tagLst xmlns:a="http://schemas.openxmlformats.org/drawingml/2006/main" xmlns:r="http://schemas.openxmlformats.org/officeDocument/2006/relationships" xmlns:p="http://schemas.openxmlformats.org/presentationml/2006/main">
  <p:tag name="PA" val="v5.2.7"/>
</p:tagLst>
</file>

<file path=ppt/tags/tag20.xml><?xml version="1.0" encoding="utf-8"?>
<p:tagLst xmlns:a="http://schemas.openxmlformats.org/drawingml/2006/main" xmlns:r="http://schemas.openxmlformats.org/officeDocument/2006/relationships" xmlns:p="http://schemas.openxmlformats.org/presentationml/2006/main">
  <p:tag name="PA" val="v5.2.7"/>
</p:tagLst>
</file>

<file path=ppt/tags/tag21.xml><?xml version="1.0" encoding="utf-8"?>
<p:tagLst xmlns:a="http://schemas.openxmlformats.org/drawingml/2006/main" xmlns:r="http://schemas.openxmlformats.org/officeDocument/2006/relationships" xmlns:p="http://schemas.openxmlformats.org/presentationml/2006/main">
  <p:tag name="PA" val="v5.2.7"/>
</p:tagLst>
</file>

<file path=ppt/tags/tag22.xml><?xml version="1.0" encoding="utf-8"?>
<p:tagLst xmlns:a="http://schemas.openxmlformats.org/drawingml/2006/main" xmlns:r="http://schemas.openxmlformats.org/officeDocument/2006/relationships" xmlns:p="http://schemas.openxmlformats.org/presentationml/2006/main">
  <p:tag name="PA" val="v5.2.7"/>
</p:tagLst>
</file>

<file path=ppt/tags/tag23.xml><?xml version="1.0" encoding="utf-8"?>
<p:tagLst xmlns:a="http://schemas.openxmlformats.org/drawingml/2006/main" xmlns:r="http://schemas.openxmlformats.org/officeDocument/2006/relationships" xmlns:p="http://schemas.openxmlformats.org/presentationml/2006/main">
  <p:tag name="PA" val="v5.2.7"/>
</p:tagLst>
</file>

<file path=ppt/tags/tag24.xml><?xml version="1.0" encoding="utf-8"?>
<p:tagLst xmlns:a="http://schemas.openxmlformats.org/drawingml/2006/main" xmlns:r="http://schemas.openxmlformats.org/officeDocument/2006/relationships" xmlns:p="http://schemas.openxmlformats.org/presentationml/2006/main">
  <p:tag name="PA" val="v5.2.7"/>
</p:tagLst>
</file>

<file path=ppt/tags/tag25.xml><?xml version="1.0" encoding="utf-8"?>
<p:tagLst xmlns:a="http://schemas.openxmlformats.org/drawingml/2006/main" xmlns:r="http://schemas.openxmlformats.org/officeDocument/2006/relationships" xmlns:p="http://schemas.openxmlformats.org/presentationml/2006/main">
  <p:tag name="PA" val="v5.2.7"/>
</p:tagLst>
</file>

<file path=ppt/tags/tag26.xml><?xml version="1.0" encoding="utf-8"?>
<p:tagLst xmlns:a="http://schemas.openxmlformats.org/drawingml/2006/main" xmlns:r="http://schemas.openxmlformats.org/officeDocument/2006/relationships" xmlns:p="http://schemas.openxmlformats.org/presentationml/2006/main">
  <p:tag name="PA" val="v5.2.7"/>
</p:tagLst>
</file>

<file path=ppt/tags/tag27.xml><?xml version="1.0" encoding="utf-8"?>
<p:tagLst xmlns:a="http://schemas.openxmlformats.org/drawingml/2006/main" xmlns:r="http://schemas.openxmlformats.org/officeDocument/2006/relationships" xmlns:p="http://schemas.openxmlformats.org/presentationml/2006/main">
  <p:tag name="PA" val="v5.2.7"/>
</p:tagLst>
</file>

<file path=ppt/tags/tag28.xml><?xml version="1.0" encoding="utf-8"?>
<p:tagLst xmlns:a="http://schemas.openxmlformats.org/drawingml/2006/main" xmlns:r="http://schemas.openxmlformats.org/officeDocument/2006/relationships" xmlns:p="http://schemas.openxmlformats.org/presentationml/2006/main">
  <p:tag name="PA" val="v5.2.7"/>
</p:tagLst>
</file>

<file path=ppt/tags/tag29.xml><?xml version="1.0" encoding="utf-8"?>
<p:tagLst xmlns:a="http://schemas.openxmlformats.org/drawingml/2006/main" xmlns:r="http://schemas.openxmlformats.org/officeDocument/2006/relationships" xmlns:p="http://schemas.openxmlformats.org/presentationml/2006/main">
  <p:tag name="PA" val="v5.2.7"/>
</p:tagLst>
</file>

<file path=ppt/tags/tag30.xml><?xml version="1.0" encoding="utf-8"?>
<p:tagLst xmlns:a="http://schemas.openxmlformats.org/drawingml/2006/main" xmlns:r="http://schemas.openxmlformats.org/officeDocument/2006/relationships" xmlns:p="http://schemas.openxmlformats.org/presentationml/2006/main">
  <p:tag name="PA" val="v5.2.7"/>
</p:tagLst>
</file>

<file path=ppt/tags/tag31.xml><?xml version="1.0" encoding="utf-8"?>
<p:tagLst xmlns:a="http://schemas.openxmlformats.org/drawingml/2006/main" xmlns:r="http://schemas.openxmlformats.org/officeDocument/2006/relationships" xmlns:p="http://schemas.openxmlformats.org/presentationml/2006/main">
  <p:tag name="PA" val="v5.2.7"/>
</p:tagLst>
</file>

<file path=ppt/tags/tag32.xml><?xml version="1.0" encoding="utf-8"?>
<p:tagLst xmlns:a="http://schemas.openxmlformats.org/drawingml/2006/main" xmlns:r="http://schemas.openxmlformats.org/officeDocument/2006/relationships" xmlns:p="http://schemas.openxmlformats.org/presentationml/2006/main">
  <p:tag name="PA" val="v5.2.7"/>
</p:tagLst>
</file>

<file path=ppt/tags/tag33.xml><?xml version="1.0" encoding="utf-8"?>
<p:tagLst xmlns:a="http://schemas.openxmlformats.org/drawingml/2006/main" xmlns:r="http://schemas.openxmlformats.org/officeDocument/2006/relationships" xmlns:p="http://schemas.openxmlformats.org/presentationml/2006/main">
  <p:tag name="PA" val="v5.2.7"/>
</p:tagLst>
</file>

<file path=ppt/tags/tag34.xml><?xml version="1.0" encoding="utf-8"?>
<p:tagLst xmlns:a="http://schemas.openxmlformats.org/drawingml/2006/main" xmlns:r="http://schemas.openxmlformats.org/officeDocument/2006/relationships" xmlns:p="http://schemas.openxmlformats.org/presentationml/2006/main">
  <p:tag name="PA" val="v5.2.7"/>
</p:tagLst>
</file>

<file path=ppt/tags/tag35.xml><?xml version="1.0" encoding="utf-8"?>
<p:tagLst xmlns:a="http://schemas.openxmlformats.org/drawingml/2006/main" xmlns:r="http://schemas.openxmlformats.org/officeDocument/2006/relationships" xmlns:p="http://schemas.openxmlformats.org/presentationml/2006/main">
  <p:tag name="PA" val="v5.2.7"/>
</p:tagLst>
</file>

<file path=ppt/tags/tag36.xml><?xml version="1.0" encoding="utf-8"?>
<p:tagLst xmlns:a="http://schemas.openxmlformats.org/drawingml/2006/main" xmlns:r="http://schemas.openxmlformats.org/officeDocument/2006/relationships" xmlns:p="http://schemas.openxmlformats.org/presentationml/2006/main">
  <p:tag name="PA" val="v5.2.7"/>
</p:tagLst>
</file>

<file path=ppt/tags/tag37.xml><?xml version="1.0" encoding="utf-8"?>
<p:tagLst xmlns:a="http://schemas.openxmlformats.org/drawingml/2006/main" xmlns:r="http://schemas.openxmlformats.org/officeDocument/2006/relationships" xmlns:p="http://schemas.openxmlformats.org/presentationml/2006/main">
  <p:tag name="PA" val="v5.2.7"/>
</p:tagLst>
</file>

<file path=ppt/tags/tag38.xml><?xml version="1.0" encoding="utf-8"?>
<p:tagLst xmlns:a="http://schemas.openxmlformats.org/drawingml/2006/main" xmlns:r="http://schemas.openxmlformats.org/officeDocument/2006/relationships" xmlns:p="http://schemas.openxmlformats.org/presentationml/2006/main">
  <p:tag name="PA" val="v5.2.7"/>
</p:tagLst>
</file>

<file path=ppt/tags/tag39.xml><?xml version="1.0" encoding="utf-8"?>
<p:tagLst xmlns:a="http://schemas.openxmlformats.org/drawingml/2006/main" xmlns:r="http://schemas.openxmlformats.org/officeDocument/2006/relationships" xmlns:p="http://schemas.openxmlformats.org/presentationml/2006/main">
  <p:tag name="PA" val="v5.2.7"/>
</p:tagLst>
</file>

<file path=ppt/tags/tag40.xml><?xml version="1.0" encoding="utf-8"?>
<p:tagLst xmlns:a="http://schemas.openxmlformats.org/drawingml/2006/main" xmlns:r="http://schemas.openxmlformats.org/officeDocument/2006/relationships" xmlns:p="http://schemas.openxmlformats.org/presentationml/2006/main">
  <p:tag name="PA" val="v5.2.7"/>
</p:tagLst>
</file>

<file path=ppt/tags/tag41.xml><?xml version="1.0" encoding="utf-8"?>
<p:tagLst xmlns:a="http://schemas.openxmlformats.org/drawingml/2006/main" xmlns:r="http://schemas.openxmlformats.org/officeDocument/2006/relationships" xmlns:p="http://schemas.openxmlformats.org/presentationml/2006/main">
  <p:tag name="PA" val="v5.2.7"/>
</p:tagLst>
</file>

<file path=ppt/tags/tag42.xml><?xml version="1.0" encoding="utf-8"?>
<p:tagLst xmlns:a="http://schemas.openxmlformats.org/drawingml/2006/main" xmlns:r="http://schemas.openxmlformats.org/officeDocument/2006/relationships" xmlns:p="http://schemas.openxmlformats.org/presentationml/2006/main">
  <p:tag name="PA" val="v5.2.7"/>
</p:tagLst>
</file>

<file path=ppt/tags/tag43.xml><?xml version="1.0" encoding="utf-8"?>
<p:tagLst xmlns:a="http://schemas.openxmlformats.org/drawingml/2006/main" xmlns:r="http://schemas.openxmlformats.org/officeDocument/2006/relationships" xmlns:p="http://schemas.openxmlformats.org/presentationml/2006/main">
  <p:tag name="PA" val="v5.2.7"/>
</p:tagLst>
</file>

<file path=ppt/tags/tag44.xml><?xml version="1.0" encoding="utf-8"?>
<p:tagLst xmlns:a="http://schemas.openxmlformats.org/drawingml/2006/main" xmlns:r="http://schemas.openxmlformats.org/officeDocument/2006/relationships" xmlns:p="http://schemas.openxmlformats.org/presentationml/2006/main">
  <p:tag name="PA" val="v5.2.7"/>
</p:tagLst>
</file>

<file path=ppt/tags/tag45.xml><?xml version="1.0" encoding="utf-8"?>
<p:tagLst xmlns:a="http://schemas.openxmlformats.org/drawingml/2006/main" xmlns:r="http://schemas.openxmlformats.org/officeDocument/2006/relationships" xmlns:p="http://schemas.openxmlformats.org/presentationml/2006/main">
  <p:tag name="PA" val="v5.2.7"/>
</p:tagLst>
</file>

<file path=ppt/tags/tag46.xml><?xml version="1.0" encoding="utf-8"?>
<p:tagLst xmlns:a="http://schemas.openxmlformats.org/drawingml/2006/main" xmlns:r="http://schemas.openxmlformats.org/officeDocument/2006/relationships" xmlns:p="http://schemas.openxmlformats.org/presentationml/2006/main">
  <p:tag name="PA" val="v5.2.7"/>
</p:tagLst>
</file>

<file path=ppt/tags/tag47.xml><?xml version="1.0" encoding="utf-8"?>
<p:tagLst xmlns:a="http://schemas.openxmlformats.org/drawingml/2006/main" xmlns:r="http://schemas.openxmlformats.org/officeDocument/2006/relationships" xmlns:p="http://schemas.openxmlformats.org/presentationml/2006/main">
  <p:tag name="PA" val="v5.2.7"/>
</p:tagLst>
</file>

<file path=ppt/tags/tag48.xml><?xml version="1.0" encoding="utf-8"?>
<p:tagLst xmlns:a="http://schemas.openxmlformats.org/drawingml/2006/main" xmlns:r="http://schemas.openxmlformats.org/officeDocument/2006/relationships" xmlns:p="http://schemas.openxmlformats.org/presentationml/2006/main">
  <p:tag name="PA" val="v5.2.7"/>
</p:tagLst>
</file>

<file path=ppt/tags/tag49.xml><?xml version="1.0" encoding="utf-8"?>
<p:tagLst xmlns:a="http://schemas.openxmlformats.org/drawingml/2006/main" xmlns:r="http://schemas.openxmlformats.org/officeDocument/2006/relationships" xmlns:p="http://schemas.openxmlformats.org/presentationml/2006/main">
  <p:tag name="PA" val="v5.2.7"/>
</p:tagLst>
</file>

<file path=ppt/tags/tag50.xml><?xml version="1.0" encoding="utf-8"?>
<p:tagLst xmlns:a="http://schemas.openxmlformats.org/drawingml/2006/main" xmlns:r="http://schemas.openxmlformats.org/officeDocument/2006/relationships" xmlns:p="http://schemas.openxmlformats.org/presentationml/2006/main">
  <p:tag name="PA" val="v5.2.7"/>
</p:tagLst>
</file>

<file path=ppt/tags/tag51.xml><?xml version="1.0" encoding="utf-8"?>
<p:tagLst xmlns:a="http://schemas.openxmlformats.org/drawingml/2006/main" xmlns:r="http://schemas.openxmlformats.org/officeDocument/2006/relationships" xmlns:p="http://schemas.openxmlformats.org/presentationml/2006/main">
  <p:tag name="PA" val="v5.2.7"/>
</p:tagLst>
</file>

<file path=ppt/tags/tag52.xml><?xml version="1.0" encoding="utf-8"?>
<p:tagLst xmlns:a="http://schemas.openxmlformats.org/drawingml/2006/main" xmlns:r="http://schemas.openxmlformats.org/officeDocument/2006/relationships" xmlns:p="http://schemas.openxmlformats.org/presentationml/2006/main">
  <p:tag name="PA" val="v5.2.7"/>
</p:tagLst>
</file>

<file path=ppt/tags/tag53.xml><?xml version="1.0" encoding="utf-8"?>
<p:tagLst xmlns:a="http://schemas.openxmlformats.org/drawingml/2006/main" xmlns:r="http://schemas.openxmlformats.org/officeDocument/2006/relationships" xmlns:p="http://schemas.openxmlformats.org/presentationml/2006/main">
  <p:tag name="PA" val="v5.2.7"/>
</p:tagLst>
</file>

<file path=ppt/tags/tag54.xml><?xml version="1.0" encoding="utf-8"?>
<p:tagLst xmlns:a="http://schemas.openxmlformats.org/drawingml/2006/main" xmlns:r="http://schemas.openxmlformats.org/officeDocument/2006/relationships" xmlns:p="http://schemas.openxmlformats.org/presentationml/2006/main">
  <p:tag name="PA" val="v5.2.7"/>
</p:tagLst>
</file>

<file path=ppt/tags/tag55.xml><?xml version="1.0" encoding="utf-8"?>
<p:tagLst xmlns:a="http://schemas.openxmlformats.org/drawingml/2006/main" xmlns:r="http://schemas.openxmlformats.org/officeDocument/2006/relationships" xmlns:p="http://schemas.openxmlformats.org/presentationml/2006/main">
  <p:tag name="PA" val="v5.2.7"/>
</p:tagLst>
</file>

<file path=ppt/tags/tag56.xml><?xml version="1.0" encoding="utf-8"?>
<p:tagLst xmlns:a="http://schemas.openxmlformats.org/drawingml/2006/main" xmlns:r="http://schemas.openxmlformats.org/officeDocument/2006/relationships" xmlns:p="http://schemas.openxmlformats.org/presentationml/2006/main">
  <p:tag name="PA" val="v5.2.7"/>
</p:tagLst>
</file>

<file path=ppt/tags/tag57.xml><?xml version="1.0" encoding="utf-8"?>
<p:tagLst xmlns:a="http://schemas.openxmlformats.org/drawingml/2006/main" xmlns:r="http://schemas.openxmlformats.org/officeDocument/2006/relationships" xmlns:p="http://schemas.openxmlformats.org/presentationml/2006/main">
  <p:tag name="PA" val="v5.2.7"/>
</p:tagLst>
</file>

<file path=ppt/tags/tag58.xml><?xml version="1.0" encoding="utf-8"?>
<p:tagLst xmlns:a="http://schemas.openxmlformats.org/drawingml/2006/main" xmlns:r="http://schemas.openxmlformats.org/officeDocument/2006/relationships" xmlns:p="http://schemas.openxmlformats.org/presentationml/2006/main">
  <p:tag name="PA" val="v5.2.7"/>
</p:tagLst>
</file>

<file path=ppt/tags/tag59.xml><?xml version="1.0" encoding="utf-8"?>
<p:tagLst xmlns:a="http://schemas.openxmlformats.org/drawingml/2006/main" xmlns:r="http://schemas.openxmlformats.org/officeDocument/2006/relationships" xmlns:p="http://schemas.openxmlformats.org/presentationml/2006/main">
  <p:tag name="PA" val="v5.2.7"/>
</p:tagLst>
</file>

<file path=ppt/tags/tag60.xml><?xml version="1.0" encoding="utf-8"?>
<p:tagLst xmlns:a="http://schemas.openxmlformats.org/drawingml/2006/main" xmlns:r="http://schemas.openxmlformats.org/officeDocument/2006/relationships" xmlns:p="http://schemas.openxmlformats.org/presentationml/2006/main">
  <p:tag name="PA" val="v5.2.7"/>
</p:tagLst>
</file>

<file path=ppt/tags/tag61.xml><?xml version="1.0" encoding="utf-8"?>
<p:tagLst xmlns:a="http://schemas.openxmlformats.org/drawingml/2006/main" xmlns:r="http://schemas.openxmlformats.org/officeDocument/2006/relationships" xmlns:p="http://schemas.openxmlformats.org/presentationml/2006/main">
  <p:tag name="PA" val="v5.2.7"/>
</p:tagLst>
</file>

<file path=ppt/tags/tag62.xml><?xml version="1.0" encoding="utf-8"?>
<p:tagLst xmlns:a="http://schemas.openxmlformats.org/drawingml/2006/main" xmlns:r="http://schemas.openxmlformats.org/officeDocument/2006/relationships" xmlns:p="http://schemas.openxmlformats.org/presentationml/2006/main">
  <p:tag name="PA" val="v5.2.7"/>
</p:tagLst>
</file>

<file path=ppt/tags/tag63.xml><?xml version="1.0" encoding="utf-8"?>
<p:tagLst xmlns:a="http://schemas.openxmlformats.org/drawingml/2006/main" xmlns:r="http://schemas.openxmlformats.org/officeDocument/2006/relationships" xmlns:p="http://schemas.openxmlformats.org/presentationml/2006/main">
  <p:tag name="PA" val="v5.2.7"/>
</p:tagLst>
</file>

<file path=ppt/tags/tag64.xml><?xml version="1.0" encoding="utf-8"?>
<p:tagLst xmlns:a="http://schemas.openxmlformats.org/drawingml/2006/main" xmlns:r="http://schemas.openxmlformats.org/officeDocument/2006/relationships" xmlns:p="http://schemas.openxmlformats.org/presentationml/2006/main">
  <p:tag name="PA" val="v5.2.7"/>
</p:tagLst>
</file>

<file path=ppt/tags/tag65.xml><?xml version="1.0" encoding="utf-8"?>
<p:tagLst xmlns:a="http://schemas.openxmlformats.org/drawingml/2006/main" xmlns:r="http://schemas.openxmlformats.org/officeDocument/2006/relationships" xmlns:p="http://schemas.openxmlformats.org/presentationml/2006/main">
  <p:tag name="PA" val="v5.2.7"/>
</p:tagLst>
</file>

<file path=ppt/tags/tag66.xml><?xml version="1.0" encoding="utf-8"?>
<p:tagLst xmlns:a="http://schemas.openxmlformats.org/drawingml/2006/main" xmlns:r="http://schemas.openxmlformats.org/officeDocument/2006/relationships" xmlns:p="http://schemas.openxmlformats.org/presentationml/2006/main">
  <p:tag name="PA" val="v5.2.7"/>
</p:tagLst>
</file>

<file path=ppt/tags/tag67.xml><?xml version="1.0" encoding="utf-8"?>
<p:tagLst xmlns:a="http://schemas.openxmlformats.org/drawingml/2006/main" xmlns:r="http://schemas.openxmlformats.org/officeDocument/2006/relationships" xmlns:p="http://schemas.openxmlformats.org/presentationml/2006/main">
  <p:tag name="PA" val="v5.2.7"/>
</p:tagLst>
</file>

<file path=ppt/tags/tag68.xml><?xml version="1.0" encoding="utf-8"?>
<p:tagLst xmlns:a="http://schemas.openxmlformats.org/drawingml/2006/main" xmlns:r="http://schemas.openxmlformats.org/officeDocument/2006/relationships" xmlns:p="http://schemas.openxmlformats.org/presentationml/2006/main">
  <p:tag name="PA" val="v5.2.7"/>
</p:tagLst>
</file>

<file path=ppt/tags/tag69.xml><?xml version="1.0" encoding="utf-8"?>
<p:tagLst xmlns:a="http://schemas.openxmlformats.org/drawingml/2006/main" xmlns:r="http://schemas.openxmlformats.org/officeDocument/2006/relationships" xmlns:p="http://schemas.openxmlformats.org/presentationml/2006/main">
  <p:tag name="PA" val="v5.2.7"/>
</p:tagLst>
</file>

<file path=ppt/tags/tag70.xml><?xml version="1.0" encoding="utf-8"?>
<p:tagLst xmlns:a="http://schemas.openxmlformats.org/drawingml/2006/main" xmlns:r="http://schemas.openxmlformats.org/officeDocument/2006/relationships" xmlns:p="http://schemas.openxmlformats.org/presentationml/2006/main">
  <p:tag name="PA" val="v5.2.7"/>
</p:tagLst>
</file>

<file path=ppt/tags/tag71.xml><?xml version="1.0" encoding="utf-8"?>
<p:tagLst xmlns:a="http://schemas.openxmlformats.org/drawingml/2006/main" xmlns:r="http://schemas.openxmlformats.org/officeDocument/2006/relationships" xmlns:p="http://schemas.openxmlformats.org/presentationml/2006/main">
  <p:tag name="PA" val="v5.2.7"/>
</p:tagLst>
</file>

<file path=ppt/tags/tag72.xml><?xml version="1.0" encoding="utf-8"?>
<p:tagLst xmlns:a="http://schemas.openxmlformats.org/drawingml/2006/main" xmlns:r="http://schemas.openxmlformats.org/officeDocument/2006/relationships" xmlns:p="http://schemas.openxmlformats.org/presentationml/2006/main">
  <p:tag name="PA" val="v5.2.7"/>
</p:tagLst>
</file>

<file path=ppt/tags/tag73.xml><?xml version="1.0" encoding="utf-8"?>
<p:tagLst xmlns:a="http://schemas.openxmlformats.org/drawingml/2006/main" xmlns:r="http://schemas.openxmlformats.org/officeDocument/2006/relationships" xmlns:p="http://schemas.openxmlformats.org/presentationml/2006/main">
  <p:tag name="PA" val="v5.2.7"/>
</p:tagLst>
</file>

<file path=ppt/tags/tag74.xml><?xml version="1.0" encoding="utf-8"?>
<p:tagLst xmlns:a="http://schemas.openxmlformats.org/drawingml/2006/main" xmlns:r="http://schemas.openxmlformats.org/officeDocument/2006/relationships" xmlns:p="http://schemas.openxmlformats.org/presentationml/2006/main">
  <p:tag name="PA" val="v5.2.7"/>
</p:tagLst>
</file>

<file path=ppt/tags/tag75.xml><?xml version="1.0" encoding="utf-8"?>
<p:tagLst xmlns:a="http://schemas.openxmlformats.org/drawingml/2006/main" xmlns:r="http://schemas.openxmlformats.org/officeDocument/2006/relationships" xmlns:p="http://schemas.openxmlformats.org/presentationml/2006/main">
  <p:tag name="PA" val="v5.2.7"/>
</p:tagLst>
</file>

<file path=ppt/tags/tag76.xml><?xml version="1.0" encoding="utf-8"?>
<p:tagLst xmlns:a="http://schemas.openxmlformats.org/drawingml/2006/main" xmlns:r="http://schemas.openxmlformats.org/officeDocument/2006/relationships" xmlns:p="http://schemas.openxmlformats.org/presentationml/2006/main">
  <p:tag name="PA" val="v5.2.7"/>
</p:tagLst>
</file>

<file path=ppt/tags/tag77.xml><?xml version="1.0" encoding="utf-8"?>
<p:tagLst xmlns:a="http://schemas.openxmlformats.org/drawingml/2006/main" xmlns:r="http://schemas.openxmlformats.org/officeDocument/2006/relationships" xmlns:p="http://schemas.openxmlformats.org/presentationml/2006/main">
  <p:tag name="PA" val="v5.2.7"/>
</p:tagLst>
</file>

<file path=ppt/tags/tag78.xml><?xml version="1.0" encoding="utf-8"?>
<p:tagLst xmlns:a="http://schemas.openxmlformats.org/drawingml/2006/main" xmlns:r="http://schemas.openxmlformats.org/officeDocument/2006/relationships" xmlns:p="http://schemas.openxmlformats.org/presentationml/2006/main">
  <p:tag name="PA" val="v5.2.7"/>
</p:tagLst>
</file>

<file path=ppt/tags/tag79.xml><?xml version="1.0" encoding="utf-8"?>
<p:tagLst xmlns:a="http://schemas.openxmlformats.org/drawingml/2006/main" xmlns:r="http://schemas.openxmlformats.org/officeDocument/2006/relationships" xmlns:p="http://schemas.openxmlformats.org/presentationml/2006/main">
  <p:tag name="PA" val="v5.2.7"/>
</p:tagLst>
</file>

<file path=ppt/tags/tag80.xml><?xml version="1.0" encoding="utf-8"?>
<p:tagLst xmlns:a="http://schemas.openxmlformats.org/drawingml/2006/main" xmlns:r="http://schemas.openxmlformats.org/officeDocument/2006/relationships" xmlns:p="http://schemas.openxmlformats.org/presentationml/2006/main">
  <p:tag name="PA" val="v5.2.7"/>
</p:tagLst>
</file>

<file path=ppt/tags/tag81.xml><?xml version="1.0" encoding="utf-8"?>
<p:tagLst xmlns:a="http://schemas.openxmlformats.org/drawingml/2006/main" xmlns:r="http://schemas.openxmlformats.org/officeDocument/2006/relationships" xmlns:p="http://schemas.openxmlformats.org/presentationml/2006/main">
  <p:tag name="PA" val="v5.2.7"/>
</p:tagLst>
</file>

<file path=ppt/tags/tag82.xml><?xml version="1.0" encoding="utf-8"?>
<p:tagLst xmlns:a="http://schemas.openxmlformats.org/drawingml/2006/main" xmlns:r="http://schemas.openxmlformats.org/officeDocument/2006/relationships" xmlns:p="http://schemas.openxmlformats.org/presentationml/2006/main">
  <p:tag name="PA" val="v5.2.7"/>
</p:tagLst>
</file>

<file path=ppt/tags/tag83.xml><?xml version="1.0" encoding="utf-8"?>
<p:tagLst xmlns:a="http://schemas.openxmlformats.org/drawingml/2006/main" xmlns:r="http://schemas.openxmlformats.org/officeDocument/2006/relationships" xmlns:p="http://schemas.openxmlformats.org/presentationml/2006/main">
  <p:tag name="PA" val="v5.2.7"/>
</p:tagLst>
</file>

<file path=ppt/tags/tag84.xml><?xml version="1.0" encoding="utf-8"?>
<p:tagLst xmlns:a="http://schemas.openxmlformats.org/drawingml/2006/main" xmlns:r="http://schemas.openxmlformats.org/officeDocument/2006/relationships" xmlns:p="http://schemas.openxmlformats.org/presentationml/2006/main">
  <p:tag name="PA" val="v5.2.7"/>
</p:tagLst>
</file>

<file path=ppt/tags/tag85.xml><?xml version="1.0" encoding="utf-8"?>
<p:tagLst xmlns:a="http://schemas.openxmlformats.org/drawingml/2006/main" xmlns:r="http://schemas.openxmlformats.org/officeDocument/2006/relationships" xmlns:p="http://schemas.openxmlformats.org/presentationml/2006/main">
  <p:tag name="PA" val="v5.2.7"/>
</p:tagLst>
</file>

<file path=ppt/tags/tag86.xml><?xml version="1.0" encoding="utf-8"?>
<p:tagLst xmlns:a="http://schemas.openxmlformats.org/drawingml/2006/main" xmlns:r="http://schemas.openxmlformats.org/officeDocument/2006/relationships" xmlns:p="http://schemas.openxmlformats.org/presentationml/2006/main">
  <p:tag name="PA" val="v5.2.7"/>
</p:tagLst>
</file>

<file path=ppt/tags/tag87.xml><?xml version="1.0" encoding="utf-8"?>
<p:tagLst xmlns:a="http://schemas.openxmlformats.org/drawingml/2006/main" xmlns:r="http://schemas.openxmlformats.org/officeDocument/2006/relationships" xmlns:p="http://schemas.openxmlformats.org/presentationml/2006/main">
  <p:tag name="PA" val="v5.2.7"/>
</p:tagLst>
</file>

<file path=ppt/tags/tag88.xml><?xml version="1.0" encoding="utf-8"?>
<p:tagLst xmlns:a="http://schemas.openxmlformats.org/drawingml/2006/main" xmlns:r="http://schemas.openxmlformats.org/officeDocument/2006/relationships" xmlns:p="http://schemas.openxmlformats.org/presentationml/2006/main">
  <p:tag name="PA" val="v5.2.7"/>
</p:tagLst>
</file>

<file path=ppt/tags/tag89.xml><?xml version="1.0" encoding="utf-8"?>
<p:tagLst xmlns:a="http://schemas.openxmlformats.org/drawingml/2006/main" xmlns:r="http://schemas.openxmlformats.org/officeDocument/2006/relationships" xmlns:p="http://schemas.openxmlformats.org/presentationml/2006/main">
  <p:tag name="PA" val="v5.2.7"/>
</p:tagLst>
</file>

<file path=ppt/tags/tag90.xml><?xml version="1.0" encoding="utf-8"?>
<p:tagLst xmlns:a="http://schemas.openxmlformats.org/drawingml/2006/main" xmlns:r="http://schemas.openxmlformats.org/officeDocument/2006/relationships" xmlns:p="http://schemas.openxmlformats.org/presentationml/2006/main">
  <p:tag name="PA" val="v5.2.7"/>
</p:tagLst>
</file>

<file path=ppt/tags/tag91.xml><?xml version="1.0" encoding="utf-8"?>
<p:tagLst xmlns:a="http://schemas.openxmlformats.org/drawingml/2006/main" xmlns:r="http://schemas.openxmlformats.org/officeDocument/2006/relationships" xmlns:p="http://schemas.openxmlformats.org/presentationml/2006/main">
  <p:tag name="PA" val="v5.2.7"/>
</p:tagLst>
</file>

<file path=ppt/tags/tag92.xml><?xml version="1.0" encoding="utf-8"?>
<p:tagLst xmlns:a="http://schemas.openxmlformats.org/drawingml/2006/main" xmlns:r="http://schemas.openxmlformats.org/officeDocument/2006/relationships" xmlns:p="http://schemas.openxmlformats.org/presentationml/2006/main">
  <p:tag name="PA" val="v5.2.7"/>
</p:tagLst>
</file>

<file path=ppt/tags/tag93.xml><?xml version="1.0" encoding="utf-8"?>
<p:tagLst xmlns:a="http://schemas.openxmlformats.org/drawingml/2006/main" xmlns:r="http://schemas.openxmlformats.org/officeDocument/2006/relationships" xmlns:p="http://schemas.openxmlformats.org/presentationml/2006/main">
  <p:tag name="PA" val="v5.2.7"/>
</p:tagLst>
</file>

<file path=ppt/tags/tag94.xml><?xml version="1.0" encoding="utf-8"?>
<p:tagLst xmlns:a="http://schemas.openxmlformats.org/drawingml/2006/main" xmlns:r="http://schemas.openxmlformats.org/officeDocument/2006/relationships" xmlns:p="http://schemas.openxmlformats.org/presentationml/2006/main">
  <p:tag name="PA" val="v5.2.7"/>
</p:tagLst>
</file>

<file path=ppt/tags/tag95.xml><?xml version="1.0" encoding="utf-8"?>
<p:tagLst xmlns:a="http://schemas.openxmlformats.org/drawingml/2006/main" xmlns:r="http://schemas.openxmlformats.org/officeDocument/2006/relationships" xmlns:p="http://schemas.openxmlformats.org/presentationml/2006/main">
  <p:tag name="PA" val="v5.2.7"/>
</p:tagLst>
</file>

<file path=ppt/tags/tag96.xml><?xml version="1.0" encoding="utf-8"?>
<p:tagLst xmlns:a="http://schemas.openxmlformats.org/drawingml/2006/main" xmlns:r="http://schemas.openxmlformats.org/officeDocument/2006/relationships" xmlns:p="http://schemas.openxmlformats.org/presentationml/2006/main">
  <p:tag name="PA" val="v5.2.7"/>
</p:tagLst>
</file>

<file path=ppt/tags/tag97.xml><?xml version="1.0" encoding="utf-8"?>
<p:tagLst xmlns:a="http://schemas.openxmlformats.org/drawingml/2006/main" xmlns:r="http://schemas.openxmlformats.org/officeDocument/2006/relationships" xmlns:p="http://schemas.openxmlformats.org/presentationml/2006/main">
  <p:tag name="PA" val="v5.2.7"/>
</p:tagLst>
</file>

<file path=ppt/tags/tag98.xml><?xml version="1.0" encoding="utf-8"?>
<p:tagLst xmlns:a="http://schemas.openxmlformats.org/drawingml/2006/main" xmlns:r="http://schemas.openxmlformats.org/officeDocument/2006/relationships" xmlns:p="http://schemas.openxmlformats.org/presentationml/2006/main">
  <p:tag name="PA" val="v5.2.7"/>
</p:tagLst>
</file>

<file path=ppt/tags/tag99.xml><?xml version="1.0" encoding="utf-8"?>
<p:tagLst xmlns:a="http://schemas.openxmlformats.org/drawingml/2006/main" xmlns:r="http://schemas.openxmlformats.org/officeDocument/2006/relationships" xmlns:p="http://schemas.openxmlformats.org/presentationml/2006/main">
  <p:tag name="PA" val="v5.2.7"/>
</p:tagLst>
</file>

<file path=ppt/tags/tag100.xml><?xml version="1.0" encoding="utf-8"?>
<p:tagLst xmlns:a="http://schemas.openxmlformats.org/drawingml/2006/main" xmlns:r="http://schemas.openxmlformats.org/officeDocument/2006/relationships" xmlns:p="http://schemas.openxmlformats.org/presentationml/2006/main">
  <p:tag name="PA" val="v5.2.7"/>
</p:tagLst>
</file>

<file path=ppt/tags/tag101.xml><?xml version="1.0" encoding="utf-8"?>
<p:tagLst xmlns:a="http://schemas.openxmlformats.org/drawingml/2006/main" xmlns:r="http://schemas.openxmlformats.org/officeDocument/2006/relationships" xmlns:p="http://schemas.openxmlformats.org/presentationml/2006/main">
  <p:tag name="PA" val="v5.2.7"/>
</p:tagLst>
</file>

<file path=ppt/tags/tag102.xml><?xml version="1.0" encoding="utf-8"?>
<p:tagLst xmlns:a="http://schemas.openxmlformats.org/drawingml/2006/main" xmlns:r="http://schemas.openxmlformats.org/officeDocument/2006/relationships" xmlns:p="http://schemas.openxmlformats.org/presentationml/2006/main">
  <p:tag name="PA" val="v5.2.7"/>
</p:tagLst>
</file>

<file path=ppt/tags/tag103.xml><?xml version="1.0" encoding="utf-8"?>
<p:tagLst xmlns:a="http://schemas.openxmlformats.org/drawingml/2006/main" xmlns:r="http://schemas.openxmlformats.org/officeDocument/2006/relationships" xmlns:p="http://schemas.openxmlformats.org/presentationml/2006/main">
  <p:tag name="PA" val="v5.2.7"/>
</p:tagLst>
</file>

<file path=ppt/tags/tag104.xml><?xml version="1.0" encoding="utf-8"?>
<p:tagLst xmlns:a="http://schemas.openxmlformats.org/drawingml/2006/main" xmlns:r="http://schemas.openxmlformats.org/officeDocument/2006/relationships" xmlns:p="http://schemas.openxmlformats.org/presentationml/2006/main">
  <p:tag name="PA" val="v5.2.7"/>
</p:tagLst>
</file>

<file path=ppt/tags/tag105.xml><?xml version="1.0" encoding="utf-8"?>
<p:tagLst xmlns:a="http://schemas.openxmlformats.org/drawingml/2006/main" xmlns:r="http://schemas.openxmlformats.org/officeDocument/2006/relationships" xmlns:p="http://schemas.openxmlformats.org/presentationml/2006/main">
  <p:tag name="PA" val="v5.2.7"/>
</p:tagLst>
</file>

<file path=ppt/tags/tag106.xml><?xml version="1.0" encoding="utf-8"?>
<p:tagLst xmlns:a="http://schemas.openxmlformats.org/drawingml/2006/main" xmlns:r="http://schemas.openxmlformats.org/officeDocument/2006/relationships" xmlns:p="http://schemas.openxmlformats.org/presentationml/2006/main">
  <p:tag name="PA" val="v5.2.7"/>
</p:tagLst>
</file>

<file path=ppt/tags/tag107.xml><?xml version="1.0" encoding="utf-8"?>
<p:tagLst xmlns:a="http://schemas.openxmlformats.org/drawingml/2006/main" xmlns:r="http://schemas.openxmlformats.org/officeDocument/2006/relationships" xmlns:p="http://schemas.openxmlformats.org/presentationml/2006/main">
  <p:tag name="PA" val="v5.2.7"/>
</p:tagLst>
</file>

<file path=ppt/tags/tag108.xml><?xml version="1.0" encoding="utf-8"?>
<p:tagLst xmlns:a="http://schemas.openxmlformats.org/drawingml/2006/main" xmlns:r="http://schemas.openxmlformats.org/officeDocument/2006/relationships" xmlns:p="http://schemas.openxmlformats.org/presentationml/2006/main">
  <p:tag name="PA" val="v5.2.7"/>
</p:tagLst>
</file>

<file path=ppt/tags/tag109.xml><?xml version="1.0" encoding="utf-8"?>
<p:tagLst xmlns:a="http://schemas.openxmlformats.org/drawingml/2006/main" xmlns:r="http://schemas.openxmlformats.org/officeDocument/2006/relationships" xmlns:p="http://schemas.openxmlformats.org/presentationml/2006/main">
  <p:tag name="PA" val="v5.2.7"/>
</p:tagLst>
</file>

<file path=ppt/tags/tag110.xml><?xml version="1.0" encoding="utf-8"?>
<p:tagLst xmlns:a="http://schemas.openxmlformats.org/drawingml/2006/main" xmlns:r="http://schemas.openxmlformats.org/officeDocument/2006/relationships" xmlns:p="http://schemas.openxmlformats.org/presentationml/2006/main">
  <p:tag name="PA" val="v5.2.7"/>
</p:tagLst>
</file>

<file path=ppt/tags/tag111.xml><?xml version="1.0" encoding="utf-8"?>
<p:tagLst xmlns:a="http://schemas.openxmlformats.org/drawingml/2006/main" xmlns:r="http://schemas.openxmlformats.org/officeDocument/2006/relationships" xmlns:p="http://schemas.openxmlformats.org/presentationml/2006/main">
  <p:tag name="PA" val="v5.2.7"/>
</p:tagLst>
</file>

<file path=ppt/tags/tag112.xml><?xml version="1.0" encoding="utf-8"?>
<p:tagLst xmlns:a="http://schemas.openxmlformats.org/drawingml/2006/main" xmlns:r="http://schemas.openxmlformats.org/officeDocument/2006/relationships" xmlns:p="http://schemas.openxmlformats.org/presentationml/2006/main">
  <p:tag name="PA" val="v5.2.7"/>
</p:tagLst>
</file>

<file path=ppt/tags/tag113.xml><?xml version="1.0" encoding="utf-8"?>
<p:tagLst xmlns:a="http://schemas.openxmlformats.org/drawingml/2006/main" xmlns:r="http://schemas.openxmlformats.org/officeDocument/2006/relationships" xmlns:p="http://schemas.openxmlformats.org/presentationml/2006/main">
  <p:tag name="PA" val="v5.2.7"/>
</p:tagLst>
</file>

<file path=ppt/tags/tag114.xml><?xml version="1.0" encoding="utf-8"?>
<p:tagLst xmlns:a="http://schemas.openxmlformats.org/drawingml/2006/main" xmlns:r="http://schemas.openxmlformats.org/officeDocument/2006/relationships" xmlns:p="http://schemas.openxmlformats.org/presentationml/2006/main">
  <p:tag name="PA" val="v5.2.7"/>
</p:tagLst>
</file>

<file path=ppt/tags/tag115.xml><?xml version="1.0" encoding="utf-8"?>
<p:tagLst xmlns:a="http://schemas.openxmlformats.org/drawingml/2006/main" xmlns:r="http://schemas.openxmlformats.org/officeDocument/2006/relationships" xmlns:p="http://schemas.openxmlformats.org/presentationml/2006/main">
  <p:tag name="PA" val="v5.2.7"/>
</p:tagLst>
</file>

<file path=ppt/tags/tag116.xml><?xml version="1.0" encoding="utf-8"?>
<p:tagLst xmlns:a="http://schemas.openxmlformats.org/drawingml/2006/main" xmlns:r="http://schemas.openxmlformats.org/officeDocument/2006/relationships" xmlns:p="http://schemas.openxmlformats.org/presentationml/2006/main">
  <p:tag name="PA" val="v5.2.7"/>
</p:tagLst>
</file>

<file path=ppt/tags/tag117.xml><?xml version="1.0" encoding="utf-8"?>
<p:tagLst xmlns:a="http://schemas.openxmlformats.org/drawingml/2006/main" xmlns:r="http://schemas.openxmlformats.org/officeDocument/2006/relationships" xmlns:p="http://schemas.openxmlformats.org/presentationml/2006/main">
  <p:tag name="PA" val="v5.2.7"/>
</p:tagLst>
</file>

<file path=ppt/tags/tag118.xml><?xml version="1.0" encoding="utf-8"?>
<p:tagLst xmlns:a="http://schemas.openxmlformats.org/drawingml/2006/main" xmlns:r="http://schemas.openxmlformats.org/officeDocument/2006/relationships" xmlns:p="http://schemas.openxmlformats.org/presentationml/2006/main">
  <p:tag name="PA" val="v5.2.7"/>
</p:tagLst>
</file>

<file path=ppt/tags/tag119.xml><?xml version="1.0" encoding="utf-8"?>
<p:tagLst xmlns:a="http://schemas.openxmlformats.org/drawingml/2006/main" xmlns:r="http://schemas.openxmlformats.org/officeDocument/2006/relationships" xmlns:p="http://schemas.openxmlformats.org/presentationml/2006/main">
  <p:tag name="PA" val="v5.2.7"/>
</p:tagLst>
</file>

<file path=ppt/tags/tag120.xml><?xml version="1.0" encoding="utf-8"?>
<p:tagLst xmlns:a="http://schemas.openxmlformats.org/drawingml/2006/main" xmlns:r="http://schemas.openxmlformats.org/officeDocument/2006/relationships" xmlns:p="http://schemas.openxmlformats.org/presentationml/2006/main">
  <p:tag name="PA" val="v5.2.7"/>
</p:tagLst>
</file>

<file path=ppt/tags/tag121.xml><?xml version="1.0" encoding="utf-8"?>
<p:tagLst xmlns:a="http://schemas.openxmlformats.org/drawingml/2006/main" xmlns:r="http://schemas.openxmlformats.org/officeDocument/2006/relationships" xmlns:p="http://schemas.openxmlformats.org/presentationml/2006/main">
  <p:tag name="PA" val="v5.2.7"/>
</p:tagLst>
</file>

<file path=ppt/tags/tag122.xml><?xml version="1.0" encoding="utf-8"?>
<p:tagLst xmlns:a="http://schemas.openxmlformats.org/drawingml/2006/main" xmlns:r="http://schemas.openxmlformats.org/officeDocument/2006/relationships" xmlns:p="http://schemas.openxmlformats.org/presentationml/2006/main">
  <p:tag name="PA" val="v5.2.7"/>
</p:tagLst>
</file>

<file path=ppt/tags/tag123.xml><?xml version="1.0" encoding="utf-8"?>
<p:tagLst xmlns:a="http://schemas.openxmlformats.org/drawingml/2006/main" xmlns:r="http://schemas.openxmlformats.org/officeDocument/2006/relationships" xmlns:p="http://schemas.openxmlformats.org/presentationml/2006/main">
  <p:tag name="PA" val="v5.2.7"/>
</p:tagLst>
</file>

<file path=ppt/tags/tag124.xml><?xml version="1.0" encoding="utf-8"?>
<p:tagLst xmlns:a="http://schemas.openxmlformats.org/drawingml/2006/main" xmlns:r="http://schemas.openxmlformats.org/officeDocument/2006/relationships" xmlns:p="http://schemas.openxmlformats.org/presentationml/2006/main">
  <p:tag name="PA" val="v5.2.7"/>
</p:tagLst>
</file>

<file path=ppt/tags/tag125.xml><?xml version="1.0" encoding="utf-8"?>
<p:tagLst xmlns:a="http://schemas.openxmlformats.org/drawingml/2006/main" xmlns:r="http://schemas.openxmlformats.org/officeDocument/2006/relationships" xmlns:p="http://schemas.openxmlformats.org/presentationml/2006/main">
  <p:tag name="PA" val="v5.2.7"/>
</p:tagLst>
</file>

<file path=ppt/tags/tag126.xml><?xml version="1.0" encoding="utf-8"?>
<p:tagLst xmlns:a="http://schemas.openxmlformats.org/drawingml/2006/main" xmlns:r="http://schemas.openxmlformats.org/officeDocument/2006/relationships" xmlns:p="http://schemas.openxmlformats.org/presentationml/2006/main">
  <p:tag name="PA" val="v5.2.7"/>
</p:tagLst>
</file>

<file path=ppt/tags/tag127.xml><?xml version="1.0" encoding="utf-8"?>
<p:tagLst xmlns:a="http://schemas.openxmlformats.org/drawingml/2006/main" xmlns:r="http://schemas.openxmlformats.org/officeDocument/2006/relationships" xmlns:p="http://schemas.openxmlformats.org/presentationml/2006/main">
  <p:tag name="PA" val="v5.2.7"/>
</p:tagLst>
</file>

<file path=ppt/tags/tag128.xml><?xml version="1.0" encoding="utf-8"?>
<p:tagLst xmlns:a="http://schemas.openxmlformats.org/drawingml/2006/main" xmlns:r="http://schemas.openxmlformats.org/officeDocument/2006/relationships" xmlns:p="http://schemas.openxmlformats.org/presentationml/2006/main">
  <p:tag name="PA" val="v5.2.7"/>
</p:tagLst>
</file>

<file path=ppt/tags/tag129.xml><?xml version="1.0" encoding="utf-8"?>
<p:tagLst xmlns:a="http://schemas.openxmlformats.org/drawingml/2006/main" xmlns:r="http://schemas.openxmlformats.org/officeDocument/2006/relationships" xmlns:p="http://schemas.openxmlformats.org/presentationml/2006/main">
  <p:tag name="PA" val="v5.2.7"/>
</p:tagLst>
</file>

<file path=ppt/tags/tag130.xml><?xml version="1.0" encoding="utf-8"?>
<p:tagLst xmlns:a="http://schemas.openxmlformats.org/drawingml/2006/main" xmlns:r="http://schemas.openxmlformats.org/officeDocument/2006/relationships" xmlns:p="http://schemas.openxmlformats.org/presentationml/2006/main">
  <p:tag name="PA" val="v5.2.7"/>
</p:tagLst>
</file>

<file path=ppt/tags/tag131.xml><?xml version="1.0" encoding="utf-8"?>
<p:tagLst xmlns:a="http://schemas.openxmlformats.org/drawingml/2006/main" xmlns:r="http://schemas.openxmlformats.org/officeDocument/2006/relationships" xmlns:p="http://schemas.openxmlformats.org/presentationml/2006/main">
  <p:tag name="PA" val="v5.2.7"/>
</p:tagLst>
</file>

<file path=ppt/tags/tag132.xml><?xml version="1.0" encoding="utf-8"?>
<p:tagLst xmlns:a="http://schemas.openxmlformats.org/drawingml/2006/main" xmlns:r="http://schemas.openxmlformats.org/officeDocument/2006/relationships" xmlns:p="http://schemas.openxmlformats.org/presentationml/2006/main">
  <p:tag name="PA" val="v5.2.7"/>
</p:tagLst>
</file>

<file path=ppt/tags/tag133.xml><?xml version="1.0" encoding="utf-8"?>
<p:tagLst xmlns:a="http://schemas.openxmlformats.org/drawingml/2006/main" xmlns:r="http://schemas.openxmlformats.org/officeDocument/2006/relationships" xmlns:p="http://schemas.openxmlformats.org/presentationml/2006/main">
  <p:tag name="PA" val="v5.2.7"/>
</p:tagLst>
</file>

<file path=ppt/tags/tag134.xml><?xml version="1.0" encoding="utf-8"?>
<p:tagLst xmlns:a="http://schemas.openxmlformats.org/drawingml/2006/main" xmlns:r="http://schemas.openxmlformats.org/officeDocument/2006/relationships" xmlns:p="http://schemas.openxmlformats.org/presentationml/2006/main">
  <p:tag name="PA" val="v5.2.7"/>
</p:tagLst>
</file>

<file path=ppt/tags/tag135.xml><?xml version="1.0" encoding="utf-8"?>
<p:tagLst xmlns:a="http://schemas.openxmlformats.org/drawingml/2006/main" xmlns:r="http://schemas.openxmlformats.org/officeDocument/2006/relationships" xmlns:p="http://schemas.openxmlformats.org/presentationml/2006/main">
  <p:tag name="PA" val="v5.2.7"/>
</p:tagLst>
</file>

<file path=ppt/tags/tag136.xml><?xml version="1.0" encoding="utf-8"?>
<p:tagLst xmlns:a="http://schemas.openxmlformats.org/drawingml/2006/main" xmlns:r="http://schemas.openxmlformats.org/officeDocument/2006/relationships" xmlns:p="http://schemas.openxmlformats.org/presentationml/2006/main">
  <p:tag name="PA" val="v5.2.7"/>
</p:tagLst>
</file>

<file path=ppt/tags/tag137.xml><?xml version="1.0" encoding="utf-8"?>
<p:tagLst xmlns:a="http://schemas.openxmlformats.org/drawingml/2006/main" xmlns:r="http://schemas.openxmlformats.org/officeDocument/2006/relationships" xmlns:p="http://schemas.openxmlformats.org/presentationml/2006/main">
  <p:tag name="PA" val="v5.2.7"/>
</p:tagLst>
</file>

<file path=ppt/tags/tag138.xml><?xml version="1.0" encoding="utf-8"?>
<p:tagLst xmlns:a="http://schemas.openxmlformats.org/drawingml/2006/main" xmlns:r="http://schemas.openxmlformats.org/officeDocument/2006/relationships" xmlns:p="http://schemas.openxmlformats.org/presentationml/2006/main">
  <p:tag name="PA" val="v5.2.7"/>
</p:tagLst>
</file>

<file path=ppt/tags/tag139.xml><?xml version="1.0" encoding="utf-8"?>
<p:tagLst xmlns:a="http://schemas.openxmlformats.org/drawingml/2006/main" xmlns:r="http://schemas.openxmlformats.org/officeDocument/2006/relationships" xmlns:p="http://schemas.openxmlformats.org/presentationml/2006/main">
  <p:tag name="PA" val="v5.2.7"/>
</p:tagLst>
</file>

<file path=ppt/tags/tag140.xml><?xml version="1.0" encoding="utf-8"?>
<p:tagLst xmlns:a="http://schemas.openxmlformats.org/drawingml/2006/main" xmlns:r="http://schemas.openxmlformats.org/officeDocument/2006/relationships" xmlns:p="http://schemas.openxmlformats.org/presentationml/2006/main">
  <p:tag name="PA" val="v5.2.7"/>
</p:tagLst>
</file>

<file path=ppt/tags/tag141.xml><?xml version="1.0" encoding="utf-8"?>
<p:tagLst xmlns:a="http://schemas.openxmlformats.org/drawingml/2006/main" xmlns:r="http://schemas.openxmlformats.org/officeDocument/2006/relationships" xmlns:p="http://schemas.openxmlformats.org/presentationml/2006/main">
  <p:tag name="PA" val="v5.2.7"/>
</p:tagLst>
</file>

<file path=ppt/tags/tag142.xml><?xml version="1.0" encoding="utf-8"?>
<p:tagLst xmlns:a="http://schemas.openxmlformats.org/drawingml/2006/main" xmlns:r="http://schemas.openxmlformats.org/officeDocument/2006/relationships" xmlns:p="http://schemas.openxmlformats.org/presentationml/2006/main">
  <p:tag name="PA" val="v5.2.7"/>
</p:tagLst>
</file>

<file path=ppt/tags/tag143.xml><?xml version="1.0" encoding="utf-8"?>
<p:tagLst xmlns:a="http://schemas.openxmlformats.org/drawingml/2006/main" xmlns:r="http://schemas.openxmlformats.org/officeDocument/2006/relationships" xmlns:p="http://schemas.openxmlformats.org/presentationml/2006/main">
  <p:tag name="PA" val="v5.2.7"/>
</p:tagLst>
</file>

<file path=ppt/tags/tag144.xml><?xml version="1.0" encoding="utf-8"?>
<p:tagLst xmlns:a="http://schemas.openxmlformats.org/drawingml/2006/main" xmlns:r="http://schemas.openxmlformats.org/officeDocument/2006/relationships" xmlns:p="http://schemas.openxmlformats.org/presentationml/2006/main">
  <p:tag name="PA" val="v5.2.7"/>
</p:tagLst>
</file>

<file path=ppt/tags/tag145.xml><?xml version="1.0" encoding="utf-8"?>
<p:tagLst xmlns:a="http://schemas.openxmlformats.org/drawingml/2006/main" xmlns:r="http://schemas.openxmlformats.org/officeDocument/2006/relationships" xmlns:p="http://schemas.openxmlformats.org/presentationml/2006/main">
  <p:tag name="PA" val="v5.2.7"/>
</p:tagLst>
</file>

<file path=ppt/tags/tag146.xml><?xml version="1.0" encoding="utf-8"?>
<p:tagLst xmlns:a="http://schemas.openxmlformats.org/drawingml/2006/main" xmlns:r="http://schemas.openxmlformats.org/officeDocument/2006/relationships" xmlns:p="http://schemas.openxmlformats.org/presentationml/2006/main">
  <p:tag name="PA" val="v5.2.7"/>
</p:tagLst>
</file>

<file path=ppt/tags/tag147.xml><?xml version="1.0" encoding="utf-8"?>
<p:tagLst xmlns:a="http://schemas.openxmlformats.org/drawingml/2006/main" xmlns:r="http://schemas.openxmlformats.org/officeDocument/2006/relationships" xmlns:p="http://schemas.openxmlformats.org/presentationml/2006/main">
  <p:tag name="PA" val="v5.2.7"/>
</p:tagLst>
</file>

<file path=ppt/tags/tag148.xml><?xml version="1.0" encoding="utf-8"?>
<p:tagLst xmlns:a="http://schemas.openxmlformats.org/drawingml/2006/main" xmlns:r="http://schemas.openxmlformats.org/officeDocument/2006/relationships" xmlns:p="http://schemas.openxmlformats.org/presentationml/2006/main">
  <p:tag name="PA" val="v5.2.7"/>
</p:tagLst>
</file>

<file path=ppt/tags/tag149.xml><?xml version="1.0" encoding="utf-8"?>
<p:tagLst xmlns:a="http://schemas.openxmlformats.org/drawingml/2006/main" xmlns:r="http://schemas.openxmlformats.org/officeDocument/2006/relationships" xmlns:p="http://schemas.openxmlformats.org/presentationml/2006/main">
  <p:tag name="PA" val="v5.2.7"/>
</p:tagLst>
</file>

<file path=ppt/tags/tag150.xml><?xml version="1.0" encoding="utf-8"?>
<p:tagLst xmlns:a="http://schemas.openxmlformats.org/drawingml/2006/main" xmlns:r="http://schemas.openxmlformats.org/officeDocument/2006/relationships" xmlns:p="http://schemas.openxmlformats.org/presentationml/2006/main">
  <p:tag name="PA" val="v5.2.7"/>
</p:tagLst>
</file>

<file path=ppt/tags/tag151.xml><?xml version="1.0" encoding="utf-8"?>
<p:tagLst xmlns:a="http://schemas.openxmlformats.org/drawingml/2006/main" xmlns:r="http://schemas.openxmlformats.org/officeDocument/2006/relationships" xmlns:p="http://schemas.openxmlformats.org/presentationml/2006/main">
  <p:tag name="PA" val="v5.2.7"/>
</p:tagLst>
</file>

<file path=ppt/tags/tag152.xml><?xml version="1.0" encoding="utf-8"?>
<p:tagLst xmlns:a="http://schemas.openxmlformats.org/drawingml/2006/main" xmlns:r="http://schemas.openxmlformats.org/officeDocument/2006/relationships" xmlns:p="http://schemas.openxmlformats.org/presentationml/2006/main">
  <p:tag name="PA" val="v5.2.7"/>
</p:tagLst>
</file>

<file path=ppt/tags/tag153.xml><?xml version="1.0" encoding="utf-8"?>
<p:tagLst xmlns:a="http://schemas.openxmlformats.org/drawingml/2006/main" xmlns:r="http://schemas.openxmlformats.org/officeDocument/2006/relationships" xmlns:p="http://schemas.openxmlformats.org/presentationml/2006/main">
  <p:tag name="PA" val="v5.2.7"/>
</p:tagLst>
</file>

<file path=ppt/tags/tag154.xml><?xml version="1.0" encoding="utf-8"?>
<p:tagLst xmlns:a="http://schemas.openxmlformats.org/drawingml/2006/main" xmlns:r="http://schemas.openxmlformats.org/officeDocument/2006/relationships" xmlns:p="http://schemas.openxmlformats.org/presentationml/2006/main">
  <p:tag name="PA" val="v5.2.7"/>
</p:tagLst>
</file>

<file path=ppt/tags/tag155.xml><?xml version="1.0" encoding="utf-8"?>
<p:tagLst xmlns:a="http://schemas.openxmlformats.org/drawingml/2006/main" xmlns:r="http://schemas.openxmlformats.org/officeDocument/2006/relationships" xmlns:p="http://schemas.openxmlformats.org/presentationml/2006/main">
  <p:tag name="PA" val="v5.2.7"/>
</p:tagLst>
</file>

<file path=ppt/tags/tag156.xml><?xml version="1.0" encoding="utf-8"?>
<p:tagLst xmlns:a="http://schemas.openxmlformats.org/drawingml/2006/main" xmlns:r="http://schemas.openxmlformats.org/officeDocument/2006/relationships" xmlns:p="http://schemas.openxmlformats.org/presentationml/2006/main">
  <p:tag name="PA" val="v5.2.7"/>
</p:tagLst>
</file>

<file path=ppt/tags/tag157.xml><?xml version="1.0" encoding="utf-8"?>
<p:tagLst xmlns:a="http://schemas.openxmlformats.org/drawingml/2006/main" xmlns:r="http://schemas.openxmlformats.org/officeDocument/2006/relationships" xmlns:p="http://schemas.openxmlformats.org/presentationml/2006/main">
  <p:tag name="PA" val="v5.2.7"/>
</p:tagLst>
</file>

<file path=ppt/tags/tag158.xml><?xml version="1.0" encoding="utf-8"?>
<p:tagLst xmlns:a="http://schemas.openxmlformats.org/drawingml/2006/main" xmlns:r="http://schemas.openxmlformats.org/officeDocument/2006/relationships" xmlns:p="http://schemas.openxmlformats.org/presentationml/2006/main">
  <p:tag name="PA" val="v5.2.7"/>
</p:tagLst>
</file>

<file path=ppt/tags/tag159.xml><?xml version="1.0" encoding="utf-8"?>
<p:tagLst xmlns:a="http://schemas.openxmlformats.org/drawingml/2006/main" xmlns:r="http://schemas.openxmlformats.org/officeDocument/2006/relationships" xmlns:p="http://schemas.openxmlformats.org/presentationml/2006/main">
  <p:tag name="PA" val="v5.2.7"/>
</p:tagLst>
</file>

<file path=ppt/tags/tag160.xml><?xml version="1.0" encoding="utf-8"?>
<p:tagLst xmlns:a="http://schemas.openxmlformats.org/drawingml/2006/main" xmlns:r="http://schemas.openxmlformats.org/officeDocument/2006/relationships" xmlns:p="http://schemas.openxmlformats.org/presentationml/2006/main">
  <p:tag name="PA" val="v5.2.7"/>
</p:tagLst>
</file>

<file path=ppt/tags/tag161.xml><?xml version="1.0" encoding="utf-8"?>
<p:tagLst xmlns:a="http://schemas.openxmlformats.org/drawingml/2006/main" xmlns:r="http://schemas.openxmlformats.org/officeDocument/2006/relationships" xmlns:p="http://schemas.openxmlformats.org/presentationml/2006/main">
  <p:tag name="PA" val="v5.2.7"/>
</p:tagLst>
</file>

<file path=ppt/tags/tag162.xml><?xml version="1.0" encoding="utf-8"?>
<p:tagLst xmlns:a="http://schemas.openxmlformats.org/drawingml/2006/main" xmlns:r="http://schemas.openxmlformats.org/officeDocument/2006/relationships" xmlns:p="http://schemas.openxmlformats.org/presentationml/2006/main">
  <p:tag name="PA" val="v5.2.7"/>
</p:tagLst>
</file>

<file path=ppt/tags/tag163.xml><?xml version="1.0" encoding="utf-8"?>
<p:tagLst xmlns:a="http://schemas.openxmlformats.org/drawingml/2006/main" xmlns:r="http://schemas.openxmlformats.org/officeDocument/2006/relationships" xmlns:p="http://schemas.openxmlformats.org/presentationml/2006/main">
  <p:tag name="PA" val="v5.2.7"/>
</p:tagLst>
</file>

<file path=ppt/tags/tag164.xml><?xml version="1.0" encoding="utf-8"?>
<p:tagLst xmlns:a="http://schemas.openxmlformats.org/drawingml/2006/main" xmlns:r="http://schemas.openxmlformats.org/officeDocument/2006/relationships" xmlns:p="http://schemas.openxmlformats.org/presentationml/2006/main">
  <p:tag name="PA" val="v5.2.7"/>
</p:tagLst>
</file>

<file path=ppt/tags/tag165.xml><?xml version="1.0" encoding="utf-8"?>
<p:tagLst xmlns:a="http://schemas.openxmlformats.org/drawingml/2006/main" xmlns:r="http://schemas.openxmlformats.org/officeDocument/2006/relationships" xmlns:p="http://schemas.openxmlformats.org/presentationml/2006/main">
  <p:tag name="PA" val="v5.2.7"/>
</p:tagLst>
</file>

<file path=ppt/tags/tag166.xml><?xml version="1.0" encoding="utf-8"?>
<p:tagLst xmlns:a="http://schemas.openxmlformats.org/drawingml/2006/main" xmlns:r="http://schemas.openxmlformats.org/officeDocument/2006/relationships" xmlns:p="http://schemas.openxmlformats.org/presentationml/2006/main">
  <p:tag name="PA" val="v5.2.7"/>
</p:tagLst>
</file>

<file path=ppt/tags/tag167.xml><?xml version="1.0" encoding="utf-8"?>
<p:tagLst xmlns:a="http://schemas.openxmlformats.org/drawingml/2006/main" xmlns:r="http://schemas.openxmlformats.org/officeDocument/2006/relationships" xmlns:p="http://schemas.openxmlformats.org/presentationml/2006/main">
  <p:tag name="PA" val="v5.2.7"/>
</p:tagLst>
</file>

<file path=ppt/tags/tag168.xml><?xml version="1.0" encoding="utf-8"?>
<p:tagLst xmlns:a="http://schemas.openxmlformats.org/drawingml/2006/main" xmlns:r="http://schemas.openxmlformats.org/officeDocument/2006/relationships" xmlns:p="http://schemas.openxmlformats.org/presentationml/2006/main">
  <p:tag name="PA" val="v5.2.7"/>
</p:tagLst>
</file>

<file path=ppt/tags/tag169.xml><?xml version="1.0" encoding="utf-8"?>
<p:tagLst xmlns:a="http://schemas.openxmlformats.org/drawingml/2006/main" xmlns:r="http://schemas.openxmlformats.org/officeDocument/2006/relationships" xmlns:p="http://schemas.openxmlformats.org/presentationml/2006/main">
  <p:tag name="PA" val="v5.2.7"/>
</p:tagLst>
</file>

<file path=ppt/tags/tag170.xml><?xml version="1.0" encoding="utf-8"?>
<p:tagLst xmlns:a="http://schemas.openxmlformats.org/drawingml/2006/main" xmlns:r="http://schemas.openxmlformats.org/officeDocument/2006/relationships" xmlns:p="http://schemas.openxmlformats.org/presentationml/2006/main">
  <p:tag name="PA" val="v5.2.7"/>
</p:tagLst>
</file>

<file path=ppt/tags/tag171.xml><?xml version="1.0" encoding="utf-8"?>
<p:tagLst xmlns:a="http://schemas.openxmlformats.org/drawingml/2006/main" xmlns:r="http://schemas.openxmlformats.org/officeDocument/2006/relationships" xmlns:p="http://schemas.openxmlformats.org/presentationml/2006/main">
  <p:tag name="PA" val="v5.2.7"/>
</p:tagLst>
</file>

<file path=ppt/tags/tag172.xml><?xml version="1.0" encoding="utf-8"?>
<p:tagLst xmlns:a="http://schemas.openxmlformats.org/drawingml/2006/main" xmlns:r="http://schemas.openxmlformats.org/officeDocument/2006/relationships" xmlns:p="http://schemas.openxmlformats.org/presentationml/2006/main">
  <p:tag name="PA" val="v5.2.7"/>
</p:tagLst>
</file>

<file path=ppt/tags/tag173.xml><?xml version="1.0" encoding="utf-8"?>
<p:tagLst xmlns:a="http://schemas.openxmlformats.org/drawingml/2006/main" xmlns:r="http://schemas.openxmlformats.org/officeDocument/2006/relationships" xmlns:p="http://schemas.openxmlformats.org/presentationml/2006/main">
  <p:tag name="PA" val="v5.2.7"/>
</p:tagLst>
</file>

<file path=ppt/tags/tag174.xml><?xml version="1.0" encoding="utf-8"?>
<p:tagLst xmlns:a="http://schemas.openxmlformats.org/drawingml/2006/main" xmlns:r="http://schemas.openxmlformats.org/officeDocument/2006/relationships" xmlns:p="http://schemas.openxmlformats.org/presentationml/2006/main">
  <p:tag name="PA" val="v5.2.7"/>
</p:tagLst>
</file>

<file path=ppt/tags/tag175.xml><?xml version="1.0" encoding="utf-8"?>
<p:tagLst xmlns:a="http://schemas.openxmlformats.org/drawingml/2006/main" xmlns:r="http://schemas.openxmlformats.org/officeDocument/2006/relationships" xmlns:p="http://schemas.openxmlformats.org/presentationml/2006/main">
  <p:tag name="PA" val="v5.2.7"/>
</p:tagLst>
</file>

<file path=ppt/tags/tag176.xml><?xml version="1.0" encoding="utf-8"?>
<p:tagLst xmlns:a="http://schemas.openxmlformats.org/drawingml/2006/main" xmlns:r="http://schemas.openxmlformats.org/officeDocument/2006/relationships" xmlns:p="http://schemas.openxmlformats.org/presentationml/2006/main">
  <p:tag name="PA" val="v5.2.7"/>
</p:tagLst>
</file>

<file path=ppt/tags/tag177.xml><?xml version="1.0" encoding="utf-8"?>
<p:tagLst xmlns:a="http://schemas.openxmlformats.org/drawingml/2006/main" xmlns:r="http://schemas.openxmlformats.org/officeDocument/2006/relationships" xmlns:p="http://schemas.openxmlformats.org/presentationml/2006/main">
  <p:tag name="PA" val="v5.2.7"/>
</p:tagLst>
</file>

<file path=ppt/tags/tag178.xml><?xml version="1.0" encoding="utf-8"?>
<p:tagLst xmlns:a="http://schemas.openxmlformats.org/drawingml/2006/main" xmlns:r="http://schemas.openxmlformats.org/officeDocument/2006/relationships" xmlns:p="http://schemas.openxmlformats.org/presentationml/2006/main">
  <p:tag name="PA" val="v5.2.7"/>
</p:tagLst>
</file>

<file path=ppt/tags/tag179.xml><?xml version="1.0" encoding="utf-8"?>
<p:tagLst xmlns:a="http://schemas.openxmlformats.org/drawingml/2006/main" xmlns:r="http://schemas.openxmlformats.org/officeDocument/2006/relationships" xmlns:p="http://schemas.openxmlformats.org/presentationml/2006/main">
  <p:tag name="PA" val="v5.2.7"/>
</p:tagLst>
</file>

<file path=ppt/tags/tag180.xml><?xml version="1.0" encoding="utf-8"?>
<p:tagLst xmlns:a="http://schemas.openxmlformats.org/drawingml/2006/main" xmlns:r="http://schemas.openxmlformats.org/officeDocument/2006/relationships" xmlns:p="http://schemas.openxmlformats.org/presentationml/2006/main">
  <p:tag name="PA" val="v5.2.7"/>
</p:tagLst>
</file>

<file path=ppt/tags/tag181.xml><?xml version="1.0" encoding="utf-8"?>
<p:tagLst xmlns:a="http://schemas.openxmlformats.org/drawingml/2006/main" xmlns:r="http://schemas.openxmlformats.org/officeDocument/2006/relationships" xmlns:p="http://schemas.openxmlformats.org/presentationml/2006/main">
  <p:tag name="PA" val="v5.2.7"/>
</p:tagLst>
</file>

<file path=ppt/tags/tag182.xml><?xml version="1.0" encoding="utf-8"?>
<p:tagLst xmlns:a="http://schemas.openxmlformats.org/drawingml/2006/main" xmlns:r="http://schemas.openxmlformats.org/officeDocument/2006/relationships" xmlns:p="http://schemas.openxmlformats.org/presentationml/2006/main">
  <p:tag name="PA" val="v5.2.7"/>
</p:tagLst>
</file>

<file path=ppt/tags/tag183.xml><?xml version="1.0" encoding="utf-8"?>
<p:tagLst xmlns:a="http://schemas.openxmlformats.org/drawingml/2006/main" xmlns:r="http://schemas.openxmlformats.org/officeDocument/2006/relationships" xmlns:p="http://schemas.openxmlformats.org/presentationml/2006/main">
  <p:tag name="PA" val="v5.2.7"/>
</p:tagLst>
</file>

<file path=ppt/tags/tag184.xml><?xml version="1.0" encoding="utf-8"?>
<p:tagLst xmlns:a="http://schemas.openxmlformats.org/drawingml/2006/main" xmlns:r="http://schemas.openxmlformats.org/officeDocument/2006/relationships" xmlns:p="http://schemas.openxmlformats.org/presentationml/2006/main">
  <p:tag name="PA" val="v5.2.7"/>
</p:tagLst>
</file>

<file path=ppt/tags/tag185.xml><?xml version="1.0" encoding="utf-8"?>
<p:tagLst xmlns:a="http://schemas.openxmlformats.org/drawingml/2006/main" xmlns:r="http://schemas.openxmlformats.org/officeDocument/2006/relationships" xmlns:p="http://schemas.openxmlformats.org/presentationml/2006/main">
  <p:tag name="PA" val="v5.2.7"/>
</p:tagLst>
</file>

<file path=ppt/tags/tag186.xml><?xml version="1.0" encoding="utf-8"?>
<p:tagLst xmlns:a="http://schemas.openxmlformats.org/drawingml/2006/main" xmlns:r="http://schemas.openxmlformats.org/officeDocument/2006/relationships" xmlns:p="http://schemas.openxmlformats.org/presentationml/2006/main">
  <p:tag name="PA" val="v5.2.7"/>
</p:tagLst>
</file>

<file path=ppt/tags/tag187.xml><?xml version="1.0" encoding="utf-8"?>
<p:tagLst xmlns:a="http://schemas.openxmlformats.org/drawingml/2006/main" xmlns:r="http://schemas.openxmlformats.org/officeDocument/2006/relationships" xmlns:p="http://schemas.openxmlformats.org/presentationml/2006/main">
  <p:tag name="PA" val="v5.2.7"/>
</p:tagLst>
</file>

<file path=ppt/tags/tag188.xml><?xml version="1.0" encoding="utf-8"?>
<p:tagLst xmlns:a="http://schemas.openxmlformats.org/drawingml/2006/main" xmlns:r="http://schemas.openxmlformats.org/officeDocument/2006/relationships" xmlns:p="http://schemas.openxmlformats.org/presentationml/2006/main">
  <p:tag name="PA" val="v5.2.7"/>
</p:tagLst>
</file>

<file path=ppt/tags/tag189.xml><?xml version="1.0" encoding="utf-8"?>
<p:tagLst xmlns:a="http://schemas.openxmlformats.org/drawingml/2006/main" xmlns:r="http://schemas.openxmlformats.org/officeDocument/2006/relationships" xmlns:p="http://schemas.openxmlformats.org/presentationml/2006/main">
  <p:tag name="PA" val="v5.2.7"/>
</p:tagLst>
</file>

<file path=ppt/tags/tag190.xml><?xml version="1.0" encoding="utf-8"?>
<p:tagLst xmlns:a="http://schemas.openxmlformats.org/drawingml/2006/main" xmlns:r="http://schemas.openxmlformats.org/officeDocument/2006/relationships" xmlns:p="http://schemas.openxmlformats.org/presentationml/2006/main">
  <p:tag name="PA" val="v5.2.7"/>
</p:tagLst>
</file>

<file path=ppt/tags/tag191.xml><?xml version="1.0" encoding="utf-8"?>
<p:tagLst xmlns:a="http://schemas.openxmlformats.org/drawingml/2006/main" xmlns:r="http://schemas.openxmlformats.org/officeDocument/2006/relationships" xmlns:p="http://schemas.openxmlformats.org/presentationml/2006/main">
  <p:tag name="PA" val="v5.2.7"/>
</p:tagLst>
</file>

<file path=ppt/tags/tag192.xml><?xml version="1.0" encoding="utf-8"?>
<p:tagLst xmlns:a="http://schemas.openxmlformats.org/drawingml/2006/main" xmlns:r="http://schemas.openxmlformats.org/officeDocument/2006/relationships" xmlns:p="http://schemas.openxmlformats.org/presentationml/2006/main">
  <p:tag name="PA" val="v5.2.7"/>
</p:tagLst>
</file>

<file path=ppt/tags/tag193.xml><?xml version="1.0" encoding="utf-8"?>
<p:tagLst xmlns:a="http://schemas.openxmlformats.org/drawingml/2006/main" xmlns:r="http://schemas.openxmlformats.org/officeDocument/2006/relationships" xmlns:p="http://schemas.openxmlformats.org/presentationml/2006/main">
  <p:tag name="PA" val="v5.2.7"/>
</p:tagLst>
</file>

<file path=ppt/tags/tag194.xml><?xml version="1.0" encoding="utf-8"?>
<p:tagLst xmlns:a="http://schemas.openxmlformats.org/drawingml/2006/main" xmlns:r="http://schemas.openxmlformats.org/officeDocument/2006/relationships" xmlns:p="http://schemas.openxmlformats.org/presentationml/2006/main">
  <p:tag name="PA" val="v5.2.7"/>
</p:tagLst>
</file>

<file path=ppt/tags/tag195.xml><?xml version="1.0" encoding="utf-8"?>
<p:tagLst xmlns:a="http://schemas.openxmlformats.org/drawingml/2006/main" xmlns:r="http://schemas.openxmlformats.org/officeDocument/2006/relationships" xmlns:p="http://schemas.openxmlformats.org/presentationml/2006/main">
  <p:tag name="PA" val="v5.2.7"/>
</p:tagLst>
</file>

<file path=ppt/tags/tag196.xml><?xml version="1.0" encoding="utf-8"?>
<p:tagLst xmlns:a="http://schemas.openxmlformats.org/drawingml/2006/main" xmlns:r="http://schemas.openxmlformats.org/officeDocument/2006/relationships" xmlns:p="http://schemas.openxmlformats.org/presentationml/2006/main">
  <p:tag name="PA" val="v5.2.7"/>
</p:tagLst>
</file>

<file path=ppt/tags/tag197.xml><?xml version="1.0" encoding="utf-8"?>
<p:tagLst xmlns:a="http://schemas.openxmlformats.org/drawingml/2006/main" xmlns:r="http://schemas.openxmlformats.org/officeDocument/2006/relationships" xmlns:p="http://schemas.openxmlformats.org/presentationml/2006/main">
  <p:tag name="PA" val="v5.2.7"/>
</p:tagLst>
</file>

<file path=ppt/tags/tag198.xml><?xml version="1.0" encoding="utf-8"?>
<p:tagLst xmlns:a="http://schemas.openxmlformats.org/drawingml/2006/main" xmlns:r="http://schemas.openxmlformats.org/officeDocument/2006/relationships" xmlns:p="http://schemas.openxmlformats.org/presentationml/2006/main">
  <p:tag name="PA" val="v5.2.7"/>
</p:tagLst>
</file>

<file path=ppt/tags/tag199.xml><?xml version="1.0" encoding="utf-8"?>
<p:tagLst xmlns:a="http://schemas.openxmlformats.org/drawingml/2006/main" xmlns:r="http://schemas.openxmlformats.org/officeDocument/2006/relationships" xmlns:p="http://schemas.openxmlformats.org/presentationml/2006/main">
  <p:tag name="PA" val="v5.2.7"/>
</p:tagLst>
</file>

<file path=ppt/tags/tag200.xml><?xml version="1.0" encoding="utf-8"?>
<p:tagLst xmlns:a="http://schemas.openxmlformats.org/drawingml/2006/main" xmlns:r="http://schemas.openxmlformats.org/officeDocument/2006/relationships" xmlns:p="http://schemas.openxmlformats.org/presentationml/2006/main">
  <p:tag name="PA" val="v5.2.7"/>
</p:tagLst>
</file>

<file path=ppt/tags/tag201.xml><?xml version="1.0" encoding="utf-8"?>
<p:tagLst xmlns:a="http://schemas.openxmlformats.org/drawingml/2006/main" xmlns:r="http://schemas.openxmlformats.org/officeDocument/2006/relationships" xmlns:p="http://schemas.openxmlformats.org/presentationml/2006/main">
  <p:tag name="PA" val="v5.2.7"/>
</p:tagLst>
</file>

<file path=ppt/tags/tag202.xml><?xml version="1.0" encoding="utf-8"?>
<p:tagLst xmlns:a="http://schemas.openxmlformats.org/drawingml/2006/main" xmlns:r="http://schemas.openxmlformats.org/officeDocument/2006/relationships" xmlns:p="http://schemas.openxmlformats.org/presentationml/2006/main">
  <p:tag name="PA" val="v5.2.7"/>
</p:tagLst>
</file>

<file path=ppt/tags/tag203.xml><?xml version="1.0" encoding="utf-8"?>
<p:tagLst xmlns:a="http://schemas.openxmlformats.org/drawingml/2006/main" xmlns:r="http://schemas.openxmlformats.org/officeDocument/2006/relationships" xmlns:p="http://schemas.openxmlformats.org/presentationml/2006/main">
  <p:tag name="PA" val="v5.2.7"/>
</p:tagLst>
</file>

<file path=ppt/tags/tag204.xml><?xml version="1.0" encoding="utf-8"?>
<p:tagLst xmlns:a="http://schemas.openxmlformats.org/drawingml/2006/main" xmlns:r="http://schemas.openxmlformats.org/officeDocument/2006/relationships" xmlns:p="http://schemas.openxmlformats.org/presentationml/2006/main">
  <p:tag name="PA" val="v5.2.7"/>
</p:tagLst>
</file>

<file path=ppt/tags/tag205.xml><?xml version="1.0" encoding="utf-8"?>
<p:tagLst xmlns:a="http://schemas.openxmlformats.org/drawingml/2006/main" xmlns:r="http://schemas.openxmlformats.org/officeDocument/2006/relationships" xmlns:p="http://schemas.openxmlformats.org/presentationml/2006/main">
  <p:tag name="PA" val="v5.2.7"/>
</p:tagLst>
</file>

<file path=ppt/tags/tag206.xml><?xml version="1.0" encoding="utf-8"?>
<p:tagLst xmlns:a="http://schemas.openxmlformats.org/drawingml/2006/main" xmlns:r="http://schemas.openxmlformats.org/officeDocument/2006/relationships" xmlns:p="http://schemas.openxmlformats.org/presentationml/2006/main">
  <p:tag name="PA" val="v5.2.7"/>
</p:tagLst>
</file>

<file path=ppt/tags/tag207.xml><?xml version="1.0" encoding="utf-8"?>
<p:tagLst xmlns:a="http://schemas.openxmlformats.org/drawingml/2006/main" xmlns:r="http://schemas.openxmlformats.org/officeDocument/2006/relationships" xmlns:p="http://schemas.openxmlformats.org/presentationml/2006/main">
  <p:tag name="PA" val="v5.2.7"/>
</p:tagLst>
</file>

<file path=ppt/tags/tag208.xml><?xml version="1.0" encoding="utf-8"?>
<p:tagLst xmlns:a="http://schemas.openxmlformats.org/drawingml/2006/main" xmlns:r="http://schemas.openxmlformats.org/officeDocument/2006/relationships" xmlns:p="http://schemas.openxmlformats.org/presentationml/2006/main">
  <p:tag name="PA" val="v5.2.7"/>
</p:tagLst>
</file>

<file path=ppt/tags/tag209.xml><?xml version="1.0" encoding="utf-8"?>
<p:tagLst xmlns:a="http://schemas.openxmlformats.org/drawingml/2006/main" xmlns:r="http://schemas.openxmlformats.org/officeDocument/2006/relationships" xmlns:p="http://schemas.openxmlformats.org/presentationml/2006/main">
  <p:tag name="PA" val="v5.2.7"/>
</p:tagLst>
</file>

<file path=ppt/tags/tag210.xml><?xml version="1.0" encoding="utf-8"?>
<p:tagLst xmlns:a="http://schemas.openxmlformats.org/drawingml/2006/main" xmlns:r="http://schemas.openxmlformats.org/officeDocument/2006/relationships" xmlns:p="http://schemas.openxmlformats.org/presentationml/2006/main">
  <p:tag name="PA" val="v5.2.7"/>
</p:tagLst>
</file>

<file path=ppt/tags/tag211.xml><?xml version="1.0" encoding="utf-8"?>
<p:tagLst xmlns:a="http://schemas.openxmlformats.org/drawingml/2006/main" xmlns:r="http://schemas.openxmlformats.org/officeDocument/2006/relationships" xmlns:p="http://schemas.openxmlformats.org/presentationml/2006/main">
  <p:tag name="PA" val="v5.2.7"/>
</p:tagLst>
</file>

<file path=ppt/tags/tag212.xml><?xml version="1.0" encoding="utf-8"?>
<p:tagLst xmlns:a="http://schemas.openxmlformats.org/drawingml/2006/main" xmlns:r="http://schemas.openxmlformats.org/officeDocument/2006/relationships" xmlns:p="http://schemas.openxmlformats.org/presentationml/2006/main">
  <p:tag name="PA" val="v5.2.7"/>
</p:tagLst>
</file>

<file path=ppt/tags/tag213.xml><?xml version="1.0" encoding="utf-8"?>
<p:tagLst xmlns:a="http://schemas.openxmlformats.org/drawingml/2006/main" xmlns:r="http://schemas.openxmlformats.org/officeDocument/2006/relationships" xmlns:p="http://schemas.openxmlformats.org/presentationml/2006/main">
  <p:tag name="PA" val="v5.2.7"/>
</p:tagLst>
</file>

<file path=ppt/tags/tag214.xml><?xml version="1.0" encoding="utf-8"?>
<p:tagLst xmlns:a="http://schemas.openxmlformats.org/drawingml/2006/main" xmlns:r="http://schemas.openxmlformats.org/officeDocument/2006/relationships" xmlns:p="http://schemas.openxmlformats.org/presentationml/2006/main">
  <p:tag name="PA" val="v5.2.7"/>
</p:tagLst>
</file>

<file path=ppt/tags/tag215.xml><?xml version="1.0" encoding="utf-8"?>
<p:tagLst xmlns:a="http://schemas.openxmlformats.org/drawingml/2006/main" xmlns:r="http://schemas.openxmlformats.org/officeDocument/2006/relationships" xmlns:p="http://schemas.openxmlformats.org/presentationml/2006/main">
  <p:tag name="PA" val="v5.2.7"/>
</p:tagLst>
</file>

<file path=ppt/tags/tag216.xml><?xml version="1.0" encoding="utf-8"?>
<p:tagLst xmlns:a="http://schemas.openxmlformats.org/drawingml/2006/main" xmlns:r="http://schemas.openxmlformats.org/officeDocument/2006/relationships" xmlns:p="http://schemas.openxmlformats.org/presentationml/2006/main">
  <p:tag name="PA" val="v5.2.7"/>
</p:tagLst>
</file>

<file path=ppt/tags/tag217.xml><?xml version="1.0" encoding="utf-8"?>
<p:tagLst xmlns:a="http://schemas.openxmlformats.org/drawingml/2006/main" xmlns:r="http://schemas.openxmlformats.org/officeDocument/2006/relationships" xmlns:p="http://schemas.openxmlformats.org/presentationml/2006/main">
  <p:tag name="PA" val="v5.2.7"/>
</p:tagLst>
</file>

<file path=ppt/tags/tag218.xml><?xml version="1.0" encoding="utf-8"?>
<p:tagLst xmlns:a="http://schemas.openxmlformats.org/drawingml/2006/main" xmlns:r="http://schemas.openxmlformats.org/officeDocument/2006/relationships" xmlns:p="http://schemas.openxmlformats.org/presentationml/2006/main">
  <p:tag name="PA" val="v5.2.7"/>
</p:tagLst>
</file>

<file path=ppt/tags/tag219.xml><?xml version="1.0" encoding="utf-8"?>
<p:tagLst xmlns:a="http://schemas.openxmlformats.org/drawingml/2006/main" xmlns:r="http://schemas.openxmlformats.org/officeDocument/2006/relationships" xmlns:p="http://schemas.openxmlformats.org/presentationml/2006/main">
  <p:tag name="PA" val="v5.2.7"/>
</p:tagLst>
</file>

<file path=ppt/tags/tag220.xml><?xml version="1.0" encoding="utf-8"?>
<p:tagLst xmlns:a="http://schemas.openxmlformats.org/drawingml/2006/main" xmlns:r="http://schemas.openxmlformats.org/officeDocument/2006/relationships" xmlns:p="http://schemas.openxmlformats.org/presentationml/2006/main">
  <p:tag name="PA" val="v5.2.7"/>
</p:tagLst>
</file>

<file path=ppt/tags/tag221.xml><?xml version="1.0" encoding="utf-8"?>
<p:tagLst xmlns:a="http://schemas.openxmlformats.org/drawingml/2006/main" xmlns:r="http://schemas.openxmlformats.org/officeDocument/2006/relationships" xmlns:p="http://schemas.openxmlformats.org/presentationml/2006/main">
  <p:tag name="PA" val="v5.2.7"/>
</p:tagLst>
</file>

<file path=ppt/tags/tag222.xml><?xml version="1.0" encoding="utf-8"?>
<p:tagLst xmlns:a="http://schemas.openxmlformats.org/drawingml/2006/main" xmlns:r="http://schemas.openxmlformats.org/officeDocument/2006/relationships" xmlns:p="http://schemas.openxmlformats.org/presentationml/2006/main">
  <p:tag name="PA" val="v5.2.7"/>
</p:tagLst>
</file>

<file path=ppt/tags/tag223.xml><?xml version="1.0" encoding="utf-8"?>
<p:tagLst xmlns:a="http://schemas.openxmlformats.org/drawingml/2006/main" xmlns:r="http://schemas.openxmlformats.org/officeDocument/2006/relationships" xmlns:p="http://schemas.openxmlformats.org/presentationml/2006/main">
  <p:tag name="PA" val="v5.2.7"/>
</p:tagLst>
</file>

<file path=ppt/tags/tag224.xml><?xml version="1.0" encoding="utf-8"?>
<p:tagLst xmlns:a="http://schemas.openxmlformats.org/drawingml/2006/main" xmlns:r="http://schemas.openxmlformats.org/officeDocument/2006/relationships" xmlns:p="http://schemas.openxmlformats.org/presentationml/2006/main">
  <p:tag name="PA" val="v5.2.7"/>
</p:tagLst>
</file>

<file path=ppt/tags/tag225.xml><?xml version="1.0" encoding="utf-8"?>
<p:tagLst xmlns:a="http://schemas.openxmlformats.org/drawingml/2006/main" xmlns:r="http://schemas.openxmlformats.org/officeDocument/2006/relationships" xmlns:p="http://schemas.openxmlformats.org/presentationml/2006/main">
  <p:tag name="PA" val="v5.2.7"/>
</p:tagLst>
</file>

<file path=ppt/tags/tag226.xml><?xml version="1.0" encoding="utf-8"?>
<p:tagLst xmlns:a="http://schemas.openxmlformats.org/drawingml/2006/main" xmlns:r="http://schemas.openxmlformats.org/officeDocument/2006/relationships" xmlns:p="http://schemas.openxmlformats.org/presentationml/2006/main">
  <p:tag name="PA" val="v5.2.7"/>
</p:tagLst>
</file>

<file path=ppt/tags/tag227.xml><?xml version="1.0" encoding="utf-8"?>
<p:tagLst xmlns:a="http://schemas.openxmlformats.org/drawingml/2006/main" xmlns:r="http://schemas.openxmlformats.org/officeDocument/2006/relationships" xmlns:p="http://schemas.openxmlformats.org/presentationml/2006/main">
  <p:tag name="PA" val="v5.2.7"/>
</p:tagLst>
</file>

<file path=ppt/tags/tag228.xml><?xml version="1.0" encoding="utf-8"?>
<p:tagLst xmlns:a="http://schemas.openxmlformats.org/drawingml/2006/main" xmlns:r="http://schemas.openxmlformats.org/officeDocument/2006/relationships" xmlns:p="http://schemas.openxmlformats.org/presentationml/2006/main">
  <p:tag name="PA" val="v5.2.7"/>
</p:tagLst>
</file>

<file path=ppt/tags/tag229.xml><?xml version="1.0" encoding="utf-8"?>
<p:tagLst xmlns:a="http://schemas.openxmlformats.org/drawingml/2006/main" xmlns:r="http://schemas.openxmlformats.org/officeDocument/2006/relationships" xmlns:p="http://schemas.openxmlformats.org/presentationml/2006/main">
  <p:tag name="PA" val="v5.2.7"/>
</p:tagLst>
</file>

<file path=ppt/tags/tag230.xml><?xml version="1.0" encoding="utf-8"?>
<p:tagLst xmlns:a="http://schemas.openxmlformats.org/drawingml/2006/main" xmlns:r="http://schemas.openxmlformats.org/officeDocument/2006/relationships" xmlns:p="http://schemas.openxmlformats.org/presentationml/2006/main">
  <p:tag name="PA" val="v5.2.7"/>
</p:tagLst>
</file>

<file path=ppt/tags/tag231.xml><?xml version="1.0" encoding="utf-8"?>
<p:tagLst xmlns:a="http://schemas.openxmlformats.org/drawingml/2006/main" xmlns:r="http://schemas.openxmlformats.org/officeDocument/2006/relationships" xmlns:p="http://schemas.openxmlformats.org/presentationml/2006/main">
  <p:tag name="PA" val="v5.2.7"/>
</p:tagLst>
</file>

<file path=ppt/tags/tag232.xml><?xml version="1.0" encoding="utf-8"?>
<p:tagLst xmlns:a="http://schemas.openxmlformats.org/drawingml/2006/main" xmlns:r="http://schemas.openxmlformats.org/officeDocument/2006/relationships" xmlns:p="http://schemas.openxmlformats.org/presentationml/2006/main">
  <p:tag name="PA" val="v5.2.7"/>
</p:tagLst>
</file>

<file path=ppt/tags/tag233.xml><?xml version="1.0" encoding="utf-8"?>
<p:tagLst xmlns:a="http://schemas.openxmlformats.org/drawingml/2006/main" xmlns:r="http://schemas.openxmlformats.org/officeDocument/2006/relationships" xmlns:p="http://schemas.openxmlformats.org/presentationml/2006/main">
  <p:tag name="PA" val="v5.2.7"/>
</p:tagLst>
</file>

<file path=ppt/tags/tag234.xml><?xml version="1.0" encoding="utf-8"?>
<p:tagLst xmlns:a="http://schemas.openxmlformats.org/drawingml/2006/main" xmlns:r="http://schemas.openxmlformats.org/officeDocument/2006/relationships" xmlns:p="http://schemas.openxmlformats.org/presentationml/2006/main">
  <p:tag name="PA" val="v5.2.7"/>
</p:tagLst>
</file>

<file path=ppt/tags/tag235.xml><?xml version="1.0" encoding="utf-8"?>
<p:tagLst xmlns:a="http://schemas.openxmlformats.org/drawingml/2006/main" xmlns:r="http://schemas.openxmlformats.org/officeDocument/2006/relationships" xmlns:p="http://schemas.openxmlformats.org/presentationml/2006/main">
  <p:tag name="PA" val="v5.2.7"/>
</p:tagLst>
</file>

<file path=ppt/tags/tag236.xml><?xml version="1.0" encoding="utf-8"?>
<p:tagLst xmlns:a="http://schemas.openxmlformats.org/drawingml/2006/main" xmlns:r="http://schemas.openxmlformats.org/officeDocument/2006/relationships" xmlns:p="http://schemas.openxmlformats.org/presentationml/2006/main">
  <p:tag name="PA" val="v5.2.7"/>
</p:tagLst>
</file>

<file path=ppt/tags/tag237.xml><?xml version="1.0" encoding="utf-8"?>
<p:tagLst xmlns:a="http://schemas.openxmlformats.org/drawingml/2006/main" xmlns:r="http://schemas.openxmlformats.org/officeDocument/2006/relationships" xmlns:p="http://schemas.openxmlformats.org/presentationml/2006/main">
  <p:tag name="PA" val="v5.2.7"/>
</p:tagLst>
</file>

<file path=ppt/tags/tag238.xml><?xml version="1.0" encoding="utf-8"?>
<p:tagLst xmlns:a="http://schemas.openxmlformats.org/drawingml/2006/main" xmlns:r="http://schemas.openxmlformats.org/officeDocument/2006/relationships" xmlns:p="http://schemas.openxmlformats.org/presentationml/2006/main">
  <p:tag name="PA" val="v5.2.7"/>
</p:tagLst>
</file>

<file path=ppt/tags/tag239.xml><?xml version="1.0" encoding="utf-8"?>
<p:tagLst xmlns:a="http://schemas.openxmlformats.org/drawingml/2006/main" xmlns:r="http://schemas.openxmlformats.org/officeDocument/2006/relationships" xmlns:p="http://schemas.openxmlformats.org/presentationml/2006/main">
  <p:tag name="PA" val="v5.2.7"/>
</p:tagLst>
</file>

<file path=ppt/tags/tag240.xml><?xml version="1.0" encoding="utf-8"?>
<p:tagLst xmlns:a="http://schemas.openxmlformats.org/drawingml/2006/main" xmlns:r="http://schemas.openxmlformats.org/officeDocument/2006/relationships" xmlns:p="http://schemas.openxmlformats.org/presentationml/2006/main">
  <p:tag name="PA" val="v5.2.7"/>
</p:tagLst>
</file>

<file path=ppt/tags/tag241.xml><?xml version="1.0" encoding="utf-8"?>
<p:tagLst xmlns:a="http://schemas.openxmlformats.org/drawingml/2006/main" xmlns:r="http://schemas.openxmlformats.org/officeDocument/2006/relationships" xmlns:p="http://schemas.openxmlformats.org/presentationml/2006/main">
  <p:tag name="PA" val="v5.2.7"/>
</p:tagLst>
</file>

<file path=ppt/tags/tag242.xml><?xml version="1.0" encoding="utf-8"?>
<p:tagLst xmlns:a="http://schemas.openxmlformats.org/drawingml/2006/main" xmlns:r="http://schemas.openxmlformats.org/officeDocument/2006/relationships" xmlns:p="http://schemas.openxmlformats.org/presentationml/2006/main">
  <p:tag name="PA" val="v5.2.7"/>
</p:tagLst>
</file>

<file path=ppt/tags/tag243.xml><?xml version="1.0" encoding="utf-8"?>
<p:tagLst xmlns:a="http://schemas.openxmlformats.org/drawingml/2006/main" xmlns:r="http://schemas.openxmlformats.org/officeDocument/2006/relationships" xmlns:p="http://schemas.openxmlformats.org/presentationml/2006/main">
  <p:tag name="PA" val="v5.2.7"/>
</p:tagLst>
</file>

<file path=ppt/tags/tag244.xml><?xml version="1.0" encoding="utf-8"?>
<p:tagLst xmlns:a="http://schemas.openxmlformats.org/drawingml/2006/main" xmlns:r="http://schemas.openxmlformats.org/officeDocument/2006/relationships" xmlns:p="http://schemas.openxmlformats.org/presentationml/2006/main">
  <p:tag name="PA" val="v5.2.7"/>
</p:tagLst>
</file>

<file path=ppt/tags/tag245.xml><?xml version="1.0" encoding="utf-8"?>
<p:tagLst xmlns:a="http://schemas.openxmlformats.org/drawingml/2006/main" xmlns:r="http://schemas.openxmlformats.org/officeDocument/2006/relationships" xmlns:p="http://schemas.openxmlformats.org/presentationml/2006/main">
  <p:tag name="PA" val="v5.2.7"/>
</p:tagLst>
</file>

<file path=ppt/tags/tag246.xml><?xml version="1.0" encoding="utf-8"?>
<p:tagLst xmlns:a="http://schemas.openxmlformats.org/drawingml/2006/main" xmlns:r="http://schemas.openxmlformats.org/officeDocument/2006/relationships" xmlns:p="http://schemas.openxmlformats.org/presentationml/2006/main">
  <p:tag name="PA" val="v5.2.7"/>
</p:tagLst>
</file>

<file path=ppt/tags/tag247.xml><?xml version="1.0" encoding="utf-8"?>
<p:tagLst xmlns:a="http://schemas.openxmlformats.org/drawingml/2006/main" xmlns:r="http://schemas.openxmlformats.org/officeDocument/2006/relationships" xmlns:p="http://schemas.openxmlformats.org/presentationml/2006/main">
  <p:tag name="PA" val="v5.2.7"/>
</p:tagLst>
</file>

<file path=ppt/tags/tag248.xml><?xml version="1.0" encoding="utf-8"?>
<p:tagLst xmlns:a="http://schemas.openxmlformats.org/drawingml/2006/main" xmlns:r="http://schemas.openxmlformats.org/officeDocument/2006/relationships" xmlns:p="http://schemas.openxmlformats.org/presentationml/2006/main">
  <p:tag name="PA" val="v5.2.7"/>
</p:tagLst>
</file>

<file path=ppt/tags/tag249.xml><?xml version="1.0" encoding="utf-8"?>
<p:tagLst xmlns:a="http://schemas.openxmlformats.org/drawingml/2006/main" xmlns:r="http://schemas.openxmlformats.org/officeDocument/2006/relationships" xmlns:p="http://schemas.openxmlformats.org/presentationml/2006/main">
  <p:tag name="PA" val="v5.2.7"/>
</p:tagLst>
</file>

<file path=ppt/tags/tag250.xml><?xml version="1.0" encoding="utf-8"?>
<p:tagLst xmlns:a="http://schemas.openxmlformats.org/drawingml/2006/main" xmlns:r="http://schemas.openxmlformats.org/officeDocument/2006/relationships" xmlns:p="http://schemas.openxmlformats.org/presentationml/2006/main">
  <p:tag name="PA" val="v5.2.7"/>
</p:tagLst>
</file>

<file path=ppt/tags/tag251.xml><?xml version="1.0" encoding="utf-8"?>
<p:tagLst xmlns:a="http://schemas.openxmlformats.org/drawingml/2006/main" xmlns:r="http://schemas.openxmlformats.org/officeDocument/2006/relationships" xmlns:p="http://schemas.openxmlformats.org/presentationml/2006/main">
  <p:tag name="PA" val="v5.2.7"/>
</p:tagLst>
</file>

<file path=ppt/tags/tag252.xml><?xml version="1.0" encoding="utf-8"?>
<p:tagLst xmlns:a="http://schemas.openxmlformats.org/drawingml/2006/main" xmlns:r="http://schemas.openxmlformats.org/officeDocument/2006/relationships" xmlns:p="http://schemas.openxmlformats.org/presentationml/2006/main">
  <p:tag name="PA" val="v5.2.7"/>
</p:tagLst>
</file>

<file path=ppt/tags/tag253.xml><?xml version="1.0" encoding="utf-8"?>
<p:tagLst xmlns:a="http://schemas.openxmlformats.org/drawingml/2006/main" xmlns:r="http://schemas.openxmlformats.org/officeDocument/2006/relationships" xmlns:p="http://schemas.openxmlformats.org/presentationml/2006/main">
  <p:tag name="PA" val="v5.2.7"/>
</p:tagLst>
</file>

<file path=ppt/tags/tag254.xml><?xml version="1.0" encoding="utf-8"?>
<p:tagLst xmlns:a="http://schemas.openxmlformats.org/drawingml/2006/main" xmlns:r="http://schemas.openxmlformats.org/officeDocument/2006/relationships" xmlns:p="http://schemas.openxmlformats.org/presentationml/2006/main">
  <p:tag name="PA" val="v5.2.7"/>
</p:tagLst>
</file>

<file path=ppt/tags/tag255.xml><?xml version="1.0" encoding="utf-8"?>
<p:tagLst xmlns:a="http://schemas.openxmlformats.org/drawingml/2006/main" xmlns:r="http://schemas.openxmlformats.org/officeDocument/2006/relationships" xmlns:p="http://schemas.openxmlformats.org/presentationml/2006/main">
  <p:tag name="PA" val="v5.2.7"/>
</p:tagLst>
</file>

<file path=ppt/tags/tag256.xml><?xml version="1.0" encoding="utf-8"?>
<p:tagLst xmlns:a="http://schemas.openxmlformats.org/drawingml/2006/main" xmlns:r="http://schemas.openxmlformats.org/officeDocument/2006/relationships" xmlns:p="http://schemas.openxmlformats.org/presentationml/2006/main">
  <p:tag name="PA" val="v5.2.7"/>
</p:tagLst>
</file>

<file path=ppt/tags/tag257.xml><?xml version="1.0" encoding="utf-8"?>
<p:tagLst xmlns:a="http://schemas.openxmlformats.org/drawingml/2006/main" xmlns:r="http://schemas.openxmlformats.org/officeDocument/2006/relationships" xmlns:p="http://schemas.openxmlformats.org/presentationml/2006/main">
  <p:tag name="PA" val="v5.2.7"/>
</p:tagLst>
</file>

<file path=ppt/tags/tag258.xml><?xml version="1.0" encoding="utf-8"?>
<p:tagLst xmlns:a="http://schemas.openxmlformats.org/drawingml/2006/main" xmlns:r="http://schemas.openxmlformats.org/officeDocument/2006/relationships" xmlns:p="http://schemas.openxmlformats.org/presentationml/2006/main">
  <p:tag name="PA" val="v5.2.7"/>
</p:tagLst>
</file>

<file path=ppt/tags/tag259.xml><?xml version="1.0" encoding="utf-8"?>
<p:tagLst xmlns:a="http://schemas.openxmlformats.org/drawingml/2006/main" xmlns:r="http://schemas.openxmlformats.org/officeDocument/2006/relationships" xmlns:p="http://schemas.openxmlformats.org/presentationml/2006/main">
  <p:tag name="PA" val="v5.2.7"/>
</p:tagLst>
</file>

<file path=ppt/tags/tag260.xml><?xml version="1.0" encoding="utf-8"?>
<p:tagLst xmlns:a="http://schemas.openxmlformats.org/drawingml/2006/main" xmlns:r="http://schemas.openxmlformats.org/officeDocument/2006/relationships" xmlns:p="http://schemas.openxmlformats.org/presentationml/2006/main">
  <p:tag name="PA" val="v5.2.7"/>
</p:tagLst>
</file>

<file path=ppt/tags/tag261.xml><?xml version="1.0" encoding="utf-8"?>
<p:tagLst xmlns:a="http://schemas.openxmlformats.org/drawingml/2006/main" xmlns:r="http://schemas.openxmlformats.org/officeDocument/2006/relationships" xmlns:p="http://schemas.openxmlformats.org/presentationml/2006/main">
  <p:tag name="PA" val="v5.2.7"/>
</p:tagLst>
</file>

<file path=ppt/tags/tag262.xml><?xml version="1.0" encoding="utf-8"?>
<p:tagLst xmlns:a="http://schemas.openxmlformats.org/drawingml/2006/main" xmlns:r="http://schemas.openxmlformats.org/officeDocument/2006/relationships" xmlns:p="http://schemas.openxmlformats.org/presentationml/2006/main">
  <p:tag name="PA" val="v5.2.7"/>
</p:tagLst>
</file>

<file path=ppt/tags/tag263.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7933,&quot;width&quot;:5364}"/>
</p:tagLst>
</file>

<file path=ppt/tags/tag264.xml><?xml version="1.0" encoding="utf-8"?>
<p:tagLst xmlns:a="http://schemas.openxmlformats.org/drawingml/2006/main" xmlns:r="http://schemas.openxmlformats.org/officeDocument/2006/relationships" xmlns:p="http://schemas.openxmlformats.org/presentationml/2006/main">
  <p:tag name="PA" val="v5.2.7"/>
</p:tagLst>
</file>

<file path=ppt/tags/tag265.xml><?xml version="1.0" encoding="utf-8"?>
<p:tagLst xmlns:a="http://schemas.openxmlformats.org/drawingml/2006/main" xmlns:r="http://schemas.openxmlformats.org/officeDocument/2006/relationships" xmlns:p="http://schemas.openxmlformats.org/presentationml/2006/main">
  <p:tag name="PA" val="v5.2.7"/>
</p:tagLst>
</file>

<file path=ppt/tags/tag266.xml><?xml version="1.0" encoding="utf-8"?>
<p:tagLst xmlns:a="http://schemas.openxmlformats.org/drawingml/2006/main" xmlns:r="http://schemas.openxmlformats.org/officeDocument/2006/relationships" xmlns:p="http://schemas.openxmlformats.org/presentationml/2006/main">
  <p:tag name="PA" val="v5.2.7"/>
</p:tagLst>
</file>

<file path=ppt/tags/tag267.xml><?xml version="1.0" encoding="utf-8"?>
<p:tagLst xmlns:a="http://schemas.openxmlformats.org/drawingml/2006/main" xmlns:r="http://schemas.openxmlformats.org/officeDocument/2006/relationships" xmlns:p="http://schemas.openxmlformats.org/presentationml/2006/main">
  <p:tag name="PA" val="v5.2.7"/>
</p:tagLst>
</file>

<file path=ppt/tags/tag268.xml><?xml version="1.0" encoding="utf-8"?>
<p:tagLst xmlns:a="http://schemas.openxmlformats.org/drawingml/2006/main" xmlns:r="http://schemas.openxmlformats.org/officeDocument/2006/relationships" xmlns:p="http://schemas.openxmlformats.org/presentationml/2006/main">
  <p:tag name="PA" val="v5.2.7"/>
</p:tagLst>
</file>

<file path=ppt/tags/tag269.xml><?xml version="1.0" encoding="utf-8"?>
<p:tagLst xmlns:a="http://schemas.openxmlformats.org/drawingml/2006/main" xmlns:r="http://schemas.openxmlformats.org/officeDocument/2006/relationships" xmlns:p="http://schemas.openxmlformats.org/presentationml/2006/main">
  <p:tag name="PA" val="v5.2.7"/>
</p:tagLst>
</file>

<file path=ppt/tags/tag270.xml><?xml version="1.0" encoding="utf-8"?>
<p:tagLst xmlns:a="http://schemas.openxmlformats.org/drawingml/2006/main" xmlns:r="http://schemas.openxmlformats.org/officeDocument/2006/relationships" xmlns:p="http://schemas.openxmlformats.org/presentationml/2006/main">
  <p:tag name="PA" val="v5.2.7"/>
</p:tagLst>
</file>

<file path=ppt/tags/tag271.xml><?xml version="1.0" encoding="utf-8"?>
<p:tagLst xmlns:a="http://schemas.openxmlformats.org/drawingml/2006/main" xmlns:r="http://schemas.openxmlformats.org/officeDocument/2006/relationships" xmlns:p="http://schemas.openxmlformats.org/presentationml/2006/main">
  <p:tag name="PA" val="v5.2.7"/>
</p:tagLst>
</file>

<file path=ppt/tags/tag272.xml><?xml version="1.0" encoding="utf-8"?>
<p:tagLst xmlns:a="http://schemas.openxmlformats.org/drawingml/2006/main" xmlns:r="http://schemas.openxmlformats.org/officeDocument/2006/relationships" xmlns:p="http://schemas.openxmlformats.org/presentationml/2006/main">
  <p:tag name="PA" val="v5.2.7"/>
</p:tagLst>
</file>

<file path=ppt/tags/tag273.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7933,&quot;width&quot;:5364}"/>
</p:tagLst>
</file>

<file path=ppt/tags/tag274.xml><?xml version="1.0" encoding="utf-8"?>
<p:tagLst xmlns:a="http://schemas.openxmlformats.org/drawingml/2006/main" xmlns:r="http://schemas.openxmlformats.org/officeDocument/2006/relationships" xmlns:p="http://schemas.openxmlformats.org/presentationml/2006/main">
  <p:tag name="ISLIDE.VECTOR" val="a0d0c382-c5dd-409c-aa7c-4d4120beef44"/>
</p:tagLst>
</file>

<file path=ppt/tags/tag275.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0.xml><?xml version="1.0" encoding="utf-8"?>
<p:tagLst xmlns:a="http://schemas.openxmlformats.org/drawingml/2006/main" xmlns:r="http://schemas.openxmlformats.org/officeDocument/2006/relationships" xmlns:p="http://schemas.openxmlformats.org/presentationml/2006/main">
  <p:tag name="KSO_WM_UNIT_TABLE_BEAUTIFY" val="smartTable{4a2dce4b-c09c-41b6-8e49-5cfac9a9ee98}"/>
  <p:tag name="TABLE_ENDDRAG_ORIGIN_RECT" val="718*234"/>
  <p:tag name="TABLE_ENDDRAG_RECT" val="168*282*718*234"/>
</p:tagLst>
</file>

<file path=ppt/tags/tag2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2.xml><?xml version="1.0" encoding="utf-8"?>
<p:tagLst xmlns:a="http://schemas.openxmlformats.org/drawingml/2006/main" xmlns:r="http://schemas.openxmlformats.org/officeDocument/2006/relationships" xmlns:p="http://schemas.openxmlformats.org/presentationml/2006/main">
  <p:tag name="KSO_WM_UNIT_TABLE_BEAUTIFY" val="smartTable{4a2dce4b-c09c-41b6-8e49-5cfac9a9ee98}"/>
  <p:tag name="TABLE_ENDDRAG_ORIGIN_RECT" val="718*234"/>
  <p:tag name="TABLE_ENDDRAG_RECT" val="168*282*718*234"/>
  <p:tag name="KSO_WM_BEAUTIFY_FLAG" val=""/>
</p:tagLst>
</file>

<file path=ppt/tags/tag2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5.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3_主题5">
  <a:themeElements>
    <a:clrScheme name="上汽大众（iSlide设计）">
      <a:dk1>
        <a:srgbClr val="000000"/>
      </a:dk1>
      <a:lt1>
        <a:srgbClr val="FFFFFF"/>
      </a:lt1>
      <a:dk2>
        <a:srgbClr val="456071"/>
      </a:dk2>
      <a:lt2>
        <a:srgbClr val="DCE6F0"/>
      </a:lt2>
      <a:accent1>
        <a:srgbClr val="7D868E"/>
      </a:accent1>
      <a:accent2>
        <a:srgbClr val="456071"/>
      </a:accent2>
      <a:accent3>
        <a:srgbClr val="0099DA"/>
      </a:accent3>
      <a:accent4>
        <a:srgbClr val="6D8FA5"/>
      </a:accent4>
      <a:accent5>
        <a:srgbClr val="A7BBC9"/>
      </a:accent5>
      <a:accent6>
        <a:srgbClr val="3B648A"/>
      </a:accent6>
      <a:hlink>
        <a:srgbClr val="0099DA"/>
      </a:hlink>
      <a:folHlink>
        <a:srgbClr val="A6BBC8"/>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gradFill flip="none" rotWithShape="1">
          <a:gsLst>
            <a:gs pos="100000">
              <a:srgbClr val="00C898"/>
            </a:gs>
            <a:gs pos="0">
              <a:srgbClr val="04B5EC"/>
            </a:gs>
          </a:gsLst>
          <a:lin ang="0" scaled="1"/>
          <a:tileRect/>
        </a:gradFill>
        <a:ln>
          <a:noFill/>
        </a:ln>
        <a:effectLst>
          <a:outerShdw blurRad="152400" dist="63500" dir="2700000" sx="101000" sy="101000" algn="tl" rotWithShape="0">
            <a:prstClr val="black">
              <a:alpha val="21000"/>
            </a:prst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7623</TotalTime>
  <Words>24494</Words>
  <Application>Microsoft Office PowerPoint</Application>
  <PresentationFormat>宽屏</PresentationFormat>
  <Paragraphs>3275</Paragraphs>
  <Slides>126</Slides>
  <Notes>125</Notes>
  <HiddenSlides>0</HiddenSlides>
  <MMClips>2</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126</vt:i4>
      </vt:variant>
    </vt:vector>
  </HeadingPairs>
  <TitlesOfParts>
    <vt:vector size="142" baseType="lpstr">
      <vt:lpstr>阿里巴巴普惠体 B</vt:lpstr>
      <vt:lpstr>等线</vt:lpstr>
      <vt:lpstr>方正兰亭中黑_GBK</vt:lpstr>
      <vt:lpstr>方正中倩简体</vt:lpstr>
      <vt:lpstr>汉仪力量黑简</vt:lpstr>
      <vt:lpstr>思源黑体 CN Medium</vt:lpstr>
      <vt:lpstr>宋体</vt:lpstr>
      <vt:lpstr>微软雅黑</vt:lpstr>
      <vt:lpstr>Arial</vt:lpstr>
      <vt:lpstr>Calibri</vt:lpstr>
      <vt:lpstr>Century Gothic</vt:lpstr>
      <vt:lpstr>Franklin Gothic Book</vt:lpstr>
      <vt:lpstr>Times New Roman</vt:lpstr>
      <vt:lpstr>Verdana</vt:lpstr>
      <vt:lpstr>Wingdings</vt:lpstr>
      <vt:lpstr>3_主题5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hanwen jiang</cp:lastModifiedBy>
  <cp:revision>1964</cp:revision>
  <dcterms:created xsi:type="dcterms:W3CDTF">2019-03-01T09:37:00Z</dcterms:created>
  <dcterms:modified xsi:type="dcterms:W3CDTF">2024-04-02T08:20:36Z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2052-11.1.0.11875</vt:lpwstr>
  </property>
  <property fmtid="{D5CDD505-2E9C-101B-9397-08002B2CF9AE}" pid="3" name="ICV">
    <vt:lpwstr>DC30F7E8B13B40468A266D435C5C88C7</vt:lpwstr>
  </property>
</Properties>
</file>