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7993" r:id="rId1"/>
    <p:sldMasterId id="2147498030" r:id="rId2"/>
  </p:sldMasterIdLst>
  <p:notesMasterIdLst>
    <p:notesMasterId r:id="rId3"/>
  </p:notesMasterIdLst>
  <p:sldIdLst>
    <p:sldId id="6468" r:id="rId4"/>
    <p:sldId id="6473" r:id="rId5"/>
    <p:sldId id="6478" r:id="rId6"/>
    <p:sldId id="6482" r:id="rId7"/>
    <p:sldId id="6485" r:id="rId8"/>
    <p:sldId id="6488" r:id="rId9"/>
    <p:sldId id="6491" r:id="rId10"/>
    <p:sldId id="6495" r:id="rId11"/>
    <p:sldId id="6499" r:id="rId12"/>
    <p:sldId id="6502" r:id="rId13"/>
    <p:sldId id="6505" r:id="rId14"/>
    <p:sldId id="6508" r:id="rId15"/>
    <p:sldId id="6512" r:id="rId16"/>
    <p:sldId id="6516" r:id="rId17"/>
    <p:sldId id="6519" r:id="rId18"/>
    <p:sldId id="6522" r:id="rId19"/>
    <p:sldId id="6525" r:id="rId20"/>
    <p:sldId id="6529" r:id="rId21"/>
    <p:sldId id="6533" r:id="rId22"/>
    <p:sldId id="6536" r:id="rId23"/>
    <p:sldId id="6539" r:id="rId24"/>
    <p:sldId id="6542" r:id="rId25"/>
    <p:sldId id="6546" r:id="rId26"/>
    <p:sldId id="6550" r:id="rId27"/>
    <p:sldId id="6553" r:id="rId28"/>
    <p:sldId id="6556" r:id="rId29"/>
    <p:sldId id="6559" r:id="rId30"/>
    <p:sldId id="6563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image" Target="../media/image2.jpe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image" Target="../media/image2.jpeg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tags" Target="../tags/tag42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image" Target="../media/image1.png"/><Relationship Id="rId6" Type="http://schemas.openxmlformats.org/officeDocument/2006/relationships/tags" Target="../tags/tag81.xml"/><Relationship Id="rId7" Type="http://schemas.openxmlformats.org/officeDocument/2006/relationships/image" Target="../media/image2.jpeg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1" name="直接连接符 1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4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直接连接符 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2926080" y="604911"/>
            <a:ext cx="0" cy="5627077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/>
          <a:noFill/>
        </p:spPr>
        <p:txBody>
          <a:bodyPr anchor="ctr" anchorCtr="0" bIns="0" lIns="0" rIns="0" rtlCol="0" tIns="0" vert="eaVert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9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1" name="直接连接符 1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3600" i="0" kern="1200" kumimoji="0" noProof="1" normalizeH="0" spc="300" err="1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/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9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9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1" name="直接连接符 1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3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5" name="直接连接符 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7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8000" i="0" kern="1200" kumimoji="0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994" r:id="rId1"/>
    <p:sldLayoutId id="2147497995" r:id="rId2"/>
    <p:sldLayoutId id="2147497996" r:id="rId3"/>
    <p:sldLayoutId id="2147497997" r:id="rId4"/>
    <p:sldLayoutId id="2147497998" r:id="rId5"/>
    <p:sldLayoutId id="2147497999" r:id="rId6"/>
    <p:sldLayoutId id="2147498000" r:id="rId7"/>
    <p:sldLayoutId id="2147498001" r:id="rId8"/>
    <p:sldLayoutId id="2147498002" r:id="rId9"/>
    <p:sldLayoutId id="2147498003" r:id="rId10"/>
    <p:sldLayoutId id="214749800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031" r:id="rId1"/>
    <p:sldLayoutId id="2147498032" r:id="rId2"/>
    <p:sldLayoutId id="2147498033" r:id="rId3"/>
    <p:sldLayoutId id="2147498034" r:id="rId4"/>
    <p:sldLayoutId id="2147498035" r:id="rId5"/>
    <p:sldLayoutId id="2147498036" r:id="rId6"/>
    <p:sldLayoutId id="2147498037" r:id="rId7"/>
    <p:sldLayoutId id="2147498038" r:id="rId8"/>
    <p:sldLayoutId id="2147498039" r:id="rId9"/>
    <p:sldLayoutId id="2147498040" r:id="rId10"/>
    <p:sldLayoutId id="2147498041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slideLayout" Target="../slideLayouts/slideLayout14.xml"/><Relationship Id="rId1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tags" Target="../tags/tag165.xml"/><Relationship Id="rId14" Type="http://schemas.openxmlformats.org/officeDocument/2006/relationships/tags" Target="../tags/tag166.xml"/><Relationship Id="rId15" Type="http://schemas.openxmlformats.org/officeDocument/2006/relationships/tags" Target="../tags/tag167.xml"/><Relationship Id="rId16" Type="http://schemas.openxmlformats.org/officeDocument/2006/relationships/tags" Target="../tags/tag168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tags" Target="../tags/tag196.xml"/><Relationship Id="rId14" Type="http://schemas.openxmlformats.org/officeDocument/2006/relationships/tags" Target="../tags/tag197.xml"/><Relationship Id="rId15" Type="http://schemas.openxmlformats.org/officeDocument/2006/relationships/tags" Target="../tags/tag198.xml"/><Relationship Id="rId16" Type="http://schemas.openxmlformats.org/officeDocument/2006/relationships/tags" Target="../tags/tag199.xml"/><Relationship Id="rId17" Type="http://schemas.openxmlformats.org/officeDocument/2006/relationships/tags" Target="../tags/tag200.xml"/><Relationship Id="rId18" Type="http://schemas.openxmlformats.org/officeDocument/2006/relationships/tags" Target="../tags/tag201.xml"/><Relationship Id="rId19" Type="http://schemas.openxmlformats.org/officeDocument/2006/relationships/tags" Target="../tags/tag202.xml"/><Relationship Id="rId20" Type="http://schemas.openxmlformats.org/officeDocument/2006/relationships/tags" Target="../tags/tag203.xml"/><Relationship Id="rId21" Type="http://schemas.openxmlformats.org/officeDocument/2006/relationships/tags" Target="../tags/tag204.xml"/><Relationship Id="rId22" Type="http://schemas.openxmlformats.org/officeDocument/2006/relationships/tags" Target="../tags/tag205.xml"/><Relationship Id="rId23" Type="http://schemas.openxmlformats.org/officeDocument/2006/relationships/tags" Target="../tags/tag206.xml"/><Relationship Id="rId24" Type="http://schemas.openxmlformats.org/officeDocument/2006/relationships/tags" Target="../tags/tag207.xml"/><Relationship Id="rId25" Type="http://schemas.openxmlformats.org/officeDocument/2006/relationships/tags" Target="../tags/tag208.xml"/><Relationship Id="rId26" Type="http://schemas.openxmlformats.org/officeDocument/2006/relationships/tags" Target="../tags/tag209.xml"/><Relationship Id="rId27" Type="http://schemas.openxmlformats.org/officeDocument/2006/relationships/tags" Target="../tags/tag210.xml"/><Relationship Id="rId28" Type="http://schemas.openxmlformats.org/officeDocument/2006/relationships/tags" Target="../tags/tag211.xml"/><Relationship Id="rId29" Type="http://schemas.openxmlformats.org/officeDocument/2006/relationships/tags" Target="../tags/tag212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tags" Target="../tags/tag248.xml"/><Relationship Id="rId14" Type="http://schemas.openxmlformats.org/officeDocument/2006/relationships/tags" Target="../tags/tag249.xml"/><Relationship Id="rId15" Type="http://schemas.openxmlformats.org/officeDocument/2006/relationships/tags" Target="../tags/tag250.xml"/><Relationship Id="rId16" Type="http://schemas.openxmlformats.org/officeDocument/2006/relationships/tags" Target="../tags/tag251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tags" Target="../tags/tag311.xml"/><Relationship Id="rId14" Type="http://schemas.openxmlformats.org/officeDocument/2006/relationships/tags" Target="../tags/tag312.xml"/><Relationship Id="rId15" Type="http://schemas.openxmlformats.org/officeDocument/2006/relationships/tags" Target="../tags/tag313.xml"/><Relationship Id="rId16" Type="http://schemas.openxmlformats.org/officeDocument/2006/relationships/tags" Target="../tags/tag314.xml"/><Relationship Id="rId17" Type="http://schemas.openxmlformats.org/officeDocument/2006/relationships/tags" Target="../tags/tag315.xml"/><Relationship Id="rId18" Type="http://schemas.openxmlformats.org/officeDocument/2006/relationships/tags" Target="../tags/tag316.xml"/><Relationship Id="rId19" Type="http://schemas.openxmlformats.org/officeDocument/2006/relationships/tags" Target="../tags/tag317.xml"/><Relationship Id="rId20" Type="http://schemas.openxmlformats.org/officeDocument/2006/relationships/tags" Target="../tags/tag318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tags" Target="../tags/tag370.xml"/><Relationship Id="rId10" Type="http://schemas.openxmlformats.org/officeDocument/2006/relationships/tags" Target="../tags/tag371.xml"/><Relationship Id="rId11" Type="http://schemas.openxmlformats.org/officeDocument/2006/relationships/tags" Target="../tags/tag372.xml"/><Relationship Id="rId12" Type="http://schemas.openxmlformats.org/officeDocument/2006/relationships/tags" Target="../tags/tag373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tags" Target="../tags/tag377.xml"/><Relationship Id="rId5" Type="http://schemas.openxmlformats.org/officeDocument/2006/relationships/tags" Target="../tags/tag378.xml"/><Relationship Id="rId6" Type="http://schemas.openxmlformats.org/officeDocument/2006/relationships/tags" Target="../tags/tag379.xml"/><Relationship Id="rId7" Type="http://schemas.openxmlformats.org/officeDocument/2006/relationships/tags" Target="../tags/tag380.xml"/><Relationship Id="rId8" Type="http://schemas.openxmlformats.org/officeDocument/2006/relationships/tags" Target="../tags/tag381.xml"/><Relationship Id="rId9" Type="http://schemas.openxmlformats.org/officeDocument/2006/relationships/tags" Target="../tags/tag382.xml"/><Relationship Id="rId10" Type="http://schemas.openxmlformats.org/officeDocument/2006/relationships/tags" Target="../tags/tag383.xml"/><Relationship Id="rId11" Type="http://schemas.openxmlformats.org/officeDocument/2006/relationships/tags" Target="../tags/tag384.xml"/><Relationship Id="rId12" Type="http://schemas.openxmlformats.org/officeDocument/2006/relationships/tags" Target="../tags/tag385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小学生参与社会实践活动的机会与挑战</a:t>
            </a:r>
            <a:endParaRPr altLang="en-US" dirty="0" lang="zh-CN"/>
          </a:p>
        </p:txBody>
      </p:sp>
    </p:spTree>
    <p:custDataLst>
      <p:tags r:id="rId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0" name="序号"/>
          <p:cNvSpPr txBox="1"/>
          <p:nvPr>
            <p:custDataLst>
              <p:tags r:id="rId2"/>
            </p:custDataLst>
          </p:nvPr>
        </p:nvSpPr>
        <p:spPr>
          <a:xfrm>
            <a:off x="318960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3"/>
            </p:custDataLst>
          </p:nvPr>
        </p:nvSpPr>
        <p:spPr>
          <a:xfrm>
            <a:off x="4132580" y="122047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小学生参与社会实践活动的机会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4"/>
            </p:custDataLst>
          </p:nvPr>
        </p:nvSpPr>
        <p:spPr>
          <a:xfrm>
            <a:off x="738187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5"/>
            </p:custDataLst>
          </p:nvPr>
        </p:nvSpPr>
        <p:spPr>
          <a:xfrm>
            <a:off x="8324850" y="119189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小学生参与社会实践活动的挑战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6"/>
            </p:custDataLst>
          </p:nvPr>
        </p:nvSpPr>
        <p:spPr>
          <a:xfrm>
            <a:off x="318960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7"/>
            </p:custDataLst>
          </p:nvPr>
        </p:nvSpPr>
        <p:spPr>
          <a:xfrm>
            <a:off x="4132580" y="282638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如何把握小学生参与社会实践活动的机会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8"/>
            </p:custDataLst>
          </p:nvPr>
        </p:nvSpPr>
        <p:spPr>
          <a:xfrm>
            <a:off x="738187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9"/>
            </p:custDataLst>
          </p:nvPr>
        </p:nvSpPr>
        <p:spPr>
          <a:xfrm>
            <a:off x="8324850" y="285623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如何应对小学生参与社会实践活动的挑战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0"/>
            </p:custDataLst>
          </p:nvPr>
        </p:nvSpPr>
        <p:spPr>
          <a:xfrm>
            <a:off x="3189605" y="478536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1"/>
            </p:custDataLst>
          </p:nvPr>
        </p:nvSpPr>
        <p:spPr>
          <a:xfrm>
            <a:off x="4132580" y="452501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小学生参与社会实践活动的意义与价值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2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小学生参与社会实践活动的机会</a:t>
            </a:r>
            <a:endParaRPr altLang="en-US" dirty="0" lang="zh-CN"/>
          </a:p>
        </p:txBody>
      </p:sp>
      <p:sp>
        <p:nvSpPr>
          <p:cNvPr id="104887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培养社会责任感</a:t>
            </a:r>
            <a:endParaRPr altLang="en-US" lang="zh-CN"/>
          </a:p>
        </p:txBody>
      </p:sp>
      <p:sp>
        <p:nvSpPr>
          <p:cNvPr id="104891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2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2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3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3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在社会实践活动中，小学生可以学习到团队合作、沟通交流等能力，提高自身素质。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3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通过为社会做出贡献，小学生可以获得成就感和自信心，激发积极向上的精神。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3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参与社会实践活动有助于小学生了解社会和国情，增强社会责任感。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4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通过参与社会实践活动，小学生可以亲身感受到社会的温暖和关爱，从而培养感恩社会的情感。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提升综合素质</a:t>
            </a:r>
            <a:endParaRPr altLang="en-US" lang="zh-CN"/>
          </a:p>
        </p:txBody>
      </p:sp>
      <p:sp>
        <p:nvSpPr>
          <p:cNvPr id="1048976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培养社会责任感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82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4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6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提升团队合作能力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88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0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2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增强沟通能力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94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6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8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拓宽视野，了解社会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增强团队协作能力</a:t>
            </a:r>
            <a:endParaRPr altLang="en-US" lang="zh-CN"/>
          </a:p>
        </p:txBody>
      </p:sp>
      <p:sp>
        <p:nvSpPr>
          <p:cNvPr id="104903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38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2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4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0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通过实践活动，小学生可以学会如何与不同性格、背景的人合作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2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团队协作能力是未来工作生活中不可或缺的能力，从小培养有助于提高小学生的综合素质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参与社会实践活动可以帮助小学生更好地理解团队协作的重要性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6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在活动中，小学生需要与同伴相互配合，共同完成任务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拓展人际关系</a:t>
            </a:r>
            <a:endParaRPr altLang="en-US" lang="zh-CN"/>
          </a:p>
        </p:txBody>
      </p:sp>
      <p:sp>
        <p:nvSpPr>
          <p:cNvPr id="1049092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6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8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增强自信心和表达能力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4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6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结识新朋友，拓展社交圈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0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2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4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培养沟通协作能力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8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0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2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拓展视野，了解社会多元文化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小学生参与社会实践活动的挑战</a:t>
            </a:r>
            <a:endParaRPr altLang="en-US" dirty="0" lang="zh-CN"/>
          </a:p>
        </p:txBody>
      </p:sp>
      <p:sp>
        <p:nvSpPr>
          <p:cNvPr id="10491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时间安排问题</a:t>
            </a:r>
            <a:endParaRPr altLang="en-US" lang="zh-CN"/>
          </a:p>
        </p:txBody>
      </p:sp>
      <p:sp>
        <p:nvSpPr>
          <p:cNvPr id="1049206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小学生课业负担较重，难以抽出足够的时间参与社会实践活动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家长对子女课业成绩的过度关注，导致对参与社会实践活动的支持度不高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学校对社会实践活动的重视程度不够，缺乏系统的课程安排和指导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社会实践活动的时间安排不够合理，与小学生的作息时间冲突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活动内容与学习内容的衔接问题</a:t>
            </a:r>
            <a:endParaRPr altLang="en-US" lang="zh-CN"/>
          </a:p>
        </p:txBody>
      </p:sp>
      <p:sp>
        <p:nvSpPr>
          <p:cNvPr id="1049264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6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8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0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2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4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6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8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0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2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4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6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8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0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2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94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96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98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00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小学生参与社会实践活动时，学习内容与活动内容可能存在不衔接的情况。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教师需要关注活动内容与学习内容的衔接，确保学生在活动中能够学以致用。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活动内容与学习内容的衔接问题可能导致学生缺乏兴趣和动力，影响参与度。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学生在活动中可能无法将所学知识运用到实际中，导致学习效果不佳。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安全保障问题</a:t>
            </a:r>
            <a:endParaRPr altLang="en-US" lang="zh-CN"/>
          </a:p>
        </p:txBody>
      </p:sp>
      <p:sp>
        <p:nvSpPr>
          <p:cNvPr id="1049342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4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6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48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5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缺乏专业的安全保障措施和应急预案，难以应对突发情况。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2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小学生在参与社会实践活动时可能面临安全风险，如交通安全、人身安全等。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部分社会实践活动场所可能存在安全隐患，需要加强安全检查和评估。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小学生自我保护意识较弱，需要加强安全教育和培训。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家长观念的转变</a:t>
            </a:r>
            <a:endParaRPr altLang="en-US" lang="zh-CN"/>
          </a:p>
        </p:txBody>
      </p:sp>
      <p:sp>
        <p:nvSpPr>
          <p:cNvPr id="1049392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4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6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家长对小学生参与社会实践活动的态度由担忧转变为支持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98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0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2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家长意识到社会实践活动对小学生成长的重要性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04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6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8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家长逐渐接受社会实践活动作为小学生教育的一部分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10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2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4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家长积极参与社会实践活动，成为小学生的榜样和指导者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如何把握小学生参与社会实践活动的机会</a:t>
            </a:r>
            <a:endParaRPr altLang="en-US" dirty="0" lang="zh-CN"/>
          </a:p>
        </p:txBody>
      </p:sp>
      <p:sp>
        <p:nvSpPr>
          <p:cNvPr id="104945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结合学校课程安排</a:t>
            </a:r>
            <a:endParaRPr altLang="en-US" lang="zh-CN"/>
          </a:p>
        </p:txBody>
      </p:sp>
      <p:sp>
        <p:nvSpPr>
          <p:cNvPr id="1049498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0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4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结合学校资源，合理安排社会实践活动的地点和时间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8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2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结合学校课程安排，制定社会实践活动计划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6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结合课程内容，选择适合小学生的社会实践活动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4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结合学校教师资源，配备专业教师进行指导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注重实践活动的多样性</a:t>
            </a:r>
            <a:endParaRPr altLang="en-US" lang="zh-CN"/>
          </a:p>
        </p:txBody>
      </p:sp>
      <p:sp>
        <p:nvSpPr>
          <p:cNvPr id="1049564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6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8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组织多种形式的社会实践活动，如志愿服务、实地考察、社会调查等，让学生有更多机会接触和了解社会。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2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4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结合小学生的年龄特点和兴趣爱好，设计有趣、有意义的实践活动，激发他们的参与热情。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8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0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鼓励小学生自主选择实践活动，培养他们的自主意识和独立能力，让他们在实践中成长。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4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6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加强实践活动的评价与反馈，及时总结经验教训，为以后的社会实践活动提供有益的借鉴。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强化安全意识教育</a:t>
            </a:r>
            <a:endParaRPr altLang="en-US" lang="zh-CN"/>
          </a:p>
        </p:txBody>
      </p:sp>
      <p:sp>
        <p:nvSpPr>
          <p:cNvPr id="1049622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4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6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8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制定安全预案，确保在紧急情况下能够迅速应对。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2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定期开展安全教育活动，提高小学生的安全意识。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加强家长与学校的沟通，共同关注学生的安全问题。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建立安全管理制度，确保小学生参与社会实践活动时得到充分保障。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鼓励家长积极参与</a:t>
            </a:r>
            <a:endParaRPr altLang="en-US" lang="zh-CN"/>
          </a:p>
        </p:txBody>
      </p:sp>
      <p:sp>
        <p:nvSpPr>
          <p:cNvPr id="1049672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家长是孩子成长的重要陪伴者，他们的支持和鼓励对孩子的社会实践活动至关重要。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家长可以通过与孩子一起参加社会实践活动，增进亲子关系，同时帮助孩子更好地融入社会。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家长可以给予孩子正面的反馈和指导，帮助他们发现自己的潜力和兴趣，从而更好地把握社会实践活动的机会。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家长应该鼓励孩子勇敢尝试新事物，克服困难和挑战，培养他们的自信心和独立性。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如何应对小学生参与社会实践活动的挑战</a:t>
            </a:r>
            <a:endParaRPr altLang="en-US" dirty="0" lang="zh-CN"/>
          </a:p>
        </p:txBody>
      </p:sp>
      <p:sp>
        <p:nvSpPr>
          <p:cNvPr id="104973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加强组织管理</a:t>
            </a:r>
            <a:endParaRPr altLang="en-US" lang="zh-CN"/>
          </a:p>
        </p:txBody>
      </p:sp>
      <p:sp>
        <p:nvSpPr>
          <p:cNvPr id="104977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8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9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强化对参与人员的培训和管理，提高他们的安全意识和应对能力。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9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定期对活动进行评估和总结，不断改进和优化组织管理方式。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9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制定详细的活动计划和流程，确保活动的顺利进行。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0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建立完善的应急预案，应对可能出现的问题和意外情况。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完善安全保障措施</a:t>
            </a:r>
            <a:endParaRPr altLang="en-US" lang="zh-CN"/>
          </a:p>
        </p:txBody>
      </p:sp>
      <p:sp>
        <p:nvSpPr>
          <p:cNvPr id="10498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0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2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8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制定详细的安全计划和应急预案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配备专业的安全保障人员和设备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0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0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定期进行安全检查和评估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强化安全教育和培训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建立家校合作机制</a:t>
            </a:r>
            <a:endParaRPr altLang="en-US" lang="zh-CN"/>
          </a:p>
        </p:txBody>
      </p:sp>
      <p:sp>
        <p:nvSpPr>
          <p:cNvPr id="1049910" name="圆角矩形 26"/>
          <p:cNvSpPr/>
          <p:nvPr>
            <p:custDataLst>
              <p:tags r:id="rId1"/>
            </p:custDataLst>
          </p:nvPr>
        </p:nvSpPr>
        <p:spPr>
          <a:xfrm>
            <a:off x="60833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12" name="圆角矩形 28"/>
          <p:cNvSpPr/>
          <p:nvPr>
            <p:custDataLst>
              <p:tags r:id="rId2"/>
            </p:custDataLst>
          </p:nvPr>
        </p:nvSpPr>
        <p:spPr>
          <a:xfrm>
            <a:off x="610871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14" name="文本框 31"/>
          <p:cNvSpPr txBox="1"/>
          <p:nvPr>
            <p:custDataLst>
              <p:tags r:id="rId3"/>
            </p:custDataLst>
          </p:nvPr>
        </p:nvSpPr>
        <p:spPr>
          <a:xfrm>
            <a:off x="763306" y="218974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定义：家校合作机制是指学校与家庭共同参与、协作，为学生提供更好的教育环境和成长条件。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圆角矩形 29"/>
          <p:cNvSpPr/>
          <p:nvPr>
            <p:custDataLst>
              <p:tags r:id="rId4"/>
            </p:custDataLst>
          </p:nvPr>
        </p:nvSpPr>
        <p:spPr>
          <a:xfrm>
            <a:off x="3400437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18" name="圆角矩形 32"/>
          <p:cNvSpPr/>
          <p:nvPr>
            <p:custDataLst>
              <p:tags r:id="rId5"/>
            </p:custDataLst>
          </p:nvPr>
        </p:nvSpPr>
        <p:spPr>
          <a:xfrm>
            <a:off x="3402977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20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189749"/>
            <a:ext cx="2280059" cy="3406454"/>
          </a:xfrm>
          <a:prstGeom prst="rect"/>
          <a:noFill/>
        </p:spPr>
        <p:txBody>
          <a:bodyPr anchor="t" anchorCtr="0" rtlCol="0" wrap="square">
            <a:normAutofit fontScale="94444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目的：应对小学生参与社会实践活动的挑战，家校合作机制可以加强家庭与学校的联系，共同关注学生的成长，提供更好的支持和指导。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圆角矩形 3"/>
          <p:cNvSpPr/>
          <p:nvPr>
            <p:custDataLst>
              <p:tags r:id="rId7"/>
            </p:custDataLst>
          </p:nvPr>
        </p:nvSpPr>
        <p:spPr>
          <a:xfrm>
            <a:off x="6192543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24" name="圆角矩形 4"/>
          <p:cNvSpPr/>
          <p:nvPr>
            <p:custDataLst>
              <p:tags r:id="rId8"/>
            </p:custDataLst>
          </p:nvPr>
        </p:nvSpPr>
        <p:spPr>
          <a:xfrm>
            <a:off x="6195084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26" name="文本框 5"/>
          <p:cNvSpPr txBox="1"/>
          <p:nvPr>
            <p:custDataLst>
              <p:tags r:id="rId9"/>
            </p:custDataLst>
          </p:nvPr>
        </p:nvSpPr>
        <p:spPr>
          <a:xfrm>
            <a:off x="6349425" y="2189749"/>
            <a:ext cx="2280059" cy="3406454"/>
          </a:xfrm>
          <a:prstGeom prst="rect"/>
          <a:noFill/>
        </p:spPr>
        <p:txBody>
          <a:bodyPr anchor="t" anchorCtr="0" rtlCol="0" wrap="square">
            <a:normAutofit fontScale="8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具体措施：可以通过定期召开家长会、建立家长教师联系本、利用网络平台等途径，加强家校之间的信息交流和沟通，共同解决学生在参与社会实践活动过程中遇到的问题。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圆角矩形 8"/>
          <p:cNvSpPr/>
          <p:nvPr>
            <p:custDataLst>
              <p:tags r:id="rId10"/>
            </p:custDataLst>
          </p:nvPr>
        </p:nvSpPr>
        <p:spPr>
          <a:xfrm>
            <a:off x="898465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30" name="圆角矩形 9"/>
          <p:cNvSpPr/>
          <p:nvPr>
            <p:custDataLst>
              <p:tags r:id="rId11"/>
            </p:custDataLst>
          </p:nvPr>
        </p:nvSpPr>
        <p:spPr>
          <a:xfrm>
            <a:off x="8987190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32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189749"/>
            <a:ext cx="2280059" cy="3406454"/>
          </a:xfrm>
          <a:prstGeom prst="rect"/>
          <a:noFill/>
        </p:spPr>
        <p:txBody>
          <a:bodyPr anchor="t" anchorCtr="0" rtlCol="0" wrap="square">
            <a:normAutofit fontScale="88889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意义：家校合作机制有助于提高小学生参与社会实践活动的积极性和效果，增强学生的综合素质和竞争力，同时也有助于提高家庭和学校的合作水平和教育质量。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转变家长观念，提高认识水平</a:t>
            </a:r>
            <a:endParaRPr altLang="en-US" lang="zh-CN"/>
          </a:p>
        </p:txBody>
      </p:sp>
      <p:sp>
        <p:nvSpPr>
          <p:cNvPr id="1049968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引导家长认识到社会实践活动对小学生成长的重要性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鼓励家长积极参与，支持孩子参加社会实践活动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通过家长学校、家长会等渠道宣传社会实践活动的意义和价值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组织家长交流会，分享成功案例和经验，提高家长的认识水平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4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小学生参与社会实践活动的意义与价值</a:t>
            </a:r>
            <a:endParaRPr altLang="en-US" dirty="0" lang="zh-CN"/>
          </a:p>
        </p:txBody>
      </p:sp>
      <p:sp>
        <p:nvSpPr>
          <p:cNvPr id="105002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个人成长与社会发展的双重需要</a:t>
            </a:r>
            <a:endParaRPr altLang="en-US" lang="zh-CN"/>
          </a:p>
        </p:txBody>
      </p:sp>
      <p:sp>
        <p:nvSpPr>
          <p:cNvPr id="1050074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6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8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培养小学生的综合素质与能力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80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2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4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促进小学生了解社会、增强社会责任感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86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8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0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培养小学生的团队协作与沟通能力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92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4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6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为社会培养具备创新精神与实践能力的人才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培养创新精神与实践能力的有效途径</a:t>
            </a:r>
            <a:endParaRPr altLang="en-US" lang="zh-CN"/>
          </a:p>
        </p:txBody>
      </p:sp>
      <p:sp>
        <p:nvSpPr>
          <p:cNvPr id="1050132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培养创新精神：社会实践活动鼓励小学生主动探索、尝试新事物，激发创新思维。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提升实践能力：通过参与社会实践活动，小学生能够将理论知识与实际操作相结合，提高解决问题的能力。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增强团队合作意识：社会实践活动通常需要团队合作，有助于培养小学生的团队协作能力。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8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培养社会责任感：通过参与社会实践活动，小学生能够了解社会需求，增强社会责任感。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促进家庭、学校与社会三位一体的教育体系构建</a:t>
            </a:r>
            <a:endParaRPr altLang="en-US" lang="zh-CN"/>
          </a:p>
        </p:txBody>
      </p:sp>
      <p:sp>
        <p:nvSpPr>
          <p:cNvPr id="1050174" name="矩形 15"/>
          <p:cNvSpPr/>
          <p:nvPr>
            <p:custDataLst>
              <p:tags r:id="rId1"/>
            </p:custDataLst>
          </p:nvPr>
        </p:nvSpPr>
        <p:spPr>
          <a:xfrm>
            <a:off x="2267933" y="1373272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促进家庭、学校和社区之间的合作，共同培养小学生的综合素质。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任意多边形 17"/>
          <p:cNvSpPr/>
          <p:nvPr>
            <p:custDataLst>
              <p:tags r:id="rId2"/>
            </p:custDataLst>
          </p:nvPr>
        </p:nvSpPr>
        <p:spPr>
          <a:xfrm flipV="1">
            <a:off x="2186262" y="1289050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8" name="任意多边形 18"/>
          <p:cNvSpPr/>
          <p:nvPr>
            <p:custDataLst>
              <p:tags r:id="rId3"/>
            </p:custDataLst>
          </p:nvPr>
        </p:nvSpPr>
        <p:spPr>
          <a:xfrm flipH="1">
            <a:off x="8631410" y="1873503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0" name="矩形 27"/>
          <p:cNvSpPr/>
          <p:nvPr>
            <p:custDataLst>
              <p:tags r:id="rId4"/>
            </p:custDataLst>
          </p:nvPr>
        </p:nvSpPr>
        <p:spPr>
          <a:xfrm>
            <a:off x="2267933" y="2746354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通过社会实践活动，增强小学生的社会责任感和公民意识。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任意多边形 29"/>
          <p:cNvSpPr/>
          <p:nvPr>
            <p:custDataLst>
              <p:tags r:id="rId5"/>
            </p:custDataLst>
          </p:nvPr>
        </p:nvSpPr>
        <p:spPr>
          <a:xfrm flipV="1">
            <a:off x="2186262" y="2662132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4" name="任意多边形 30"/>
          <p:cNvSpPr/>
          <p:nvPr>
            <p:custDataLst>
              <p:tags r:id="rId6"/>
            </p:custDataLst>
          </p:nvPr>
        </p:nvSpPr>
        <p:spPr>
          <a:xfrm flipH="1">
            <a:off x="8631410" y="3246585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6" name="矩形 5"/>
          <p:cNvSpPr/>
          <p:nvPr>
            <p:custDataLst>
              <p:tags r:id="rId7"/>
            </p:custDataLst>
          </p:nvPr>
        </p:nvSpPr>
        <p:spPr>
          <a:xfrm>
            <a:off x="2267933" y="4119436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提高小学生的实践能力和创新精神，培养其解决实际问题的能力。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8" name="任意多边形 7"/>
          <p:cNvSpPr/>
          <p:nvPr>
            <p:custDataLst>
              <p:tags r:id="rId8"/>
            </p:custDataLst>
          </p:nvPr>
        </p:nvSpPr>
        <p:spPr>
          <a:xfrm flipV="1">
            <a:off x="2186262" y="4035214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0" name="任意多边形 8"/>
          <p:cNvSpPr/>
          <p:nvPr>
            <p:custDataLst>
              <p:tags r:id="rId9"/>
            </p:custDataLst>
          </p:nvPr>
        </p:nvSpPr>
        <p:spPr>
          <a:xfrm flipH="1">
            <a:off x="8631410" y="4619667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2" name="矩形 10"/>
          <p:cNvSpPr/>
          <p:nvPr>
            <p:custDataLst>
              <p:tags r:id="rId10"/>
            </p:custDataLst>
          </p:nvPr>
        </p:nvSpPr>
        <p:spPr>
          <a:xfrm>
            <a:off x="2267933" y="5492518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促进小学生的全面发展，为其未来的成长和成功奠定基础。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4" name="任意多边形 12"/>
          <p:cNvSpPr/>
          <p:nvPr>
            <p:custDataLst>
              <p:tags r:id="rId11"/>
            </p:custDataLst>
          </p:nvPr>
        </p:nvSpPr>
        <p:spPr>
          <a:xfrm flipV="1">
            <a:off x="2186262" y="5408296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6" name="任意多边形 13"/>
          <p:cNvSpPr/>
          <p:nvPr>
            <p:custDataLst>
              <p:tags r:id="rId12"/>
            </p:custDataLst>
          </p:nvPr>
        </p:nvSpPr>
        <p:spPr>
          <a:xfrm flipH="1">
            <a:off x="8631410" y="5992749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为未来的职业发展奠定基础</a:t>
            </a:r>
            <a:endParaRPr altLang="en-US" lang="zh-CN"/>
          </a:p>
        </p:txBody>
      </p:sp>
      <p:sp>
        <p:nvSpPr>
          <p:cNvPr id="1050232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培养小学生的社会责任感和团队协作能力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提高小学生的创新思维和实践能力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增强小学生的自我认知和职业规划意识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为小学生未来的职业发展提供更多的机会和选择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5029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THANKS</a:t>
            </a:r>
            <a:endParaRPr altLang="en-US" dirty="0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0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1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0_1*b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副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1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1.xml><?xml version="1.0" encoding="utf-8"?>
<p:tagLst xmlns:p="http://schemas.openxmlformats.org/presentationml/2006/main">
  <p:tag name="KSO_WM_SLIDE_ID" val="custom2023028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13.45&quot;,&quot;top&quot;:&quot;89.95&quot;,&quot;width&quot;:&quot;493.5&quot;,&quot;height&quot;:&quot;323.95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5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0_5*l_h_i*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1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0_5*l_h_i*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2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0_5*l_h_i*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3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0_5*l_h_i*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4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0_5*l_h_i*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5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SLIDE_ID" val="custom2023028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6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7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71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235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8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86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34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345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9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9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88.xml><?xml version="1.0" encoding="utf-8"?>
<p:tagLst xmlns:p="http://schemas.openxmlformats.org/presentationml/2006/main">
  <p:tag name="KSO_WM_SLIDE_ID" val="custom2023028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25.85&quot;,&quot;top&quot;:&quot;88.35&quot;,&quot;width&quot;:&quot;476.05&quot;,&quot;height&quot;:&quot;32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2024-01-05T09:03:04Z</dcterms:created>
  <dcterms:modified xsi:type="dcterms:W3CDTF">2024-01-05T09:03:04Z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c2b5a9a479654ac9889aacfcfd47d866_21</vt:lpwstr>
  </property>
</Properties>
</file>