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784" r:id="rId1"/>
    <p:sldMasterId id="2147487821" r:id="rId2"/>
  </p:sldMasterIdLst>
  <p:notesMasterIdLst>
    <p:notesMasterId r:id="rId3"/>
  </p:notesMasterIdLst>
  <p:sldIdLst>
    <p:sldId id="2126" r:id="rId4"/>
    <p:sldId id="2131" r:id="rId5"/>
    <p:sldId id="2135" r:id="rId6"/>
    <p:sldId id="2138" r:id="rId7"/>
    <p:sldId id="2141" r:id="rId8"/>
    <p:sldId id="2144" r:id="rId9"/>
    <p:sldId id="2147" r:id="rId10"/>
    <p:sldId id="2150" r:id="rId11"/>
    <p:sldId id="2153" r:id="rId12"/>
    <p:sldId id="2156" r:id="rId13"/>
    <p:sldId id="2159" r:id="rId14"/>
    <p:sldId id="2162" r:id="rId15"/>
    <p:sldId id="2165" r:id="rId16"/>
    <p:sldId id="2168" r:id="rId17"/>
    <p:sldId id="2171" r:id="rId18"/>
    <p:sldId id="2174" r:id="rId19"/>
    <p:sldId id="2177" r:id="rId20"/>
    <p:sldId id="2180" r:id="rId21"/>
    <p:sldId id="2183" r:id="rId22"/>
    <p:sldId id="2186" r:id="rId23"/>
    <p:sldId id="2189" r:id="rId24"/>
    <p:sldId id="2192" r:id="rId25"/>
    <p:sldId id="2195" r:id="rId26"/>
    <p:sldId id="2198" r:id="rId27"/>
    <p:sldId id="2201" r:id="rId28"/>
    <p:sldId id="2204" r:id="rId29"/>
    <p:sldId id="2207" r:id="rId30"/>
    <p:sldId id="2210" r:id="rId31"/>
    <p:sldId id="2213" r:id="rId32"/>
    <p:sldId id="2216" r:id="rId33"/>
    <p:sldId id="2219" r:id="rId34"/>
    <p:sldId id="2222" r:id="rId35"/>
    <p:sldId id="2225"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785" r:id="rId1"/>
    <p:sldLayoutId id="2147487786" r:id="rId2"/>
    <p:sldLayoutId id="2147487787" r:id="rId3"/>
    <p:sldLayoutId id="2147487788" r:id="rId4"/>
    <p:sldLayoutId id="2147487789" r:id="rId5"/>
    <p:sldLayoutId id="2147487790" r:id="rId6"/>
    <p:sldLayoutId id="2147487791" r:id="rId7"/>
    <p:sldLayoutId id="2147487792" r:id="rId8"/>
    <p:sldLayoutId id="2147487793" r:id="rId9"/>
    <p:sldLayoutId id="2147487794" r:id="rId10"/>
    <p:sldLayoutId id="214748779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822" r:id="rId1"/>
    <p:sldLayoutId id="2147487823" r:id="rId2"/>
    <p:sldLayoutId id="2147487824" r:id="rId3"/>
    <p:sldLayoutId id="2147487825" r:id="rId4"/>
    <p:sldLayoutId id="2147487826" r:id="rId5"/>
    <p:sldLayoutId id="2147487827" r:id="rId6"/>
    <p:sldLayoutId id="2147487828" r:id="rId7"/>
    <p:sldLayoutId id="2147487829" r:id="rId8"/>
    <p:sldLayoutId id="2147487830" r:id="rId9"/>
    <p:sldLayoutId id="2147487831" r:id="rId10"/>
    <p:sldLayoutId id="2147487832" r:id="rId11"/>
  </p:sldLayoutIdLs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tags" Target="../tags/tag186.xml"/><Relationship Id="rId14" Type="http://schemas.openxmlformats.org/officeDocument/2006/relationships/tags" Target="../tags/tag187.xml"/><Relationship Id="rId15" Type="http://schemas.openxmlformats.org/officeDocument/2006/relationships/tags" Target="../tags/tag188.xml"/><Relationship Id="rId16" Type="http://schemas.openxmlformats.org/officeDocument/2006/relationships/tags" Target="../tags/tag189.xml"/><Relationship Id="rId17" Type="http://schemas.openxmlformats.org/officeDocument/2006/relationships/tags" Target="../tags/tag190.xml"/><Relationship Id="rId18" Type="http://schemas.openxmlformats.org/officeDocument/2006/relationships/tags" Target="../tags/tag191.xml"/><Relationship Id="rId19" Type="http://schemas.openxmlformats.org/officeDocument/2006/relationships/tags" Target="../tags/tag192.xml"/><Relationship Id="rId20" Type="http://schemas.openxmlformats.org/officeDocument/2006/relationships/tags" Target="../tags/tag193.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tags" Target="../tags/tag233.xml"/><Relationship Id="rId14" Type="http://schemas.openxmlformats.org/officeDocument/2006/relationships/tags" Target="../tags/tag234.xml"/><Relationship Id="rId15" Type="http://schemas.openxmlformats.org/officeDocument/2006/relationships/tags" Target="../tags/tag235.xml"/><Relationship Id="rId16" Type="http://schemas.openxmlformats.org/officeDocument/2006/relationships/tags" Target="../tags/tag236.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tags" Target="../tags/tag249.xml"/><Relationship Id="rId14" Type="http://schemas.openxmlformats.org/officeDocument/2006/relationships/tags" Target="../tags/tag250.xml"/><Relationship Id="rId15" Type="http://schemas.openxmlformats.org/officeDocument/2006/relationships/tags" Target="../tags/tag251.xml"/><Relationship Id="rId16" Type="http://schemas.openxmlformats.org/officeDocument/2006/relationships/tags" Target="../tags/tag252.xml"/><Relationship Id="rId17" Type="http://schemas.openxmlformats.org/officeDocument/2006/relationships/tags" Target="../tags/tag253.xml"/><Relationship Id="rId18" Type="http://schemas.openxmlformats.org/officeDocument/2006/relationships/tags" Target="../tags/tag254.xml"/><Relationship Id="rId19" Type="http://schemas.openxmlformats.org/officeDocument/2006/relationships/tags" Target="../tags/tag255.xml"/><Relationship Id="rId20" Type="http://schemas.openxmlformats.org/officeDocument/2006/relationships/tags" Target="../tags/tag256.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tags" Target="../tags/tag296.xml"/><Relationship Id="rId14" Type="http://schemas.openxmlformats.org/officeDocument/2006/relationships/tags" Target="../tags/tag297.xml"/><Relationship Id="rId15" Type="http://schemas.openxmlformats.org/officeDocument/2006/relationships/tags" Target="../tags/tag298.xml"/><Relationship Id="rId16" Type="http://schemas.openxmlformats.org/officeDocument/2006/relationships/tags" Target="../tags/tag299.xml"/><Relationship Id="rId17" Type="http://schemas.openxmlformats.org/officeDocument/2006/relationships/tags" Target="../tags/tag300.xml"/><Relationship Id="rId18" Type="http://schemas.openxmlformats.org/officeDocument/2006/relationships/tags" Target="../tags/tag301.xml"/><Relationship Id="rId19" Type="http://schemas.openxmlformats.org/officeDocument/2006/relationships/tags" Target="../tags/tag302.xml"/><Relationship Id="rId20" Type="http://schemas.openxmlformats.org/officeDocument/2006/relationships/tags" Target="../tags/tag303.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tags" Target="../tags/tag339.xml"/><Relationship Id="rId14" Type="http://schemas.openxmlformats.org/officeDocument/2006/relationships/tags" Target="../tags/tag340.xml"/><Relationship Id="rId15" Type="http://schemas.openxmlformats.org/officeDocument/2006/relationships/tags" Target="../tags/tag341.xml"/><Relationship Id="rId16" Type="http://schemas.openxmlformats.org/officeDocument/2006/relationships/tags" Target="../tags/tag342.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tags" Target="../tags/tag371.xml"/><Relationship Id="rId6" Type="http://schemas.openxmlformats.org/officeDocument/2006/relationships/tags" Target="../tags/tag372.xml"/><Relationship Id="rId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tags" Target="../tags/tag381.xml"/><Relationship Id="rId7" Type="http://schemas.openxmlformats.org/officeDocument/2006/relationships/tags" Target="../tags/tag382.xml"/><Relationship Id="rId8" Type="http://schemas.openxmlformats.org/officeDocument/2006/relationships/tags" Target="../tags/tag383.xml"/><Relationship Id="rId9" Type="http://schemas.openxmlformats.org/officeDocument/2006/relationships/tags" Target="../tags/tag384.xml"/><Relationship Id="rId10" Type="http://schemas.openxmlformats.org/officeDocument/2006/relationships/tags" Target="../tags/tag385.xml"/><Relationship Id="rId11" Type="http://schemas.openxmlformats.org/officeDocument/2006/relationships/tags" Target="../tags/tag386.xml"/><Relationship Id="rId12" Type="http://schemas.openxmlformats.org/officeDocument/2006/relationships/tags" Target="../tags/tag387.xml"/><Relationship Id="rId13" Type="http://schemas.openxmlformats.org/officeDocument/2006/relationships/tags" Target="../tags/tag388.xml"/><Relationship Id="rId14" Type="http://schemas.openxmlformats.org/officeDocument/2006/relationships/tags" Target="../tags/tag389.xml"/><Relationship Id="rId15" Type="http://schemas.openxmlformats.org/officeDocument/2006/relationships/tags" Target="../tags/tag390.xml"/><Relationship Id="rId16" Type="http://schemas.openxmlformats.org/officeDocument/2006/relationships/tags" Target="../tags/tag391.xml"/><Relationship Id="rId17" Type="http://schemas.openxmlformats.org/officeDocument/2006/relationships/tags" Target="../tags/tag392.xml"/><Relationship Id="rId18" Type="http://schemas.openxmlformats.org/officeDocument/2006/relationships/tags" Target="../tags/tag393.xml"/><Relationship Id="rId1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94.xml"/><Relationship Id="rId2" Type="http://schemas.openxmlformats.org/officeDocument/2006/relationships/tags" Target="../tags/tag395.xml"/><Relationship Id="rId3" Type="http://schemas.openxmlformats.org/officeDocument/2006/relationships/tags" Target="../tags/tag396.xml"/><Relationship Id="rId4" Type="http://schemas.openxmlformats.org/officeDocument/2006/relationships/tags" Target="../tags/tag397.xml"/><Relationship Id="rId5" Type="http://schemas.openxmlformats.org/officeDocument/2006/relationships/tags" Target="../tags/tag398.xml"/><Relationship Id="rId6" Type="http://schemas.openxmlformats.org/officeDocument/2006/relationships/tags" Target="../tags/tag399.xml"/><Relationship Id="rId7" Type="http://schemas.openxmlformats.org/officeDocument/2006/relationships/tags" Target="../tags/tag400.xml"/><Relationship Id="rId8" Type="http://schemas.openxmlformats.org/officeDocument/2006/relationships/tags" Target="../tags/tag401.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02.xml"/><Relationship Id="rId2" Type="http://schemas.openxmlformats.org/officeDocument/2006/relationships/tags" Target="../tags/tag403.xml"/><Relationship Id="rId3" Type="http://schemas.openxmlformats.org/officeDocument/2006/relationships/tags" Target="../tags/tag404.xml"/><Relationship Id="rId4" Type="http://schemas.openxmlformats.org/officeDocument/2006/relationships/tags" Target="../tags/tag405.xml"/><Relationship Id="rId5" Type="http://schemas.openxmlformats.org/officeDocument/2006/relationships/tags" Target="../tags/tag406.xml"/><Relationship Id="rId6" Type="http://schemas.openxmlformats.org/officeDocument/2006/relationships/tags" Target="../tags/tag407.xml"/><Relationship Id="rId7" Type="http://schemas.openxmlformats.org/officeDocument/2006/relationships/tags" Target="../tags/tag408.xml"/><Relationship Id="rId8" Type="http://schemas.openxmlformats.org/officeDocument/2006/relationships/tags" Target="../tags/tag409.xml"/><Relationship Id="rId9" Type="http://schemas.openxmlformats.org/officeDocument/2006/relationships/tags" Target="../tags/tag410.xml"/><Relationship Id="rId10" Type="http://schemas.openxmlformats.org/officeDocument/2006/relationships/tags" Target="../tags/tag411.xml"/><Relationship Id="rId1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12.xml"/><Relationship Id="rId2" Type="http://schemas.openxmlformats.org/officeDocument/2006/relationships/tags" Target="../tags/tag413.xml"/><Relationship Id="rId3" Type="http://schemas.openxmlformats.org/officeDocument/2006/relationships/tags" Target="../tags/tag414.xml"/><Relationship Id="rId4" Type="http://schemas.openxmlformats.org/officeDocument/2006/relationships/tags" Target="../tags/tag415.xml"/><Relationship Id="rId5" Type="http://schemas.openxmlformats.org/officeDocument/2006/relationships/tags" Target="../tags/tag416.xml"/><Relationship Id="rId6" Type="http://schemas.openxmlformats.org/officeDocument/2006/relationships/tags" Target="../tags/tag417.xml"/><Relationship Id="rId7" Type="http://schemas.openxmlformats.org/officeDocument/2006/relationships/tags" Target="../tags/tag418.xml"/><Relationship Id="rId8" Type="http://schemas.openxmlformats.org/officeDocument/2006/relationships/tags" Target="../tags/tag419.xml"/><Relationship Id="rId9" Type="http://schemas.openxmlformats.org/officeDocument/2006/relationships/tags" Target="../tags/tag420.xml"/><Relationship Id="rId10" Type="http://schemas.openxmlformats.org/officeDocument/2006/relationships/tags" Target="../tags/tag421.xml"/><Relationship Id="rId11" Type="http://schemas.openxmlformats.org/officeDocument/2006/relationships/tags" Target="../tags/tag422.xml"/><Relationship Id="rId12" Type="http://schemas.openxmlformats.org/officeDocument/2006/relationships/tags" Target="../tags/tag423.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24.xml"/><Relationship Id="rId2" Type="http://schemas.openxmlformats.org/officeDocument/2006/relationships/tags" Target="../tags/tag425.xml"/><Relationship Id="rId3" Type="http://schemas.openxmlformats.org/officeDocument/2006/relationships/tags" Target="../tags/tag426.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27.xml"/><Relationship Id="rId2" Type="http://schemas.openxmlformats.org/officeDocument/2006/relationships/tags" Target="../tags/tag428.xml"/><Relationship Id="rId3" Type="http://schemas.openxmlformats.org/officeDocument/2006/relationships/tags" Target="../tags/tag429.xml"/><Relationship Id="rId4" Type="http://schemas.openxmlformats.org/officeDocument/2006/relationships/tags" Target="../tags/tag430.xml"/><Relationship Id="rId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31.xml"/><Relationship Id="rId2" Type="http://schemas.openxmlformats.org/officeDocument/2006/relationships/tags" Target="../tags/tag432.xml"/><Relationship Id="rId3" Type="http://schemas.openxmlformats.org/officeDocument/2006/relationships/tags" Target="../tags/tag433.xml"/><Relationship Id="rId4" Type="http://schemas.openxmlformats.org/officeDocument/2006/relationships/tags" Target="../tags/tag434.xml"/><Relationship Id="rId5" Type="http://schemas.openxmlformats.org/officeDocument/2006/relationships/tags" Target="../tags/tag435.xml"/><Relationship Id="rId6" Type="http://schemas.openxmlformats.org/officeDocument/2006/relationships/tags" Target="../tags/tag436.xml"/><Relationship Id="rId7" Type="http://schemas.openxmlformats.org/officeDocument/2006/relationships/tags" Target="../tags/tag437.xml"/><Relationship Id="rId8" Type="http://schemas.openxmlformats.org/officeDocument/2006/relationships/tags" Target="../tags/tag438.xml"/><Relationship Id="rId9" Type="http://schemas.openxmlformats.org/officeDocument/2006/relationships/tags" Target="../tags/tag439.xml"/><Relationship Id="rId10" Type="http://schemas.openxmlformats.org/officeDocument/2006/relationships/tags" Target="../tags/tag440.xml"/><Relationship Id="rId11" Type="http://schemas.openxmlformats.org/officeDocument/2006/relationships/tags" Target="../tags/tag441.xml"/><Relationship Id="rId12" Type="http://schemas.openxmlformats.org/officeDocument/2006/relationships/tags" Target="../tags/tag442.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43.xml"/><Relationship Id="rId2" Type="http://schemas.openxmlformats.org/officeDocument/2006/relationships/tags" Target="../tags/tag444.xml"/><Relationship Id="rId3" Type="http://schemas.openxmlformats.org/officeDocument/2006/relationships/tags" Target="../tags/tag445.xml"/><Relationship Id="rId4" Type="http://schemas.openxmlformats.org/officeDocument/2006/relationships/tags" Target="../tags/tag446.xml"/><Relationship Id="rId5" Type="http://schemas.openxmlformats.org/officeDocument/2006/relationships/tags" Target="../tags/tag447.xml"/><Relationship Id="rId6" Type="http://schemas.openxmlformats.org/officeDocument/2006/relationships/tags" Target="../tags/tag448.xml"/><Relationship Id="rId7" Type="http://schemas.openxmlformats.org/officeDocument/2006/relationships/tags" Target="../tags/tag449.xml"/><Relationship Id="rId8" Type="http://schemas.openxmlformats.org/officeDocument/2006/relationships/tags" Target="../tags/tag450.xml"/><Relationship Id="rId9" Type="http://schemas.openxmlformats.org/officeDocument/2006/relationships/tags" Target="../tags/tag451.xml"/><Relationship Id="rId10" Type="http://schemas.openxmlformats.org/officeDocument/2006/relationships/tags" Target="../tags/tag452.xml"/><Relationship Id="rId11" Type="http://schemas.openxmlformats.org/officeDocument/2006/relationships/tags" Target="../tags/tag453.xml"/><Relationship Id="rId12" Type="http://schemas.openxmlformats.org/officeDocument/2006/relationships/tags" Target="../tags/tag454.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55.xml"/><Relationship Id="rId2" Type="http://schemas.openxmlformats.org/officeDocument/2006/relationships/tags" Target="../tags/tag456.xml"/><Relationship Id="rId3" Type="http://schemas.openxmlformats.org/officeDocument/2006/relationships/tags" Target="../tags/tag457.xml"/><Relationship Id="rId4" Type="http://schemas.openxmlformats.org/officeDocument/2006/relationships/tags" Target="../tags/tag458.xml"/><Relationship Id="rId5" Type="http://schemas.openxmlformats.org/officeDocument/2006/relationships/tags" Target="../tags/tag459.xml"/><Relationship Id="rId6" Type="http://schemas.openxmlformats.org/officeDocument/2006/relationships/tags" Target="../tags/tag460.xml"/><Relationship Id="rId7" Type="http://schemas.openxmlformats.org/officeDocument/2006/relationships/tags" Target="../tags/tag461.xml"/><Relationship Id="rId8" Type="http://schemas.openxmlformats.org/officeDocument/2006/relationships/tags" Target="../tags/tag462.xml"/><Relationship Id="rId9" Type="http://schemas.openxmlformats.org/officeDocument/2006/relationships/tags" Target="../tags/tag463.xml"/><Relationship Id="rId10" Type="http://schemas.openxmlformats.org/officeDocument/2006/relationships/tags" Target="../tags/tag464.xml"/><Relationship Id="rId11" Type="http://schemas.openxmlformats.org/officeDocument/2006/relationships/tags" Target="../tags/tag465.xml"/><Relationship Id="rId12" Type="http://schemas.openxmlformats.org/officeDocument/2006/relationships/tags" Target="../tags/tag466.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67.xml"/><Relationship Id="rId2" Type="http://schemas.openxmlformats.org/officeDocument/2006/relationships/tags" Target="../tags/tag468.xml"/><Relationship Id="rId3" Type="http://schemas.openxmlformats.org/officeDocument/2006/relationships/tags" Target="../tags/tag46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2024年电子产品行业智能家居安全方案</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3333"/>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智能家居安全方案的发展历程</a:t>
            </a:r>
            <a:endParaRPr altLang="en-US" dirty="0" sz="24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智能家居安全方案的技术原理</a:t>
            </a:r>
            <a:endParaRPr altLang="en-US" dirty="0" sz="24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智能家居安全方案的应用场景</a:t>
            </a:r>
            <a:endParaRPr altLang="en-US" dirty="0" sz="24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智能家居安全方案的优势和挑战</a:t>
            </a:r>
            <a:endParaRPr altLang="en-US" dirty="0" sz="24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智能家居安全方案的实施步骤和案例分析</a:t>
            </a:r>
            <a:endParaRPr altLang="en-US" dirty="0" sz="24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fontScale="95833"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智能家居安全方案的未来展望和研究方向</a:t>
            </a:r>
            <a:endParaRPr altLang="en-US" dirty="0" sz="24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normAutofit fontScale="90000"/>
          </a:bodyPr>
          <a:p>
            <a:r>
              <a:rPr altLang="en-US" dirty="0" lang="zh-CN"/>
              <a:t>智能家居安全方案的发展历程</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标题 1"/>
          <p:cNvSpPr>
            <a:spLocks noGrp="1"/>
          </p:cNvSpPr>
          <p:nvPr>
            <p:ph type="title" idx="3"/>
          </p:nvPr>
        </p:nvSpPr>
        <p:spPr/>
        <p:txBody>
          <a:bodyPr>
            <a:normAutofit fontScale="93750"/>
          </a:bodyPr>
          <a:p>
            <a:r>
              <a:rPr altLang="en-US" lang="zh-CN"/>
              <a:t>早期安全方案的缺陷</a:t>
            </a:r>
            <a:endParaRPr altLang="en-US" lang="zh-CN"/>
          </a:p>
        </p:txBody>
      </p:sp>
      <p:sp>
        <p:nvSpPr>
          <p:cNvPr id="1049088"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0"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2" name="TextBox 2"/>
          <p:cNvSpPr txBox="1"/>
          <p:nvPr>
            <p:custDataLst>
              <p:tags r:id="rId3"/>
            </p:custDataLst>
          </p:nvPr>
        </p:nvSpPr>
        <p:spPr>
          <a:xfrm>
            <a:off x="763308" y="3052122"/>
            <a:ext cx="2278909" cy="1840200"/>
          </a:xfrm>
          <a:prstGeom prst="rect"/>
          <a:noFill/>
        </p:spPr>
        <p:txBody>
          <a:bodyPr rtlCol="0" wrap="square">
            <a:normAutofit fontScale="8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缺乏统一的安全标准：各品牌和厂商的安全方案各自为政，导致安全性能参差不齐。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94"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6"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8" name="TextBox 2"/>
          <p:cNvSpPr txBox="1"/>
          <p:nvPr>
            <p:custDataLst>
              <p:tags r:id="rId6"/>
            </p:custDataLst>
          </p:nvPr>
        </p:nvSpPr>
        <p:spPr>
          <a:xfrm>
            <a:off x="3561201" y="3052122"/>
            <a:ext cx="2278909" cy="1840200"/>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易受黑客攻击：早期的安全方案技术不够成熟，存在漏洞，容易被黑客利用。</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00"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2"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4" name="TextBox 2"/>
          <p:cNvSpPr txBox="1"/>
          <p:nvPr>
            <p:custDataLst>
              <p:tags r:id="rId9"/>
            </p:custDataLst>
          </p:nvPr>
        </p:nvSpPr>
        <p:spPr>
          <a:xfrm>
            <a:off x="6355905" y="3052122"/>
            <a:ext cx="2278909" cy="1840200"/>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操作复杂：一些安全方案设置复杂，用户难以理解和操作，导致安全性能无法充分发挥。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06"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8"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10" name="TextBox 2"/>
          <p:cNvSpPr txBox="1"/>
          <p:nvPr>
            <p:custDataLst>
              <p:tags r:id="rId12"/>
            </p:custDataLst>
          </p:nvPr>
        </p:nvSpPr>
        <p:spPr>
          <a:xfrm>
            <a:off x="9144231" y="3052122"/>
            <a:ext cx="2278909" cy="1840200"/>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兼容性问题：不同品牌和厂商的智能家居设备之间存在兼容性问题，影响安全性能的发挥。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68" name="标题 1"/>
          <p:cNvSpPr>
            <a:spLocks noGrp="1"/>
          </p:cNvSpPr>
          <p:nvPr>
            <p:ph type="title" idx="3"/>
          </p:nvPr>
        </p:nvSpPr>
        <p:spPr/>
        <p:txBody>
          <a:bodyPr>
            <a:normAutofit fontScale="93750"/>
          </a:bodyPr>
          <a:p>
            <a:r>
              <a:rPr altLang="en-US" lang="zh-CN"/>
              <a:t>智能家居安全方案的兴起</a:t>
            </a:r>
            <a:endParaRPr altLang="en-US" lang="zh-CN"/>
          </a:p>
        </p:txBody>
      </p:sp>
      <p:sp>
        <p:nvSpPr>
          <p:cNvPr id="1049170"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互联网技术的发展为智能家居安全方案提供了技术基础</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政府对智能家居行业的支持，加速了智能家居安全方案的普及和应用</a:t>
            </a:r>
            <a:endParaRPr dirty="0" sz="2000" err="1">
              <a:solidFill>
                <a:schemeClr val="tx1">
                  <a:lumMod val="75000"/>
                  <a:lumOff val="25000"/>
                </a:schemeClr>
              </a:solidFill>
              <a:latin typeface="+mn-ea"/>
              <a:ea typeface="+mn-ea"/>
              <a:cs typeface="+mn-ea"/>
              <a:sym typeface="+mn-lt"/>
            </a:endParaRPr>
          </a:p>
        </p:txBody>
      </p:sp>
      <p:sp>
        <p:nvSpPr>
          <p:cNvPr id="1049190"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96"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智能家居安全方案在2024年得到了广泛的关注和应用，成为行业发展的热点</a:t>
            </a:r>
            <a:endParaRPr dirty="0" sz="2000" err="1">
              <a:solidFill>
                <a:schemeClr val="tx1">
                  <a:lumMod val="75000"/>
                  <a:lumOff val="25000"/>
                </a:schemeClr>
              </a:solidFill>
              <a:latin typeface="+mn-ea"/>
              <a:ea typeface="+mn-ea"/>
              <a:cs typeface="+mn-ea"/>
              <a:sym typeface="+mn-lt"/>
            </a:endParaRPr>
          </a:p>
        </p:txBody>
      </p:sp>
      <p:sp>
        <p:nvSpPr>
          <p:cNvPr id="10492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人们对家庭安全的需求增加，推动了智能家居安全方案的发展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66" name="标题 1"/>
          <p:cNvSpPr>
            <a:spLocks noGrp="1"/>
          </p:cNvSpPr>
          <p:nvPr>
            <p:ph type="title" idx="3"/>
          </p:nvPr>
        </p:nvSpPr>
        <p:spPr/>
        <p:txBody>
          <a:bodyPr>
            <a:normAutofit fontScale="93750"/>
          </a:bodyPr>
          <a:p>
            <a:r>
              <a:rPr altLang="en-US" lang="zh-CN"/>
              <a:t>安全方案的重要性和必要性</a:t>
            </a:r>
            <a:endParaRPr altLang="en-US" lang="zh-CN"/>
          </a:p>
        </p:txBody>
      </p:sp>
      <p:sp>
        <p:nvSpPr>
          <p:cNvPr id="1049268"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0"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72" name="文本框 31"/>
          <p:cNvSpPr txBox="1"/>
          <p:nvPr>
            <p:custDataLst>
              <p:tags r:id="rId3"/>
            </p:custDataLst>
          </p:nvPr>
        </p:nvSpPr>
        <p:spPr>
          <a:xfrm>
            <a:off x="763306" y="2204989"/>
            <a:ext cx="2282857" cy="3405111"/>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随着智能家居的普及，安全问题越来越突出，需要采取有效的安全方案来保护用户隐私和数据安全。</a:t>
            </a:r>
            <a:endParaRPr altLang="en-US" dirty="0" sz="2000" lang="zh-CN" spc="200">
              <a:solidFill>
                <a:schemeClr val="tx1">
                  <a:lumMod val="85000"/>
                  <a:lumOff val="15000"/>
                </a:schemeClr>
              </a:solidFill>
              <a:latin typeface="+mn-ea"/>
              <a:sym typeface="+mn-ea"/>
            </a:endParaRPr>
          </a:p>
        </p:txBody>
      </p:sp>
      <p:sp>
        <p:nvSpPr>
          <p:cNvPr id="1049274"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6"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78"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智能家居设备涉及到众多个人信息，一旦被黑客攻击或泄露，将对用户造成严重损失和影响。</a:t>
            </a:r>
            <a:endParaRPr altLang="en-US" dirty="0" sz="2000" lang="zh-CN" spc="200">
              <a:solidFill>
                <a:schemeClr val="tx1">
                  <a:lumMod val="85000"/>
                  <a:lumOff val="15000"/>
                </a:schemeClr>
              </a:solidFill>
              <a:latin typeface="+mn-ea"/>
              <a:sym typeface="+mn-ea"/>
            </a:endParaRPr>
          </a:p>
        </p:txBody>
      </p:sp>
      <p:sp>
        <p:nvSpPr>
          <p:cNvPr id="1049280"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2"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84"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安全方案可以有效防止恶意攻击和未经授权的访问，保护用户设备的安全和稳定运行。</a:t>
            </a:r>
            <a:endParaRPr altLang="en-US" dirty="0" sz="2000" lang="zh-CN" spc="200">
              <a:solidFill>
                <a:schemeClr val="tx1">
                  <a:lumMod val="85000"/>
                  <a:lumOff val="15000"/>
                </a:schemeClr>
              </a:solidFill>
              <a:latin typeface="+mn-ea"/>
              <a:sym typeface="+mn-ea"/>
            </a:endParaRPr>
          </a:p>
        </p:txBody>
      </p:sp>
      <p:sp>
        <p:nvSpPr>
          <p:cNvPr id="1049286"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8"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90" name="文本框 10"/>
          <p:cNvSpPr txBox="1"/>
          <p:nvPr>
            <p:custDataLst>
              <p:tags r:id="rId12"/>
            </p:custDataLst>
          </p:nvPr>
        </p:nvSpPr>
        <p:spPr>
          <a:xfrm>
            <a:off x="9141531" y="220498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智能家居安全方案的发展和完善，有助于提高整个行业的安全水平和用户信任度，促进智能家居市场的健康发展。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48" name="标题 1"/>
          <p:cNvSpPr>
            <a:spLocks noGrp="1"/>
          </p:cNvSpPr>
          <p:nvPr>
            <p:ph type="title" idx="3"/>
          </p:nvPr>
        </p:nvSpPr>
        <p:spPr/>
        <p:txBody>
          <a:bodyPr>
            <a:normAutofit fontScale="93750"/>
          </a:bodyPr>
          <a:p>
            <a:r>
              <a:rPr altLang="en-US" lang="zh-CN"/>
              <a:t>安全方案的发展趋势</a:t>
            </a:r>
            <a:endParaRPr altLang="en-US" lang="zh-CN"/>
          </a:p>
        </p:txBody>
      </p:sp>
      <p:sp>
        <p:nvSpPr>
          <p:cNvPr id="1049350"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安全性增强：随着技术的进步，智能家居安全方案将更加注重数据加密和隐私保护，以保障用户的安全和隐私。</a:t>
            </a:r>
            <a:endParaRPr altLang="en-US" dirty="0" sz="1200" lang="zh-CN" spc="150">
              <a:solidFill>
                <a:schemeClr val="tx1">
                  <a:lumMod val="85000"/>
                  <a:lumOff val="15000"/>
                </a:schemeClr>
              </a:solidFill>
              <a:latin typeface="+mn-ea"/>
              <a:sym typeface="+mn-ea"/>
            </a:endParaRPr>
          </a:p>
        </p:txBody>
      </p:sp>
      <p:sp>
        <p:nvSpPr>
          <p:cNvPr id="1049352"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4"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6"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智能化升级：通过人工智能和机器学习技术，智能家居安全方案将能够自动识别和应对安全威胁，提高安全防护的效率和准确性。</a:t>
            </a:r>
            <a:endParaRPr altLang="en-US" dirty="0" sz="1200" lang="zh-CN" spc="150">
              <a:solidFill>
                <a:schemeClr val="tx1">
                  <a:lumMod val="85000"/>
                  <a:lumOff val="15000"/>
                </a:schemeClr>
              </a:solidFill>
              <a:latin typeface="+mn-ea"/>
              <a:sym typeface="+mn-ea"/>
            </a:endParaRPr>
          </a:p>
        </p:txBody>
      </p:sp>
      <p:sp>
        <p:nvSpPr>
          <p:cNvPr id="1049358"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0"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2"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集成化发展：未来智能家居安全方案将更加注重与其他智能家居系统的集成，实现统一管理和控制，提高家居生活的便利性和安全性。</a:t>
            </a:r>
            <a:endParaRPr altLang="en-US" dirty="0" sz="1200" lang="zh-CN" spc="150">
              <a:solidFill>
                <a:schemeClr val="tx1">
                  <a:lumMod val="85000"/>
                  <a:lumOff val="15000"/>
                </a:schemeClr>
              </a:solidFill>
              <a:latin typeface="+mn-ea"/>
              <a:sym typeface="+mn-ea"/>
            </a:endParaRPr>
          </a:p>
        </p:txBody>
      </p:sp>
      <p:sp>
        <p:nvSpPr>
          <p:cNvPr id="1049364"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6"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68"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定制化服务：针对不同用户的需求和场景，智能家居安全方案将提供更加定制化的服务，以满足用户个性化的需求。</a:t>
            </a:r>
            <a:endParaRPr altLang="en-US" dirty="0" sz="1200" lang="zh-CN" spc="150">
              <a:solidFill>
                <a:schemeClr val="tx1">
                  <a:lumMod val="85000"/>
                  <a:lumOff val="15000"/>
                </a:schemeClr>
              </a:solidFill>
              <a:latin typeface="+mn-ea"/>
              <a:sym typeface="+mn-ea"/>
            </a:endParaRPr>
          </a:p>
        </p:txBody>
      </p:sp>
      <p:sp>
        <p:nvSpPr>
          <p:cNvPr id="1049370"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72"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430"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432" name="标题 14"/>
          <p:cNvSpPr>
            <a:spLocks noGrp="1"/>
          </p:cNvSpPr>
          <p:nvPr>
            <p:ph type="title" idx="4"/>
            <p:custDataLst>
              <p:tags r:id="rId2"/>
            </p:custDataLst>
          </p:nvPr>
        </p:nvSpPr>
        <p:spPr/>
        <p:txBody>
          <a:bodyPr>
            <a:normAutofit fontScale="90000"/>
          </a:bodyPr>
          <a:p>
            <a:r>
              <a:rPr altLang="en-US" dirty="0" lang="zh-CN"/>
              <a:t>智能家居安全方案的技术原理</a:t>
            </a:r>
            <a:endParaRPr altLang="en-US" dirty="0"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506" name="标题 1"/>
          <p:cNvSpPr>
            <a:spLocks noGrp="1"/>
          </p:cNvSpPr>
          <p:nvPr>
            <p:ph type="title" idx="3"/>
          </p:nvPr>
        </p:nvSpPr>
        <p:spPr/>
        <p:txBody>
          <a:bodyPr>
            <a:normAutofit fontScale="96875"/>
          </a:bodyPr>
          <a:p>
            <a:r>
              <a:rPr altLang="en-US" lang="zh-CN"/>
              <a:t>安全方案的技术架构</a:t>
            </a:r>
            <a:endParaRPr altLang="en-US" lang="zh-CN"/>
          </a:p>
        </p:txBody>
      </p:sp>
      <p:sp>
        <p:nvSpPr>
          <p:cNvPr id="1049508"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应用层：负责分析数据，提供智能化的家居安全服务，如入侵检测、火灾报警等</a:t>
            </a:r>
            <a:endParaRPr altLang="zh-CN" dirty="0" lang="en-US">
              <a:solidFill>
                <a:schemeClr val="dk1">
                  <a:lumMod val="80000"/>
                  <a:lumOff val="20000"/>
                </a:schemeClr>
              </a:solidFill>
              <a:latin typeface="+mn-ea"/>
              <a:sym typeface="+mn-ea"/>
            </a:endParaRPr>
          </a:p>
        </p:txBody>
      </p:sp>
      <p:sp>
        <p:nvSpPr>
          <p:cNvPr id="1049516"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感知层：负责收集各种数据，包括用户行为、设备状态等</a:t>
            </a:r>
            <a:endParaRPr altLang="en-US" dirty="0" lang="zh-CN">
              <a:solidFill>
                <a:schemeClr val="dk1">
                  <a:lumMod val="80000"/>
                  <a:lumOff val="20000"/>
                </a:schemeClr>
              </a:solidFill>
              <a:latin typeface="+mn-ea"/>
              <a:sym typeface="+mn-ea"/>
            </a:endParaRPr>
          </a:p>
        </p:txBody>
      </p:sp>
      <p:sp>
        <p:nvSpPr>
          <p:cNvPr id="1049524"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网络层：负责传输数据，确保数据传输的安全性和稳定性</a:t>
            </a:r>
            <a:endParaRPr altLang="en-US" dirty="0" lang="zh-CN">
              <a:solidFill>
                <a:schemeClr val="dk1">
                  <a:lumMod val="80000"/>
                  <a:lumOff val="20000"/>
                </a:schemeClr>
              </a:solidFill>
              <a:latin typeface="+mn-ea"/>
              <a:sym typeface="+mn-ea"/>
            </a:endParaRPr>
          </a:p>
        </p:txBody>
      </p:sp>
      <p:sp>
        <p:nvSpPr>
          <p:cNvPr id="1049532"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控制层：负责控制智能家居设备的运行，实现安全防护和智能控制</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596" name="标题 1"/>
          <p:cNvSpPr>
            <a:spLocks noGrp="1"/>
          </p:cNvSpPr>
          <p:nvPr>
            <p:ph type="title" idx="3"/>
          </p:nvPr>
        </p:nvSpPr>
        <p:spPr/>
        <p:txBody>
          <a:bodyPr>
            <a:normAutofit fontScale="96875"/>
          </a:bodyPr>
          <a:p>
            <a:r>
              <a:rPr altLang="en-US" lang="zh-CN"/>
              <a:t>安全方案的核心技术</a:t>
            </a:r>
            <a:endParaRPr altLang="en-US" lang="zh-CN"/>
          </a:p>
        </p:txBody>
      </p:sp>
      <p:sp>
        <p:nvSpPr>
          <p:cNvPr id="1049598"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8"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加密技术：保护数据传输和存储的安全性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安全漏洞扫描：定期检查智能家居设备是否存在安全漏洞</a:t>
            </a:r>
            <a:endParaRPr dirty="0" sz="2000" err="1">
              <a:solidFill>
                <a:schemeClr val="tx1">
                  <a:lumMod val="75000"/>
                  <a:lumOff val="25000"/>
                </a:schemeClr>
              </a:solidFill>
              <a:latin typeface="+mn-ea"/>
              <a:ea typeface="+mn-ea"/>
              <a:cs typeface="+mn-ea"/>
              <a:sym typeface="+mn-lt"/>
            </a:endParaRPr>
          </a:p>
        </p:txBody>
      </p:sp>
      <p:sp>
        <p:nvSpPr>
          <p:cNvPr id="1049618"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2"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24"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8"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0"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安全更新：及时更新智能家居设备的安全补丁和软件版本</a:t>
            </a:r>
            <a:endParaRPr dirty="0" sz="2000" err="1">
              <a:solidFill>
                <a:schemeClr val="tx1">
                  <a:lumMod val="75000"/>
                  <a:lumOff val="25000"/>
                </a:schemeClr>
              </a:solidFill>
              <a:latin typeface="+mn-ea"/>
              <a:ea typeface="+mn-ea"/>
              <a:cs typeface="+mn-ea"/>
              <a:sym typeface="+mn-lt"/>
            </a:endParaRPr>
          </a:p>
        </p:txBody>
      </p:sp>
      <p:sp>
        <p:nvSpPr>
          <p:cNvPr id="10496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身份验证：确保只有授权用户可以访问智能家居设备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694" name="标题 1"/>
          <p:cNvSpPr>
            <a:spLocks noGrp="1"/>
          </p:cNvSpPr>
          <p:nvPr>
            <p:ph type="title" idx="3"/>
          </p:nvPr>
        </p:nvSpPr>
        <p:spPr/>
        <p:txBody>
          <a:bodyPr>
            <a:normAutofit fontScale="96875"/>
          </a:bodyPr>
          <a:p>
            <a:r>
              <a:rPr altLang="en-US" lang="zh-CN"/>
              <a:t>安全方案的实现方式</a:t>
            </a:r>
            <a:endParaRPr altLang="en-US" lang="zh-CN"/>
          </a:p>
        </p:txBody>
      </p:sp>
      <p:sp>
        <p:nvSpPr>
          <p:cNvPr id="1049696"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8"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0"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加密通信：采用高级加密标准（AES）等算法，确保数据传输安全。</a:t>
            </a:r>
            <a:endParaRPr altLang="en-US" dirty="0" sz="2000" lang="zh-CN" spc="150">
              <a:solidFill>
                <a:schemeClr val="tx1">
                  <a:lumMod val="85000"/>
                  <a:lumOff val="15000"/>
                </a:schemeClr>
              </a:solidFill>
              <a:latin typeface="+mn-ea"/>
              <a:sym typeface="+mn-ea"/>
            </a:endParaRPr>
          </a:p>
        </p:txBody>
      </p:sp>
      <p:sp>
        <p:nvSpPr>
          <p:cNvPr id="1049702"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4"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6"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身份验证：通过多因素认证或生物识别技术，确保设备及用户身份真实可靠。</a:t>
            </a:r>
            <a:endParaRPr altLang="en-US" dirty="0" sz="2000" lang="zh-CN" spc="150">
              <a:solidFill>
                <a:schemeClr val="tx1">
                  <a:lumMod val="85000"/>
                  <a:lumOff val="15000"/>
                </a:schemeClr>
              </a:solidFill>
              <a:latin typeface="+mn-ea"/>
              <a:sym typeface="+mn-ea"/>
            </a:endParaRPr>
          </a:p>
        </p:txBody>
      </p:sp>
      <p:sp>
        <p:nvSpPr>
          <p:cNvPr id="1049708"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2"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安全漏洞扫描：定期对智能家居设备进行安全漏洞扫描，及时发现并修复安全问题。</a:t>
            </a:r>
            <a:endParaRPr altLang="en-US" dirty="0" sz="2000" lang="zh-CN" spc="150">
              <a:solidFill>
                <a:schemeClr val="tx1">
                  <a:lumMod val="85000"/>
                  <a:lumOff val="15000"/>
                </a:schemeClr>
              </a:solidFill>
              <a:latin typeface="+mn-ea"/>
              <a:sym typeface="+mn-ea"/>
            </a:endParaRPr>
          </a:p>
        </p:txBody>
      </p:sp>
      <p:sp>
        <p:nvSpPr>
          <p:cNvPr id="1049714"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6"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数据备份与恢复：对重要数据进行备份，确保在设备遭受攻击或损坏时能够快速恢复数据。</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776" name="标题 1"/>
          <p:cNvSpPr>
            <a:spLocks noGrp="1"/>
          </p:cNvSpPr>
          <p:nvPr>
            <p:ph type="title" idx="3"/>
          </p:nvPr>
        </p:nvSpPr>
        <p:spPr/>
        <p:txBody>
          <a:bodyPr>
            <a:normAutofit fontScale="96875"/>
          </a:bodyPr>
          <a:p>
            <a:r>
              <a:rPr altLang="en-US" lang="zh-CN"/>
              <a:t>安全方案的技术优势</a:t>
            </a:r>
            <a:endParaRPr altLang="en-US" lang="zh-CN"/>
          </a:p>
        </p:txBody>
      </p:sp>
      <p:sp>
        <p:nvSpPr>
          <p:cNvPr id="1049778"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0"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2"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高效性：智能家居安全方案采用先进的技术，能够快速准确地识别和处理安全威胁。</a:t>
            </a:r>
            <a:endParaRPr altLang="en-US" dirty="0" sz="2000" lang="zh-CN" spc="150">
              <a:solidFill>
                <a:schemeClr val="tx1">
                  <a:lumMod val="85000"/>
                  <a:lumOff val="15000"/>
                </a:schemeClr>
              </a:solidFill>
              <a:latin typeface="+mn-ea"/>
              <a:sym typeface="+mn-ea"/>
            </a:endParaRPr>
          </a:p>
        </p:txBody>
      </p:sp>
      <p:sp>
        <p:nvSpPr>
          <p:cNvPr id="1049784"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6"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8"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可靠性：方案具备高度的可靠性和稳定性，能够保证安全防护的连续性和有效性。</a:t>
            </a:r>
            <a:endParaRPr altLang="en-US" dirty="0" sz="2000" lang="zh-CN" spc="150">
              <a:solidFill>
                <a:schemeClr val="tx1">
                  <a:lumMod val="85000"/>
                  <a:lumOff val="15000"/>
                </a:schemeClr>
              </a:solidFill>
              <a:latin typeface="+mn-ea"/>
              <a:sym typeface="+mn-ea"/>
            </a:endParaRPr>
          </a:p>
        </p:txBody>
      </p:sp>
      <p:sp>
        <p:nvSpPr>
          <p:cNvPr id="1049790"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2"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4"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集成性：智能家居安全方案能够将各种安全技术进行集成，实现统一的安全管理和防护。</a:t>
            </a:r>
            <a:endParaRPr altLang="en-US" dirty="0" sz="2000" lang="zh-CN" spc="150">
              <a:solidFill>
                <a:schemeClr val="tx1">
                  <a:lumMod val="85000"/>
                  <a:lumOff val="15000"/>
                </a:schemeClr>
              </a:solidFill>
              <a:latin typeface="+mn-ea"/>
              <a:sym typeface="+mn-ea"/>
            </a:endParaRPr>
          </a:p>
        </p:txBody>
      </p:sp>
      <p:sp>
        <p:nvSpPr>
          <p:cNvPr id="1049796"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8"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0"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易用性：方案设计人性化，易于使用和管理，降低了安全风险和操作难度。</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858"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860" name="标题 14"/>
          <p:cNvSpPr>
            <a:spLocks noGrp="1"/>
          </p:cNvSpPr>
          <p:nvPr>
            <p:ph type="title" idx="4"/>
            <p:custDataLst>
              <p:tags r:id="rId2"/>
            </p:custDataLst>
          </p:nvPr>
        </p:nvSpPr>
        <p:spPr/>
        <p:txBody>
          <a:bodyPr>
            <a:normAutofit fontScale="90000"/>
          </a:bodyPr>
          <a:p>
            <a:r>
              <a:rPr altLang="en-US" dirty="0" lang="zh-CN"/>
              <a:t>智能家居安全方案的应用场景</a:t>
            </a:r>
            <a:endParaRPr altLang="en-US" dirty="0"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934" name="标题 1"/>
          <p:cNvSpPr>
            <a:spLocks noGrp="1"/>
          </p:cNvSpPr>
          <p:nvPr>
            <p:ph type="title" idx="3"/>
          </p:nvPr>
        </p:nvSpPr>
        <p:spPr/>
        <p:txBody>
          <a:bodyPr>
            <a:normAutofit fontScale="96875"/>
          </a:bodyPr>
          <a:p>
            <a:r>
              <a:rPr altLang="en-US" lang="zh-CN"/>
              <a:t>家庭安全监控系统</a:t>
            </a:r>
            <a:endParaRPr altLang="en-US" lang="zh-CN"/>
          </a:p>
        </p:txBody>
      </p:sp>
      <p:sp>
        <p:nvSpPr>
          <p:cNvPr id="1049936"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实时监控：通过摄像头实时查看家中情况，保障家庭安全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智能识别：通过人脸识别、物体识别等技术，自动识别异常情况并报警</a:t>
            </a:r>
            <a:endParaRPr dirty="0" sz="2000" err="1">
              <a:solidFill>
                <a:schemeClr val="tx1">
                  <a:lumMod val="75000"/>
                  <a:lumOff val="25000"/>
                </a:schemeClr>
              </a:solidFill>
              <a:latin typeface="+mn-ea"/>
              <a:ea typeface="+mn-ea"/>
              <a:cs typeface="+mn-ea"/>
              <a:sym typeface="+mn-lt"/>
            </a:endParaRPr>
          </a:p>
        </p:txBody>
      </p:sp>
      <p:sp>
        <p:nvSpPr>
          <p:cNvPr id="1049956"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62"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隐私保护：采用加密传输、云存储等技术，保护用户隐私</a:t>
            </a:r>
            <a:endParaRPr dirty="0" sz="2000" err="1">
              <a:solidFill>
                <a:schemeClr val="tx1">
                  <a:lumMod val="75000"/>
                  <a:lumOff val="25000"/>
                </a:schemeClr>
              </a:solidFill>
              <a:latin typeface="+mn-ea"/>
              <a:ea typeface="+mn-ea"/>
              <a:cs typeface="+mn-ea"/>
              <a:sym typeface="+mn-lt"/>
            </a:endParaRPr>
          </a:p>
        </p:txBody>
      </p:sp>
      <p:sp>
        <p:nvSpPr>
          <p:cNvPr id="10499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远程控制：通过手机等设备远程查看和控制监控设备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0032" name="标题 1"/>
          <p:cNvSpPr>
            <a:spLocks noGrp="1"/>
          </p:cNvSpPr>
          <p:nvPr>
            <p:ph type="title" idx="3"/>
          </p:nvPr>
        </p:nvSpPr>
        <p:spPr/>
        <p:txBody>
          <a:bodyPr>
            <a:normAutofit fontScale="96875"/>
          </a:bodyPr>
          <a:p>
            <a:r>
              <a:rPr altLang="en-US" lang="zh-CN"/>
              <a:t>智能门锁系统</a:t>
            </a:r>
            <a:endParaRPr altLang="en-US" lang="zh-CN"/>
          </a:p>
        </p:txBody>
      </p:sp>
      <p:sp>
        <p:nvSpPr>
          <p:cNvPr id="1050034"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6"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8"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40"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42"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说明智能门锁系统在智能家居安全方案中的重要性和作用</a:t>
            </a:r>
            <a:endParaRPr altLang="en-US" sz="1400" lang="zh-CN" spc="150">
              <a:solidFill>
                <a:schemeClr val="tx1"/>
              </a:solidFill>
              <a:effectLst/>
              <a:latin typeface="+mn-ea"/>
              <a:sym typeface="+mn-ea"/>
            </a:endParaRPr>
          </a:p>
        </p:txBody>
      </p:sp>
      <p:sp>
        <p:nvSpPr>
          <p:cNvPr id="1050044"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介绍智能门锁系统的功能和特点</a:t>
            </a:r>
            <a:endParaRPr altLang="en-US" dirty="0" sz="1400" lang="zh-CN" spc="150">
              <a:solidFill>
                <a:schemeClr val="tx1"/>
              </a:solidFill>
              <a:effectLst/>
              <a:latin typeface="+mn-ea"/>
              <a:sym typeface="+mn-ea"/>
            </a:endParaRPr>
          </a:p>
        </p:txBody>
      </p:sp>
      <p:sp>
        <p:nvSpPr>
          <p:cNvPr id="1050046"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分析智能门锁系统的市场前景和未来发展方向</a:t>
            </a:r>
            <a:endParaRPr altLang="en-US" sz="1400" lang="zh-CN" spc="150">
              <a:solidFill>
                <a:schemeClr val="tx1"/>
              </a:solidFill>
              <a:effectLst/>
              <a:latin typeface="+mn-ea"/>
              <a:sym typeface="+mn-ea"/>
            </a:endParaRPr>
          </a:p>
        </p:txBody>
      </p:sp>
      <p:sp>
        <p:nvSpPr>
          <p:cNvPr id="1050048"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探讨如何提高智能门锁系统的安全性和可靠性</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0106" name="标题 1"/>
          <p:cNvSpPr>
            <a:spLocks noGrp="1"/>
          </p:cNvSpPr>
          <p:nvPr>
            <p:ph type="title" idx="3"/>
          </p:nvPr>
        </p:nvSpPr>
        <p:spPr/>
        <p:txBody>
          <a:bodyPr>
            <a:normAutofit fontScale="96875"/>
          </a:bodyPr>
          <a:p>
            <a:r>
              <a:rPr altLang="en-US" lang="zh-CN"/>
              <a:t>智能家居控制系统</a:t>
            </a:r>
            <a:endParaRPr altLang="en-US" lang="zh-CN"/>
          </a:p>
        </p:txBody>
      </p:sp>
      <p:sp>
        <p:nvSpPr>
          <p:cNvPr id="105010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6"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智能安防系统：实时监控家庭安全，自动识别异常情况并发送警报信息到用户手机，提高家庭安全系数。</a:t>
            </a:r>
            <a:endParaRPr altLang="en-US" sz="1400" lang="zh-CN" spc="150">
              <a:solidFill>
                <a:schemeClr val="tx1"/>
              </a:solidFill>
              <a:effectLst/>
              <a:latin typeface="+mn-ea"/>
              <a:sym typeface="+mn-ea"/>
            </a:endParaRPr>
          </a:p>
        </p:txBody>
      </p:sp>
      <p:sp>
        <p:nvSpPr>
          <p:cNvPr id="105011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智能照明系统：通过手机或语音助手控制灯光开关、亮度调节和定时任务，实现节能环保和舒适生活。</a:t>
            </a:r>
            <a:endParaRPr altLang="en-US" dirty="0" sz="1400" lang="zh-CN" spc="150">
              <a:solidFill>
                <a:schemeClr val="tx1"/>
              </a:solidFill>
              <a:effectLst/>
              <a:latin typeface="+mn-ea"/>
              <a:sym typeface="+mn-ea"/>
            </a:endParaRPr>
          </a:p>
        </p:txBody>
      </p:sp>
      <p:sp>
        <p:nvSpPr>
          <p:cNvPr id="1050120"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智能环境控制系统：自动调节室内温度、湿度和空气质量，创造舒适的生活环境。</a:t>
            </a:r>
            <a:endParaRPr altLang="en-US" sz="1400" lang="zh-CN" spc="150">
              <a:solidFill>
                <a:schemeClr val="tx1"/>
              </a:solidFill>
              <a:effectLst/>
              <a:latin typeface="+mn-ea"/>
              <a:sym typeface="+mn-ea"/>
            </a:endParaRPr>
          </a:p>
        </p:txBody>
      </p:sp>
      <p:sp>
        <p:nvSpPr>
          <p:cNvPr id="1050122"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智能窗帘系统：通过手机或语音助手控制窗帘的开关和调节，方便用户的生活。</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180" name="标题 1"/>
          <p:cNvSpPr>
            <a:spLocks noGrp="1"/>
          </p:cNvSpPr>
          <p:nvPr>
            <p:ph type="title" idx="3"/>
          </p:nvPr>
        </p:nvSpPr>
        <p:spPr/>
        <p:txBody>
          <a:bodyPr>
            <a:normAutofit fontScale="96875"/>
          </a:bodyPr>
          <a:p>
            <a:r>
              <a:rPr altLang="en-US" lang="zh-CN"/>
              <a:t>智能家居报警系统</a:t>
            </a:r>
            <a:endParaRPr altLang="en-US" lang="zh-CN"/>
          </a:p>
        </p:txBody>
      </p:sp>
      <p:sp>
        <p:nvSpPr>
          <p:cNvPr id="1050182"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实时监控：对家庭环境进行24小时不间断监控，及时发现异常情况</a:t>
            </a:r>
            <a:endParaRPr altLang="en-US" dirty="0" sz="1200" lang="zh-CN" spc="150">
              <a:solidFill>
                <a:schemeClr val="tx1">
                  <a:lumMod val="65000"/>
                  <a:lumOff val="35000"/>
                </a:schemeClr>
              </a:solidFill>
              <a:latin typeface="+mn-ea"/>
              <a:sym typeface="+mn-ea"/>
            </a:endParaRPr>
          </a:p>
        </p:txBody>
      </p:sp>
      <p:sp>
        <p:nvSpPr>
          <p:cNvPr id="1050184"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智能识别：通过人工智能技术识别异常声音、图像等，提高报警准确率</a:t>
            </a:r>
            <a:endParaRPr altLang="en-US" dirty="0" sz="1200" lang="zh-CN" spc="150">
              <a:solidFill>
                <a:schemeClr val="tx1">
                  <a:lumMod val="65000"/>
                  <a:lumOff val="35000"/>
                </a:schemeClr>
              </a:solidFill>
              <a:latin typeface="+mn-ea"/>
              <a:sym typeface="+mn-ea"/>
            </a:endParaRPr>
          </a:p>
        </p:txBody>
      </p:sp>
      <p:sp>
        <p:nvSpPr>
          <p:cNvPr id="1050186"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远程报警：用户可通过手机APP接收报警信息，及时采取相应措施</a:t>
            </a:r>
            <a:endParaRPr altLang="en-US" dirty="0" sz="1200" lang="zh-CN" spc="150">
              <a:solidFill>
                <a:schemeClr val="tx1">
                  <a:lumMod val="65000"/>
                  <a:lumOff val="35000"/>
                </a:schemeClr>
              </a:solidFill>
              <a:latin typeface="+mn-ea"/>
              <a:sym typeface="+mn-ea"/>
            </a:endParaRPr>
          </a:p>
        </p:txBody>
      </p:sp>
      <p:sp>
        <p:nvSpPr>
          <p:cNvPr id="1050188"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联动控制：与智能门锁、智能灯光等设备联动，实现全方位的安全防护</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246"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50248" name="标题 14"/>
          <p:cNvSpPr>
            <a:spLocks noGrp="1"/>
          </p:cNvSpPr>
          <p:nvPr>
            <p:ph type="title" idx="4"/>
            <p:custDataLst>
              <p:tags r:id="rId2"/>
            </p:custDataLst>
          </p:nvPr>
        </p:nvSpPr>
        <p:spPr/>
        <p:txBody>
          <a:bodyPr>
            <a:normAutofit fontScale="90000"/>
          </a:bodyPr>
          <a:p>
            <a:r>
              <a:rPr altLang="en-US" dirty="0" lang="zh-CN"/>
              <a:t>智能家居安全方案的优势和挑战</a:t>
            </a:r>
            <a:endParaRPr altLang="en-US" dirty="0"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322" name="标题 1"/>
          <p:cNvSpPr>
            <a:spLocks noGrp="1"/>
          </p:cNvSpPr>
          <p:nvPr>
            <p:ph type="title" idx="3"/>
          </p:nvPr>
        </p:nvSpPr>
        <p:spPr/>
        <p:txBody>
          <a:bodyPr>
            <a:normAutofit fontScale="93750"/>
          </a:bodyPr>
          <a:p>
            <a:r>
              <a:rPr altLang="en-US" lang="zh-CN"/>
              <a:t>安全方案的优势</a:t>
            </a:r>
            <a:endParaRPr altLang="en-US" lang="zh-CN"/>
          </a:p>
        </p:txBody>
      </p:sp>
      <p:sp>
        <p:nvSpPr>
          <p:cNvPr id="1050324"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6"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8"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0" name="文本框 27"/>
          <p:cNvSpPr txBox="1"/>
          <p:nvPr>
            <p:custDataLst>
              <p:tags r:id="rId4"/>
            </p:custDataLst>
          </p:nvPr>
        </p:nvSpPr>
        <p:spPr>
          <a:xfrm>
            <a:off x="1951187" y="4131407"/>
            <a:ext cx="8598857" cy="788326"/>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方便快捷：智能家居安全系统可以通过手机APP等方式远程控制，方便用户随时随地掌握家庭安全状况。</a:t>
            </a:r>
            <a:endParaRPr altLang="zh-CN" dirty="0" lang="en-US">
              <a:solidFill>
                <a:schemeClr val="dk1">
                  <a:lumMod val="80000"/>
                  <a:lumOff val="20000"/>
                </a:schemeClr>
              </a:solidFill>
              <a:latin typeface="+mn-ea"/>
              <a:sym typeface="+mn-ea"/>
            </a:endParaRPr>
          </a:p>
        </p:txBody>
      </p:sp>
      <p:sp>
        <p:nvSpPr>
          <p:cNvPr id="1050332"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4"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6"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38"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保护隐私：智能家居安全系统可以有效保护用户的隐私信息，避免被恶意侵犯。</a:t>
            </a:r>
            <a:endParaRPr altLang="en-US" dirty="0" sz="1600" lang="zh-CN">
              <a:solidFill>
                <a:schemeClr val="dk1">
                  <a:lumMod val="80000"/>
                  <a:lumOff val="20000"/>
                </a:schemeClr>
              </a:solidFill>
              <a:latin typeface="+mn-ea"/>
              <a:sym typeface="+mn-ea"/>
            </a:endParaRPr>
          </a:p>
        </p:txBody>
      </p:sp>
      <p:sp>
        <p:nvSpPr>
          <p:cNvPr id="1050340"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2"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4"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46" name="文本框 8"/>
          <p:cNvSpPr txBox="1"/>
          <p:nvPr>
            <p:custDataLst>
              <p:tags r:id="rId12"/>
            </p:custDataLst>
          </p:nvPr>
        </p:nvSpPr>
        <p:spPr>
          <a:xfrm>
            <a:off x="1951187" y="2804319"/>
            <a:ext cx="8598857" cy="788326"/>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实时监控：智能家居安全系统可以实时监控家庭安全状况，及时发现异常情况并采取相应措施。</a:t>
            </a:r>
            <a:endParaRPr altLang="en-US" dirty="0" lang="zh-CN">
              <a:solidFill>
                <a:schemeClr val="dk1">
                  <a:lumMod val="80000"/>
                  <a:lumOff val="20000"/>
                </a:schemeClr>
              </a:solidFill>
              <a:latin typeface="+mn-ea"/>
              <a:sym typeface="+mn-ea"/>
            </a:endParaRPr>
          </a:p>
        </p:txBody>
      </p:sp>
      <p:sp>
        <p:nvSpPr>
          <p:cNvPr id="1050348"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0"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2"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54"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节能环保：智能家居安全系统可以有效降低能源消耗，减少环境污染，符合绿色环保理念。</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412" name="标题 1"/>
          <p:cNvSpPr>
            <a:spLocks noGrp="1"/>
          </p:cNvSpPr>
          <p:nvPr>
            <p:ph type="title" idx="3"/>
          </p:nvPr>
        </p:nvSpPr>
        <p:spPr/>
        <p:txBody>
          <a:bodyPr>
            <a:normAutofit fontScale="96875"/>
          </a:bodyPr>
          <a:p>
            <a:r>
              <a:rPr altLang="en-US" lang="zh-CN"/>
              <a:t>安全方案的挑战</a:t>
            </a:r>
            <a:endParaRPr altLang="en-US" lang="zh-CN"/>
          </a:p>
        </p:txBody>
      </p:sp>
      <p:sp>
        <p:nvSpPr>
          <p:cNvPr id="1050414"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16"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18"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20"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22"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24"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26"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28"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30"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网络安全防护：防止黑客攻击和恶意软件入侵，保障智能家居网络的安全性</a:t>
            </a:r>
            <a:endParaRPr altLang="en-US" dirty="0" sz="2400" lang="zh-CN">
              <a:latin typeface="+mn-ea"/>
              <a:ea typeface="+mn-ea"/>
            </a:endParaRPr>
          </a:p>
        </p:txBody>
      </p:sp>
      <p:sp>
        <p:nvSpPr>
          <p:cNvPr id="1050432"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用户隐私保护：在提供智能家居服务的同时，保护用户隐私和数据安全</a:t>
            </a:r>
            <a:endParaRPr altLang="en-US" dirty="0" sz="2400" lang="zh-CN">
              <a:latin typeface="+mn-ea"/>
              <a:ea typeface="+mn-ea"/>
            </a:endParaRPr>
          </a:p>
        </p:txBody>
      </p:sp>
      <p:sp>
        <p:nvSpPr>
          <p:cNvPr id="1050434"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设备兼容性问题：不同品牌和型号的智能家居设备之间的兼容性差异</a:t>
            </a:r>
            <a:endParaRPr altLang="en-US" dirty="0" sz="2400" lang="zh-CN">
              <a:latin typeface="+mn-ea"/>
              <a:ea typeface="+mn-ea"/>
            </a:endParaRPr>
          </a:p>
        </p:txBody>
      </p:sp>
      <p:sp>
        <p:nvSpPr>
          <p:cNvPr id="1050436"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数据安全风险：智能家居设备涉及用户隐私，数据传输和存储的安全性需得到保障</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494" name="标题 1"/>
          <p:cNvSpPr>
            <a:spLocks noGrp="1"/>
          </p:cNvSpPr>
          <p:nvPr>
            <p:ph type="title" idx="3"/>
          </p:nvPr>
        </p:nvSpPr>
        <p:spPr/>
        <p:txBody>
          <a:bodyPr>
            <a:normAutofit fontScale="96875"/>
          </a:bodyPr>
          <a:p>
            <a:r>
              <a:rPr altLang="en-US" lang="zh-CN"/>
              <a:t>安全方案的未来发展前景</a:t>
            </a:r>
            <a:endParaRPr altLang="en-US" lang="zh-CN"/>
          </a:p>
        </p:txBody>
      </p:sp>
      <p:sp>
        <p:nvSpPr>
          <p:cNvPr id="1050496"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8"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00"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人工智能技术将进一步优化安全方案</a:t>
            </a:r>
            <a:endParaRPr altLang="en-US" dirty="0" sz="2000" lang="zh-CN" spc="150">
              <a:solidFill>
                <a:schemeClr val="tx1">
                  <a:lumMod val="85000"/>
                  <a:lumOff val="15000"/>
                </a:schemeClr>
              </a:solidFill>
              <a:latin typeface="+mn-ea"/>
              <a:sym typeface="+mn-ea"/>
            </a:endParaRPr>
          </a:p>
        </p:txBody>
      </p:sp>
      <p:sp>
        <p:nvSpPr>
          <p:cNvPr id="1050502"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4"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6"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5G技术将提高智能家居安全方案的响应速度</a:t>
            </a:r>
            <a:endParaRPr altLang="en-US" dirty="0" sz="2000" lang="zh-CN" spc="150">
              <a:solidFill>
                <a:schemeClr val="tx1">
                  <a:lumMod val="85000"/>
                  <a:lumOff val="15000"/>
                </a:schemeClr>
              </a:solidFill>
              <a:latin typeface="+mn-ea"/>
              <a:sym typeface="+mn-ea"/>
            </a:endParaRPr>
          </a:p>
        </p:txBody>
      </p:sp>
      <p:sp>
        <p:nvSpPr>
          <p:cNvPr id="1050508"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0"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2"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物联网安全标准将不断完善</a:t>
            </a:r>
            <a:endParaRPr altLang="en-US" dirty="0" sz="2000" lang="zh-CN" spc="150">
              <a:solidFill>
                <a:schemeClr val="tx1">
                  <a:lumMod val="85000"/>
                  <a:lumOff val="15000"/>
                </a:schemeClr>
              </a:solidFill>
              <a:latin typeface="+mn-ea"/>
              <a:sym typeface="+mn-ea"/>
            </a:endParaRPr>
          </a:p>
        </p:txBody>
      </p:sp>
      <p:sp>
        <p:nvSpPr>
          <p:cNvPr id="1050514"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6"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8"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家庭安全意识将不断提高，推动安全方案的发展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576" name="标题 1"/>
          <p:cNvSpPr>
            <a:spLocks noGrp="1"/>
          </p:cNvSpPr>
          <p:nvPr>
            <p:ph type="title" idx="3"/>
          </p:nvPr>
        </p:nvSpPr>
        <p:spPr/>
        <p:txBody>
          <a:bodyPr>
            <a:normAutofit fontScale="96875"/>
          </a:bodyPr>
          <a:p>
            <a:r>
              <a:rPr altLang="en-US" lang="zh-CN"/>
              <a:t>安全方案的市场需求和竞争格局</a:t>
            </a:r>
            <a:endParaRPr altLang="en-US" lang="zh-CN"/>
          </a:p>
        </p:txBody>
      </p:sp>
      <p:sp>
        <p:nvSpPr>
          <p:cNvPr id="1050578" name="圆角矩形 26"/>
          <p:cNvSpPr/>
          <p:nvPr>
            <p:custDataLst>
              <p:tags r:id="rId1"/>
            </p:custDataLst>
          </p:nvPr>
        </p:nvSpPr>
        <p:spPr>
          <a:xfrm>
            <a:off x="1551307" y="1319530"/>
            <a:ext cx="4251933" cy="4931139"/>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80" name="圆角矩形 28"/>
          <p:cNvSpPr/>
          <p:nvPr>
            <p:custDataLst>
              <p:tags r:id="rId2"/>
            </p:custDataLst>
          </p:nvPr>
        </p:nvSpPr>
        <p:spPr>
          <a:xfrm>
            <a:off x="1555327" y="1319530"/>
            <a:ext cx="4244176" cy="2620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50582" name="圆角矩形 29"/>
          <p:cNvSpPr/>
          <p:nvPr>
            <p:custDataLst>
              <p:tags r:id="rId3"/>
            </p:custDataLst>
          </p:nvPr>
        </p:nvSpPr>
        <p:spPr>
          <a:xfrm>
            <a:off x="6382282" y="1319530"/>
            <a:ext cx="4251933" cy="4931139"/>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84" name="文本框 31"/>
          <p:cNvSpPr txBox="1"/>
          <p:nvPr>
            <p:custDataLst>
              <p:tags r:id="rId4"/>
            </p:custDataLst>
          </p:nvPr>
        </p:nvSpPr>
        <p:spPr>
          <a:xfrm>
            <a:off x="1865555" y="1953386"/>
            <a:ext cx="3623754" cy="3941637"/>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市场需求：随着智能家居的普及，安全方案市场需求不断增长，用户对家庭安全保障的需求日益增强。</a:t>
            </a:r>
            <a:endParaRPr altLang="en-US" dirty="0" sz="2400" lang="zh-CN" spc="200">
              <a:solidFill>
                <a:schemeClr val="tx1">
                  <a:lumMod val="85000"/>
                  <a:lumOff val="15000"/>
                </a:schemeClr>
              </a:solidFill>
              <a:latin typeface="+mn-ea"/>
              <a:sym typeface="+mn-ea"/>
            </a:endParaRPr>
          </a:p>
        </p:txBody>
      </p:sp>
      <p:sp>
        <p:nvSpPr>
          <p:cNvPr id="1050586" name="圆角矩形 32"/>
          <p:cNvSpPr/>
          <p:nvPr>
            <p:custDataLst>
              <p:tags r:id="rId5"/>
            </p:custDataLst>
          </p:nvPr>
        </p:nvSpPr>
        <p:spPr>
          <a:xfrm>
            <a:off x="6386972" y="1319530"/>
            <a:ext cx="4244176" cy="2620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50588" name="文本框 34"/>
          <p:cNvSpPr txBox="1"/>
          <p:nvPr>
            <p:custDataLst>
              <p:tags r:id="rId6"/>
            </p:custDataLst>
          </p:nvPr>
        </p:nvSpPr>
        <p:spPr>
          <a:xfrm>
            <a:off x="6697869" y="1952716"/>
            <a:ext cx="3622903" cy="3943462"/>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竞争格局：智能家居安全市场上存在众多供应商，竞争激烈。企业需要不断创新以提高产品性能和降低成本，以获得竞争优势。</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646"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648" name="标题 14"/>
          <p:cNvSpPr>
            <a:spLocks noGrp="1"/>
          </p:cNvSpPr>
          <p:nvPr>
            <p:ph type="title" idx="4"/>
            <p:custDataLst>
              <p:tags r:id="rId2"/>
            </p:custDataLst>
          </p:nvPr>
        </p:nvSpPr>
        <p:spPr/>
        <p:txBody>
          <a:bodyPr>
            <a:normAutofit fontScale="90000"/>
          </a:bodyPr>
          <a:p>
            <a:r>
              <a:rPr altLang="en-US" dirty="0" lang="zh-CN"/>
              <a:t>智能家居安全方案的实施步骤和案例分析</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722" name="标题 1"/>
          <p:cNvSpPr>
            <a:spLocks noGrp="1"/>
          </p:cNvSpPr>
          <p:nvPr>
            <p:ph type="title" idx="3"/>
          </p:nvPr>
        </p:nvSpPr>
        <p:spPr/>
        <p:txBody>
          <a:bodyPr>
            <a:normAutofit fontScale="96875"/>
          </a:bodyPr>
          <a:p>
            <a:r>
              <a:rPr altLang="en-US" lang="zh-CN"/>
              <a:t>安全方案的实施步骤</a:t>
            </a:r>
            <a:endParaRPr altLang="en-US" lang="zh-CN"/>
          </a:p>
        </p:txBody>
      </p:sp>
      <p:sp>
        <p:nvSpPr>
          <p:cNvPr id="1050724" name="任意多边形: 形状 2"/>
          <p:cNvSpPr/>
          <p:nvPr>
            <p:custDataLst>
              <p:tags r:id="rId1"/>
            </p:custDataLst>
          </p:nvPr>
        </p:nvSpPr>
        <p:spPr>
          <a:xfrm rot="10800000">
            <a:off x="711703" y="3920317"/>
            <a:ext cx="3453874" cy="222873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726" name="矩形 4"/>
          <p:cNvSpPr/>
          <p:nvPr>
            <p:custDataLst>
              <p:tags r:id="rId2"/>
            </p:custDataLst>
          </p:nvPr>
        </p:nvSpPr>
        <p:spPr>
          <a:xfrm>
            <a:off x="622282" y="4279904"/>
            <a:ext cx="178634" cy="1800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28" name="文本框 5"/>
          <p:cNvSpPr txBox="1"/>
          <p:nvPr>
            <p:custDataLst>
              <p:tags r:id="rId3"/>
            </p:custDataLst>
          </p:nvPr>
        </p:nvSpPr>
        <p:spPr>
          <a:xfrm>
            <a:off x="920353" y="4236145"/>
            <a:ext cx="3036217" cy="1260386"/>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实施安全措施和配置</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730" name="任意多边形: 形状 56"/>
          <p:cNvSpPr/>
          <p:nvPr>
            <p:custDataLst>
              <p:tags r:id="rId4"/>
            </p:custDataLst>
          </p:nvPr>
        </p:nvSpPr>
        <p:spPr>
          <a:xfrm rot="10800000">
            <a:off x="4417923" y="3920317"/>
            <a:ext cx="3453874" cy="222873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732" name="矩形 57"/>
          <p:cNvSpPr/>
          <p:nvPr>
            <p:custDataLst>
              <p:tags r:id="rId5"/>
            </p:custDataLst>
          </p:nvPr>
        </p:nvSpPr>
        <p:spPr>
          <a:xfrm>
            <a:off x="4328502" y="4279904"/>
            <a:ext cx="178634" cy="1800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34" name="文本框 58"/>
          <p:cNvSpPr txBox="1"/>
          <p:nvPr>
            <p:custDataLst>
              <p:tags r:id="rId6"/>
            </p:custDataLst>
          </p:nvPr>
        </p:nvSpPr>
        <p:spPr>
          <a:xfrm>
            <a:off x="4626572" y="4236145"/>
            <a:ext cx="3036217" cy="1260386"/>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测试和验证安全性能</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736" name="任意多边形: 形状 60"/>
          <p:cNvSpPr/>
          <p:nvPr>
            <p:custDataLst>
              <p:tags r:id="rId7"/>
            </p:custDataLst>
          </p:nvPr>
        </p:nvSpPr>
        <p:spPr>
          <a:xfrm rot="10800000">
            <a:off x="8123509" y="3920317"/>
            <a:ext cx="3453874" cy="222873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738" name="矩形 61"/>
          <p:cNvSpPr/>
          <p:nvPr>
            <p:custDataLst>
              <p:tags r:id="rId8"/>
            </p:custDataLst>
          </p:nvPr>
        </p:nvSpPr>
        <p:spPr>
          <a:xfrm>
            <a:off x="8034722" y="4279904"/>
            <a:ext cx="178634" cy="1800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40" name="文本框 62"/>
          <p:cNvSpPr txBox="1"/>
          <p:nvPr>
            <p:custDataLst>
              <p:tags r:id="rId9"/>
            </p:custDataLst>
          </p:nvPr>
        </p:nvSpPr>
        <p:spPr>
          <a:xfrm>
            <a:off x="8332792" y="4236145"/>
            <a:ext cx="3036217" cy="1260386"/>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维护和更新安全系统</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742" name="任意多边形: 形状 64"/>
          <p:cNvSpPr/>
          <p:nvPr>
            <p:custDataLst>
              <p:tags r:id="rId10"/>
            </p:custDataLst>
          </p:nvPr>
        </p:nvSpPr>
        <p:spPr>
          <a:xfrm rot="10800000">
            <a:off x="697117" y="1420331"/>
            <a:ext cx="3453874" cy="222873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744" name="矩形 65"/>
          <p:cNvSpPr/>
          <p:nvPr>
            <p:custDataLst>
              <p:tags r:id="rId11"/>
            </p:custDataLst>
          </p:nvPr>
        </p:nvSpPr>
        <p:spPr>
          <a:xfrm>
            <a:off x="608330" y="1779284"/>
            <a:ext cx="178634" cy="1800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46" name="文本框 66"/>
          <p:cNvSpPr txBox="1"/>
          <p:nvPr>
            <p:custDataLst>
              <p:tags r:id="rId12"/>
            </p:custDataLst>
          </p:nvPr>
        </p:nvSpPr>
        <p:spPr>
          <a:xfrm>
            <a:off x="906400" y="1735525"/>
            <a:ext cx="3036217" cy="1260386"/>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确定安全需求和目标</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748" name="任意多边形: 形状 68"/>
          <p:cNvSpPr/>
          <p:nvPr>
            <p:custDataLst>
              <p:tags r:id="rId13"/>
            </p:custDataLst>
          </p:nvPr>
        </p:nvSpPr>
        <p:spPr>
          <a:xfrm rot="10800000">
            <a:off x="4403337" y="1420331"/>
            <a:ext cx="3453874" cy="222873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750" name="矩形 69"/>
          <p:cNvSpPr/>
          <p:nvPr>
            <p:custDataLst>
              <p:tags r:id="rId14"/>
            </p:custDataLst>
          </p:nvPr>
        </p:nvSpPr>
        <p:spPr>
          <a:xfrm>
            <a:off x="4313916" y="1779284"/>
            <a:ext cx="178634" cy="1800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52" name="文本框 70"/>
          <p:cNvSpPr txBox="1"/>
          <p:nvPr>
            <p:custDataLst>
              <p:tags r:id="rId15"/>
            </p:custDataLst>
          </p:nvPr>
        </p:nvSpPr>
        <p:spPr>
          <a:xfrm>
            <a:off x="4611986" y="1735525"/>
            <a:ext cx="3036217" cy="1260386"/>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选择合适的安全技术和方案</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754" name="任意多边形: 形状 72"/>
          <p:cNvSpPr/>
          <p:nvPr>
            <p:custDataLst>
              <p:tags r:id="rId16"/>
            </p:custDataLst>
          </p:nvPr>
        </p:nvSpPr>
        <p:spPr>
          <a:xfrm rot="10800000">
            <a:off x="8109557" y="1420331"/>
            <a:ext cx="3453874" cy="2228734"/>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756" name="矩形 73"/>
          <p:cNvSpPr/>
          <p:nvPr>
            <p:custDataLst>
              <p:tags r:id="rId17"/>
            </p:custDataLst>
          </p:nvPr>
        </p:nvSpPr>
        <p:spPr>
          <a:xfrm>
            <a:off x="8020136" y="1779284"/>
            <a:ext cx="178634" cy="1800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58" name="文本框 74"/>
          <p:cNvSpPr txBox="1"/>
          <p:nvPr>
            <p:custDataLst>
              <p:tags r:id="rId18"/>
            </p:custDataLst>
          </p:nvPr>
        </p:nvSpPr>
        <p:spPr>
          <a:xfrm>
            <a:off x="8318206" y="1735525"/>
            <a:ext cx="3036217" cy="1260386"/>
          </a:xfrm>
          <a:prstGeom prst="rect"/>
          <a:noFill/>
        </p:spPr>
        <p:txBody>
          <a:bodyPr anchor="t" anchorCtr="0" bIns="46800" lIns="90000" rIns="90000" rtlCol="0" tIns="46800" vert="horz" wrap="square">
            <a:normAutofit/>
          </a:bodyPr>
          <a:p>
            <a:pPr>
              <a:lnSpc>
                <a:spcPct val="140000"/>
              </a:lnSpc>
            </a:pPr>
            <a:r>
              <a:rPr altLang="en-US" dirty="0" lang="zh-CN" spc="150">
                <a:solidFill>
                  <a:schemeClr val="lt1">
                    <a:lumMod val="100000"/>
                  </a:schemeClr>
                </a:solidFill>
                <a:latin typeface="Arial" panose="02080604020202020204" pitchFamily="34" charset="0"/>
                <a:ea typeface="微软雅黑" panose="020B0503020204020204" charset="-122"/>
                <a:sym typeface="+mn-ea"/>
              </a:rPr>
              <a:t>设计安全架构和系统</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816" name="标题 1"/>
          <p:cNvSpPr>
            <a:spLocks noGrp="1"/>
          </p:cNvSpPr>
          <p:nvPr>
            <p:ph type="title" idx="3"/>
          </p:nvPr>
        </p:nvSpPr>
        <p:spPr/>
        <p:txBody>
          <a:bodyPr>
            <a:normAutofit fontScale="93750"/>
          </a:bodyPr>
          <a:p>
            <a:r>
              <a:rPr altLang="en-US" lang="zh-CN"/>
              <a:t>安全方案的案例分析</a:t>
            </a:r>
            <a:endParaRPr altLang="en-US" lang="zh-CN"/>
          </a:p>
        </p:txBody>
      </p:sp>
      <p:sp>
        <p:nvSpPr>
          <p:cNvPr id="105081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2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2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2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26"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案例二：智能摄像头的隐私保护</a:t>
            </a:r>
            <a:endParaRPr altLang="en-US" sz="1400" lang="zh-CN" spc="150">
              <a:solidFill>
                <a:schemeClr val="tx1"/>
              </a:solidFill>
              <a:effectLst/>
              <a:latin typeface="+mn-ea"/>
              <a:sym typeface="+mn-ea"/>
            </a:endParaRPr>
          </a:p>
        </p:txBody>
      </p:sp>
      <p:sp>
        <p:nvSpPr>
          <p:cNvPr id="105082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案例一：智能门锁的安全性</a:t>
            </a:r>
            <a:endParaRPr altLang="en-US" dirty="0" sz="1400" lang="zh-CN" spc="150">
              <a:solidFill>
                <a:schemeClr val="tx1"/>
              </a:solidFill>
              <a:effectLst/>
              <a:latin typeface="+mn-ea"/>
              <a:sym typeface="+mn-ea"/>
            </a:endParaRPr>
          </a:p>
        </p:txBody>
      </p:sp>
      <p:sp>
        <p:nvSpPr>
          <p:cNvPr id="1050830"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案例三：智能家居数据加密传输</a:t>
            </a:r>
            <a:endParaRPr altLang="en-US" sz="1400" lang="zh-CN" spc="150">
              <a:solidFill>
                <a:schemeClr val="tx1"/>
              </a:solidFill>
              <a:effectLst/>
              <a:latin typeface="+mn-ea"/>
              <a:sym typeface="+mn-ea"/>
            </a:endParaRPr>
          </a:p>
        </p:txBody>
      </p:sp>
      <p:sp>
        <p:nvSpPr>
          <p:cNvPr id="1050832"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案例四：智能家居安全漏洞应急响应</a:t>
            </a:r>
            <a:endParaRPr altLang="en-US" sz="1400" lang="zh-CN" spc="150">
              <a:solidFill>
                <a:schemeClr val="tx1"/>
              </a:solidFill>
              <a:effectLst/>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890" name="标题 1"/>
          <p:cNvSpPr>
            <a:spLocks noGrp="1"/>
          </p:cNvSpPr>
          <p:nvPr>
            <p:ph type="title" idx="3"/>
          </p:nvPr>
        </p:nvSpPr>
        <p:spPr/>
        <p:txBody>
          <a:bodyPr>
            <a:normAutofit fontScale="93750"/>
          </a:bodyPr>
          <a:p>
            <a:r>
              <a:rPr altLang="en-US" lang="zh-CN"/>
              <a:t>安全方案的成功因素和经验教训</a:t>
            </a:r>
            <a:endParaRPr altLang="en-US" lang="zh-CN"/>
          </a:p>
        </p:txBody>
      </p:sp>
      <p:sp>
        <p:nvSpPr>
          <p:cNvPr id="1050892" name="五边形 2"/>
          <p:cNvSpPr/>
          <p:nvPr>
            <p:custDataLst>
              <p:tags r:id="rId1"/>
            </p:custDataLst>
          </p:nvPr>
        </p:nvSpPr>
        <p:spPr>
          <a:xfrm rot="16200000" flipH="1">
            <a:off x="3839530" y="1112064"/>
            <a:ext cx="1020062" cy="296642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94" name="五边形 3"/>
          <p:cNvSpPr/>
          <p:nvPr>
            <p:custDataLst>
              <p:tags r:id="rId2"/>
            </p:custDataLst>
          </p:nvPr>
        </p:nvSpPr>
        <p:spPr>
          <a:xfrm rot="16200000" flipH="1">
            <a:off x="3866706" y="4418267"/>
            <a:ext cx="969711" cy="266344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96" name="任意多边形 4"/>
          <p:cNvSpPr/>
          <p:nvPr>
            <p:custDataLst>
              <p:tags r:id="rId3"/>
            </p:custDataLst>
          </p:nvPr>
        </p:nvSpPr>
        <p:spPr>
          <a:xfrm>
            <a:off x="3018944" y="2081786"/>
            <a:ext cx="2663449" cy="401948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898" name="任意多边形 5"/>
          <p:cNvSpPr/>
          <p:nvPr>
            <p:custDataLst>
              <p:tags r:id="rId4"/>
            </p:custDataLst>
          </p:nvPr>
        </p:nvSpPr>
        <p:spPr>
          <a:xfrm flipV="1">
            <a:off x="2866493" y="1319530"/>
            <a:ext cx="2966428" cy="1426352"/>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3018944" y="2927559"/>
            <a:ext cx="2663449" cy="2399727"/>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成功因素：技术先进、方案成熟、团队专业、客户认可</a:t>
            </a:r>
            <a:endPar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902" name="五边形 9"/>
          <p:cNvSpPr/>
          <p:nvPr>
            <p:custDataLst>
              <p:tags r:id="rId6"/>
            </p:custDataLst>
          </p:nvPr>
        </p:nvSpPr>
        <p:spPr>
          <a:xfrm rot="16200000" flipH="1">
            <a:off x="7326686" y="1127972"/>
            <a:ext cx="1020062" cy="296642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04" name="五边形 10"/>
          <p:cNvSpPr/>
          <p:nvPr>
            <p:custDataLst>
              <p:tags r:id="rId7"/>
            </p:custDataLst>
          </p:nvPr>
        </p:nvSpPr>
        <p:spPr>
          <a:xfrm rot="16200000" flipH="1">
            <a:off x="7352536" y="4433512"/>
            <a:ext cx="969711" cy="266344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06" name="任意多边形 11"/>
          <p:cNvSpPr/>
          <p:nvPr>
            <p:custDataLst>
              <p:tags r:id="rId8"/>
            </p:custDataLst>
          </p:nvPr>
        </p:nvSpPr>
        <p:spPr>
          <a:xfrm>
            <a:off x="6506100" y="2097031"/>
            <a:ext cx="2663449" cy="401948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908" name="任意多边形 12"/>
          <p:cNvSpPr/>
          <p:nvPr>
            <p:custDataLst>
              <p:tags r:id="rId9"/>
            </p:custDataLst>
          </p:nvPr>
        </p:nvSpPr>
        <p:spPr>
          <a:xfrm flipV="1">
            <a:off x="6353649" y="1335438"/>
            <a:ext cx="2966428" cy="1426352"/>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9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506100" y="2927559"/>
            <a:ext cx="2663449" cy="2399727"/>
          </a:xfrm>
          <a:prstGeom prst="rect"/>
          <a:noFill/>
          <a:ln>
            <a:noFill/>
          </a:ln>
        </p:spPr>
        <p:txBody>
          <a:bodyPr wrap="square">
            <a:normAutofit fontScale="79167"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经验教训：不断迭代优化、加强安全监管、提高用户安全意识、及时响应处理安全事件</a:t>
            </a:r>
            <a:endPar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968" name="标题 1"/>
          <p:cNvSpPr>
            <a:spLocks noGrp="1"/>
          </p:cNvSpPr>
          <p:nvPr>
            <p:ph type="title" idx="3"/>
          </p:nvPr>
        </p:nvSpPr>
        <p:spPr/>
        <p:txBody>
          <a:bodyPr>
            <a:normAutofit fontScale="93750"/>
          </a:bodyPr>
          <a:p>
            <a:r>
              <a:rPr altLang="en-US" lang="zh-CN"/>
              <a:t>安全方案的推广和应用价值</a:t>
            </a:r>
            <a:endParaRPr altLang="en-US" lang="zh-CN"/>
          </a:p>
        </p:txBody>
      </p:sp>
      <p:sp>
        <p:nvSpPr>
          <p:cNvPr id="1050970"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972"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974"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推广方式：通过线上线下渠道进行宣传和推广，提高智能家居安全方案的知名度和影响力。</a:t>
            </a:r>
            <a:endParaRPr altLang="en-US" dirty="0" sz="2000" lang="zh-CN" spc="200">
              <a:solidFill>
                <a:schemeClr val="tx1">
                  <a:lumMod val="85000"/>
                  <a:lumOff val="15000"/>
                </a:schemeClr>
              </a:solidFill>
              <a:latin typeface="+mn-ea"/>
              <a:sym typeface="+mn-ea"/>
            </a:endParaRPr>
          </a:p>
        </p:txBody>
      </p:sp>
      <p:sp>
        <p:nvSpPr>
          <p:cNvPr id="1050976"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978"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980" name="文本框 34"/>
          <p:cNvSpPr txBox="1"/>
          <p:nvPr>
            <p:custDataLst>
              <p:tags r:id="rId6"/>
            </p:custDataLst>
          </p:nvPr>
        </p:nvSpPr>
        <p:spPr>
          <a:xfrm>
            <a:off x="3557953" y="220498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应用价值：智能家居安全方案具有很高的应用价值，能够提高家庭安全防护水平，减少安全风险，同时提升生活品质和幸福感。</a:t>
            </a:r>
            <a:endParaRPr altLang="en-US" dirty="0" sz="2000" lang="zh-CN" spc="200">
              <a:solidFill>
                <a:schemeClr val="tx1">
                  <a:lumMod val="85000"/>
                  <a:lumOff val="15000"/>
                </a:schemeClr>
              </a:solidFill>
              <a:latin typeface="+mn-ea"/>
              <a:sym typeface="+mn-ea"/>
            </a:endParaRPr>
          </a:p>
        </p:txBody>
      </p:sp>
      <p:sp>
        <p:nvSpPr>
          <p:cNvPr id="1050982"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984"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986" name="文本框 5"/>
          <p:cNvSpPr txBox="1"/>
          <p:nvPr>
            <p:custDataLst>
              <p:tags r:id="rId9"/>
            </p:custDataLst>
          </p:nvPr>
        </p:nvSpPr>
        <p:spPr>
          <a:xfrm>
            <a:off x="6349425" y="220498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经济效益：智能家居安全方案具有较高的经济效益，能够降低家庭安全事故发生的概率，减少经济损失。</a:t>
            </a:r>
            <a:endParaRPr altLang="en-US" dirty="0" sz="2000" lang="zh-CN" spc="200">
              <a:solidFill>
                <a:schemeClr val="tx1">
                  <a:lumMod val="85000"/>
                  <a:lumOff val="15000"/>
                </a:schemeClr>
              </a:solidFill>
              <a:latin typeface="+mn-ea"/>
              <a:sym typeface="+mn-ea"/>
            </a:endParaRPr>
          </a:p>
        </p:txBody>
      </p:sp>
      <p:sp>
        <p:nvSpPr>
          <p:cNvPr id="1050988"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990"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992" name="文本框 10"/>
          <p:cNvSpPr txBox="1"/>
          <p:nvPr>
            <p:custDataLst>
              <p:tags r:id="rId12"/>
            </p:custDataLst>
          </p:nvPr>
        </p:nvSpPr>
        <p:spPr>
          <a:xfrm>
            <a:off x="9141531" y="220498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社会效益：智能家居安全方案的推广和应用有助于提高社会整体的安全意识和防护水平，促进社会和谐稳定发展。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1050"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1052" name="标题 14"/>
          <p:cNvSpPr>
            <a:spLocks noGrp="1"/>
          </p:cNvSpPr>
          <p:nvPr>
            <p:ph type="title" idx="4"/>
            <p:custDataLst>
              <p:tags r:id="rId2"/>
            </p:custDataLst>
          </p:nvPr>
        </p:nvSpPr>
        <p:spPr/>
        <p:txBody>
          <a:bodyPr>
            <a:normAutofit fontScale="90000"/>
          </a:bodyPr>
          <a:p>
            <a:r>
              <a:rPr altLang="en-US" dirty="0" lang="zh-CN"/>
              <a:t>智能家居安全方案的未来展望和研究方向</a:t>
            </a:r>
            <a:endParaRPr altLang="en-US" dirty="0" lang="zh-CN"/>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1126" name="标题 1"/>
          <p:cNvSpPr>
            <a:spLocks noGrp="1"/>
          </p:cNvSpPr>
          <p:nvPr>
            <p:ph type="title" idx="3"/>
          </p:nvPr>
        </p:nvSpPr>
        <p:spPr/>
        <p:txBody>
          <a:bodyPr>
            <a:normAutofit fontScale="93750"/>
          </a:bodyPr>
          <a:p>
            <a:r>
              <a:rPr altLang="en-US" lang="zh-CN"/>
              <a:t>安全方案的未来展望和发展趋势</a:t>
            </a:r>
            <a:endParaRPr altLang="en-US" lang="zh-CN"/>
          </a:p>
        </p:txBody>
      </p:sp>
      <p:sp>
        <p:nvSpPr>
          <p:cNvPr id="1051128"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人工智能技术：提高智能家居安全系统的自适应性、预测性和实时响应能力</a:t>
            </a:r>
            <a:endParaRPr altLang="en-US" dirty="0" sz="1200" lang="zh-CN" spc="150">
              <a:solidFill>
                <a:schemeClr val="tx1">
                  <a:lumMod val="65000"/>
                  <a:lumOff val="35000"/>
                </a:schemeClr>
              </a:solidFill>
              <a:latin typeface="+mn-ea"/>
              <a:sym typeface="+mn-ea"/>
            </a:endParaRPr>
          </a:p>
        </p:txBody>
      </p:sp>
      <p:sp>
        <p:nvSpPr>
          <p:cNvPr id="1051130"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物联网技术：实现设备间的互联互通，提高安全监控和预警能力</a:t>
            </a:r>
            <a:endParaRPr altLang="en-US" dirty="0" sz="1200" lang="zh-CN" spc="150">
              <a:solidFill>
                <a:schemeClr val="tx1">
                  <a:lumMod val="65000"/>
                  <a:lumOff val="35000"/>
                </a:schemeClr>
              </a:solidFill>
              <a:latin typeface="+mn-ea"/>
              <a:sym typeface="+mn-ea"/>
            </a:endParaRPr>
          </a:p>
        </p:txBody>
      </p:sp>
      <p:sp>
        <p:nvSpPr>
          <p:cNvPr id="1051132"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区块链技术：提供更加安全可靠的数据存储和传输解决方案，保护用户隐私和数据安全</a:t>
            </a:r>
            <a:endParaRPr altLang="en-US" dirty="0" sz="1200" lang="zh-CN" spc="150">
              <a:solidFill>
                <a:schemeClr val="tx1">
                  <a:lumMod val="65000"/>
                  <a:lumOff val="35000"/>
                </a:schemeClr>
              </a:solidFill>
              <a:latin typeface="+mn-ea"/>
              <a:sym typeface="+mn-ea"/>
            </a:endParaRPr>
          </a:p>
        </p:txBody>
      </p:sp>
      <p:sp>
        <p:nvSpPr>
          <p:cNvPr id="1051134"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云计算技术：实现大规模数据处理和分析，提高安全系统的效率和准确性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1192" name="标题 1"/>
          <p:cNvSpPr>
            <a:spLocks noGrp="1"/>
          </p:cNvSpPr>
          <p:nvPr>
            <p:ph type="title" idx="3"/>
          </p:nvPr>
        </p:nvSpPr>
        <p:spPr/>
        <p:txBody>
          <a:bodyPr>
            <a:normAutofit fontScale="93750"/>
          </a:bodyPr>
          <a:p>
            <a:r>
              <a:rPr altLang="en-US" lang="zh-CN"/>
              <a:t>安全方案的研究方向和技术创新点</a:t>
            </a:r>
            <a:endParaRPr altLang="en-US" lang="zh-CN"/>
          </a:p>
        </p:txBody>
      </p:sp>
      <p:sp>
        <p:nvSpPr>
          <p:cNvPr id="1051194"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研究方向：人工智能与机器学习在智能家居安全方案中的应用</a:t>
            </a:r>
            <a:endParaRPr altLang="en-US" dirty="0" sz="1200" lang="zh-CN" spc="150">
              <a:solidFill>
                <a:schemeClr val="tx1">
                  <a:lumMod val="85000"/>
                  <a:lumOff val="15000"/>
                </a:schemeClr>
              </a:solidFill>
              <a:latin typeface="+mn-ea"/>
              <a:sym typeface="+mn-ea"/>
            </a:endParaRPr>
          </a:p>
        </p:txBody>
      </p:sp>
      <p:sp>
        <p:nvSpPr>
          <p:cNvPr id="1051196"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98"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200"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技术创新点：边缘计算与云计算的结合，提高智能家居安全性能</a:t>
            </a:r>
            <a:endParaRPr altLang="en-US" dirty="0" sz="1200" lang="zh-CN" spc="150">
              <a:solidFill>
                <a:schemeClr val="tx1">
                  <a:lumMod val="85000"/>
                  <a:lumOff val="15000"/>
                </a:schemeClr>
              </a:solidFill>
              <a:latin typeface="+mn-ea"/>
              <a:sym typeface="+mn-ea"/>
            </a:endParaRPr>
          </a:p>
        </p:txBody>
      </p:sp>
      <p:sp>
        <p:nvSpPr>
          <p:cNvPr id="1051202"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204"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206"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研究方向：物联网安全协议与标准的研究与制定</a:t>
            </a:r>
            <a:endParaRPr altLang="en-US" dirty="0" sz="1200" lang="zh-CN" spc="150">
              <a:solidFill>
                <a:schemeClr val="tx1">
                  <a:lumMod val="85000"/>
                  <a:lumOff val="15000"/>
                </a:schemeClr>
              </a:solidFill>
              <a:latin typeface="+mn-ea"/>
              <a:sym typeface="+mn-ea"/>
            </a:endParaRPr>
          </a:p>
        </p:txBody>
      </p:sp>
      <p:sp>
        <p:nvSpPr>
          <p:cNvPr id="1051208"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210"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212"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技术创新点：利用区块链技术，实现智能家居设备的安全认证与数据加密</a:t>
            </a:r>
            <a:endParaRPr altLang="en-US" dirty="0" sz="1200" lang="zh-CN" spc="150">
              <a:solidFill>
                <a:schemeClr val="tx1">
                  <a:lumMod val="85000"/>
                  <a:lumOff val="15000"/>
                </a:schemeClr>
              </a:solidFill>
              <a:latin typeface="+mn-ea"/>
              <a:sym typeface="+mn-ea"/>
            </a:endParaRPr>
          </a:p>
        </p:txBody>
      </p:sp>
      <p:sp>
        <p:nvSpPr>
          <p:cNvPr id="1051214"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216"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274" name="标题 1"/>
          <p:cNvSpPr>
            <a:spLocks noGrp="1"/>
          </p:cNvSpPr>
          <p:nvPr>
            <p:ph type="title" idx="3"/>
          </p:nvPr>
        </p:nvSpPr>
        <p:spPr/>
        <p:txBody>
          <a:bodyPr>
            <a:normAutofit fontScale="93750"/>
          </a:bodyPr>
          <a:p>
            <a:r>
              <a:rPr altLang="en-US" lang="zh-CN"/>
              <a:t>安全方案的潜在应用领域和商业机会</a:t>
            </a:r>
            <a:endParaRPr altLang="en-US" lang="zh-CN"/>
          </a:p>
        </p:txBody>
      </p:sp>
      <p:sp>
        <p:nvSpPr>
          <p:cNvPr id="1051276"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278"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智能家居安全方案可以应用于各种智能设备，如智能门锁、智能摄像头、智能家电等，保障家庭安全。</a:t>
            </a:r>
            <a:endParaRPr altLang="en-US" dirty="0" sz="2000" lang="zh-CN" spc="150">
              <a:solidFill>
                <a:schemeClr val="tx1">
                  <a:lumMod val="75000"/>
                  <a:lumOff val="25000"/>
                </a:schemeClr>
              </a:solidFill>
              <a:latin typeface="+mn-ea"/>
              <a:sym typeface="+mn-ea"/>
            </a:endParaRPr>
          </a:p>
        </p:txBody>
      </p:sp>
      <p:sp>
        <p:nvSpPr>
          <p:cNvPr id="1051280"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282"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284"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随着物联网技术的发展，智能家居安全方案可以与智能城市、智能交通等领域相结合，为城市安全提供保障。</a:t>
            </a:r>
            <a:endParaRPr altLang="en-US" dirty="0" sz="2000" lang="zh-CN" spc="150">
              <a:solidFill>
                <a:schemeClr val="tx1">
                  <a:lumMod val="75000"/>
                  <a:lumOff val="25000"/>
                </a:schemeClr>
              </a:solidFill>
              <a:latin typeface="+mn-ea"/>
              <a:sym typeface="+mn-ea"/>
            </a:endParaRPr>
          </a:p>
        </p:txBody>
      </p:sp>
      <p:sp>
        <p:nvSpPr>
          <p:cNvPr id="1051286"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288"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290"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智能家居安全方案可以为企业提供更高效、更便捷的安全管理服务，提高企业的安全防范能力。</a:t>
            </a:r>
            <a:endParaRPr altLang="en-US" dirty="0" sz="2000" lang="zh-CN" spc="150">
              <a:solidFill>
                <a:schemeClr val="tx1">
                  <a:lumMod val="75000"/>
                  <a:lumOff val="25000"/>
                </a:schemeClr>
              </a:solidFill>
              <a:latin typeface="+mn-ea"/>
              <a:sym typeface="+mn-ea"/>
            </a:endParaRPr>
          </a:p>
        </p:txBody>
      </p:sp>
      <p:sp>
        <p:nvSpPr>
          <p:cNvPr id="1051292"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294"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296"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8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随着智能家居市场的不断扩大，智能家居安全方案将拥有更广阔的商业机会，成为未来智能家居领域的重要发展方向。</a:t>
            </a:r>
            <a:endParaRPr altLang="en-US" dirty="0" sz="2000" lang="zh-CN" spc="150">
              <a:solidFill>
                <a:schemeClr val="tx1">
                  <a:lumMod val="75000"/>
                  <a:lumOff val="25000"/>
                </a:schemeClr>
              </a:solidFill>
              <a:latin typeface="+mn-ea"/>
              <a:sym typeface="+mn-ea"/>
            </a:endParaRPr>
          </a:p>
        </p:txBody>
      </p:sp>
      <p:sp>
        <p:nvSpPr>
          <p:cNvPr id="1051298"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356" name="标题 1"/>
          <p:cNvSpPr>
            <a:spLocks noGrp="1"/>
          </p:cNvSpPr>
          <p:nvPr>
            <p:ph type="title" idx="3"/>
          </p:nvPr>
        </p:nvSpPr>
        <p:spPr/>
        <p:txBody>
          <a:bodyPr>
            <a:normAutofit fontScale="93750"/>
          </a:bodyPr>
          <a:p>
            <a:r>
              <a:rPr altLang="en-US" lang="zh-CN"/>
              <a:t>安全方案的可持续发展和社会责任</a:t>
            </a:r>
            <a:endParaRPr altLang="en-US" lang="zh-CN"/>
          </a:p>
        </p:txBody>
      </p:sp>
      <p:sp>
        <p:nvSpPr>
          <p:cNvPr id="1051358"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60"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智能家居安全方案应注重环保和节能，推动可持续发展。</a:t>
            </a:r>
            <a:endParaRPr altLang="en-US" dirty="0" sz="2000" lang="zh-CN" spc="150">
              <a:solidFill>
                <a:schemeClr val="tx1">
                  <a:lumMod val="75000"/>
                  <a:lumOff val="25000"/>
                </a:schemeClr>
              </a:solidFill>
              <a:latin typeface="+mn-ea"/>
              <a:sym typeface="+mn-ea"/>
            </a:endParaRPr>
          </a:p>
        </p:txBody>
      </p:sp>
      <p:sp>
        <p:nvSpPr>
          <p:cNvPr id="1051362"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64"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66"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安全方案应关注用户隐私保护，确保用户数据的安全和隐私。</a:t>
            </a:r>
            <a:endParaRPr altLang="en-US" dirty="0" sz="2000" lang="zh-CN" spc="150">
              <a:solidFill>
                <a:schemeClr val="tx1">
                  <a:lumMod val="75000"/>
                  <a:lumOff val="25000"/>
                </a:schemeClr>
              </a:solidFill>
              <a:latin typeface="+mn-ea"/>
              <a:sym typeface="+mn-ea"/>
            </a:endParaRPr>
          </a:p>
        </p:txBody>
      </p:sp>
      <p:sp>
        <p:nvSpPr>
          <p:cNvPr id="1051368"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70"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72"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智能家居安全方案应积极履行社会责任，保障用户的安全和利益。</a:t>
            </a:r>
            <a:endParaRPr altLang="en-US" dirty="0" sz="2000" lang="zh-CN" spc="150">
              <a:solidFill>
                <a:schemeClr val="tx1">
                  <a:lumMod val="75000"/>
                  <a:lumOff val="25000"/>
                </a:schemeClr>
              </a:solidFill>
              <a:latin typeface="+mn-ea"/>
              <a:sym typeface="+mn-ea"/>
            </a:endParaRPr>
          </a:p>
        </p:txBody>
      </p:sp>
      <p:sp>
        <p:nvSpPr>
          <p:cNvPr id="1051374"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76"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78"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安全方案应关注社会热点问题，积极参与公益事业和社会建设。</a:t>
            </a:r>
            <a:endParaRPr altLang="en-US" dirty="0" sz="2000" lang="zh-CN" spc="150">
              <a:solidFill>
                <a:schemeClr val="tx1">
                  <a:lumMod val="75000"/>
                  <a:lumOff val="25000"/>
                </a:schemeClr>
              </a:solidFill>
              <a:latin typeface="+mn-ea"/>
              <a:sym typeface="+mn-ea"/>
            </a:endParaRPr>
          </a:p>
        </p:txBody>
      </p:sp>
      <p:sp>
        <p:nvSpPr>
          <p:cNvPr id="1051380"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438"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440"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20.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83.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3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26.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75.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5*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5*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5*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5*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5*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5*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70_5*l_h_i*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70_5*l_h_i*1_6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70_5*l_h_f*1_6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5*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5*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5*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5*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5*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5*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5*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5*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5*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1*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1*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1*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1*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1*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1*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1*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1*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1*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1*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4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426.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4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6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69.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2024-01-03T11:56:31Z</dcterms:created>
  <dcterms:modified xsi:type="dcterms:W3CDTF">2024-01-03T11:56:31Z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d4b50381a17a45d4a7f71e3ab93eea75_21</vt:lpwstr>
  </property>
</Properties>
</file>