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1391" r:id="rId1"/>
    <p:sldMasterId id="2147491428" r:id="rId2"/>
  </p:sldMasterIdLst>
  <p:notesMasterIdLst>
    <p:notesMasterId r:id="rId3"/>
  </p:notesMasterIdLst>
  <p:sldIdLst>
    <p:sldId id="3823" r:id="rId4"/>
    <p:sldId id="3827" r:id="rId5"/>
    <p:sldId id="3831" r:id="rId6"/>
    <p:sldId id="3834" r:id="rId7"/>
    <p:sldId id="3837" r:id="rId8"/>
    <p:sldId id="3840" r:id="rId9"/>
    <p:sldId id="3843" r:id="rId10"/>
    <p:sldId id="3846" r:id="rId11"/>
    <p:sldId id="3849" r:id="rId12"/>
    <p:sldId id="3852" r:id="rId13"/>
    <p:sldId id="3855" r:id="rId14"/>
    <p:sldId id="3858" r:id="rId15"/>
    <p:sldId id="3861" r:id="rId16"/>
    <p:sldId id="3864" r:id="rId17"/>
    <p:sldId id="3867" r:id="rId18"/>
    <p:sldId id="3870" r:id="rId19"/>
    <p:sldId id="3873" r:id="rId20"/>
    <p:sldId id="3876" r:id="rId21"/>
    <p:sldId id="3879" r:id="rId22"/>
    <p:sldId id="3882" r:id="rId23"/>
    <p:sldId id="3885" r:id="rId24"/>
    <p:sldId id="3888" r:id="rId25"/>
    <p:sldId id="3891" r:id="rId26"/>
    <p:sldId id="3894" r:id="rId27"/>
    <p:sldId id="3897" r:id="rId28"/>
    <p:sldId id="3900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3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392" r:id="rId1"/>
    <p:sldLayoutId id="2147491393" r:id="rId2"/>
    <p:sldLayoutId id="2147491394" r:id="rId3"/>
    <p:sldLayoutId id="2147491395" r:id="rId4"/>
    <p:sldLayoutId id="2147491396" r:id="rId5"/>
    <p:sldLayoutId id="2147491397" r:id="rId6"/>
    <p:sldLayoutId id="2147491398" r:id="rId7"/>
    <p:sldLayoutId id="2147491399" r:id="rId8"/>
    <p:sldLayoutId id="2147491400" r:id="rId9"/>
    <p:sldLayoutId id="2147491401" r:id="rId10"/>
    <p:sldLayoutId id="214749140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429" r:id="rId1"/>
    <p:sldLayoutId id="2147491430" r:id="rId2"/>
    <p:sldLayoutId id="2147491431" r:id="rId3"/>
    <p:sldLayoutId id="2147491432" r:id="rId4"/>
    <p:sldLayoutId id="2147491433" r:id="rId5"/>
    <p:sldLayoutId id="2147491434" r:id="rId6"/>
    <p:sldLayoutId id="2147491435" r:id="rId7"/>
    <p:sldLayoutId id="2147491436" r:id="rId8"/>
    <p:sldLayoutId id="2147491437" r:id="rId9"/>
    <p:sldLayoutId id="2147491438" r:id="rId10"/>
    <p:sldLayoutId id="2147491439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slideLayout" Target="../slideLayouts/slideLayout14.xml"/><Relationship Id="rId40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tags" Target="../tags/tag138.xml"/><Relationship Id="rId10" Type="http://schemas.openxmlformats.org/officeDocument/2006/relationships/tags" Target="../tags/tag139.xml"/><Relationship Id="rId11" Type="http://schemas.openxmlformats.org/officeDocument/2006/relationships/tags" Target="../tags/tag140.xml"/><Relationship Id="rId12" Type="http://schemas.openxmlformats.org/officeDocument/2006/relationships/tags" Target="../tags/tag141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tags" Target="../tags/tag154.xml"/><Relationship Id="rId14" Type="http://schemas.openxmlformats.org/officeDocument/2006/relationships/tags" Target="../tags/tag155.xml"/><Relationship Id="rId15" Type="http://schemas.openxmlformats.org/officeDocument/2006/relationships/tags" Target="../tags/tag156.xml"/><Relationship Id="rId16" Type="http://schemas.openxmlformats.org/officeDocument/2006/relationships/tags" Target="../tags/tag157.xml"/><Relationship Id="rId17" Type="http://schemas.openxmlformats.org/officeDocument/2006/relationships/tags" Target="../tags/tag158.xml"/><Relationship Id="rId18" Type="http://schemas.openxmlformats.org/officeDocument/2006/relationships/tags" Target="../tags/tag159.xml"/><Relationship Id="rId19" Type="http://schemas.openxmlformats.org/officeDocument/2006/relationships/tags" Target="../tags/tag160.xml"/><Relationship Id="rId20" Type="http://schemas.openxmlformats.org/officeDocument/2006/relationships/tags" Target="../tags/tag161.xml"/><Relationship Id="rId21" Type="http://schemas.openxmlformats.org/officeDocument/2006/relationships/tags" Target="../tags/tag162.xml"/><Relationship Id="rId22" Type="http://schemas.openxmlformats.org/officeDocument/2006/relationships/tags" Target="../tags/tag163.xml"/><Relationship Id="rId23" Type="http://schemas.openxmlformats.org/officeDocument/2006/relationships/tags" Target="../tags/tag164.xml"/><Relationship Id="rId24" Type="http://schemas.openxmlformats.org/officeDocument/2006/relationships/tags" Target="../tags/tag165.xml"/><Relationship Id="rId25" Type="http://schemas.openxmlformats.org/officeDocument/2006/relationships/tags" Target="../tags/tag166.xml"/><Relationship Id="rId26" Type="http://schemas.openxmlformats.org/officeDocument/2006/relationships/tags" Target="../tags/tag167.xml"/><Relationship Id="rId27" Type="http://schemas.openxmlformats.org/officeDocument/2006/relationships/tags" Target="../tags/tag168.xml"/><Relationship Id="rId28" Type="http://schemas.openxmlformats.org/officeDocument/2006/relationships/tags" Target="../tags/tag169.xml"/><Relationship Id="rId29" Type="http://schemas.openxmlformats.org/officeDocument/2006/relationships/tags" Target="../tags/tag170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tags" Target="../tags/tag198.xml"/><Relationship Id="rId14" Type="http://schemas.openxmlformats.org/officeDocument/2006/relationships/tags" Target="../tags/tag199.xml"/><Relationship Id="rId15" Type="http://schemas.openxmlformats.org/officeDocument/2006/relationships/tags" Target="../tags/tag200.xml"/><Relationship Id="rId16" Type="http://schemas.openxmlformats.org/officeDocument/2006/relationships/tags" Target="../tags/tag201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tags" Target="../tags/tag222.xml"/><Relationship Id="rId10" Type="http://schemas.openxmlformats.org/officeDocument/2006/relationships/tags" Target="../tags/tag223.xml"/><Relationship Id="rId11" Type="http://schemas.openxmlformats.org/officeDocument/2006/relationships/tags" Target="../tags/tag224.xml"/><Relationship Id="rId12" Type="http://schemas.openxmlformats.org/officeDocument/2006/relationships/tags" Target="../tags/tag225.xml"/><Relationship Id="rId13" Type="http://schemas.openxmlformats.org/officeDocument/2006/relationships/tags" Target="../tags/tag226.xml"/><Relationship Id="rId14" Type="http://schemas.openxmlformats.org/officeDocument/2006/relationships/tags" Target="../tags/tag227.xml"/><Relationship Id="rId15" Type="http://schemas.openxmlformats.org/officeDocument/2006/relationships/tags" Target="../tags/tag228.xml"/><Relationship Id="rId16" Type="http://schemas.openxmlformats.org/officeDocument/2006/relationships/tags" Target="../tags/tag229.xml"/><Relationship Id="rId17" Type="http://schemas.openxmlformats.org/officeDocument/2006/relationships/tags" Target="../tags/tag230.xml"/><Relationship Id="rId18" Type="http://schemas.openxmlformats.org/officeDocument/2006/relationships/tags" Target="../tags/tag231.xml"/><Relationship Id="rId19" Type="http://schemas.openxmlformats.org/officeDocument/2006/relationships/tags" Target="../tags/tag232.xml"/><Relationship Id="rId20" Type="http://schemas.openxmlformats.org/officeDocument/2006/relationships/tags" Target="../tags/tag233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tags" Target="../tags/tag265.xml"/><Relationship Id="rId14" Type="http://schemas.openxmlformats.org/officeDocument/2006/relationships/tags" Target="../tags/tag266.xml"/><Relationship Id="rId15" Type="http://schemas.openxmlformats.org/officeDocument/2006/relationships/tags" Target="../tags/tag267.xml"/><Relationship Id="rId16" Type="http://schemas.openxmlformats.org/officeDocument/2006/relationships/tags" Target="../tags/tag268.xml"/><Relationship Id="rId17" Type="http://schemas.openxmlformats.org/officeDocument/2006/relationships/tags" Target="../tags/tag269.xml"/><Relationship Id="rId18" Type="http://schemas.openxmlformats.org/officeDocument/2006/relationships/tags" Target="../tags/tag270.xml"/><Relationship Id="rId19" Type="http://schemas.openxmlformats.org/officeDocument/2006/relationships/tags" Target="../tags/tag271.xml"/><Relationship Id="rId20" Type="http://schemas.openxmlformats.org/officeDocument/2006/relationships/tags" Target="../tags/tag272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tags" Target="../tags/tag292.xml"/><Relationship Id="rId14" Type="http://schemas.openxmlformats.org/officeDocument/2006/relationships/tags" Target="../tags/tag293.xml"/><Relationship Id="rId1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tags" Target="../tags/tag306.xml"/><Relationship Id="rId14" Type="http://schemas.openxmlformats.org/officeDocument/2006/relationships/tags" Target="../tags/tag307.xml"/><Relationship Id="rId15" Type="http://schemas.openxmlformats.org/officeDocument/2006/relationships/tags" Target="../tags/tag308.xml"/><Relationship Id="rId16" Type="http://schemas.openxmlformats.org/officeDocument/2006/relationships/tags" Target="../tags/tag309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tags" Target="../tags/tag314.xml"/><Relationship Id="rId6" Type="http://schemas.openxmlformats.org/officeDocument/2006/relationships/tags" Target="../tags/tag315.xml"/><Relationship Id="rId7" Type="http://schemas.openxmlformats.org/officeDocument/2006/relationships/tags" Target="../tags/tag316.xml"/><Relationship Id="rId8" Type="http://schemas.openxmlformats.org/officeDocument/2006/relationships/tags" Target="../tags/tag317.xml"/><Relationship Id="rId9" Type="http://schemas.openxmlformats.org/officeDocument/2006/relationships/tags" Target="../tags/tag318.xml"/><Relationship Id="rId10" Type="http://schemas.openxmlformats.org/officeDocument/2006/relationships/tags" Target="../tags/tag319.xml"/><Relationship Id="rId11" Type="http://schemas.openxmlformats.org/officeDocument/2006/relationships/tags" Target="../tags/tag320.xml"/><Relationship Id="rId12" Type="http://schemas.openxmlformats.org/officeDocument/2006/relationships/tags" Target="../tags/tag321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tags" Target="../tags/tag341.xml"/><Relationship Id="rId6" Type="http://schemas.openxmlformats.org/officeDocument/2006/relationships/tags" Target="../tags/tag342.xml"/><Relationship Id="rId7" Type="http://schemas.openxmlformats.org/officeDocument/2006/relationships/tags" Target="../tags/tag343.xml"/><Relationship Id="rId8" Type="http://schemas.openxmlformats.org/officeDocument/2006/relationships/tags" Target="../tags/tag344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tags" Target="../tags/tag348.xml"/><Relationship Id="rId5" Type="http://schemas.openxmlformats.org/officeDocument/2006/relationships/tags" Target="../tags/tag349.xml"/><Relationship Id="rId6" Type="http://schemas.openxmlformats.org/officeDocument/2006/relationships/tags" Target="../tags/tag350.xml"/><Relationship Id="rId7" Type="http://schemas.openxmlformats.org/officeDocument/2006/relationships/tags" Target="../tags/tag351.xml"/><Relationship Id="rId8" Type="http://schemas.openxmlformats.org/officeDocument/2006/relationships/tags" Target="../tags/tag352.xml"/><Relationship Id="rId9" Type="http://schemas.openxmlformats.org/officeDocument/2006/relationships/tags" Target="../tags/tag353.xml"/><Relationship Id="rId10" Type="http://schemas.openxmlformats.org/officeDocument/2006/relationships/tags" Target="../tags/tag354.xml"/><Relationship Id="rId11" Type="http://schemas.openxmlformats.org/officeDocument/2006/relationships/tags" Target="../tags/tag355.xml"/><Relationship Id="rId12" Type="http://schemas.openxmlformats.org/officeDocument/2006/relationships/tags" Target="../tags/tag356.xml"/><Relationship Id="rId13" Type="http://schemas.openxmlformats.org/officeDocument/2006/relationships/tags" Target="../tags/tag357.xml"/><Relationship Id="rId14" Type="http://schemas.openxmlformats.org/officeDocument/2006/relationships/tags" Target="../tags/tag358.xml"/><Relationship Id="rId15" Type="http://schemas.openxmlformats.org/officeDocument/2006/relationships/tags" Target="../tags/tag359.xml"/><Relationship Id="rId16" Type="http://schemas.openxmlformats.org/officeDocument/2006/relationships/tags" Target="../tags/tag360.xml"/><Relationship Id="rId17" Type="http://schemas.openxmlformats.org/officeDocument/2006/relationships/tags" Target="../tags/tag361.xml"/><Relationship Id="rId18" Type="http://schemas.openxmlformats.org/officeDocument/2006/relationships/tags" Target="../tags/tag362.xml"/><Relationship Id="rId19" Type="http://schemas.openxmlformats.org/officeDocument/2006/relationships/tags" Target="../tags/tag363.xml"/><Relationship Id="rId20" Type="http://schemas.openxmlformats.org/officeDocument/2006/relationships/tags" Target="../tags/tag364.xml"/><Relationship Id="rId21" Type="http://schemas.openxmlformats.org/officeDocument/2006/relationships/tags" Target="../tags/tag365.xml"/><Relationship Id="rId22" Type="http://schemas.openxmlformats.org/officeDocument/2006/relationships/tags" Target="../tags/tag366.xml"/><Relationship Id="rId23" Type="http://schemas.openxmlformats.org/officeDocument/2006/relationships/tags" Target="../tags/tag367.xml"/><Relationship Id="rId24" Type="http://schemas.openxmlformats.org/officeDocument/2006/relationships/tags" Target="../tags/tag368.xml"/><Relationship Id="rId25" Type="http://schemas.openxmlformats.org/officeDocument/2006/relationships/tags" Target="../tags/tag369.xml"/><Relationship Id="rId26" Type="http://schemas.openxmlformats.org/officeDocument/2006/relationships/tags" Target="../tags/tag370.xml"/><Relationship Id="rId27" Type="http://schemas.openxmlformats.org/officeDocument/2006/relationships/tags" Target="../tags/tag371.xml"/><Relationship Id="rId28" Type="http://schemas.openxmlformats.org/officeDocument/2006/relationships/tags" Target="../tags/tag372.xml"/><Relationship Id="rId29" Type="http://schemas.openxmlformats.org/officeDocument/2006/relationships/tags" Target="../tags/tag373.xml"/><Relationship Id="rId30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tags" Target="../tags/tag377.xml"/><Relationship Id="rId5" Type="http://schemas.openxmlformats.org/officeDocument/2006/relationships/tags" Target="../tags/tag378.xml"/><Relationship Id="rId6" Type="http://schemas.openxmlformats.org/officeDocument/2006/relationships/tags" Target="../tags/tag379.xml"/><Relationship Id="rId7" Type="http://schemas.openxmlformats.org/officeDocument/2006/relationships/tags" Target="../tags/tag380.xml"/><Relationship Id="rId8" Type="http://schemas.openxmlformats.org/officeDocument/2006/relationships/tags" Target="../tags/tag381.xml"/><Relationship Id="rId9" Type="http://schemas.openxmlformats.org/officeDocument/2006/relationships/tags" Target="../tags/tag382.xml"/><Relationship Id="rId10" Type="http://schemas.openxmlformats.org/officeDocument/2006/relationships/tags" Target="../tags/tag383.xml"/><Relationship Id="rId11" Type="http://schemas.openxmlformats.org/officeDocument/2006/relationships/tags" Target="../tags/tag384.xml"/><Relationship Id="rId12" Type="http://schemas.openxmlformats.org/officeDocument/2006/relationships/tags" Target="../tags/tag385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2024年创业创新政策倡议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728345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867410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262505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767840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901065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政策背景和目标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899160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5093335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5232400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6627495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6132830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5266055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政策实施计划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5265420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910840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3049905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4445000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950335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3083560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政策主要内容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308229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7275830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7414895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8809990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8315325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7448550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预期影响与效果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744855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9458325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9597390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10992485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10497185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9631045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配套措施与保障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9631680" y="2992755"/>
            <a:ext cx="431800" cy="431800"/>
          </a:xfrm>
          <a:prstGeom prst="rect"/>
        </p:spPr>
      </p:pic>
      <p:sp>
        <p:nvSpPr>
          <p:cNvPr id="1048892" name="标题"/>
          <p:cNvSpPr>
            <a:spLocks noGrp="1"/>
          </p:cNvSpPr>
          <p:nvPr>
            <p:ph type="title"/>
            <p:custDataLst>
              <p:tags r:id="rId36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94" name="副标题"/>
          <p:cNvSpPr>
            <a:spLocks noGrp="1"/>
          </p:cNvSpPr>
          <p:nvPr>
            <p:ph type="body" idx="1"/>
            <p:custDataLst>
              <p:tags r:id="rId37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3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政策背景和目标</a:t>
            </a:r>
            <a:endParaRPr altLang="en-US" dirty="0" lang="zh-CN"/>
          </a:p>
        </p:txBody>
      </p:sp>
      <p:sp>
        <p:nvSpPr>
          <p:cNvPr id="104894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当前创业创新环境分析</a:t>
            </a:r>
            <a:endParaRPr altLang="en-US" lang="zh-CN"/>
          </a:p>
        </p:txBody>
      </p:sp>
      <p:sp>
        <p:nvSpPr>
          <p:cNvPr id="104901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经济增长放缓，创业创新成为推动经济发展的重要动力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1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技术创新不断涌现，为创业创新提供了更多机会和可能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2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政策支持力度不断加大，为创业创新提供了更好的环境和条件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2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人才流动加速，为创业创新提供了更广泛的人才资源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政策目标及期望成果</a:t>
            </a:r>
            <a:endParaRPr altLang="en-US" lang="zh-CN"/>
          </a:p>
        </p:txBody>
      </p:sp>
      <p:sp>
        <p:nvSpPr>
          <p:cNvPr id="104907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7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7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7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7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8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8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9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9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0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0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0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0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促进创业创新活动的开展，激发市场主体活力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培养创新人才，提升国家整体竞争力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推动产业升级和经济发展方式转变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优化营商环境，降低创业创新成本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政策主要内容</a:t>
            </a:r>
            <a:endParaRPr altLang="en-US" dirty="0" lang="zh-CN"/>
          </a:p>
        </p:txBody>
      </p:sp>
      <p:sp>
        <p:nvSpPr>
          <p:cNvPr id="104915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资金支持措施</a:t>
            </a:r>
            <a:endParaRPr altLang="en-US" lang="zh-CN"/>
          </a:p>
        </p:txBody>
      </p:sp>
      <p:sp>
        <p:nvSpPr>
          <p:cNvPr id="104921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政府提供创业资金支持，包括贷款、担保和补贴等形式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1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鼓励企业投资创新项目，享受税收减免等优惠政策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2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支持金融机构为创业创新项目提供融资服务，降低融资成本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3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政府设立创业投资引导基金，引导社会资本投入创业创新领域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创业培训与指导</a:t>
            </a:r>
            <a:endParaRPr altLang="en-US" lang="zh-CN"/>
          </a:p>
        </p:txBody>
      </p:sp>
      <p:sp>
        <p:nvSpPr>
          <p:cNvPr id="104927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开展创业实训活动，提高创业者的实践能力和经验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提供创业培训课程，帮助创业者提高创业技能和知识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建立创业导师制度，为创业者提供指导和咨询服务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支持创业教育发展，培养未来的创业者和创新人才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创新研发支持</a:t>
            </a:r>
            <a:endParaRPr altLang="en-US" lang="zh-CN"/>
          </a:p>
        </p:txBody>
      </p:sp>
      <p:sp>
        <p:nvSpPr>
          <p:cNvPr id="104934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4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5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5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政策鼓励企业与高校、科研机构合作，共同推进科技创新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5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政府提供税收优惠政策，降低企业研发成本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6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政策支持企业加大研发投入，提高自主创新能力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6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政府提供资金支持，鼓励企业开展技术研发和产品创新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市场开拓与品牌建设</a:t>
            </a:r>
            <a:endParaRPr altLang="en-US" lang="zh-CN"/>
          </a:p>
        </p:txBody>
      </p:sp>
      <p:sp>
        <p:nvSpPr>
          <p:cNvPr id="104940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政策支持企业开拓国内外市场，提供市场信息与合作机会。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政策为企业提供市场开拓和品牌建设的资金支持。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2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政策引导企业加强与国内外企业的合作，共同开拓市场和提升品牌影响力。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鼓励企业加强品牌建设，提升品牌知名度和美誉度。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税收优惠与费用减免</a:t>
            </a:r>
            <a:endParaRPr altLang="en-US" lang="zh-CN"/>
          </a:p>
        </p:txBody>
      </p:sp>
      <p:sp>
        <p:nvSpPr>
          <p:cNvPr id="104947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7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对研发费用加计扣除的优惠政策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针对创业创新企业的税收减免政策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对创业投资企业的税收优惠措施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对创新型企业和高新技术企业的税收优惠政策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政策实施计划</a:t>
            </a:r>
            <a:endParaRPr altLang="en-US" dirty="0" lang="zh-CN"/>
          </a:p>
        </p:txBody>
      </p:sp>
      <p:sp>
        <p:nvSpPr>
          <p:cNvPr id="104952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实施步骤及时间表</a:t>
            </a:r>
            <a:endParaRPr altLang="en-US" lang="zh-CN"/>
          </a:p>
        </p:txBody>
      </p:sp>
      <p:sp>
        <p:nvSpPr>
          <p:cNvPr id="104959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制定政策：2024年第一季度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发布政策：2024年第二季度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宣传政策：2024年第三季度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实施政策：2024年第四季度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责任分工与合作机制</a:t>
            </a:r>
            <a:endParaRPr altLang="en-US" lang="zh-CN"/>
          </a:p>
        </p:txBody>
      </p:sp>
      <p:sp>
        <p:nvSpPr>
          <p:cNvPr id="104963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责任分工：各部门明确职责，协同推进政策实施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合作机制：建立跨部门、跨领域的合作平台，加强信息共享与沟通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资源整合：优化资源配置，提高政策实施效率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监督评估：建立政策实施效果的评估机制，及时调整和完善政策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监督评估与调整完善</a:t>
            </a:r>
            <a:endParaRPr altLang="en-US" lang="zh-CN"/>
          </a:p>
        </p:txBody>
      </p:sp>
      <p:sp>
        <p:nvSpPr>
          <p:cNvPr id="104967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监督机制：建立政策实施监督小组，定期评估政策执行情况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调整完善：根据监督和评估结果，及时调整政策措施，不断完善政策体系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9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公众参与：鼓励社会各界参与政策监督和评估，提高政策透明度和公信力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评估标准：制定明确的评估指标，确保政策效果可衡量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预期影响与效果</a:t>
            </a:r>
            <a:endParaRPr altLang="en-US" dirty="0" lang="zh-CN"/>
          </a:p>
        </p:txBody>
      </p:sp>
      <p:sp>
        <p:nvSpPr>
          <p:cNvPr id="10497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对创业创新环境的改善</a:t>
            </a:r>
            <a:endParaRPr altLang="en-US" lang="zh-CN"/>
          </a:p>
        </p:txBody>
      </p:sp>
      <p:sp>
        <p:nvSpPr>
          <p:cNvPr id="104981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政策支持：提供资金、税收等方面的优惠，降低创业成本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人才培养：鼓励高校与企业合作，培养更多具备创新精神和实践能力的人才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融资渠道：建立多元化的融资渠道，为创业者提供更多资金支持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市场拓展：鼓励企业拓展国内外市场，提高品牌知名度和竞争力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对经济增长的推动作用</a:t>
            </a:r>
            <a:endParaRPr altLang="en-US" lang="zh-CN"/>
          </a:p>
        </p:txBody>
      </p:sp>
      <p:sp>
        <p:nvSpPr>
          <p:cNvPr id="1049860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2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4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6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8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吸引更多投资和资源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70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2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4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提高企业竞争力和盈利能力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8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0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促进产业升级和创新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82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4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6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增加就业机会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对社会就业的带动效应</a:t>
            </a:r>
            <a:endParaRPr altLang="en-US" lang="zh-CN"/>
          </a:p>
        </p:txBody>
      </p:sp>
      <p:sp>
        <p:nvSpPr>
          <p:cNvPr id="104992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促进产业结构优化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创造更多就业机会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提升劳动力素质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增强经济发展活力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对产业升级和转型的促进</a:t>
            </a:r>
            <a:endParaRPr altLang="en-US" lang="zh-CN"/>
          </a:p>
        </p:txBody>
      </p:sp>
      <p:sp>
        <p:nvSpPr>
          <p:cNvPr id="104999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政策支持：提供资金、技术、人才等方面的支持，鼓励企业进行产业升级和转型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市场需求：通过政策引导市场需求，推动企业进行产业升级和转型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创新驱动：鼓励企业加大研发投入，推动技术创新和产品升级，促进产业升级和转型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国际合作：加强国际合作，引进先进技术和管理经验，推动产业升级和转型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配套措施与保障</a:t>
            </a:r>
            <a:endParaRPr altLang="en-US" dirty="0" lang="zh-CN"/>
          </a:p>
        </p:txBody>
      </p:sp>
      <p:sp>
        <p:nvSpPr>
          <p:cNvPr id="105005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政策宣传与解读</a:t>
            </a:r>
            <a:endParaRPr altLang="en-US" lang="zh-CN"/>
          </a:p>
        </p:txBody>
      </p:sp>
      <p:sp>
        <p:nvSpPr>
          <p:cNvPr id="105011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政策宣传：通过各种渠道和媒体进行政策宣传，提高政策知晓率。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政策解读：对政策进行详细解读，帮助企业和个人理解政策内容。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培训与指导：针对企业和个人提供培训和指导，帮助他们更好地利用政策资源。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反馈与调整：根据企业和个人的反馈，对政策进行及时调整和完善。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公共服务体系建设</a:t>
            </a:r>
            <a:endParaRPr altLang="en-US" lang="zh-CN"/>
          </a:p>
        </p:txBody>
      </p:sp>
      <p:sp>
        <p:nvSpPr>
          <p:cNvPr id="105017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7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7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8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8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完善知识产权保护体系，保护创新成果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8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建设创业孵化器，为初创企业提供场地和设施支持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8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建立创业创新信息服务平台，提供政策、技术、市场等信息服务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8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加强创业创新培训和辅导，提升创业者的素质和能力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政策执行跟踪与反馈机制</a:t>
            </a:r>
            <a:endParaRPr altLang="en-US" lang="zh-CN"/>
          </a:p>
        </p:txBody>
      </p:sp>
      <p:sp>
        <p:nvSpPr>
          <p:cNvPr id="105022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2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3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3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3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3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3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4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4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4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4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4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5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5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5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5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5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6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6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建立政策执行情况监测机制，定期评估政策实施效果。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建立政策效果评估体系，对政策执行情况进行科学评估。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针对政策执行中存在的问题，及时调整和完善政策措施。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鼓励社会各界对政策执行进行监督，及时反馈问题。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资源整合与优化配置</a:t>
            </a:r>
            <a:endParaRPr altLang="en-US" lang="zh-CN"/>
          </a:p>
        </p:txBody>
      </p:sp>
      <p:sp>
        <p:nvSpPr>
          <p:cNvPr id="105030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0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31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政策支持：政府提供资金、技术、人才等方面的支持，鼓励企业进行资源整合和优化配置。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1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1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平台建设：建立公共服务平台，为企业提供资源共享、信息交流、合作对接等服务，促进资源整合和优化配置。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2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2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创新驱动：鼓励企业加大研发投入，加强技术创新和产品创新，提高资源利用效率，实现资源优化配置。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2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2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人才培养：加强人才培养和引进，提高企业管理和技术水平，为企业进行资源整合和优化配置提供人才保障。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366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1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1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1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1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5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5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1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3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3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3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3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5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5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3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2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2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2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2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5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5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2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4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4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4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4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5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5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4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5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5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5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5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5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5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5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5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5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26.xml><?xml version="1.0" encoding="utf-8"?>
<p:tagLst xmlns:p="http://schemas.openxmlformats.org/presentationml/2006/main">
  <p:tag name="KSO_WM_SLIDE_ID" val="custom2023097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29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73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244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7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324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388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2024-01-03T10:08:10Z</dcterms:created>
  <dcterms:modified xsi:type="dcterms:W3CDTF">2024-01-03T10:08:10Z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ba489002b3cf4cf9ba3465f33f13d131_21</vt:lpwstr>
  </property>
</Properties>
</file>