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2.png" /><Relationship Id="rId6" Type="http://schemas.openxmlformats.org/officeDocument/2006/relationships/image" Target="../media/image3.png" /><Relationship Id="rId7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12"/>
          <p:cNvSpPr txBox="1"/>
          <p:nvPr/>
        </p:nvSpPr>
        <p:spPr>
          <a:xfrm>
            <a:off x="6460067" y="4868333"/>
            <a:ext cx="3856567" cy="6159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沪科版 九年级下册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00184" y="1892300"/>
            <a:ext cx="5376333" cy="1231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4800" kern="1200" cap="none" spc="0" normalizeH="0" baseline="0" noProof="0">
                <a:latin typeface="+mj-lt"/>
                <a:ea typeface="+mn-ea"/>
                <a:cs typeface="+mn-cs"/>
              </a:rPr>
              <a:t>24.6 </a:t>
            </a:r>
            <a:r>
              <a:rPr kumimoji="0" lang="zh-CN" altLang="en-US" sz="4800" kern="1200" cap="none" spc="0" normalizeH="0" baseline="0" noProof="0">
                <a:latin typeface="+mj-lt"/>
                <a:ea typeface="+mn-ea"/>
                <a:cs typeface="+mn-cs"/>
              </a:rPr>
              <a:t>正多边形与圆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22900" y="3333751"/>
            <a:ext cx="5928784" cy="110701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algn="ctr" defTabSz="6096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4267" kern="1200" cap="none" spc="0" normalizeH="0" baseline="0" noProof="0">
                <a:latin typeface="+mj-lt"/>
                <a:ea typeface="+mn-ea"/>
                <a:cs typeface="+mn-cs"/>
              </a:rPr>
              <a:t>第</a:t>
            </a:r>
            <a:r>
              <a:rPr kumimoji="0" lang="en-US" altLang="zh-CN" sz="4267" kern="1200" cap="none" spc="0" normalizeH="0" baseline="0" noProof="0">
                <a:latin typeface="+mj-lt"/>
                <a:ea typeface="+mn-ea"/>
                <a:cs typeface="+mn-cs"/>
              </a:rPr>
              <a:t>1</a:t>
            </a:r>
            <a:r>
              <a:rPr kumimoji="0" lang="zh-CN" altLang="en-US" sz="4267" kern="1200" cap="none" spc="0" normalizeH="0" baseline="0" noProof="0">
                <a:latin typeface="+mj-lt"/>
                <a:ea typeface="+mn-ea"/>
                <a:cs typeface="+mn-cs"/>
              </a:rPr>
              <a:t>课时 正多边形与圆</a:t>
            </a:r>
          </a:p>
        </p:txBody>
      </p:sp>
      <p:pic>
        <p:nvPicPr>
          <p:cNvPr id="14341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4344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5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6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151" y="3251200"/>
            <a:ext cx="1016000" cy="6519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7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84" y="4868333"/>
            <a:ext cx="1007533" cy="6519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8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3267" y="1411817"/>
            <a:ext cx="1016000" cy="6519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944533" y="165100"/>
            <a:ext cx="2429933" cy="842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新课导入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pic>
        <p:nvPicPr>
          <p:cNvPr id="1331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351" y="2565400"/>
            <a:ext cx="2159000" cy="24045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1" y="2565400"/>
            <a:ext cx="2448983" cy="24024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5" name="文本框 6"/>
          <p:cNvSpPr txBox="1"/>
          <p:nvPr/>
        </p:nvSpPr>
        <p:spPr>
          <a:xfrm>
            <a:off x="2927351" y="1437217"/>
            <a:ext cx="6709834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zh-CN" altLang="en-US" sz="3733">
                <a:latin typeface="黑体" pitchFamily="49" charset="-122"/>
                <a:ea typeface="黑体" pitchFamily="49" charset="-122"/>
              </a:rPr>
              <a:t>观察下列图形，说说你的发现</a:t>
            </a:r>
            <a:r>
              <a:rPr lang="en-US" altLang="zh-CN" sz="3733"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3733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331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567" y="2764367"/>
            <a:ext cx="2434167" cy="23918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537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944533" y="165100"/>
            <a:ext cx="2429933" cy="842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新课推进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grpSp>
        <p:nvGrpSpPr>
          <p:cNvPr id="7" name="Group 5"/>
          <p:cNvGrpSpPr/>
          <p:nvPr/>
        </p:nvGrpSpPr>
        <p:grpSpPr>
          <a:xfrm>
            <a:off x="1871133" y="1892300"/>
            <a:ext cx="2590800" cy="2133600"/>
            <a:chOff x="726" y="535"/>
            <a:chExt cx="1632" cy="1464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726" y="535"/>
              <a:ext cx="1632" cy="1464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0000FF"/>
              </a:solidFill>
              <a:miter lim="800000"/>
            </a:ln>
          </p:spPr>
          <p:txBody>
            <a:bodyPr wrap="none"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33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148" y="1063"/>
              <a:ext cx="847" cy="8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1pPr>
              <a:lvl2pPr marL="990600" lvl="1" indent="-3810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2pPr>
              <a:lvl3pPr marL="1524000" lvl="2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3pPr>
              <a:lvl4pPr marL="2133600" lvl="3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4pPr>
              <a:lvl5pPr marL="2743200" lvl="4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5pPr>
              <a:lvl6pPr marL="3352800" lvl="5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6pPr>
              <a:lvl7pPr marL="3962400" lvl="6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7pPr>
              <a:lvl8pPr marL="4572000" lvl="7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8pPr>
              <a:lvl9pPr marL="5181600" indent="-30480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marL="0" marR="0" lvl="0" indent="0" algn="l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3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+mn-cs"/>
                </a:rPr>
                <a:t>正三角形</a:t>
              </a:r>
              <a:endPara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endParaRPr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583267" y="4389967"/>
            <a:ext cx="4252384" cy="17441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三条边相等，</a:t>
            </a:r>
            <a:endParaRPr kumimoji="1" lang="en-US" altLang="zh-CN" sz="3733" b="1" kern="1200" cap="none" spc="0" normalizeH="0" baseline="0" noProof="0">
              <a:solidFill>
                <a:srgbClr val="000000"/>
              </a:solidFill>
              <a:latin typeface="+mn-lt"/>
              <a:ea typeface="黑体" pitchFamily="49" charset="-122"/>
              <a:cs typeface="+mn-cs"/>
            </a:endParaRPr>
          </a:p>
          <a:p>
            <a:pPr marR="0" defTabSz="6096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三个角相等（</a:t>
            </a:r>
            <a:r>
              <a:rPr kumimoji="1" lang="en-US" altLang="zh-CN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60</a:t>
            </a:r>
            <a:r>
              <a:rPr kumimoji="1" lang="zh-CN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°</a:t>
            </a: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612468" y="4373033"/>
            <a:ext cx="4438651" cy="17441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四条边相等，</a:t>
            </a:r>
            <a:endParaRPr kumimoji="1" lang="en-US" altLang="zh-CN" sz="3733" b="1" kern="1200" cap="none" spc="0" normalizeH="0" baseline="0" noProof="0">
              <a:solidFill>
                <a:srgbClr val="000000"/>
              </a:solidFill>
              <a:latin typeface="+mn-lt"/>
              <a:ea typeface="黑体" pitchFamily="49" charset="-122"/>
              <a:cs typeface="+mn-cs"/>
            </a:endParaRPr>
          </a:p>
          <a:p>
            <a:pPr marR="0" defTabSz="6096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四个角相等（</a:t>
            </a:r>
            <a:r>
              <a:rPr kumimoji="1" lang="en-US" altLang="zh-CN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90</a:t>
            </a:r>
            <a:r>
              <a:rPr kumimoji="1" lang="en-US" altLang="zh-CN" sz="3733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°</a:t>
            </a:r>
            <a:r>
              <a:rPr kumimoji="1" lang="zh-CN" altLang="en-US" sz="3733" b="1" kern="1200" cap="none" spc="0" normalizeH="0" baseline="0" noProof="0">
                <a:solidFill>
                  <a:srgbClr val="000000"/>
                </a:solidFill>
                <a:latin typeface="+mn-lt"/>
                <a:ea typeface="黑体" pitchFamily="49" charset="-122"/>
                <a:cs typeface="+mn-cs"/>
              </a:rPr>
              <a:t>）</a:t>
            </a:r>
          </a:p>
        </p:txBody>
      </p:sp>
      <p:grpSp>
        <p:nvGrpSpPr>
          <p:cNvPr id="16" name="Group 8"/>
          <p:cNvGrpSpPr/>
          <p:nvPr/>
        </p:nvGrpSpPr>
        <p:grpSpPr>
          <a:xfrm>
            <a:off x="6999815" y="1892300"/>
            <a:ext cx="2305049" cy="2311400"/>
            <a:chOff x="3139" y="441"/>
            <a:chExt cx="1536" cy="1572"/>
          </a:xfrm>
        </p:grpSpPr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3139" y="441"/>
              <a:ext cx="1536" cy="1572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</a:ln>
          </p:spPr>
          <p:txBody>
            <a:bodyPr wrap="none" anchor="ctr"/>
            <a:lstStyle>
              <a:defPPr>
                <a:defRPr lang="en-US"/>
              </a:defPPr>
            </a:lstStyle>
            <a:p>
              <a:pPr marL="0" marR="0" lvl="0" indent="0" algn="l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286" y="1011"/>
              <a:ext cx="1268" cy="4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1pPr>
              <a:lvl2pPr marL="990600" lvl="1" indent="-3810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2pPr>
              <a:lvl3pPr marL="1524000" lvl="2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3pPr>
              <a:lvl4pPr marL="2133600" lvl="3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4pPr>
              <a:lvl5pPr marL="2743200" lvl="4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5pPr>
              <a:lvl6pPr marL="3352800" lvl="5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6pPr>
              <a:lvl7pPr marL="3962400" lvl="6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7pPr>
              <a:lvl8pPr marL="4572000" lvl="7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200" b="0" i="0" u="none" kern="1200" baseline="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  <a:cs typeface="+mn-cs"/>
                </a:defRPr>
              </a:lvl8pPr>
              <a:lvl9pPr marL="5181600" indent="-30480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3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+mn-cs"/>
                </a:rPr>
                <a:t>正方形</a:t>
              </a:r>
              <a:endPara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endParaRPr>
            </a:p>
          </p:txBody>
        </p:sp>
      </p:grpSp>
      <p:pic>
        <p:nvPicPr>
          <p:cNvPr id="1639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6394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5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368800" y="378884"/>
            <a:ext cx="3647018" cy="842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正多边形定义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5363" name="矩形 3"/>
          <p:cNvSpPr>
            <a:spLocks noChangeArrowheads="1"/>
          </p:cNvSpPr>
          <p:nvPr/>
        </p:nvSpPr>
        <p:spPr bwMode="auto">
          <a:xfrm>
            <a:off x="1026584" y="2038351"/>
            <a:ext cx="10079567" cy="876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algn="l" defTabSz="609600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各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边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相等、各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角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也相等的多边形叫做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正多边形</a:t>
            </a:r>
            <a:r>
              <a:rPr kumimoji="1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.</a:t>
            </a:r>
            <a:endParaRPr kumimoji="1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26584" y="3117851"/>
            <a:ext cx="9647767" cy="17377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0" fontAlgn="base" latinLnBrk="0" hangingPunct="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正</a:t>
            </a:r>
            <a:r>
              <a:rPr kumimoji="1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n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边形：如果一个正多边形有</a:t>
            </a:r>
            <a:r>
              <a:rPr kumimoji="1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n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条边， 那么这个正多边形叫做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正</a:t>
            </a:r>
            <a:r>
              <a:rPr kumimoji="1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n</a:t>
            </a:r>
            <a:r>
              <a:rPr kumimoji="1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边形</a:t>
            </a:r>
            <a:r>
              <a:rPr kumimoji="1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.</a:t>
            </a:r>
            <a:endParaRPr kumimoji="1" lang="en-US" altLang="zh-CN" sz="3733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17413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7416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7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1490133" y="3388784"/>
            <a:ext cx="1843617" cy="1409700"/>
          </a:xfrm>
          <a:prstGeom prst="triangle">
            <a:avLst>
              <a:gd name="adj" fmla="val 500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03134" y="3594100"/>
            <a:ext cx="1250951" cy="1195917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5937250" y="3295651"/>
            <a:ext cx="1644651" cy="1494367"/>
          </a:xfrm>
          <a:prstGeom prst="pentagon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5150" y="1316567"/>
            <a:ext cx="9975852" cy="162136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 eaLnBrk="1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1" lang="zh-CN" altLang="en-US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        正多边形都是</a:t>
            </a:r>
            <a:r>
              <a:rPr kumimoji="1" lang="zh-CN" altLang="en-US" sz="3467" b="1" u="sng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              </a:t>
            </a:r>
            <a:r>
              <a:rPr kumimoji="1" lang="zh-CN" altLang="en-US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图形，一个正</a:t>
            </a:r>
            <a:r>
              <a:rPr kumimoji="1" lang="en-US" altLang="zh-CN" sz="3467" b="1" i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n</a:t>
            </a:r>
            <a:r>
              <a:rPr kumimoji="1" lang="zh-CN" altLang="en-US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边形共有</a:t>
            </a:r>
            <a:r>
              <a:rPr kumimoji="1" lang="zh-CN" altLang="en-US" sz="3467" b="1" u="sng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    </a:t>
            </a:r>
            <a:r>
              <a:rPr kumimoji="1" lang="zh-CN" altLang="en-US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条对称轴，每条对称轴都通过</a:t>
            </a:r>
            <a:r>
              <a:rPr kumimoji="1" lang="en-US" altLang="zh-CN" sz="3467" b="1" i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n</a:t>
            </a:r>
            <a:r>
              <a:rPr kumimoji="1" lang="zh-CN" altLang="en-US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边形的 </a:t>
            </a:r>
            <a:r>
              <a:rPr kumimoji="1" lang="zh-CN" altLang="en-US" sz="3467" b="1" u="sng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            </a:t>
            </a:r>
            <a:r>
              <a:rPr kumimoji="1" lang="en-US" altLang="zh-CN" sz="3467" b="1" kern="1200" cap="none" spc="0" normalizeH="0" baseline="0" noProof="0">
                <a:solidFill>
                  <a:srgbClr val="020000"/>
                </a:solidFill>
                <a:latin typeface="+mn-lt"/>
                <a:ea typeface="黑体" pitchFamily="49" charset="-122"/>
                <a:cs typeface="+mn-cs"/>
              </a:rPr>
              <a:t>.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8176684" y="3407833"/>
            <a:ext cx="1725084" cy="141393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7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007533" y="256117"/>
            <a:ext cx="4599517" cy="77258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R="0" defTabSz="609600" eaLnBrk="1" hangingPunct="1">
              <a:buClrTx/>
              <a:buSzTx/>
              <a:buFontTx/>
              <a:buNone/>
              <a:defRPr/>
            </a:pPr>
            <a:r>
              <a:rPr kumimoji="1" lang="zh-CN" altLang="en-US" sz="4267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正多边形的对称性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31800" y="5156200"/>
            <a:ext cx="10814052" cy="162136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 eaLnBrk="1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1" lang="zh-CN" altLang="en-US" sz="34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边数是偶数的正多边形还是</a:t>
            </a:r>
            <a:r>
              <a:rPr kumimoji="1" lang="zh-CN" altLang="en-US" sz="3467" b="1" u="sng" kern="1200" cap="none" spc="0" normalizeH="0" baseline="0" noProof="0">
                <a:latin typeface="+mn-lt"/>
                <a:ea typeface="黑体" pitchFamily="49" charset="-122"/>
                <a:cs typeface="+mn-cs"/>
              </a:rPr>
              <a:t>                        </a:t>
            </a:r>
            <a:r>
              <a:rPr kumimoji="1" lang="zh-CN" altLang="en-US" sz="34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，它的中心就是对称中心</a:t>
            </a:r>
            <a:r>
              <a:rPr kumimoji="1" lang="en-US" altLang="zh-CN" sz="3467" b="1" kern="1200" cap="none" spc="0" normalizeH="0" baseline="0" noProof="0">
                <a:latin typeface="+mn-lt"/>
                <a:ea typeface="黑体" pitchFamily="49" charset="-122"/>
                <a:cs typeface="+mn-cs"/>
              </a:rPr>
              <a:t>.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2398184" y="3096684"/>
            <a:ext cx="0" cy="20637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1629833" y="3814234"/>
            <a:ext cx="1970617" cy="11112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17600" y="3594100"/>
            <a:ext cx="2482851" cy="13694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523317" y="3096684"/>
            <a:ext cx="0" cy="20637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484033" y="4216400"/>
            <a:ext cx="2159000" cy="127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725333" y="3295651"/>
            <a:ext cx="1765300" cy="16679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814233" y="3517900"/>
            <a:ext cx="1587500" cy="15663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760634" y="3086100"/>
            <a:ext cx="0" cy="22436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643034" y="3814233"/>
            <a:ext cx="2413000" cy="7620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062133" y="3086100"/>
            <a:ext cx="1519767" cy="19981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6151034" y="3409951"/>
            <a:ext cx="1206500" cy="149436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5731933" y="3854451"/>
            <a:ext cx="1938867" cy="6074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475134" y="3295651"/>
            <a:ext cx="1270000" cy="191981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967134" y="4085167"/>
            <a:ext cx="2374900" cy="444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8382000" y="3045884"/>
            <a:ext cx="1367367" cy="20637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050867" y="3096684"/>
            <a:ext cx="27517" cy="21187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176684" y="3683000"/>
            <a:ext cx="2165351" cy="108373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176185" y="1397000"/>
            <a:ext cx="1689100" cy="6963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轴对称</a:t>
            </a:r>
            <a:endParaRPr lang="zh-CN" altLang="en-US" sz="3733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09133" y="2194984"/>
            <a:ext cx="632884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en-US" altLang="zh-CN" sz="3733" b="1" i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n </a:t>
            </a:r>
            <a:endParaRPr lang="en-US" altLang="zh-CN" sz="3733" i="1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84167" y="2163233"/>
            <a:ext cx="1208617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中心</a:t>
            </a:r>
            <a:endParaRPr lang="zh-CN" altLang="en-US" sz="3733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80718" y="5217584"/>
            <a:ext cx="3132667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中心对称图形</a:t>
            </a:r>
            <a:endParaRPr lang="zh-CN" altLang="en-US" sz="3733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8026400" y="3500967"/>
            <a:ext cx="2256367" cy="11281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圆角矩形标注 33"/>
          <p:cNvSpPr/>
          <p:nvPr/>
        </p:nvSpPr>
        <p:spPr>
          <a:xfrm>
            <a:off x="6269566" y="165100"/>
            <a:ext cx="3812118" cy="999067"/>
          </a:xfrm>
          <a:prstGeom prst="wedgeRoundRectCallout">
            <a:avLst>
              <a:gd name="adj1" fmla="val -39930"/>
              <a:gd name="adj2" fmla="val 86058"/>
              <a:gd name="adj3" fmla="val 16667"/>
            </a:avLst>
          </a:prstGeom>
          <a:solidFill>
            <a:srgbClr val="00B050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457200" marR="0" lvl="0" indent="0" algn="ctr" defTabSz="6096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有没有对称轴？</a:t>
            </a:r>
            <a:endParaRPr kumimoji="0" lang="zh-CN" altLang="en-US" sz="37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8464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5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文本框 34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8467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8" name="图片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1"/>
      <p:bldP spid="26" grpId="2"/>
      <p:bldP spid="27" grpId="3"/>
      <p:bldP spid="28" grpId="4"/>
      <p:bldP spid="29" grpId="5"/>
      <p:bldP spid="34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ext Box 2"/>
          <p:cNvSpPr txBox="1"/>
          <p:nvPr/>
        </p:nvSpPr>
        <p:spPr>
          <a:xfrm>
            <a:off x="2734733" y="1291167"/>
            <a:ext cx="6809318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spcBef>
                <a:spcPct val="50000"/>
              </a:spcBef>
            </a:pPr>
            <a:r>
              <a:rPr lang="zh-CN" altLang="en-US" sz="3733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你知道正多边形与圆的关系吗？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232400" y="165100"/>
            <a:ext cx="1727200" cy="842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思 考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253067" y="2565400"/>
            <a:ext cx="9772652" cy="2880784"/>
          </a:xfrm>
          <a:prstGeom prst="rect">
            <a:avLst/>
          </a:prstGeom>
          <a:solidFill>
            <a:srgbClr val="99CCCC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    正多边形和圆的关系非常密切，只要把一个圆分成相等的一些弧，就可以作出这个圆的内接或外切正多边形，这个圆就是这个正多边形的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外接圆</a:t>
            </a: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或</a:t>
            </a:r>
            <a:r>
              <a:rPr lang="zh-CN" altLang="en-US" sz="3733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内切圆</a:t>
            </a:r>
            <a:r>
              <a:rPr lang="en-US" altLang="zh-CN" sz="3733" b="1">
                <a:latin typeface="黑体" pitchFamily="49" charset="-122"/>
                <a:ea typeface="黑体" pitchFamily="49" charset="-122"/>
              </a:rPr>
              <a:t>.   </a:t>
            </a:r>
          </a:p>
        </p:txBody>
      </p:sp>
      <p:pic>
        <p:nvPicPr>
          <p:cNvPr id="1946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946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/>
          <p:cNvSpPr/>
          <p:nvPr/>
        </p:nvSpPr>
        <p:spPr>
          <a:xfrm>
            <a:off x="3983567" y="1604433"/>
            <a:ext cx="3649133" cy="3649133"/>
          </a:xfrm>
          <a:prstGeom prst="ellipse">
            <a:avLst/>
          </a:prstGeom>
          <a:solidFill>
            <a:schemeClr val="bg2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759451" y="1555751"/>
            <a:ext cx="97367" cy="9736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488767" y="2836333"/>
            <a:ext cx="97367" cy="952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819900" y="4872567"/>
            <a:ext cx="97367" cy="952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56667" y="4855633"/>
            <a:ext cx="95251" cy="952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015318" y="2853267"/>
            <a:ext cx="97367" cy="952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061884" y="1587500"/>
            <a:ext cx="3498851" cy="3342218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solidFill>
            <a:srgbClr val="99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48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0492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3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6" grpId="3"/>
      <p:bldP spid="7" grpId="4"/>
      <p:bldP spid="8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矩形 1"/>
          <p:cNvSpPr/>
          <p:nvPr/>
        </p:nvSpPr>
        <p:spPr>
          <a:xfrm>
            <a:off x="1200151" y="165100"/>
            <a:ext cx="9313334" cy="35708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已知：如图，点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C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D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E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在⊙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上，且有                                   ，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TP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PQ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QR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RS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ST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分别是以点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A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B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C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D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、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E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为切点的⊙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的切线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求证：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  <a:sym typeface="Wingdings" pitchFamily="2" charset="2"/>
              </a:rPr>
              <a:t>（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  <a:sym typeface="Wingdings" pitchFamily="2" charset="2"/>
              </a:rPr>
              <a:t>1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  <a:sym typeface="Wingdings" pitchFamily="2" charset="2"/>
              </a:rPr>
              <a:t>）五边形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  <a:sym typeface="Wingdings" pitchFamily="2" charset="2"/>
              </a:rPr>
              <a:t>ABCDE</a:t>
            </a:r>
            <a:r>
              <a:rPr lang="zh-CN" altLang="en-US" sz="3733" b="1" i="1">
                <a:latin typeface="Times New Roman" pitchFamily="18" charset="0"/>
                <a:ea typeface="黑体" pitchFamily="49" charset="-122"/>
                <a:sym typeface="Wingdings" pitchFamily="2" charset="2"/>
              </a:rPr>
              <a:t>是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</a:rPr>
              <a:t>⊙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en-US" sz="3733" b="1">
                <a:latin typeface="Times New Roman" pitchFamily="18" charset="0"/>
                <a:ea typeface="黑体" pitchFamily="49" charset="-122"/>
                <a:sym typeface="Wingdings" pitchFamily="2" charset="2"/>
              </a:rPr>
              <a:t>的内接正五边形；           </a:t>
            </a:r>
          </a:p>
        </p:txBody>
      </p:sp>
      <p:grpSp>
        <p:nvGrpSpPr>
          <p:cNvPr id="21507" name="Group 24"/>
          <p:cNvGrpSpPr/>
          <p:nvPr/>
        </p:nvGrpSpPr>
        <p:grpSpPr>
          <a:xfrm>
            <a:off x="2396068" y="548217"/>
            <a:ext cx="4017433" cy="1056217"/>
            <a:chOff x="1652" y="2678"/>
            <a:chExt cx="3015" cy="845"/>
          </a:xfrm>
        </p:grpSpPr>
        <p:sp>
          <p:nvSpPr>
            <p:cNvPr id="21533" name="Rectangle 25"/>
            <p:cNvSpPr/>
            <p:nvPr/>
          </p:nvSpPr>
          <p:spPr>
            <a:xfrm>
              <a:off x="1652" y="3035"/>
              <a:ext cx="3015" cy="4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latin typeface="Times New Roman" pitchFamily="18" charset="0"/>
                </a:rPr>
                <a:t>AB</a:t>
              </a:r>
              <a:r>
                <a:rPr lang="en-US" altLang="zh-CN" sz="3200" b="1">
                  <a:latin typeface="Times New Roman" pitchFamily="18" charset="0"/>
                </a:rPr>
                <a:t>=</a:t>
              </a:r>
              <a:r>
                <a:rPr lang="en-US" altLang="zh-CN" sz="3200" b="1" i="1">
                  <a:latin typeface="Times New Roman" pitchFamily="18" charset="0"/>
                </a:rPr>
                <a:t>BC</a:t>
              </a:r>
              <a:r>
                <a:rPr lang="en-US" altLang="zh-CN" sz="3200" b="1">
                  <a:latin typeface="Times New Roman" pitchFamily="18" charset="0"/>
                </a:rPr>
                <a:t>=</a:t>
              </a:r>
              <a:r>
                <a:rPr lang="en-US" altLang="zh-CN" sz="3200" b="1" i="1">
                  <a:latin typeface="Times New Roman" pitchFamily="18" charset="0"/>
                </a:rPr>
                <a:t>CD</a:t>
              </a:r>
              <a:r>
                <a:rPr lang="en-US" altLang="zh-CN" sz="3200" b="1">
                  <a:latin typeface="Times New Roman" pitchFamily="18" charset="0"/>
                </a:rPr>
                <a:t>=</a:t>
              </a:r>
              <a:r>
                <a:rPr lang="en-US" altLang="zh-CN" sz="3200" b="1" i="1">
                  <a:latin typeface="Times New Roman" pitchFamily="18" charset="0"/>
                </a:rPr>
                <a:t>DE</a:t>
              </a:r>
              <a:r>
                <a:rPr lang="en-US" altLang="zh-CN" sz="3200" b="1">
                  <a:latin typeface="Times New Roman" pitchFamily="18" charset="0"/>
                </a:rPr>
                <a:t>=</a:t>
              </a:r>
              <a:r>
                <a:rPr lang="en-US" altLang="zh-CN" sz="3200" b="1" i="1">
                  <a:latin typeface="Times New Roman" pitchFamily="18" charset="0"/>
                </a:rPr>
                <a:t>EA</a:t>
              </a:r>
            </a:p>
          </p:txBody>
        </p:sp>
        <p:sp>
          <p:nvSpPr>
            <p:cNvPr id="21534" name="Rectangle 26"/>
            <p:cNvSpPr/>
            <p:nvPr/>
          </p:nvSpPr>
          <p:spPr>
            <a:xfrm>
              <a:off x="1712" y="2678"/>
              <a:ext cx="591" cy="61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4267" b="1">
                  <a:latin typeface="Times New Roman" pitchFamily="18" charset="0"/>
                </a:rPr>
                <a:t>︵</a:t>
              </a:r>
              <a:endParaRPr lang="en-US" altLang="zh-CN" sz="4267" b="1">
                <a:latin typeface="Times New Roman" pitchFamily="18" charset="0"/>
              </a:endParaRPr>
            </a:p>
          </p:txBody>
        </p:sp>
        <p:sp>
          <p:nvSpPr>
            <p:cNvPr id="21535" name="Rectangle 27"/>
            <p:cNvSpPr/>
            <p:nvPr/>
          </p:nvSpPr>
          <p:spPr>
            <a:xfrm>
              <a:off x="2256" y="2678"/>
              <a:ext cx="591" cy="61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4267" b="1">
                  <a:latin typeface="Times New Roman" pitchFamily="18" charset="0"/>
                </a:rPr>
                <a:t>︵</a:t>
              </a:r>
              <a:endParaRPr lang="en-US" altLang="zh-CN" sz="4267" b="1">
                <a:latin typeface="Times New Roman" pitchFamily="18" charset="0"/>
              </a:endParaRPr>
            </a:p>
          </p:txBody>
        </p:sp>
        <p:sp>
          <p:nvSpPr>
            <p:cNvPr id="21536" name="Rectangle 28"/>
            <p:cNvSpPr/>
            <p:nvPr/>
          </p:nvSpPr>
          <p:spPr>
            <a:xfrm>
              <a:off x="2861" y="2678"/>
              <a:ext cx="591" cy="61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4267" b="1">
                  <a:latin typeface="Times New Roman" pitchFamily="18" charset="0"/>
                </a:rPr>
                <a:t>︵</a:t>
              </a:r>
              <a:endParaRPr lang="en-US" altLang="zh-CN" sz="4267" b="1">
                <a:latin typeface="Times New Roman" pitchFamily="18" charset="0"/>
              </a:endParaRPr>
            </a:p>
          </p:txBody>
        </p:sp>
        <p:sp>
          <p:nvSpPr>
            <p:cNvPr id="21537" name="Rectangle 29"/>
            <p:cNvSpPr/>
            <p:nvPr/>
          </p:nvSpPr>
          <p:spPr>
            <a:xfrm>
              <a:off x="3466" y="2679"/>
              <a:ext cx="591" cy="61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4267" b="1">
                  <a:latin typeface="Times New Roman" pitchFamily="18" charset="0"/>
                </a:rPr>
                <a:t>︵</a:t>
              </a:r>
              <a:endParaRPr lang="en-US" altLang="zh-CN" sz="4267" b="1">
                <a:latin typeface="Times New Roman" pitchFamily="18" charset="0"/>
              </a:endParaRPr>
            </a:p>
          </p:txBody>
        </p:sp>
        <p:sp>
          <p:nvSpPr>
            <p:cNvPr id="21538" name="Rectangle 30"/>
            <p:cNvSpPr/>
            <p:nvPr/>
          </p:nvSpPr>
          <p:spPr>
            <a:xfrm>
              <a:off x="4009" y="2678"/>
              <a:ext cx="591" cy="61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4267" b="1">
                  <a:latin typeface="Times New Roman" pitchFamily="18" charset="0"/>
                </a:rPr>
                <a:t>︵</a:t>
              </a:r>
              <a:endParaRPr lang="en-US" altLang="zh-CN" sz="4267" b="1">
                <a:latin typeface="Times New Roman" pitchFamily="18" charset="0"/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7727950" y="3376085"/>
            <a:ext cx="2688167" cy="2688167"/>
          </a:xfrm>
          <a:prstGeom prst="ellipse">
            <a:avLst/>
          </a:prstGeom>
          <a:solidFill>
            <a:schemeClr val="bg2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7" name="任意多边形 76"/>
          <p:cNvSpPr/>
          <p:nvPr/>
        </p:nvSpPr>
        <p:spPr>
          <a:xfrm>
            <a:off x="7795684" y="3378200"/>
            <a:ext cx="2525184" cy="2410884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8" name="任意多边形 77"/>
          <p:cNvSpPr/>
          <p:nvPr/>
        </p:nvSpPr>
        <p:spPr>
          <a:xfrm flipV="1">
            <a:off x="7461250" y="3333751"/>
            <a:ext cx="3225800" cy="3092451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11" name="文本框 2"/>
          <p:cNvSpPr txBox="1"/>
          <p:nvPr/>
        </p:nvSpPr>
        <p:spPr>
          <a:xfrm>
            <a:off x="8811685" y="2825751"/>
            <a:ext cx="520700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2" name="文本框 79"/>
          <p:cNvSpPr txBox="1"/>
          <p:nvPr/>
        </p:nvSpPr>
        <p:spPr>
          <a:xfrm>
            <a:off x="7266518" y="3903133"/>
            <a:ext cx="51858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3" name="文本框 80"/>
          <p:cNvSpPr txBox="1"/>
          <p:nvPr/>
        </p:nvSpPr>
        <p:spPr>
          <a:xfrm>
            <a:off x="7829551" y="5681133"/>
            <a:ext cx="520700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4" name="文本框 81"/>
          <p:cNvSpPr txBox="1"/>
          <p:nvPr/>
        </p:nvSpPr>
        <p:spPr>
          <a:xfrm>
            <a:off x="9834034" y="5659967"/>
            <a:ext cx="543984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5" name="文本框 82"/>
          <p:cNvSpPr txBox="1"/>
          <p:nvPr/>
        </p:nvSpPr>
        <p:spPr>
          <a:xfrm>
            <a:off x="10352618" y="3867151"/>
            <a:ext cx="5185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6" name="文本框 83"/>
          <p:cNvSpPr txBox="1"/>
          <p:nvPr/>
        </p:nvSpPr>
        <p:spPr>
          <a:xfrm>
            <a:off x="9072034" y="4421717"/>
            <a:ext cx="543984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O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9031818" y="4705351"/>
            <a:ext cx="71967" cy="6985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18" name="文本框 85"/>
          <p:cNvSpPr txBox="1"/>
          <p:nvPr/>
        </p:nvSpPr>
        <p:spPr>
          <a:xfrm>
            <a:off x="7700434" y="2870200"/>
            <a:ext cx="4953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P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19" name="文本框 86"/>
          <p:cNvSpPr txBox="1"/>
          <p:nvPr/>
        </p:nvSpPr>
        <p:spPr>
          <a:xfrm>
            <a:off x="6959600" y="4857751"/>
            <a:ext cx="543984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Q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20" name="文本框 87"/>
          <p:cNvSpPr txBox="1"/>
          <p:nvPr/>
        </p:nvSpPr>
        <p:spPr>
          <a:xfrm>
            <a:off x="9072034" y="6134100"/>
            <a:ext cx="520700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R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21" name="文本框 88"/>
          <p:cNvSpPr txBox="1"/>
          <p:nvPr/>
        </p:nvSpPr>
        <p:spPr>
          <a:xfrm>
            <a:off x="10632018" y="4878917"/>
            <a:ext cx="476249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22" name="文本框 89"/>
          <p:cNvSpPr txBox="1"/>
          <p:nvPr/>
        </p:nvSpPr>
        <p:spPr>
          <a:xfrm>
            <a:off x="10049934" y="2897718"/>
            <a:ext cx="495300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T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23" name="文本框 90"/>
          <p:cNvSpPr txBox="1"/>
          <p:nvPr/>
        </p:nvSpPr>
        <p:spPr>
          <a:xfrm>
            <a:off x="8851900" y="3403600"/>
            <a:ext cx="452967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>
                <a:latin typeface="Times New Roman" pitchFamily="18" charset="0"/>
              </a:rPr>
              <a:t>1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21524" name="文本框 91"/>
          <p:cNvSpPr txBox="1"/>
          <p:nvPr/>
        </p:nvSpPr>
        <p:spPr>
          <a:xfrm>
            <a:off x="7852834" y="4140200"/>
            <a:ext cx="450851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>
                <a:latin typeface="Times New Roman" pitchFamily="18" charset="0"/>
              </a:rPr>
              <a:t>2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21525" name="文本框 92"/>
          <p:cNvSpPr txBox="1"/>
          <p:nvPr/>
        </p:nvSpPr>
        <p:spPr>
          <a:xfrm>
            <a:off x="8191500" y="5209117"/>
            <a:ext cx="450851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>
                <a:latin typeface="Times New Roman" pitchFamily="18" charset="0"/>
              </a:rPr>
              <a:t>3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21526" name="文本框 93"/>
          <p:cNvSpPr txBox="1"/>
          <p:nvPr/>
        </p:nvSpPr>
        <p:spPr>
          <a:xfrm>
            <a:off x="9436100" y="5217584"/>
            <a:ext cx="450851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>
                <a:latin typeface="Times New Roman" pitchFamily="18" charset="0"/>
              </a:rPr>
              <a:t>4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21527" name="文本框 94"/>
          <p:cNvSpPr txBox="1"/>
          <p:nvPr/>
        </p:nvSpPr>
        <p:spPr>
          <a:xfrm>
            <a:off x="9787467" y="4072467"/>
            <a:ext cx="450851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>
                <a:latin typeface="Times New Roman" pitchFamily="18" charset="0"/>
              </a:rPr>
              <a:t>5</a:t>
            </a:r>
            <a:endParaRPr lang="zh-CN" altLang="en-US" sz="3200" b="1">
              <a:latin typeface="Times New Roman" pitchFamily="18" charset="0"/>
            </a:endParaRPr>
          </a:p>
        </p:txBody>
      </p:sp>
      <p:pic>
        <p:nvPicPr>
          <p:cNvPr id="21528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9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文本框 3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1531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32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2530" name="组合 2"/>
          <p:cNvGrpSpPr/>
          <p:nvPr/>
        </p:nvGrpSpPr>
        <p:grpSpPr>
          <a:xfrm>
            <a:off x="7920567" y="1509184"/>
            <a:ext cx="4095748" cy="3922183"/>
            <a:chOff x="8016844" y="2228960"/>
            <a:chExt cx="4095704" cy="3922131"/>
          </a:xfrm>
        </p:grpSpPr>
        <p:sp>
          <p:nvSpPr>
            <p:cNvPr id="5" name="椭圆 4"/>
            <p:cNvSpPr/>
            <p:nvPr/>
          </p:nvSpPr>
          <p:spPr>
            <a:xfrm>
              <a:off x="8732270" y="2779288"/>
              <a:ext cx="2690255" cy="2688131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8800004" y="2781404"/>
              <a:ext cx="2525157" cy="2410852"/>
            </a:xfrm>
            <a:custGeom>
              <a:gdLst>
                <a:gd name="connsiteX0" fmla="*/ 1309105 w 2624789"/>
                <a:gd name="connsiteY0" fmla="*/ 0 h 2506377"/>
                <a:gd name="connsiteX1" fmla="*/ 2624789 w 2624789"/>
                <a:gd name="connsiteY1" fmla="*/ 986762 h 2506377"/>
                <a:gd name="connsiteX2" fmla="*/ 2111672 w 2624789"/>
                <a:gd name="connsiteY2" fmla="*/ 2506377 h 2506377"/>
                <a:gd name="connsiteX3" fmla="*/ 493381 w 2624789"/>
                <a:gd name="connsiteY3" fmla="*/ 2486641 h 2506377"/>
                <a:gd name="connsiteX4" fmla="*/ 0 w 2624789"/>
                <a:gd name="connsiteY4" fmla="*/ 980184 h 2506377"/>
                <a:gd name="connsiteX5" fmla="*/ 1309105 w 2624789"/>
                <a:gd name="connsiteY5" fmla="*/ 0 h 25063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4789" h="2506377">
                  <a:moveTo>
                    <a:pt x="1309105" y="0"/>
                  </a:moveTo>
                  <a:lnTo>
                    <a:pt x="2624789" y="986762"/>
                  </a:lnTo>
                  <a:lnTo>
                    <a:pt x="2111672" y="2506377"/>
                  </a:lnTo>
                  <a:lnTo>
                    <a:pt x="493381" y="2486641"/>
                  </a:lnTo>
                  <a:lnTo>
                    <a:pt x="0" y="980184"/>
                  </a:lnTo>
                  <a:lnTo>
                    <a:pt x="1309105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flipV="1">
              <a:off x="8465571" y="2734837"/>
              <a:ext cx="3225765" cy="3094525"/>
            </a:xfrm>
            <a:custGeom>
              <a:gdLst>
                <a:gd name="connsiteX0" fmla="*/ 1309105 w 2624789"/>
                <a:gd name="connsiteY0" fmla="*/ 0 h 2506377"/>
                <a:gd name="connsiteX1" fmla="*/ 2624789 w 2624789"/>
                <a:gd name="connsiteY1" fmla="*/ 986762 h 2506377"/>
                <a:gd name="connsiteX2" fmla="*/ 2111672 w 2624789"/>
                <a:gd name="connsiteY2" fmla="*/ 2506377 h 2506377"/>
                <a:gd name="connsiteX3" fmla="*/ 493381 w 2624789"/>
                <a:gd name="connsiteY3" fmla="*/ 2486641 h 2506377"/>
                <a:gd name="connsiteX4" fmla="*/ 0 w 2624789"/>
                <a:gd name="connsiteY4" fmla="*/ 980184 h 2506377"/>
                <a:gd name="connsiteX5" fmla="*/ 1309105 w 2624789"/>
                <a:gd name="connsiteY5" fmla="*/ 0 h 25063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4789" h="2506377">
                  <a:moveTo>
                    <a:pt x="1309105" y="0"/>
                  </a:moveTo>
                  <a:lnTo>
                    <a:pt x="2624789" y="986762"/>
                  </a:lnTo>
                  <a:lnTo>
                    <a:pt x="2111672" y="2506377"/>
                  </a:lnTo>
                  <a:lnTo>
                    <a:pt x="493381" y="2486641"/>
                  </a:lnTo>
                  <a:lnTo>
                    <a:pt x="0" y="980184"/>
                  </a:lnTo>
                  <a:lnTo>
                    <a:pt x="1309105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59" name="文本框 7"/>
            <p:cNvSpPr txBox="1"/>
            <p:nvPr/>
          </p:nvSpPr>
          <p:spPr>
            <a:xfrm>
              <a:off x="9817491" y="2228960"/>
              <a:ext cx="519800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0" name="文本框 8"/>
            <p:cNvSpPr txBox="1"/>
            <p:nvPr/>
          </p:nvSpPr>
          <p:spPr>
            <a:xfrm>
              <a:off x="8287860" y="3307767"/>
              <a:ext cx="519800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1" name="文本框 9"/>
            <p:cNvSpPr txBox="1"/>
            <p:nvPr/>
          </p:nvSpPr>
          <p:spPr>
            <a:xfrm>
              <a:off x="8834696" y="5082754"/>
              <a:ext cx="519800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2" name="文本框 10"/>
            <p:cNvSpPr txBox="1"/>
            <p:nvPr/>
          </p:nvSpPr>
          <p:spPr>
            <a:xfrm>
              <a:off x="10839866" y="5061402"/>
              <a:ext cx="543312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D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3" name="文本框 11"/>
            <p:cNvSpPr txBox="1"/>
            <p:nvPr/>
          </p:nvSpPr>
          <p:spPr>
            <a:xfrm>
              <a:off x="11357063" y="3269769"/>
              <a:ext cx="519800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E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4" name="文本框 12"/>
            <p:cNvSpPr txBox="1"/>
            <p:nvPr/>
          </p:nvSpPr>
          <p:spPr>
            <a:xfrm>
              <a:off x="10077392" y="3823785"/>
              <a:ext cx="543312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O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0036121" y="4106418"/>
              <a:ext cx="71965" cy="7196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66" name="文本框 14"/>
            <p:cNvSpPr txBox="1"/>
            <p:nvPr/>
          </p:nvSpPr>
          <p:spPr>
            <a:xfrm>
              <a:off x="8704550" y="2273527"/>
              <a:ext cx="496285" cy="6155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P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7" name="文本框 15"/>
            <p:cNvSpPr txBox="1"/>
            <p:nvPr/>
          </p:nvSpPr>
          <p:spPr>
            <a:xfrm>
              <a:off x="8016844" y="4245185"/>
              <a:ext cx="543312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Q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8" name="文本框 16"/>
            <p:cNvSpPr txBox="1"/>
            <p:nvPr/>
          </p:nvSpPr>
          <p:spPr>
            <a:xfrm>
              <a:off x="10077392" y="5535538"/>
              <a:ext cx="519800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R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69" name="文本框 17"/>
            <p:cNvSpPr txBox="1"/>
            <p:nvPr/>
          </p:nvSpPr>
          <p:spPr>
            <a:xfrm>
              <a:off x="11637631" y="4282252"/>
              <a:ext cx="474917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S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70" name="文本框 18"/>
            <p:cNvSpPr txBox="1"/>
            <p:nvPr/>
          </p:nvSpPr>
          <p:spPr>
            <a:xfrm>
              <a:off x="11054672" y="2299533"/>
              <a:ext cx="496291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FF0000"/>
                  </a:solidFill>
                  <a:latin typeface="Times New Roman" pitchFamily="18" charset="0"/>
                </a:rPr>
                <a:t>T</a:t>
              </a:r>
              <a:endParaRPr lang="zh-CN" altLang="en-US" sz="3200" b="1" i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2571" name="文本框 19"/>
            <p:cNvSpPr txBox="1"/>
            <p:nvPr/>
          </p:nvSpPr>
          <p:spPr>
            <a:xfrm>
              <a:off x="9857895" y="2806791"/>
              <a:ext cx="45140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>
                  <a:latin typeface="Times New Roman" pitchFamily="18" charset="0"/>
                </a:rPr>
                <a:t>1</a:t>
              </a:r>
              <a:endParaRPr lang="zh-CN" altLang="en-US" sz="3200" b="1">
                <a:latin typeface="Times New Roman" pitchFamily="18" charset="0"/>
              </a:endParaRPr>
            </a:p>
          </p:txBody>
        </p:sp>
        <p:sp>
          <p:nvSpPr>
            <p:cNvPr id="22572" name="文本框 20"/>
            <p:cNvSpPr txBox="1"/>
            <p:nvPr/>
          </p:nvSpPr>
          <p:spPr>
            <a:xfrm>
              <a:off x="8857935" y="3542504"/>
              <a:ext cx="45140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>
                  <a:latin typeface="Times New Roman" pitchFamily="18" charset="0"/>
                </a:rPr>
                <a:t>2</a:t>
              </a:r>
              <a:endParaRPr lang="zh-CN" altLang="en-US" sz="3200" b="1">
                <a:latin typeface="Times New Roman" pitchFamily="18" charset="0"/>
              </a:endParaRPr>
            </a:p>
          </p:txBody>
        </p:sp>
        <p:sp>
          <p:nvSpPr>
            <p:cNvPr id="22573" name="文本框 21"/>
            <p:cNvSpPr txBox="1"/>
            <p:nvPr/>
          </p:nvSpPr>
          <p:spPr>
            <a:xfrm>
              <a:off x="9196111" y="4610652"/>
              <a:ext cx="45140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>
                  <a:latin typeface="Times New Roman" pitchFamily="18" charset="0"/>
                </a:rPr>
                <a:t>3</a:t>
              </a:r>
              <a:endParaRPr lang="zh-CN" altLang="en-US" sz="3200" b="1">
                <a:latin typeface="Times New Roman" pitchFamily="18" charset="0"/>
              </a:endParaRPr>
            </a:p>
          </p:txBody>
        </p:sp>
        <p:sp>
          <p:nvSpPr>
            <p:cNvPr id="22574" name="文本框 22"/>
            <p:cNvSpPr txBox="1"/>
            <p:nvPr/>
          </p:nvSpPr>
          <p:spPr>
            <a:xfrm>
              <a:off x="10441123" y="4619777"/>
              <a:ext cx="45140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>
                  <a:latin typeface="Times New Roman" pitchFamily="18" charset="0"/>
                </a:rPr>
                <a:t>4</a:t>
              </a:r>
              <a:endParaRPr lang="zh-CN" altLang="en-US" sz="3200" b="1">
                <a:latin typeface="Times New Roman" pitchFamily="18" charset="0"/>
              </a:endParaRPr>
            </a:p>
          </p:txBody>
        </p:sp>
        <p:sp>
          <p:nvSpPr>
            <p:cNvPr id="22575" name="文本框 23"/>
            <p:cNvSpPr txBox="1"/>
            <p:nvPr/>
          </p:nvSpPr>
          <p:spPr>
            <a:xfrm>
              <a:off x="10792437" y="3475615"/>
              <a:ext cx="45140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>
                  <a:latin typeface="Times New Roman" pitchFamily="18" charset="0"/>
                </a:rPr>
                <a:t>5</a:t>
              </a:r>
              <a:endParaRPr lang="zh-CN" altLang="en-US" sz="3200" b="1">
                <a:latin typeface="Times New Roman" pitchFamily="18" charset="0"/>
              </a:endParaRPr>
            </a:p>
          </p:txBody>
        </p:sp>
      </p:grpSp>
      <p:sp>
        <p:nvSpPr>
          <p:cNvPr id="25" name="Text Box 3"/>
          <p:cNvSpPr txBox="1"/>
          <p:nvPr/>
        </p:nvSpPr>
        <p:spPr>
          <a:xfrm>
            <a:off x="1151467" y="1568451"/>
            <a:ext cx="5833533" cy="6159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imes New Roman" pitchFamily="18" charset="0"/>
              </a:rPr>
              <a:t>∴  </a:t>
            </a:r>
            <a:r>
              <a:rPr lang="en-US" altLang="zh-CN" sz="3200" b="1" i="1">
                <a:solidFill>
                  <a:srgbClr val="0000FF"/>
                </a:solidFill>
                <a:latin typeface="Times New Roman" pitchFamily="18" charset="0"/>
              </a:rPr>
              <a:t>AB=BC=CD=DE=EA</a:t>
            </a:r>
            <a:r>
              <a:rPr lang="zh-CN" altLang="en-US" sz="3200" b="1">
                <a:solidFill>
                  <a:srgbClr val="0000FF"/>
                </a:solidFill>
                <a:latin typeface="Times New Roman" pitchFamily="18" charset="0"/>
              </a:rPr>
              <a:t>，</a:t>
            </a:r>
            <a:endParaRPr lang="en-US" altLang="zh-CN" sz="3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6" name="Text Box 4"/>
          <p:cNvSpPr txBox="1"/>
          <p:nvPr/>
        </p:nvSpPr>
        <p:spPr>
          <a:xfrm>
            <a:off x="1151467" y="3048000"/>
            <a:ext cx="3263900" cy="6138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Times New Roman" pitchFamily="18" charset="0"/>
              </a:rPr>
              <a:t>∴ ∠1=∠2</a:t>
            </a:r>
            <a:r>
              <a:rPr lang="en-US" altLang="zh-CN" sz="3200" b="1" i="1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1174751" y="3814233"/>
            <a:ext cx="5729817" cy="61595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同理∠</a:t>
            </a:r>
            <a:r>
              <a:rPr kumimoji="0" lang="en-US" altLang="zh-CN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2=∠3=∠4=∠5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.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1130300" y="4510617"/>
            <a:ext cx="7711018" cy="61595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又五边形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ABCDE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的顶点都在⊙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上，</a:t>
            </a:r>
            <a:endParaRPr kumimoji="0" lang="en-US" altLang="zh-CN" sz="3200" b="1" kern="1200" cap="none" spc="0" normalizeH="0" baseline="0" noProof="0">
              <a:solidFill>
                <a:srgbClr val="0000FF"/>
              </a:solidFill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1054100" y="5242984"/>
            <a:ext cx="8978900" cy="135466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∴ 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五边形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ABCDE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是⊙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的内接正五边形</a:t>
            </a:r>
            <a:r>
              <a:rPr kumimoji="0" lang="en-US" altLang="zh-CN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,</a:t>
            </a:r>
          </a:p>
          <a:p>
            <a:pPr marR="0" defTabSz="6096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altLang="zh-CN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 ⊙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是五边形</a:t>
            </a:r>
            <a:r>
              <a:rPr kumimoji="0" lang="en-US" altLang="zh-CN" sz="3200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ABCD</a:t>
            </a:r>
            <a:r>
              <a:rPr kumimoji="0" lang="zh-CN" altLang="en-US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的外接圆</a:t>
            </a:r>
            <a:r>
              <a:rPr kumimoji="0" lang="en-US" altLang="zh-CN" sz="3200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.</a:t>
            </a:r>
          </a:p>
        </p:txBody>
      </p:sp>
      <p:sp>
        <p:nvSpPr>
          <p:cNvPr id="30" name="Rectangle 38"/>
          <p:cNvSpPr>
            <a:spLocks noChangeArrowheads="1"/>
          </p:cNvSpPr>
          <p:nvPr/>
        </p:nvSpPr>
        <p:spPr bwMode="auto">
          <a:xfrm>
            <a:off x="1111251" y="241300"/>
            <a:ext cx="1627717" cy="6138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证明：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grpSp>
        <p:nvGrpSpPr>
          <p:cNvPr id="36" name="Group 31"/>
          <p:cNvGrpSpPr/>
          <p:nvPr/>
        </p:nvGrpSpPr>
        <p:grpSpPr>
          <a:xfrm>
            <a:off x="1833034" y="607484"/>
            <a:ext cx="4370917" cy="1001183"/>
            <a:chOff x="1546" y="2727"/>
            <a:chExt cx="3280" cy="801"/>
          </a:xfrm>
        </p:grpSpPr>
        <p:sp>
          <p:nvSpPr>
            <p:cNvPr id="22550" name="Rectangle 32"/>
            <p:cNvSpPr/>
            <p:nvPr/>
          </p:nvSpPr>
          <p:spPr>
            <a:xfrm>
              <a:off x="1546" y="3035"/>
              <a:ext cx="3280" cy="49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zh-CN" sz="3200" b="1" i="1">
                  <a:solidFill>
                    <a:srgbClr val="0000FF"/>
                  </a:solidFill>
                  <a:latin typeface="Times New Roman" pitchFamily="18" charset="0"/>
                </a:rPr>
                <a:t>AB</a:t>
              </a: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altLang="zh-CN" sz="3200" b="1" i="1">
                  <a:solidFill>
                    <a:srgbClr val="0000FF"/>
                  </a:solidFill>
                  <a:latin typeface="Times New Roman" pitchFamily="18" charset="0"/>
                </a:rPr>
                <a:t>BC</a:t>
              </a: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altLang="zh-CN" sz="3200" b="1" i="1">
                  <a:solidFill>
                    <a:srgbClr val="0000FF"/>
                  </a:solidFill>
                  <a:latin typeface="Times New Roman" pitchFamily="18" charset="0"/>
                </a:rPr>
                <a:t>CD</a:t>
              </a: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altLang="zh-CN" sz="3200" b="1" i="1">
                  <a:solidFill>
                    <a:srgbClr val="0000FF"/>
                  </a:solidFill>
                  <a:latin typeface="Times New Roman" pitchFamily="18" charset="0"/>
                </a:rPr>
                <a:t>DE</a:t>
              </a: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altLang="zh-CN" sz="3200" b="1" i="1">
                  <a:solidFill>
                    <a:srgbClr val="0000FF"/>
                  </a:solidFill>
                  <a:latin typeface="Times New Roman" pitchFamily="18" charset="0"/>
                </a:rPr>
                <a:t>EA</a:t>
              </a:r>
              <a:r>
                <a:rPr lang="zh-CN" altLang="en-US" sz="3200" b="1" i="1">
                  <a:solidFill>
                    <a:srgbClr val="0000FF"/>
                  </a:solidFill>
                  <a:latin typeface="Times New Roman" pitchFamily="18" charset="0"/>
                </a:rPr>
                <a:t>，</a:t>
              </a:r>
              <a:endParaRPr lang="en-US" altLang="zh-CN" sz="3200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2551" name="Rectangle 33"/>
            <p:cNvSpPr/>
            <p:nvPr/>
          </p:nvSpPr>
          <p:spPr>
            <a:xfrm>
              <a:off x="1623" y="2727"/>
              <a:ext cx="424" cy="492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3200" b="1">
                  <a:solidFill>
                    <a:srgbClr val="0000FF"/>
                  </a:solidFill>
                  <a:latin typeface="Times New Roman" pitchFamily="18" charset="0"/>
                </a:rPr>
                <a:t>︵</a:t>
              </a:r>
              <a:endParaRPr lang="en-US" altLang="zh-CN" sz="32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2552" name="Rectangle 34"/>
            <p:cNvSpPr/>
            <p:nvPr/>
          </p:nvSpPr>
          <p:spPr>
            <a:xfrm>
              <a:off x="2191" y="2733"/>
              <a:ext cx="493" cy="4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3200" b="1">
                  <a:solidFill>
                    <a:srgbClr val="0000FF"/>
                  </a:solidFill>
                  <a:latin typeface="Times New Roman" pitchFamily="18" charset="0"/>
                </a:rPr>
                <a:t>︵</a:t>
              </a:r>
              <a:endParaRPr lang="en-US" altLang="zh-CN" sz="32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2553" name="Rectangle 35"/>
            <p:cNvSpPr/>
            <p:nvPr/>
          </p:nvSpPr>
          <p:spPr>
            <a:xfrm>
              <a:off x="2825" y="2739"/>
              <a:ext cx="493" cy="4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3200" b="1">
                  <a:solidFill>
                    <a:srgbClr val="0000FF"/>
                  </a:solidFill>
                  <a:latin typeface="Times New Roman" pitchFamily="18" charset="0"/>
                </a:rPr>
                <a:t>︵</a:t>
              </a:r>
              <a:endParaRPr lang="en-US" altLang="zh-CN" sz="32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2554" name="Rectangle 36"/>
            <p:cNvSpPr/>
            <p:nvPr/>
          </p:nvSpPr>
          <p:spPr>
            <a:xfrm>
              <a:off x="3418" y="2748"/>
              <a:ext cx="493" cy="4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3200" b="1">
                  <a:solidFill>
                    <a:srgbClr val="0000FF"/>
                  </a:solidFill>
                  <a:latin typeface="Times New Roman" pitchFamily="18" charset="0"/>
                </a:rPr>
                <a:t>︵</a:t>
              </a:r>
              <a:endParaRPr lang="en-US" altLang="zh-CN" sz="32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2555" name="Rectangle 37"/>
            <p:cNvSpPr/>
            <p:nvPr/>
          </p:nvSpPr>
          <p:spPr>
            <a:xfrm>
              <a:off x="3963" y="2748"/>
              <a:ext cx="493" cy="4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altLang="en-US" sz="3200" b="1">
                  <a:solidFill>
                    <a:srgbClr val="0000FF"/>
                  </a:solidFill>
                  <a:latin typeface="Times New Roman" pitchFamily="18" charset="0"/>
                </a:rPr>
                <a:t>︵</a:t>
              </a:r>
              <a:endParaRPr lang="en-US" altLang="zh-CN" sz="32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1162051" y="971551"/>
            <a:ext cx="656167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zh-CN" altLang="en-US" sz="3200" b="1">
                <a:solidFill>
                  <a:srgbClr val="0000FF"/>
                </a:solidFill>
                <a:latin typeface="Times New Roman" pitchFamily="18" charset="0"/>
              </a:rPr>
              <a:t>∵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26067" y="2025651"/>
            <a:ext cx="4417484" cy="1466850"/>
            <a:chOff x="1126067" y="2025429"/>
            <a:chExt cx="4417484" cy="1466193"/>
          </a:xfrm>
        </p:grpSpPr>
        <p:grpSp>
          <p:nvGrpSpPr>
            <p:cNvPr id="22545" name="Group 44"/>
            <p:cNvGrpSpPr/>
            <p:nvPr/>
          </p:nvGrpSpPr>
          <p:grpSpPr>
            <a:xfrm>
              <a:off x="1126067" y="2025429"/>
              <a:ext cx="4417484" cy="958852"/>
              <a:chOff x="1469" y="2589"/>
              <a:chExt cx="2783" cy="604"/>
            </a:xfrm>
          </p:grpSpPr>
          <p:sp>
            <p:nvSpPr>
              <p:cNvPr id="22548" name="Text Box 39"/>
              <p:cNvSpPr txBox="1"/>
              <p:nvPr/>
            </p:nvSpPr>
            <p:spPr>
              <a:xfrm>
                <a:off x="1469" y="2805"/>
                <a:ext cx="2783" cy="3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</a:lstStyle>
              <a:p>
                <a:pPr>
                  <a:spcBef>
                    <a:spcPct val="50000"/>
                  </a:spcBef>
                </a:pPr>
                <a:r>
                  <a:rPr lang="en-US" altLang="zh-CN" sz="3200" b="1">
                    <a:solidFill>
                      <a:srgbClr val="0000FF"/>
                    </a:solidFill>
                    <a:latin typeface="Times New Roman" pitchFamily="18" charset="0"/>
                  </a:rPr>
                  <a:t>∴  </a:t>
                </a:r>
                <a:r>
                  <a:rPr lang="en-US" altLang="zh-CN" sz="3200" b="1" i="1">
                    <a:solidFill>
                      <a:srgbClr val="0000FF"/>
                    </a:solidFill>
                    <a:latin typeface="Times New Roman" pitchFamily="18" charset="0"/>
                  </a:rPr>
                  <a:t>BCE=CDA=</a:t>
                </a:r>
                <a:r>
                  <a:rPr lang="en-US" altLang="zh-CN" sz="3200" b="1">
                    <a:solidFill>
                      <a:srgbClr val="0000FF"/>
                    </a:solidFill>
                    <a:latin typeface="Times New Roman" pitchFamily="18" charset="0"/>
                  </a:rPr>
                  <a:t>3</a:t>
                </a:r>
                <a:r>
                  <a:rPr lang="en-US" altLang="zh-CN" sz="3200" b="1" i="1">
                    <a:solidFill>
                      <a:srgbClr val="0000FF"/>
                    </a:solidFill>
                    <a:latin typeface="Times New Roman" pitchFamily="18" charset="0"/>
                  </a:rPr>
                  <a:t>AB</a:t>
                </a:r>
                <a:r>
                  <a:rPr lang="zh-CN" altLang="en-US" sz="3200" b="1" i="1">
                    <a:solidFill>
                      <a:srgbClr val="0000FF"/>
                    </a:solidFill>
                    <a:latin typeface="Times New Roman" pitchFamily="18" charset="0"/>
                  </a:rPr>
                  <a:t>，</a:t>
                </a:r>
                <a:endParaRPr lang="en-US" altLang="zh-CN" sz="3200" b="1" i="1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9" name="Rectangle 43"/>
              <p:cNvSpPr/>
              <p:nvPr/>
            </p:nvSpPr>
            <p:spPr>
              <a:xfrm>
                <a:off x="3407" y="2589"/>
                <a:ext cx="515" cy="3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</a:lstStyle>
              <a:p>
                <a:r>
                  <a:rPr lang="en-US" altLang="en-US" sz="3200" b="1">
                    <a:solidFill>
                      <a:srgbClr val="0000FF"/>
                    </a:solidFill>
                    <a:latin typeface="Times New Roman" pitchFamily="18" charset="0"/>
                  </a:rPr>
                  <a:t>︵</a:t>
                </a:r>
                <a:endParaRPr lang="en-US" altLang="zh-CN" sz="3200" b="1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" name="弧形 1"/>
            <p:cNvSpPr/>
            <p:nvPr/>
          </p:nvSpPr>
          <p:spPr>
            <a:xfrm rot="19010488">
              <a:off x="1706033" y="2281430"/>
              <a:ext cx="1204384" cy="1203844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弧形 43"/>
            <p:cNvSpPr/>
            <p:nvPr/>
          </p:nvSpPr>
          <p:spPr>
            <a:xfrm rot="19010488">
              <a:off x="2698751" y="2287779"/>
              <a:ext cx="1204383" cy="1203843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2540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1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" name="文本框 4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2543" name="图片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44" name="图片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1"/>
      <p:bldP spid="29" grpId="2"/>
      <p:bldP spid="30" grpId="3"/>
      <p:bldP spid="43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77850" y="586317"/>
            <a:ext cx="9304867" cy="6963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）五边形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PQRST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是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  <a:sym typeface="Wingdings" pitchFamily="2" charset="2"/>
              </a:rPr>
              <a:t>的外切正五边形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9400" y="1604433"/>
            <a:ext cx="8026400" cy="465666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证明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: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连接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OA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OC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,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则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OA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OC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endParaRPr kumimoji="1" lang="en-US" altLang="zh-CN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∴∠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OAB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OBA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OBC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OCB.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∵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TP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PQ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QR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分别是以点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、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为</a:t>
            </a:r>
            <a:endParaRPr kumimoji="1" lang="zh-CN" altLang="en-US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切点的⊙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的切线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1" lang="zh-CN" altLang="en-US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OAP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OBP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OBQ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OCQ.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PAB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PBA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QBC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QCB.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669867" y="2442633"/>
            <a:ext cx="2688167" cy="2688167"/>
          </a:xfrm>
          <a:prstGeom prst="ellipse">
            <a:avLst/>
          </a:prstGeom>
          <a:solidFill>
            <a:schemeClr val="bg2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8737600" y="2444750"/>
            <a:ext cx="2523067" cy="2410884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任意多边形 6"/>
          <p:cNvSpPr/>
          <p:nvPr/>
        </p:nvSpPr>
        <p:spPr>
          <a:xfrm flipV="1">
            <a:off x="8401050" y="2398184"/>
            <a:ext cx="3225800" cy="3094567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9" name="文本框 7"/>
          <p:cNvSpPr txBox="1"/>
          <p:nvPr/>
        </p:nvSpPr>
        <p:spPr>
          <a:xfrm>
            <a:off x="9753600" y="1892300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0" name="文本框 8"/>
          <p:cNvSpPr txBox="1"/>
          <p:nvPr/>
        </p:nvSpPr>
        <p:spPr>
          <a:xfrm>
            <a:off x="8206318" y="2969684"/>
            <a:ext cx="520700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1" name="文本框 9"/>
          <p:cNvSpPr txBox="1"/>
          <p:nvPr/>
        </p:nvSpPr>
        <p:spPr>
          <a:xfrm>
            <a:off x="8771467" y="4745567"/>
            <a:ext cx="518584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2" name="文本框 10"/>
          <p:cNvSpPr txBox="1"/>
          <p:nvPr/>
        </p:nvSpPr>
        <p:spPr>
          <a:xfrm>
            <a:off x="10775952" y="4724400"/>
            <a:ext cx="54398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3" name="文本框 11"/>
          <p:cNvSpPr txBox="1"/>
          <p:nvPr/>
        </p:nvSpPr>
        <p:spPr>
          <a:xfrm>
            <a:off x="11292418" y="2933700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4" name="文本框 12"/>
          <p:cNvSpPr txBox="1"/>
          <p:nvPr/>
        </p:nvSpPr>
        <p:spPr>
          <a:xfrm>
            <a:off x="10013952" y="3488267"/>
            <a:ext cx="541867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O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971618" y="3769784"/>
            <a:ext cx="71967" cy="7196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66" name="文本框 14"/>
          <p:cNvSpPr txBox="1"/>
          <p:nvPr/>
        </p:nvSpPr>
        <p:spPr>
          <a:xfrm>
            <a:off x="8640234" y="1936751"/>
            <a:ext cx="495300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P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7" name="文本框 15"/>
          <p:cNvSpPr txBox="1"/>
          <p:nvPr/>
        </p:nvSpPr>
        <p:spPr>
          <a:xfrm>
            <a:off x="7901518" y="3922184"/>
            <a:ext cx="5439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Q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8" name="文本框 16"/>
          <p:cNvSpPr txBox="1"/>
          <p:nvPr/>
        </p:nvSpPr>
        <p:spPr>
          <a:xfrm>
            <a:off x="10013952" y="5198533"/>
            <a:ext cx="51858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R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69" name="文本框 17"/>
          <p:cNvSpPr txBox="1"/>
          <p:nvPr/>
        </p:nvSpPr>
        <p:spPr>
          <a:xfrm>
            <a:off x="11573934" y="3945467"/>
            <a:ext cx="47413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70" name="文本框 18"/>
          <p:cNvSpPr txBox="1"/>
          <p:nvPr/>
        </p:nvSpPr>
        <p:spPr>
          <a:xfrm>
            <a:off x="10989734" y="1964267"/>
            <a:ext cx="497417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T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8739718" y="3397251"/>
            <a:ext cx="1246717" cy="3937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endCxn id="14" idx="3"/>
          </p:cNvCxnSpPr>
          <p:nvPr/>
        </p:nvCxnSpPr>
        <p:spPr>
          <a:xfrm flipV="1">
            <a:off x="12532770" y="5108237"/>
            <a:ext cx="776817" cy="971551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endCxn id="23559" idx="2"/>
          </p:cNvCxnSpPr>
          <p:nvPr/>
        </p:nvCxnSpPr>
        <p:spPr>
          <a:xfrm flipV="1">
            <a:off x="13330768" y="3344335"/>
            <a:ext cx="21167" cy="128058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74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75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3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3577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7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50900" y="878418"/>
            <a:ext cx="8642351" cy="545888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又∵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BC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, ∴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BC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1" lang="en-US" altLang="zh-CN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∴△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PAB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≌△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QBC.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PQ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=2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PA.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同理可得∠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R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S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=∠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T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,    </a:t>
            </a:r>
            <a:endParaRPr kumimoji="1" lang="en-US" altLang="zh-CN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QR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RS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ST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TP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=2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PA.</a:t>
            </a:r>
            <a:endParaRPr kumimoji="1" lang="en-US" altLang="zh-CN" sz="3467" b="1" i="1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∵五边形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PQRST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的各边都与⊙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相切，</a:t>
            </a:r>
            <a:endParaRPr kumimoji="1" lang="zh-CN" altLang="en-US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∴五边形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PQRST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是⊙</a:t>
            </a:r>
            <a:r>
              <a:rPr kumimoji="1" lang="en-US" altLang="zh-CN" sz="3467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O</a:t>
            </a:r>
            <a:r>
              <a:rPr kumimoji="1" lang="zh-CN" altLang="en-US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的外切正五边形</a:t>
            </a:r>
            <a:r>
              <a:rPr kumimoji="1" lang="en-US" altLang="zh-CN" sz="3467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1" lang="zh-CN" altLang="en-US" sz="3467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8572500" y="2154767"/>
            <a:ext cx="2688167" cy="2688167"/>
          </a:xfrm>
          <a:prstGeom prst="ellipse">
            <a:avLst/>
          </a:prstGeom>
          <a:solidFill>
            <a:schemeClr val="bg2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8640233" y="2156884"/>
            <a:ext cx="2525184" cy="2410884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任意多边形 4"/>
          <p:cNvSpPr/>
          <p:nvPr/>
        </p:nvSpPr>
        <p:spPr>
          <a:xfrm flipV="1">
            <a:off x="8305800" y="2110317"/>
            <a:ext cx="3225800" cy="3094567"/>
          </a:xfrm>
          <a:custGeom>
            <a:gdLst>
              <a:gd name="connsiteX0" fmla="*/ 1309105 w 2624789"/>
              <a:gd name="connsiteY0" fmla="*/ 0 h 2506377"/>
              <a:gd name="connsiteX1" fmla="*/ 2624789 w 2624789"/>
              <a:gd name="connsiteY1" fmla="*/ 986762 h 2506377"/>
              <a:gd name="connsiteX2" fmla="*/ 2111672 w 2624789"/>
              <a:gd name="connsiteY2" fmla="*/ 2506377 h 2506377"/>
              <a:gd name="connsiteX3" fmla="*/ 493381 w 2624789"/>
              <a:gd name="connsiteY3" fmla="*/ 2486641 h 2506377"/>
              <a:gd name="connsiteX4" fmla="*/ 0 w 2624789"/>
              <a:gd name="connsiteY4" fmla="*/ 980184 h 2506377"/>
              <a:gd name="connsiteX5" fmla="*/ 1309105 w 2624789"/>
              <a:gd name="connsiteY5" fmla="*/ 0 h 250637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4789" h="2506377">
                <a:moveTo>
                  <a:pt x="1309105" y="0"/>
                </a:moveTo>
                <a:lnTo>
                  <a:pt x="2624789" y="986762"/>
                </a:lnTo>
                <a:lnTo>
                  <a:pt x="2111672" y="2506377"/>
                </a:lnTo>
                <a:lnTo>
                  <a:pt x="493381" y="2486641"/>
                </a:lnTo>
                <a:lnTo>
                  <a:pt x="0" y="980184"/>
                </a:lnTo>
                <a:lnTo>
                  <a:pt x="1309105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2" name="文本框 5"/>
          <p:cNvSpPr txBox="1"/>
          <p:nvPr/>
        </p:nvSpPr>
        <p:spPr>
          <a:xfrm>
            <a:off x="9658352" y="1604433"/>
            <a:ext cx="51858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3" name="文本框 6"/>
          <p:cNvSpPr txBox="1"/>
          <p:nvPr/>
        </p:nvSpPr>
        <p:spPr>
          <a:xfrm>
            <a:off x="8111067" y="2681818"/>
            <a:ext cx="520700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4" name="文本框 7"/>
          <p:cNvSpPr txBox="1"/>
          <p:nvPr/>
        </p:nvSpPr>
        <p:spPr>
          <a:xfrm>
            <a:off x="8674100" y="4457700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5" name="文本框 8"/>
          <p:cNvSpPr txBox="1"/>
          <p:nvPr/>
        </p:nvSpPr>
        <p:spPr>
          <a:xfrm>
            <a:off x="10680700" y="4436533"/>
            <a:ext cx="541867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6" name="文本框 9"/>
          <p:cNvSpPr txBox="1"/>
          <p:nvPr/>
        </p:nvSpPr>
        <p:spPr>
          <a:xfrm>
            <a:off x="11197167" y="2645833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7" name="文本框 10"/>
          <p:cNvSpPr txBox="1"/>
          <p:nvPr/>
        </p:nvSpPr>
        <p:spPr>
          <a:xfrm>
            <a:off x="9916585" y="3200400"/>
            <a:ext cx="543983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O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876367" y="3481918"/>
            <a:ext cx="71967" cy="7196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9" name="文本框 12"/>
          <p:cNvSpPr txBox="1"/>
          <p:nvPr/>
        </p:nvSpPr>
        <p:spPr>
          <a:xfrm>
            <a:off x="8544984" y="1648884"/>
            <a:ext cx="495300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P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90" name="文本框 13"/>
          <p:cNvSpPr txBox="1"/>
          <p:nvPr/>
        </p:nvSpPr>
        <p:spPr>
          <a:xfrm>
            <a:off x="7806267" y="3634318"/>
            <a:ext cx="541867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Q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91" name="文本框 14"/>
          <p:cNvSpPr txBox="1"/>
          <p:nvPr/>
        </p:nvSpPr>
        <p:spPr>
          <a:xfrm>
            <a:off x="9916585" y="4910667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R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92" name="文本框 15"/>
          <p:cNvSpPr txBox="1"/>
          <p:nvPr/>
        </p:nvSpPr>
        <p:spPr>
          <a:xfrm>
            <a:off x="11478685" y="3657600"/>
            <a:ext cx="474133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S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93" name="文本框 16"/>
          <p:cNvSpPr txBox="1"/>
          <p:nvPr/>
        </p:nvSpPr>
        <p:spPr>
          <a:xfrm>
            <a:off x="10894485" y="1676400"/>
            <a:ext cx="497416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itchFamily="18" charset="0"/>
              </a:rPr>
              <a:t>T</a:t>
            </a:r>
            <a:endParaRPr lang="zh-CN" altLang="en-US" sz="32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644466" y="3109384"/>
            <a:ext cx="1246717" cy="39158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2" idx="3"/>
          </p:cNvCxnSpPr>
          <p:nvPr/>
        </p:nvCxnSpPr>
        <p:spPr>
          <a:xfrm flipV="1">
            <a:off x="12403654" y="4724415"/>
            <a:ext cx="778933" cy="971551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24582" idx="2"/>
          </p:cNvCxnSpPr>
          <p:nvPr/>
        </p:nvCxnSpPr>
        <p:spPr>
          <a:xfrm flipV="1">
            <a:off x="13201300" y="2960513"/>
            <a:ext cx="21167" cy="128058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41"/>
          <p:cNvSpPr/>
          <p:nvPr/>
        </p:nvSpPr>
        <p:spPr>
          <a:xfrm>
            <a:off x="1871133" y="571500"/>
            <a:ext cx="673100" cy="615951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r>
              <a:rPr lang="en-US" altLang="en-US" sz="3200" b="1">
                <a:solidFill>
                  <a:srgbClr val="0000FF"/>
                </a:solidFill>
                <a:latin typeface="Times New Roman" pitchFamily="18" charset="0"/>
              </a:rPr>
              <a:t>︵</a:t>
            </a:r>
            <a:endParaRPr lang="en-US" altLang="zh-CN" sz="3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2" name="Rectangle 41"/>
          <p:cNvSpPr/>
          <p:nvPr/>
        </p:nvSpPr>
        <p:spPr>
          <a:xfrm>
            <a:off x="2698751" y="560917"/>
            <a:ext cx="673100" cy="615949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r>
              <a:rPr lang="en-US" altLang="en-US" sz="3200" b="1">
                <a:solidFill>
                  <a:srgbClr val="0000FF"/>
                </a:solidFill>
                <a:latin typeface="Times New Roman" pitchFamily="18" charset="0"/>
              </a:rPr>
              <a:t>︵</a:t>
            </a:r>
            <a:endParaRPr lang="en-US" altLang="zh-CN" sz="3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24599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600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4602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603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15218" y="281517"/>
            <a:ext cx="5281084" cy="84243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有关正多边形的作图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164167" y="1221318"/>
            <a:ext cx="10769600" cy="173778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1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）用量角器等分圆周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已知⊙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的半径为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2cm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，求作圆的内接正三角形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1708151" y="3742267"/>
            <a:ext cx="2311400" cy="1932517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1553633" y="3729567"/>
            <a:ext cx="2609851" cy="2664884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ffectLst/>
        </p:spPr>
        <p:txBody>
          <a:bodyPr wrap="none" anchor="ctr"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2893484" y="4953000"/>
            <a:ext cx="1164167" cy="7217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ffectLst/>
        </p:spPr>
        <p:txBody>
          <a:bodyPr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H="1" flipV="1">
            <a:off x="2893484" y="3729567"/>
            <a:ext cx="19051" cy="122343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ffectLst/>
        </p:spPr>
        <p:txBody>
          <a:bodyPr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H="1">
            <a:off x="1746251" y="4953000"/>
            <a:ext cx="1191684" cy="7217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ffectLst/>
        </p:spPr>
        <p:txBody>
          <a:bodyPr/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n-cs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912533" y="4476751"/>
            <a:ext cx="1456267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120°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sp>
        <p:nvSpPr>
          <p:cNvPr id="15" name="Text Box 10"/>
          <p:cNvSpPr txBox="1"/>
          <p:nvPr/>
        </p:nvSpPr>
        <p:spPr>
          <a:xfrm>
            <a:off x="2688167" y="3141134"/>
            <a:ext cx="446617" cy="6498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467" b="1" i="1">
                <a:latin typeface="Times New Roman" pitchFamily="18" charset="0"/>
                <a:ea typeface="楷体" panose="02010609060101010101" pitchFamily="49" charset="-122"/>
              </a:rPr>
              <a:t>A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647951" y="4953000"/>
            <a:ext cx="461433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n-cs"/>
              </a:rPr>
              <a:t>O</a:t>
            </a:r>
            <a:endParaRPr kumimoji="0" lang="en-US" altLang="zh-CN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n-cs"/>
            </a:endParaRPr>
          </a:p>
        </p:txBody>
      </p:sp>
      <p:sp>
        <p:nvSpPr>
          <p:cNvPr id="17" name="Text Box 12"/>
          <p:cNvSpPr txBox="1"/>
          <p:nvPr/>
        </p:nvSpPr>
        <p:spPr>
          <a:xfrm>
            <a:off x="1361017" y="5674784"/>
            <a:ext cx="448733" cy="6498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467" b="1" i="1">
                <a:latin typeface="Times New Roman" pitchFamily="18" charset="0"/>
                <a:ea typeface="楷体" panose="02010609060101010101" pitchFamily="49" charset="-122"/>
              </a:rPr>
              <a:t>C</a:t>
            </a:r>
          </a:p>
        </p:txBody>
      </p:sp>
      <p:sp>
        <p:nvSpPr>
          <p:cNvPr id="18" name="Text Box 13"/>
          <p:cNvSpPr txBox="1"/>
          <p:nvPr/>
        </p:nvSpPr>
        <p:spPr>
          <a:xfrm>
            <a:off x="3922184" y="5450417"/>
            <a:ext cx="446616" cy="6498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>
              <a:spcBef>
                <a:spcPct val="50000"/>
              </a:spcBef>
            </a:pPr>
            <a:r>
              <a:rPr lang="en-US" altLang="zh-CN" sz="3467" b="1" i="1">
                <a:latin typeface="Times New Roman" pitchFamily="18" charset="0"/>
                <a:ea typeface="楷体" panose="02010609060101010101" pitchFamily="49" charset="-122"/>
              </a:rPr>
              <a:t>B</a:t>
            </a:r>
          </a:p>
        </p:txBody>
      </p:sp>
      <p:sp>
        <p:nvSpPr>
          <p:cNvPr id="3" name="矩形 2"/>
          <p:cNvSpPr/>
          <p:nvPr/>
        </p:nvSpPr>
        <p:spPr>
          <a:xfrm>
            <a:off x="5039784" y="3898900"/>
            <a:ext cx="6049433" cy="1845733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用量角器度量，使∠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AOB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=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BOC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=∠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COA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=120°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+mn-cs"/>
              </a:rPr>
              <a:t>．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5615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6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5618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9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  <p:bldP spid="14" grpId="2"/>
      <p:bldP spid="15" grpId="3"/>
      <p:bldP spid="16" grpId="4"/>
      <p:bldP spid="17" grpId="5"/>
      <p:bldP spid="18" grpId="6"/>
      <p:bldP spid="3" grpId="7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椭圆 1"/>
          <p:cNvSpPr/>
          <p:nvPr/>
        </p:nvSpPr>
        <p:spPr>
          <a:xfrm>
            <a:off x="1390651" y="1989667"/>
            <a:ext cx="3553884" cy="355176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7" name="矩形 2"/>
          <p:cNvSpPr/>
          <p:nvPr/>
        </p:nvSpPr>
        <p:spPr>
          <a:xfrm>
            <a:off x="4368800" y="300567"/>
            <a:ext cx="3596218" cy="8847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正五角星的作法</a:t>
            </a:r>
            <a:endParaRPr lang="en-US" altLang="zh-CN" sz="3733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正五边形 3"/>
          <p:cNvSpPr/>
          <p:nvPr/>
        </p:nvSpPr>
        <p:spPr>
          <a:xfrm>
            <a:off x="1507067" y="1962151"/>
            <a:ext cx="3314700" cy="3251200"/>
          </a:xfrm>
          <a:prstGeom prst="pentagon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64418" y="3714751"/>
            <a:ext cx="95251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直接连接符 6"/>
          <p:cNvCxnSpPr>
            <a:stCxn id="4" idx="0"/>
            <a:endCxn id="5" idx="0"/>
          </p:cNvCxnSpPr>
          <p:nvPr/>
        </p:nvCxnSpPr>
        <p:spPr>
          <a:xfrm>
            <a:off x="4219222" y="2616201"/>
            <a:ext cx="63502" cy="233680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4" idx="5"/>
          </p:cNvCxnSpPr>
          <p:nvPr/>
        </p:nvCxnSpPr>
        <p:spPr>
          <a:xfrm flipH="1">
            <a:off x="4833055" y="4272632"/>
            <a:ext cx="1595967" cy="55668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3130551" y="1932517"/>
            <a:ext cx="95251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13300" y="3147484"/>
            <a:ext cx="95251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81351" y="2853267"/>
            <a:ext cx="1068917" cy="76835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72°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163484" y="5175251"/>
            <a:ext cx="95251" cy="97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063751" y="5164667"/>
            <a:ext cx="95251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409700" y="3141133"/>
            <a:ext cx="97367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460500" y="1960033"/>
            <a:ext cx="3393018" cy="3295651"/>
          </a:xfrm>
          <a:custGeom>
            <a:gdLst>
              <a:gd name="connsiteX0" fmla="*/ 0 w 2544417"/>
              <a:gd name="connsiteY0" fmla="*/ 921026 h 2471531"/>
              <a:gd name="connsiteX1" fmla="*/ 2544417 w 2544417"/>
              <a:gd name="connsiteY1" fmla="*/ 914400 h 2471531"/>
              <a:gd name="connsiteX2" fmla="*/ 483704 w 2544417"/>
              <a:gd name="connsiteY2" fmla="*/ 2451653 h 2471531"/>
              <a:gd name="connsiteX3" fmla="*/ 1278834 w 2544417"/>
              <a:gd name="connsiteY3" fmla="*/ 0 h 2471531"/>
              <a:gd name="connsiteX4" fmla="*/ 2073965 w 2544417"/>
              <a:gd name="connsiteY4" fmla="*/ 2471531 h 2471531"/>
              <a:gd name="connsiteX5" fmla="*/ 0 w 2544417"/>
              <a:gd name="connsiteY5" fmla="*/ 921026 h 24715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4417" h="2471531">
                <a:moveTo>
                  <a:pt x="0" y="921026"/>
                </a:moveTo>
                <a:lnTo>
                  <a:pt x="2544417" y="914400"/>
                </a:lnTo>
                <a:lnTo>
                  <a:pt x="483704" y="2451653"/>
                </a:lnTo>
                <a:lnTo>
                  <a:pt x="1278834" y="0"/>
                </a:lnTo>
                <a:lnTo>
                  <a:pt x="2073965" y="2471531"/>
                </a:lnTo>
                <a:lnTo>
                  <a:pt x="0" y="921026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601473" y="2000198"/>
            <a:ext cx="3392556" cy="3295375"/>
            <a:chOff x="2219012" y="2112436"/>
            <a:chExt cx="3392556" cy="3295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>
            <a:xfrm>
              <a:off x="2219012" y="2112436"/>
              <a:ext cx="3392556" cy="3295375"/>
            </a:xfrm>
            <a:custGeom>
              <a:gdLst>
                <a:gd name="connsiteX0" fmla="*/ 0 w 2544417"/>
                <a:gd name="connsiteY0" fmla="*/ 921026 h 2471531"/>
                <a:gd name="connsiteX1" fmla="*/ 2544417 w 2544417"/>
                <a:gd name="connsiteY1" fmla="*/ 914400 h 2471531"/>
                <a:gd name="connsiteX2" fmla="*/ 483704 w 2544417"/>
                <a:gd name="connsiteY2" fmla="*/ 2451653 h 2471531"/>
                <a:gd name="connsiteX3" fmla="*/ 1278834 w 2544417"/>
                <a:gd name="connsiteY3" fmla="*/ 0 h 2471531"/>
                <a:gd name="connsiteX4" fmla="*/ 2073965 w 2544417"/>
                <a:gd name="connsiteY4" fmla="*/ 2471531 h 2471531"/>
                <a:gd name="connsiteX5" fmla="*/ 0 w 2544417"/>
                <a:gd name="connsiteY5" fmla="*/ 921026 h 24715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4417" h="2471531">
                  <a:moveTo>
                    <a:pt x="0" y="921026"/>
                  </a:moveTo>
                  <a:lnTo>
                    <a:pt x="2544417" y="914400"/>
                  </a:lnTo>
                  <a:lnTo>
                    <a:pt x="483704" y="2451653"/>
                  </a:lnTo>
                  <a:lnTo>
                    <a:pt x="1278834" y="0"/>
                  </a:lnTo>
                  <a:lnTo>
                    <a:pt x="2073965" y="2471531"/>
                  </a:lnTo>
                  <a:lnTo>
                    <a:pt x="0" y="921026"/>
                  </a:lnTo>
                  <a:close/>
                </a:path>
              </a:pathLst>
            </a:cu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236341" y="3199566"/>
              <a:ext cx="1392669" cy="13926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</a:lstStyle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6640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41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6643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44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1"/>
      <p:bldP spid="11" grpId="2"/>
      <p:bldP spid="12" grpId="3"/>
      <p:bldP spid="13" grpId="4"/>
      <p:bldP spid="14" grpId="5"/>
      <p:bldP spid="15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719667" y="234951"/>
            <a:ext cx="4794251" cy="88265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  <a:cs typeface="+mn-cs"/>
              </a:defRPr>
            </a:lvl8pPr>
            <a:lvl9pPr marL="5181600" indent="-3048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（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）用尺规等分圆周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8350" y="1221318"/>
            <a:ext cx="10655300" cy="17377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        用直尺和圆规作</a:t>
            </a:r>
            <a:r>
              <a:rPr kumimoji="1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⊙</a:t>
            </a:r>
            <a:r>
              <a:rPr kumimoji="0" lang="en-US" altLang="zh-CN" sz="3733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的两条互相垂直的直径，就可以把</a:t>
            </a:r>
            <a:r>
              <a:rPr kumimoji="1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⊙</a:t>
            </a:r>
            <a:r>
              <a:rPr kumimoji="0" lang="en-US" altLang="zh-CN" sz="3733" b="1" i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等分成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4</a:t>
            </a: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等份，从而作出正四边形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solidFill>
                <a:srgbClr val="0000FF"/>
              </a:solidFill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078818" y="3236385"/>
            <a:ext cx="3073400" cy="30734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直接连接符 5"/>
          <p:cNvCxnSpPr>
            <a:stCxn id="4" idx="2"/>
            <a:endCxn id="4" idx="6"/>
          </p:cNvCxnSpPr>
          <p:nvPr/>
        </p:nvCxnSpPr>
        <p:spPr>
          <a:xfrm>
            <a:off x="5438423" y="6364113"/>
            <a:ext cx="4097867" cy="1693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573184" y="4737100"/>
            <a:ext cx="95251" cy="97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6200000">
            <a:off x="4068233" y="4773084"/>
            <a:ext cx="30734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9"/>
          <p:cNvSpPr/>
          <p:nvPr/>
        </p:nvSpPr>
        <p:spPr>
          <a:xfrm>
            <a:off x="4080933" y="3278718"/>
            <a:ext cx="3075518" cy="2984500"/>
          </a:xfrm>
          <a:custGeom>
            <a:gdLst>
              <a:gd name="connsiteX0" fmla="*/ 1133061 w 2305879"/>
              <a:gd name="connsiteY0" fmla="*/ 0 h 2239618"/>
              <a:gd name="connsiteX1" fmla="*/ 2305879 w 2305879"/>
              <a:gd name="connsiteY1" fmla="*/ 1133061 h 2239618"/>
              <a:gd name="connsiteX2" fmla="*/ 1159565 w 2305879"/>
              <a:gd name="connsiteY2" fmla="*/ 2239618 h 2239618"/>
              <a:gd name="connsiteX3" fmla="*/ 0 w 2305879"/>
              <a:gd name="connsiteY3" fmla="*/ 1126435 h 2239618"/>
              <a:gd name="connsiteX4" fmla="*/ 1133061 w 2305879"/>
              <a:gd name="connsiteY4" fmla="*/ 0 h 2239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239618">
                <a:moveTo>
                  <a:pt x="1133061" y="0"/>
                </a:moveTo>
                <a:lnTo>
                  <a:pt x="2305879" y="1133061"/>
                </a:lnTo>
                <a:lnTo>
                  <a:pt x="1159565" y="2239618"/>
                </a:lnTo>
                <a:lnTo>
                  <a:pt x="0" y="1126435"/>
                </a:lnTo>
                <a:lnTo>
                  <a:pt x="1133061" y="0"/>
                </a:lnTo>
                <a:close/>
              </a:path>
            </a:pathLst>
          </a:cu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7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7660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61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椭圆 11"/>
          <p:cNvSpPr/>
          <p:nvPr/>
        </p:nvSpPr>
        <p:spPr>
          <a:xfrm>
            <a:off x="2639484" y="3045884"/>
            <a:ext cx="3073400" cy="307128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直接连接符 12"/>
          <p:cNvCxnSpPr>
            <a:stCxn id="12" idx="2"/>
            <a:endCxn id="12" idx="6"/>
          </p:cNvCxnSpPr>
          <p:nvPr/>
        </p:nvCxnSpPr>
        <p:spPr>
          <a:xfrm>
            <a:off x="3519312" y="6108701"/>
            <a:ext cx="4097867" cy="1693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131733" y="4546600"/>
            <a:ext cx="97367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rot="16200000">
            <a:off x="2627841" y="4581526"/>
            <a:ext cx="3071284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 15"/>
          <p:cNvSpPr/>
          <p:nvPr/>
        </p:nvSpPr>
        <p:spPr>
          <a:xfrm>
            <a:off x="2650067" y="3086100"/>
            <a:ext cx="3075518" cy="3031067"/>
          </a:xfrm>
          <a:custGeom>
            <a:gdLst>
              <a:gd name="connsiteX0" fmla="*/ 1133061 w 2305879"/>
              <a:gd name="connsiteY0" fmla="*/ 0 h 2239618"/>
              <a:gd name="connsiteX1" fmla="*/ 2305879 w 2305879"/>
              <a:gd name="connsiteY1" fmla="*/ 1133061 h 2239618"/>
              <a:gd name="connsiteX2" fmla="*/ 1159565 w 2305879"/>
              <a:gd name="connsiteY2" fmla="*/ 2239618 h 2239618"/>
              <a:gd name="connsiteX3" fmla="*/ 0 w 2305879"/>
              <a:gd name="connsiteY3" fmla="*/ 1126435 h 2239618"/>
              <a:gd name="connsiteX4" fmla="*/ 1133061 w 2305879"/>
              <a:gd name="connsiteY4" fmla="*/ 0 h 2239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239618">
                <a:moveTo>
                  <a:pt x="1133061" y="0"/>
                </a:moveTo>
                <a:lnTo>
                  <a:pt x="2305879" y="1133061"/>
                </a:lnTo>
                <a:lnTo>
                  <a:pt x="1159565" y="2239618"/>
                </a:lnTo>
                <a:lnTo>
                  <a:pt x="0" y="1126435"/>
                </a:lnTo>
                <a:lnTo>
                  <a:pt x="1133061" y="0"/>
                </a:lnTo>
                <a:close/>
              </a:path>
            </a:pathLst>
          </a:cu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060700" y="3477684"/>
            <a:ext cx="2214033" cy="217805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103034" y="3522133"/>
            <a:ext cx="2144184" cy="223943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9"/>
          <p:cNvSpPr/>
          <p:nvPr/>
        </p:nvSpPr>
        <p:spPr>
          <a:xfrm>
            <a:off x="2647951" y="3045885"/>
            <a:ext cx="3052233" cy="3077633"/>
          </a:xfrm>
          <a:custGeom>
            <a:gdLst>
              <a:gd name="connsiteX0" fmla="*/ 1144645 w 2289289"/>
              <a:gd name="connsiteY0" fmla="*/ 0 h 2309024"/>
              <a:gd name="connsiteX1" fmla="*/ 1947212 w 2289289"/>
              <a:gd name="connsiteY1" fmla="*/ 355234 h 2309024"/>
              <a:gd name="connsiteX2" fmla="*/ 2289289 w 2289289"/>
              <a:gd name="connsiteY2" fmla="*/ 1177537 h 2309024"/>
              <a:gd name="connsiteX3" fmla="*/ 1986682 w 2289289"/>
              <a:gd name="connsiteY3" fmla="*/ 1953790 h 2309024"/>
              <a:gd name="connsiteX4" fmla="*/ 1157802 w 2289289"/>
              <a:gd name="connsiteY4" fmla="*/ 2309024 h 2309024"/>
              <a:gd name="connsiteX5" fmla="*/ 381548 w 2289289"/>
              <a:gd name="connsiteY5" fmla="*/ 1999839 h 2309024"/>
              <a:gd name="connsiteX6" fmla="*/ 0 w 2289289"/>
              <a:gd name="connsiteY6" fmla="*/ 1190693 h 2309024"/>
              <a:gd name="connsiteX7" fmla="*/ 328921 w 2289289"/>
              <a:gd name="connsiteY7" fmla="*/ 355234 h 2309024"/>
              <a:gd name="connsiteX8" fmla="*/ 1144645 w 2289289"/>
              <a:gd name="connsiteY8" fmla="*/ 0 h 23090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9289" h="2309024">
                <a:moveTo>
                  <a:pt x="1144645" y="0"/>
                </a:moveTo>
                <a:lnTo>
                  <a:pt x="1947212" y="355234"/>
                </a:lnTo>
                <a:lnTo>
                  <a:pt x="2289289" y="1177537"/>
                </a:lnTo>
                <a:lnTo>
                  <a:pt x="1986682" y="1953790"/>
                </a:lnTo>
                <a:lnTo>
                  <a:pt x="1157802" y="2309024"/>
                </a:lnTo>
                <a:lnTo>
                  <a:pt x="381548" y="1999839"/>
                </a:lnTo>
                <a:lnTo>
                  <a:pt x="0" y="1190693"/>
                </a:lnTo>
                <a:lnTo>
                  <a:pt x="328921" y="355234"/>
                </a:lnTo>
                <a:lnTo>
                  <a:pt x="1144645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82" name="矩形 20"/>
          <p:cNvSpPr/>
          <p:nvPr/>
        </p:nvSpPr>
        <p:spPr>
          <a:xfrm>
            <a:off x="4131733" y="88900"/>
            <a:ext cx="3613151" cy="8487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正八边形的作法</a:t>
            </a:r>
            <a:endParaRPr lang="en-US" altLang="zh-CN" sz="3733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95400" y="933451"/>
            <a:ext cx="9313334" cy="184573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       在正四边形的基础上，我们再逐次平分各边所对的弧，就可以作出正八边形</a:t>
            </a:r>
            <a:r>
              <a:rPr kumimoji="0" lang="en-US" altLang="zh-CN" sz="3733" b="1" kern="1200" cap="none" spc="0" normalizeH="0" baseline="0" noProof="0">
                <a:solidFill>
                  <a:srgbClr val="0000FF"/>
                </a:solidFill>
                <a:latin typeface="+mn-lt"/>
                <a:ea typeface="黑体" pitchFamily="49" charset="-122"/>
                <a:cs typeface="+mn-cs"/>
              </a:rPr>
              <a:t>.</a:t>
            </a:r>
            <a:endParaRPr kumimoji="0" lang="zh-CN" altLang="en-US" sz="3733" b="1" kern="1200" cap="none" spc="0" normalizeH="0" baseline="0" noProof="0">
              <a:solidFill>
                <a:srgbClr val="0000FF"/>
              </a:solidFill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23" name="圆角矩形标注 22"/>
          <p:cNvSpPr/>
          <p:nvPr/>
        </p:nvSpPr>
        <p:spPr>
          <a:xfrm>
            <a:off x="6620934" y="3680884"/>
            <a:ext cx="4032251" cy="1729317"/>
          </a:xfrm>
          <a:prstGeom prst="wedgeRoundRectCallout">
            <a:avLst>
              <a:gd name="adj1" fmla="val -63160"/>
              <a:gd name="adj2" fmla="val 25130"/>
              <a:gd name="adj3" fmla="val 16667"/>
            </a:avLst>
          </a:prstGeom>
          <a:solidFill>
            <a:srgbClr val="00B050"/>
          </a:solid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想一想：正十六边形怎么作？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pic>
        <p:nvPicPr>
          <p:cNvPr id="28685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6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3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8688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9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矩形 1"/>
          <p:cNvSpPr/>
          <p:nvPr/>
        </p:nvSpPr>
        <p:spPr>
          <a:xfrm>
            <a:off x="4176185" y="78317"/>
            <a:ext cx="3613149" cy="98636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3" b="1">
                <a:latin typeface="黑体" pitchFamily="49" charset="-122"/>
                <a:ea typeface="黑体" pitchFamily="49" charset="-122"/>
              </a:rPr>
              <a:t>正六边形的作法</a:t>
            </a:r>
            <a:endParaRPr lang="en-US" altLang="zh-CN" sz="3733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2284" y="1123951"/>
            <a:ext cx="5916084" cy="5293784"/>
          </a:xfrm>
          <a:prstGeom prst="rect">
            <a:avLst/>
          </a:prstGeom>
          <a:solidFill>
            <a:srgbClr val="92D05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en-US"/>
            </a:defPPr>
          </a:lstStyle>
          <a:p>
            <a:pPr marL="0" marR="0" lvl="0" indent="0" algn="l" defTabSz="6096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设⊙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的半径为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R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，通常先作出⊙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的一条直径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AB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，然后分别以点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A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B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为圆心、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R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为半径作弧，与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itchFamily="34" charset="-122"/>
                <a:cs typeface="+mn-cs"/>
              </a:rPr>
              <a:t>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itchFamily="34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交于点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C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D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E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F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，从而得到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微软雅黑" pitchFamily="34" charset="-122"/>
                <a:cs typeface="+mn-cs"/>
              </a:rPr>
              <a:t>⊙</a:t>
            </a:r>
            <a:r>
              <a:rPr kumimoji="0" lang="en-US" altLang="zh-CN" sz="3733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微软雅黑" pitchFamily="34" charset="-122"/>
                <a:cs typeface="+mn-cs"/>
              </a:rPr>
              <a:t>O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的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6</a:t>
            </a: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等份点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.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248650" y="2499784"/>
            <a:ext cx="2400300" cy="24003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400118" y="3653367"/>
            <a:ext cx="95251" cy="95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02" name="矩形 5"/>
          <p:cNvSpPr/>
          <p:nvPr/>
        </p:nvSpPr>
        <p:spPr>
          <a:xfrm>
            <a:off x="9529234" y="3668184"/>
            <a:ext cx="543984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O</a:t>
            </a:r>
            <a:endParaRPr lang="zh-CN" altLang="en-US" sz="3200">
              <a:latin typeface="Times New Roman" pitchFamily="18" charset="0"/>
            </a:endParaRPr>
          </a:p>
        </p:txBody>
      </p:sp>
      <p:cxnSp>
        <p:nvCxnSpPr>
          <p:cNvPr id="8" name="直接连接符 7"/>
          <p:cNvCxnSpPr>
            <a:stCxn id="4" idx="2"/>
            <a:endCxn id="4" idx="6"/>
          </p:cNvCxnSpPr>
          <p:nvPr/>
        </p:nvCxnSpPr>
        <p:spPr>
          <a:xfrm>
            <a:off x="10998200" y="4933246"/>
            <a:ext cx="3200400" cy="1693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727951" y="3365500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A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680700" y="3393018"/>
            <a:ext cx="520700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B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8248651" y="2645834"/>
            <a:ext cx="1200151" cy="2076451"/>
          </a:xfrm>
          <a:custGeom>
            <a:gdLst>
              <a:gd name="connsiteX0" fmla="*/ 470782 w 900100"/>
              <a:gd name="connsiteY0" fmla="*/ 0 h 1557400"/>
              <a:gd name="connsiteX1" fmla="*/ 503255 w 900100"/>
              <a:gd name="connsiteY1" fmla="*/ 19728 h 1557400"/>
              <a:gd name="connsiteX2" fmla="*/ 900100 w 900100"/>
              <a:gd name="connsiteY2" fmla="*/ 766105 h 1557400"/>
              <a:gd name="connsiteX3" fmla="*/ 503255 w 900100"/>
              <a:gd name="connsiteY3" fmla="*/ 1512482 h 1557400"/>
              <a:gd name="connsiteX4" fmla="*/ 429318 w 900100"/>
              <a:gd name="connsiteY4" fmla="*/ 1557400 h 1557400"/>
              <a:gd name="connsiteX5" fmla="*/ 396845 w 900100"/>
              <a:gd name="connsiteY5" fmla="*/ 1537672 h 1557400"/>
              <a:gd name="connsiteX6" fmla="*/ 0 w 900100"/>
              <a:gd name="connsiteY6" fmla="*/ 791295 h 1557400"/>
              <a:gd name="connsiteX7" fmla="*/ 396845 w 900100"/>
              <a:gd name="connsiteY7" fmla="*/ 44918 h 1557400"/>
              <a:gd name="connsiteX8" fmla="*/ 470782 w 900100"/>
              <a:gd name="connsiteY8" fmla="*/ 0 h 1557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00" h="1557400">
                <a:moveTo>
                  <a:pt x="470782" y="0"/>
                </a:moveTo>
                <a:lnTo>
                  <a:pt x="503255" y="19728"/>
                </a:lnTo>
                <a:cubicBezTo>
                  <a:pt x="742683" y="181482"/>
                  <a:pt x="900100" y="455410"/>
                  <a:pt x="900100" y="766105"/>
                </a:cubicBezTo>
                <a:cubicBezTo>
                  <a:pt x="900100" y="1076800"/>
                  <a:pt x="742683" y="1350728"/>
                  <a:pt x="503255" y="1512482"/>
                </a:cubicBezTo>
                <a:lnTo>
                  <a:pt x="429318" y="1557400"/>
                </a:lnTo>
                <a:lnTo>
                  <a:pt x="396845" y="1537672"/>
                </a:lnTo>
                <a:cubicBezTo>
                  <a:pt x="157417" y="1375918"/>
                  <a:pt x="0" y="1101990"/>
                  <a:pt x="0" y="791295"/>
                </a:cubicBezTo>
                <a:cubicBezTo>
                  <a:pt x="0" y="480600"/>
                  <a:pt x="157417" y="206672"/>
                  <a:pt x="396845" y="44918"/>
                </a:cubicBezTo>
                <a:lnTo>
                  <a:pt x="470782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88351" y="4637617"/>
            <a:ext cx="5185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C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9446685" y="2671234"/>
            <a:ext cx="1200151" cy="2076451"/>
          </a:xfrm>
          <a:custGeom>
            <a:gdLst>
              <a:gd name="connsiteX0" fmla="*/ 470782 w 900100"/>
              <a:gd name="connsiteY0" fmla="*/ 0 h 1557400"/>
              <a:gd name="connsiteX1" fmla="*/ 503255 w 900100"/>
              <a:gd name="connsiteY1" fmla="*/ 19728 h 1557400"/>
              <a:gd name="connsiteX2" fmla="*/ 900100 w 900100"/>
              <a:gd name="connsiteY2" fmla="*/ 766105 h 1557400"/>
              <a:gd name="connsiteX3" fmla="*/ 503255 w 900100"/>
              <a:gd name="connsiteY3" fmla="*/ 1512482 h 1557400"/>
              <a:gd name="connsiteX4" fmla="*/ 429318 w 900100"/>
              <a:gd name="connsiteY4" fmla="*/ 1557400 h 1557400"/>
              <a:gd name="connsiteX5" fmla="*/ 396845 w 900100"/>
              <a:gd name="connsiteY5" fmla="*/ 1537672 h 1557400"/>
              <a:gd name="connsiteX6" fmla="*/ 0 w 900100"/>
              <a:gd name="connsiteY6" fmla="*/ 791295 h 1557400"/>
              <a:gd name="connsiteX7" fmla="*/ 396845 w 900100"/>
              <a:gd name="connsiteY7" fmla="*/ 44918 h 1557400"/>
              <a:gd name="connsiteX8" fmla="*/ 470782 w 900100"/>
              <a:gd name="connsiteY8" fmla="*/ 0 h 1557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00" h="1557400">
                <a:moveTo>
                  <a:pt x="470782" y="0"/>
                </a:moveTo>
                <a:lnTo>
                  <a:pt x="503255" y="19728"/>
                </a:lnTo>
                <a:cubicBezTo>
                  <a:pt x="742683" y="181482"/>
                  <a:pt x="900100" y="455410"/>
                  <a:pt x="900100" y="766105"/>
                </a:cubicBezTo>
                <a:cubicBezTo>
                  <a:pt x="900100" y="1076800"/>
                  <a:pt x="742683" y="1350728"/>
                  <a:pt x="503255" y="1512482"/>
                </a:cubicBezTo>
                <a:lnTo>
                  <a:pt x="429318" y="1557400"/>
                </a:lnTo>
                <a:lnTo>
                  <a:pt x="396845" y="1537672"/>
                </a:lnTo>
                <a:cubicBezTo>
                  <a:pt x="157417" y="1375918"/>
                  <a:pt x="0" y="1101990"/>
                  <a:pt x="0" y="791295"/>
                </a:cubicBezTo>
                <a:cubicBezTo>
                  <a:pt x="0" y="480600"/>
                  <a:pt x="157417" y="206672"/>
                  <a:pt x="396845" y="44918"/>
                </a:cubicBezTo>
                <a:lnTo>
                  <a:pt x="470782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88351" y="2135717"/>
            <a:ext cx="543983" cy="6159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D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986434" y="4593167"/>
            <a:ext cx="520700" cy="61595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E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033000" y="2184400"/>
            <a:ext cx="520700" cy="61383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r>
              <a:rPr lang="en-US" altLang="zh-CN" sz="3200" b="1" i="1">
                <a:latin typeface="Times New Roman" pitchFamily="18" charset="0"/>
                <a:ea typeface="黑体" pitchFamily="49" charset="-122"/>
              </a:rPr>
              <a:t>F</a:t>
            </a:r>
            <a:endParaRPr lang="zh-CN" altLang="en-US" sz="3200">
              <a:latin typeface="Times New Roman" pitchFamily="18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8282517" y="2662767"/>
            <a:ext cx="2332567" cy="2078567"/>
          </a:xfrm>
          <a:custGeom>
            <a:gdLst>
              <a:gd name="connsiteX0" fmla="*/ 440754 w 1749859"/>
              <a:gd name="connsiteY0" fmla="*/ 0 h 1559085"/>
              <a:gd name="connsiteX1" fmla="*/ 1328840 w 1749859"/>
              <a:gd name="connsiteY1" fmla="*/ 6579 h 1559085"/>
              <a:gd name="connsiteX2" fmla="*/ 1749859 w 1749859"/>
              <a:gd name="connsiteY2" fmla="*/ 782832 h 1559085"/>
              <a:gd name="connsiteX3" fmla="*/ 1289370 w 1749859"/>
              <a:gd name="connsiteY3" fmla="*/ 1559085 h 1559085"/>
              <a:gd name="connsiteX4" fmla="*/ 440754 w 1749859"/>
              <a:gd name="connsiteY4" fmla="*/ 1552507 h 1559085"/>
              <a:gd name="connsiteX5" fmla="*/ 0 w 1749859"/>
              <a:gd name="connsiteY5" fmla="*/ 782832 h 1559085"/>
              <a:gd name="connsiteX6" fmla="*/ 440754 w 1749859"/>
              <a:gd name="connsiteY6" fmla="*/ 0 h 15590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9858" h="1559085">
                <a:moveTo>
                  <a:pt x="440754" y="0"/>
                </a:moveTo>
                <a:lnTo>
                  <a:pt x="1328840" y="6579"/>
                </a:lnTo>
                <a:lnTo>
                  <a:pt x="1749859" y="782832"/>
                </a:lnTo>
                <a:lnTo>
                  <a:pt x="1289370" y="1559085"/>
                </a:lnTo>
                <a:lnTo>
                  <a:pt x="440754" y="1552507"/>
                </a:lnTo>
                <a:lnTo>
                  <a:pt x="0" y="782832"/>
                </a:lnTo>
                <a:lnTo>
                  <a:pt x="440754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marR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1pPr>
            <a:lvl2pPr marL="609600" marR="0" lvl="1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2pPr>
            <a:lvl3pPr marL="1219200" marR="0" lvl="2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3pPr>
            <a:lvl4pPr marL="1828800" marR="0" lvl="3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4pPr>
            <a:lvl5pPr marL="2438400" marR="0" lvl="4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5pPr>
            <a:lvl6pPr marL="3048000" marR="0" lvl="5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6pPr>
            <a:lvl7pPr marL="3657600" marR="0" lvl="6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7pPr>
            <a:lvl8pPr marL="4267200" marR="0" lvl="7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8pPr>
            <a:lvl9pPr marL="4876800" marR="0" lvl="8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Times New Roman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13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14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9716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17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  <p:bldP spid="19" grpId="2"/>
      <p:bldP spid="22" grpId="3"/>
      <p:bldP spid="23" grpId="4"/>
      <p:bldP spid="24" grpId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内容占位符 1"/>
          <p:cNvSpPr txBox="1">
            <a:spLocks noChangeArrowheads="1"/>
          </p:cNvSpPr>
          <p:nvPr/>
        </p:nvSpPr>
        <p:spPr bwMode="auto">
          <a:xfrm>
            <a:off x="1200151" y="1509184"/>
            <a:ext cx="10248900" cy="49911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1.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下列说法中正确的是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(     )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A.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各边都相等的多边形是正多边形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B.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正多边形既是轴对称图形，又是中心对称图形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C.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各边都相等的圆内接多边形是正多边形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D.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各角都相等的圆内接多边形是正多边形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8917" y="1752600"/>
            <a:ext cx="6688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C</a:t>
            </a:r>
            <a:endParaRPr lang="en-US" altLang="zh-CN" sz="3733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51917" y="357717"/>
            <a:ext cx="2495551" cy="84243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63500" dir="27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defPPr>
              <a:defRPr lang="en-US"/>
            </a:defPPr>
            <a:lvl1pPr marL="0" lvl="0" indent="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990600" lvl="1" indent="-3810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524000" lvl="2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2133600" lvl="3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743200" lvl="4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3352800" lvl="5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3962400" lvl="6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4572000" lvl="7" indent="-304800" algn="l" defTabSz="609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+mn-cs"/>
              </a:rPr>
              <a:t>随堂演练</a:t>
            </a: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pic>
        <p:nvPicPr>
          <p:cNvPr id="3072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6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072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9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1295400" y="1701800"/>
            <a:ext cx="9696452" cy="2878667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2.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如果一个正多边形的每个外角都等于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36°</a:t>
            </a:r>
            <a:r>
              <a:rPr kumimoji="0" lang="zh-CN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，则这个多边形的中心角等于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(      )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A.36°          B.18°       C.72°           D.54°</a:t>
            </a:r>
            <a:endParaRPr kumimoji="0" lang="zh-CN" altLang="zh-CN" sz="3733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itchFamily="49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44834" y="2755900"/>
            <a:ext cx="560917" cy="64981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A</a:t>
            </a:r>
            <a:endParaRPr lang="en-US" altLang="zh-CN" sz="3467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3174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1751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2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内容占位符 1"/>
          <p:cNvSpPr txBox="1"/>
          <p:nvPr/>
        </p:nvSpPr>
        <p:spPr>
          <a:xfrm>
            <a:off x="814917" y="152400"/>
            <a:ext cx="9889067" cy="452543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en-US"/>
            </a:defPPr>
          </a:lstStyle>
          <a:p>
            <a:pPr defTabSz="914400">
              <a:lnSpc>
                <a:spcPct val="150000"/>
              </a:lnSpc>
              <a:spcBef>
                <a:spcPts val="1000"/>
              </a:spcBef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如图，点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是正六边形的对称中心，如果用一副三角板的角，借助点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(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使直角的顶点落在点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O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处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)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，把这个正六边形的面积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n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等分，那么</a:t>
            </a:r>
            <a:r>
              <a:rPr lang="en-US" altLang="zh-CN" sz="3733" b="1" i="1">
                <a:latin typeface="Times New Roman" pitchFamily="18" charset="0"/>
                <a:ea typeface="黑体" pitchFamily="49" charset="-122"/>
              </a:rPr>
              <a:t>n</a:t>
            </a:r>
            <a:r>
              <a:rPr lang="zh-CN" altLang="zh-CN" sz="3733" b="1">
                <a:latin typeface="Times New Roman" pitchFamily="18" charset="0"/>
                <a:ea typeface="黑体" pitchFamily="49" charset="-122"/>
              </a:rPr>
              <a:t>的所有可能取值的个数是</a:t>
            </a: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(      )</a:t>
            </a:r>
            <a:endParaRPr lang="zh-CN" altLang="zh-CN" sz="3733" b="1">
              <a:latin typeface="Times New Roman" pitchFamily="18" charset="0"/>
              <a:ea typeface="黑体" pitchFamily="49" charset="-122"/>
            </a:endParaRPr>
          </a:p>
          <a:p>
            <a:pPr defTabSz="914400">
              <a:lnSpc>
                <a:spcPct val="150000"/>
              </a:lnSpc>
              <a:spcBef>
                <a:spcPts val="1000"/>
              </a:spcBef>
            </a:pPr>
            <a:r>
              <a:rPr lang="en-US" altLang="zh-CN" sz="3733" b="1">
                <a:latin typeface="Times New Roman" pitchFamily="18" charset="0"/>
                <a:ea typeface="黑体" pitchFamily="49" charset="-122"/>
              </a:rPr>
              <a:t>A.4                B.5               C.6                D.7</a:t>
            </a:r>
            <a:endParaRPr lang="zh-CN" altLang="zh-CN" sz="3733" b="1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32771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72034" y="4478867"/>
            <a:ext cx="2116667" cy="18393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6383867" y="2948518"/>
            <a:ext cx="537633" cy="64981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</a:lstStyle>
          <a:p>
            <a:pPr eaLnBrk="1" hangingPunct="1"/>
            <a:r>
              <a:rPr lang="en-US" altLang="zh-CN" sz="3467" b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B</a:t>
            </a:r>
            <a:endParaRPr lang="en-US" altLang="zh-CN" sz="3467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32773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67" y="-446616"/>
            <a:ext cx="1308100" cy="446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4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1" y="6836834"/>
            <a:ext cx="1308100" cy="4487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-480483" y="2861733"/>
            <a:ext cx="480484" cy="1236133"/>
          </a:xfrm>
          <a:prstGeom prst="rect">
            <a:avLst/>
          </a:prstGeom>
          <a:noFill/>
        </p:spPr>
        <p:txBody>
          <a:bodyPr vert="eaVert">
            <a:spAutoFit/>
          </a:bodyPr>
          <a:lstStyle>
            <a:defPPr>
              <a:defRPr lang="en-US"/>
            </a:defPPr>
          </a:lstStyle>
          <a:p>
            <a:pPr marR="0" defTabSz="6096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1467" b="1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2776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861733"/>
            <a:ext cx="480484" cy="1291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7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84" y="6405033"/>
            <a:ext cx="1301749" cy="44661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177</Paragraphs>
  <Slides>19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2023-02-01T09:57:58Z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