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6049" r:id="rId1"/>
    <p:sldMasterId id="2147496086" r:id="rId2"/>
  </p:sldMasterIdLst>
  <p:notesMasterIdLst>
    <p:notesMasterId r:id="rId3"/>
  </p:notesMasterIdLst>
  <p:sldIdLst>
    <p:sldId id="5642" r:id="rId4"/>
    <p:sldId id="5647" r:id="rId5"/>
    <p:sldId id="5652" r:id="rId6"/>
    <p:sldId id="5656" r:id="rId7"/>
    <p:sldId id="5659" r:id="rId8"/>
    <p:sldId id="5662" r:id="rId9"/>
    <p:sldId id="5666" r:id="rId10"/>
    <p:sldId id="5670" r:id="rId11"/>
    <p:sldId id="5673" r:id="rId12"/>
    <p:sldId id="5676" r:id="rId13"/>
    <p:sldId id="5679" r:id="rId14"/>
    <p:sldId id="5683" r:id="rId15"/>
    <p:sldId id="5687" r:id="rId16"/>
    <p:sldId id="5690" r:id="rId17"/>
    <p:sldId id="5693" r:id="rId18"/>
    <p:sldId id="5696" r:id="rId19"/>
    <p:sldId id="5700" r:id="rId20"/>
    <p:sldId id="5704" r:id="rId21"/>
    <p:sldId id="5707" r:id="rId22"/>
    <p:sldId id="5710" r:id="rId23"/>
    <p:sldId id="5713" r:id="rId24"/>
    <p:sldId id="5717" r:id="rId25"/>
    <p:sldId id="5721" r:id="rId26"/>
    <p:sldId id="5724" r:id="rId27"/>
    <p:sldId id="5727" r:id="rId28"/>
    <p:sldId id="5730" r:id="rId29"/>
    <p:sldId id="5734" r:id="rId30"/>
    <p:sldId id="5738" r:id="rId31"/>
    <p:sldId id="5741" r:id="rId32"/>
    <p:sldId id="5744" r:id="rId33"/>
    <p:sldId id="5747" r:id="rId34"/>
    <p:sldId id="5751"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6050" r:id="rId1"/>
    <p:sldLayoutId id="2147496051" r:id="rId2"/>
    <p:sldLayoutId id="2147496052" r:id="rId3"/>
    <p:sldLayoutId id="2147496053" r:id="rId4"/>
    <p:sldLayoutId id="2147496054" r:id="rId5"/>
    <p:sldLayoutId id="2147496055" r:id="rId6"/>
    <p:sldLayoutId id="2147496056" r:id="rId7"/>
    <p:sldLayoutId id="2147496057" r:id="rId8"/>
    <p:sldLayoutId id="2147496058" r:id="rId9"/>
    <p:sldLayoutId id="2147496059" r:id="rId10"/>
    <p:sldLayoutId id="214749606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6087" r:id="rId1"/>
    <p:sldLayoutId id="2147496088" r:id="rId2"/>
    <p:sldLayoutId id="2147496089" r:id="rId3"/>
    <p:sldLayoutId id="2147496090" r:id="rId4"/>
    <p:sldLayoutId id="2147496091" r:id="rId5"/>
    <p:sldLayoutId id="2147496092" r:id="rId6"/>
    <p:sldLayoutId id="2147496093" r:id="rId7"/>
    <p:sldLayoutId id="2147496094" r:id="rId8"/>
    <p:sldLayoutId id="2147496095" r:id="rId9"/>
    <p:sldLayoutId id="2147496096" r:id="rId10"/>
    <p:sldLayoutId id="2147496097"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tags" Target="../tags/tag114.xml"/><Relationship Id="rId14" Type="http://schemas.openxmlformats.org/officeDocument/2006/relationships/tags" Target="../tags/tag115.xml"/><Relationship Id="rId15" Type="http://schemas.openxmlformats.org/officeDocument/2006/relationships/slideLayout" Target="../slideLayouts/slideLayout14.xml"/><Relationship Id="rId1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tags" Target="../tags/tag145.xml"/><Relationship Id="rId16" Type="http://schemas.openxmlformats.org/officeDocument/2006/relationships/tags" Target="../tags/tag146.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tags" Target="../tags/tag219.xml"/><Relationship Id="rId16" Type="http://schemas.openxmlformats.org/officeDocument/2006/relationships/tags" Target="../tags/tag220.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tags" Target="../tags/tag245.xml"/><Relationship Id="rId14" Type="http://schemas.openxmlformats.org/officeDocument/2006/relationships/tags" Target="../tags/tag246.xml"/><Relationship Id="rId1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tags" Target="../tags/tag274.xml"/><Relationship Id="rId14" Type="http://schemas.openxmlformats.org/officeDocument/2006/relationships/tags" Target="../tags/tag275.xml"/><Relationship Id="rId15" Type="http://schemas.openxmlformats.org/officeDocument/2006/relationships/tags" Target="../tags/tag276.xml"/><Relationship Id="rId16" Type="http://schemas.openxmlformats.org/officeDocument/2006/relationships/tags" Target="../tags/tag277.xml"/><Relationship Id="rId17" Type="http://schemas.openxmlformats.org/officeDocument/2006/relationships/tags" Target="../tags/tag278.xml"/><Relationship Id="rId18" Type="http://schemas.openxmlformats.org/officeDocument/2006/relationships/tags" Target="../tags/tag279.xml"/><Relationship Id="rId19" Type="http://schemas.openxmlformats.org/officeDocument/2006/relationships/tags" Target="../tags/tag280.xml"/><Relationship Id="rId20" Type="http://schemas.openxmlformats.org/officeDocument/2006/relationships/tags" Target="../tags/tag281.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tags" Target="../tags/tag306.xml"/><Relationship Id="rId14" Type="http://schemas.openxmlformats.org/officeDocument/2006/relationships/tags" Target="../tags/tag307.xml"/><Relationship Id="rId15" Type="http://schemas.openxmlformats.org/officeDocument/2006/relationships/tags" Target="../tags/tag308.xml"/><Relationship Id="rId16" Type="http://schemas.openxmlformats.org/officeDocument/2006/relationships/tags" Target="../tags/tag309.xml"/><Relationship Id="rId17" Type="http://schemas.openxmlformats.org/officeDocument/2006/relationships/tags" Target="../tags/tag310.xml"/><Relationship Id="rId18" Type="http://schemas.openxmlformats.org/officeDocument/2006/relationships/tags" Target="../tags/tag311.xml"/><Relationship Id="rId19" Type="http://schemas.openxmlformats.org/officeDocument/2006/relationships/tags" Target="../tags/tag312.xml"/><Relationship Id="rId20" Type="http://schemas.openxmlformats.org/officeDocument/2006/relationships/tags" Target="../tags/tag313.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tags" Target="../tags/tag329.xml"/><Relationship Id="rId14" Type="http://schemas.openxmlformats.org/officeDocument/2006/relationships/tags" Target="../tags/tag330.xml"/><Relationship Id="rId15" Type="http://schemas.openxmlformats.org/officeDocument/2006/relationships/tags" Target="../tags/tag331.xml"/><Relationship Id="rId16" Type="http://schemas.openxmlformats.org/officeDocument/2006/relationships/tags" Target="../tags/tag332.xml"/><Relationship Id="rId17" Type="http://schemas.openxmlformats.org/officeDocument/2006/relationships/tags" Target="../tags/tag333.xml"/><Relationship Id="rId18" Type="http://schemas.openxmlformats.org/officeDocument/2006/relationships/tags" Target="../tags/tag334.xml"/><Relationship Id="rId19" Type="http://schemas.openxmlformats.org/officeDocument/2006/relationships/tags" Target="../tags/tag335.xml"/><Relationship Id="rId20" Type="http://schemas.openxmlformats.org/officeDocument/2006/relationships/tags" Target="../tags/tag336.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tags" Target="../tags/tag361.xml"/><Relationship Id="rId14" Type="http://schemas.openxmlformats.org/officeDocument/2006/relationships/tags" Target="../tags/tag362.xml"/><Relationship Id="rId15" Type="http://schemas.openxmlformats.org/officeDocument/2006/relationships/tags" Target="../tags/tag363.xml"/><Relationship Id="rId16" Type="http://schemas.openxmlformats.org/officeDocument/2006/relationships/tags" Target="../tags/tag364.xml"/><Relationship Id="rId17" Type="http://schemas.openxmlformats.org/officeDocument/2006/relationships/tags" Target="../tags/tag365.xml"/><Relationship Id="rId18" Type="http://schemas.openxmlformats.org/officeDocument/2006/relationships/tags" Target="../tags/tag366.xml"/><Relationship Id="rId19" Type="http://schemas.openxmlformats.org/officeDocument/2006/relationships/tags" Target="../tags/tag367.xml"/><Relationship Id="rId20" Type="http://schemas.openxmlformats.org/officeDocument/2006/relationships/tags" Target="../tags/tag368.xml"/><Relationship Id="rId21" Type="http://schemas.openxmlformats.org/officeDocument/2006/relationships/tags" Target="../tags/tag369.xml"/><Relationship Id="rId22" Type="http://schemas.openxmlformats.org/officeDocument/2006/relationships/tags" Target="../tags/tag370.xml"/><Relationship Id="rId23" Type="http://schemas.openxmlformats.org/officeDocument/2006/relationships/tags" Target="../tags/tag371.xml"/><Relationship Id="rId24" Type="http://schemas.openxmlformats.org/officeDocument/2006/relationships/tags" Target="../tags/tag372.xml"/><Relationship Id="rId25" Type="http://schemas.openxmlformats.org/officeDocument/2006/relationships/tags" Target="../tags/tag373.xml"/><Relationship Id="rId26" Type="http://schemas.openxmlformats.org/officeDocument/2006/relationships/tags" Target="../tags/tag374.xml"/><Relationship Id="rId27" Type="http://schemas.openxmlformats.org/officeDocument/2006/relationships/tags" Target="../tags/tag375.xml"/><Relationship Id="rId28" Type="http://schemas.openxmlformats.org/officeDocument/2006/relationships/tags" Target="../tags/tag376.xml"/><Relationship Id="rId29" Type="http://schemas.openxmlformats.org/officeDocument/2006/relationships/tags" Target="../tags/tag377.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tags" Target="../tags/tag381.xml"/><Relationship Id="rId5" Type="http://schemas.openxmlformats.org/officeDocument/2006/relationships/tags" Target="../tags/tag382.xml"/><Relationship Id="rId6" Type="http://schemas.openxmlformats.org/officeDocument/2006/relationships/tags" Target="../tags/tag383.xml"/><Relationship Id="rId7" Type="http://schemas.openxmlformats.org/officeDocument/2006/relationships/tags" Target="../tags/tag384.xml"/><Relationship Id="rId8" Type="http://schemas.openxmlformats.org/officeDocument/2006/relationships/tags" Target="../tags/tag385.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8.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tags" Target="../tags/tag392.xml"/><Relationship Id="rId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tags" Target="../tags/tag397.xml"/><Relationship Id="rId6" Type="http://schemas.openxmlformats.org/officeDocument/2006/relationships/tags" Target="../tags/tag398.xml"/><Relationship Id="rId7" Type="http://schemas.openxmlformats.org/officeDocument/2006/relationships/tags" Target="../tags/tag399.xml"/><Relationship Id="rId8" Type="http://schemas.openxmlformats.org/officeDocument/2006/relationships/tags" Target="../tags/tag400.xml"/><Relationship Id="rId9" Type="http://schemas.openxmlformats.org/officeDocument/2006/relationships/tags" Target="../tags/tag401.xml"/><Relationship Id="rId10" Type="http://schemas.openxmlformats.org/officeDocument/2006/relationships/tags" Target="../tags/tag402.xml"/><Relationship Id="rId11" Type="http://schemas.openxmlformats.org/officeDocument/2006/relationships/tags" Target="../tags/tag403.xml"/><Relationship Id="rId12" Type="http://schemas.openxmlformats.org/officeDocument/2006/relationships/tags" Target="../tags/tag404.xml"/><Relationship Id="rId13" Type="http://schemas.openxmlformats.org/officeDocument/2006/relationships/tags" Target="../tags/tag405.xml"/><Relationship Id="rId14" Type="http://schemas.openxmlformats.org/officeDocument/2006/relationships/tags" Target="../tags/tag406.xml"/><Relationship Id="rId15" Type="http://schemas.openxmlformats.org/officeDocument/2006/relationships/tags" Target="../tags/tag407.xml"/><Relationship Id="rId16" Type="http://schemas.openxmlformats.org/officeDocument/2006/relationships/tags" Target="../tags/tag408.xml"/><Relationship Id="rId17" Type="http://schemas.openxmlformats.org/officeDocument/2006/relationships/tags" Target="../tags/tag409.xml"/><Relationship Id="rId18" Type="http://schemas.openxmlformats.org/officeDocument/2006/relationships/tags" Target="../tags/tag410.xml"/><Relationship Id="rId19" Type="http://schemas.openxmlformats.org/officeDocument/2006/relationships/tags" Target="../tags/tag411.xml"/><Relationship Id="rId20" Type="http://schemas.openxmlformats.org/officeDocument/2006/relationships/tags" Target="../tags/tag412.xml"/><Relationship Id="rId21" Type="http://schemas.openxmlformats.org/officeDocument/2006/relationships/tags" Target="../tags/tag413.xml"/><Relationship Id="rId22" Type="http://schemas.openxmlformats.org/officeDocument/2006/relationships/tags" Target="../tags/tag414.xml"/><Relationship Id="rId23" Type="http://schemas.openxmlformats.org/officeDocument/2006/relationships/tags" Target="../tags/tag415.xml"/><Relationship Id="rId24" Type="http://schemas.openxmlformats.org/officeDocument/2006/relationships/tags" Target="../tags/tag416.xml"/><Relationship Id="rId25" Type="http://schemas.openxmlformats.org/officeDocument/2006/relationships/tags" Target="../tags/tag417.xml"/><Relationship Id="rId26" Type="http://schemas.openxmlformats.org/officeDocument/2006/relationships/tags" Target="../tags/tag418.xml"/><Relationship Id="rId27" Type="http://schemas.openxmlformats.org/officeDocument/2006/relationships/tags" Target="../tags/tag419.xml"/><Relationship Id="rId28" Type="http://schemas.openxmlformats.org/officeDocument/2006/relationships/tags" Target="../tags/tag420.xml"/><Relationship Id="rId29" Type="http://schemas.openxmlformats.org/officeDocument/2006/relationships/tags" Target="../tags/tag421.xml"/><Relationship Id="rId30"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22.xml"/><Relationship Id="rId2" Type="http://schemas.openxmlformats.org/officeDocument/2006/relationships/tags" Target="../tags/tag423.xml"/><Relationship Id="rId3" Type="http://schemas.openxmlformats.org/officeDocument/2006/relationships/tags" Target="../tags/tag424.xml"/><Relationship Id="rId4" Type="http://schemas.openxmlformats.org/officeDocument/2006/relationships/tags" Target="../tags/tag425.xml"/><Relationship Id="rId5" Type="http://schemas.openxmlformats.org/officeDocument/2006/relationships/tags" Target="../tags/tag426.xml"/><Relationship Id="rId6" Type="http://schemas.openxmlformats.org/officeDocument/2006/relationships/tags" Target="../tags/tag427.xml"/><Relationship Id="rId7" Type="http://schemas.openxmlformats.org/officeDocument/2006/relationships/tags" Target="../tags/tag428.xml"/><Relationship Id="rId8" Type="http://schemas.openxmlformats.org/officeDocument/2006/relationships/tags" Target="../tags/tag429.xml"/><Relationship Id="rId9" Type="http://schemas.openxmlformats.org/officeDocument/2006/relationships/tags" Target="../tags/tag430.xml"/><Relationship Id="rId10" Type="http://schemas.openxmlformats.org/officeDocument/2006/relationships/tags" Target="../tags/tag431.xml"/><Relationship Id="rId11" Type="http://schemas.openxmlformats.org/officeDocument/2006/relationships/tags" Target="../tags/tag432.xml"/><Relationship Id="rId12" Type="http://schemas.openxmlformats.org/officeDocument/2006/relationships/tags" Target="../tags/tag433.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tags" Target="../tags/tag437.xml"/><Relationship Id="rId5" Type="http://schemas.openxmlformats.org/officeDocument/2006/relationships/tags" Target="../tags/tag438.xml"/><Relationship Id="rId6" Type="http://schemas.openxmlformats.org/officeDocument/2006/relationships/tags" Target="../tags/tag439.xml"/><Relationship Id="rId7" Type="http://schemas.openxmlformats.org/officeDocument/2006/relationships/tags" Target="../tags/tag440.xml"/><Relationship Id="rId8" Type="http://schemas.openxmlformats.org/officeDocument/2006/relationships/tags" Target="../tags/tag441.xml"/><Relationship Id="rId9" Type="http://schemas.openxmlformats.org/officeDocument/2006/relationships/tags" Target="../tags/tag442.xml"/><Relationship Id="rId10" Type="http://schemas.openxmlformats.org/officeDocument/2006/relationships/tags" Target="../tags/tag443.xml"/><Relationship Id="rId11" Type="http://schemas.openxmlformats.org/officeDocument/2006/relationships/tags" Target="../tags/tag444.xml"/><Relationship Id="rId12" Type="http://schemas.openxmlformats.org/officeDocument/2006/relationships/tags" Target="../tags/tag445.xml"/><Relationship Id="rId13" Type="http://schemas.openxmlformats.org/officeDocument/2006/relationships/tags" Target="../tags/tag446.xml"/><Relationship Id="rId14" Type="http://schemas.openxmlformats.org/officeDocument/2006/relationships/tags" Target="../tags/tag447.xml"/><Relationship Id="rId15" Type="http://schemas.openxmlformats.org/officeDocument/2006/relationships/tags" Target="../tags/tag448.xml"/><Relationship Id="rId16" Type="http://schemas.openxmlformats.org/officeDocument/2006/relationships/tags" Target="../tags/tag449.xml"/><Relationship Id="rId17" Type="http://schemas.openxmlformats.org/officeDocument/2006/relationships/tags" Target="../tags/tag450.xml"/><Relationship Id="rId18" Type="http://schemas.openxmlformats.org/officeDocument/2006/relationships/tags" Target="../tags/tag451.xml"/><Relationship Id="rId19" Type="http://schemas.openxmlformats.org/officeDocument/2006/relationships/tags" Target="../tags/tag452.xml"/><Relationship Id="rId20" Type="http://schemas.openxmlformats.org/officeDocument/2006/relationships/tags" Target="../tags/tag453.xml"/><Relationship Id="rId2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54.xml"/><Relationship Id="rId2" Type="http://schemas.openxmlformats.org/officeDocument/2006/relationships/tags" Target="../tags/tag455.xml"/><Relationship Id="rId3" Type="http://schemas.openxmlformats.org/officeDocument/2006/relationships/tags" Target="../tags/tag456.xml"/><Relationship Id="rId4" Type="http://schemas.openxmlformats.org/officeDocument/2006/relationships/slideLayout" Target="../slideLayouts/slideLayout22.xml"/><Relationship Id="rId5"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p>
            <a:r>
              <a:rPr altLang="en-US" dirty="0" lang="zh-CN"/>
              <a:t>小学教育中的数字素养培养</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lang="zh-CN"/>
              <a:t>目录</a:t>
            </a:r>
            <a:endParaRPr altLang="en-US" lang="zh-CN"/>
          </a:p>
        </p:txBody>
      </p:sp>
      <p:sp>
        <p:nvSpPr>
          <p:cNvPr id="1048820" name="序号"/>
          <p:cNvSpPr txBox="1"/>
          <p:nvPr>
            <p:custDataLst>
              <p:tags r:id="rId2"/>
            </p:custDataLst>
          </p:nvPr>
        </p:nvSpPr>
        <p:spPr>
          <a:xfrm>
            <a:off x="3342005" y="133921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284980" y="104902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数字素养的定义与重要性</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534275" y="133921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477250" y="104902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小学教育中数字素养的培养目标</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342005" y="300355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284980" y="2713355"/>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小学教育中数字素养培养的方法与途径</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534275" y="300355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477250" y="2713355"/>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小学教育中数字素养培养的挑战与对策</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0"/>
            </p:custDataLst>
          </p:nvPr>
        </p:nvSpPr>
        <p:spPr>
          <a:xfrm>
            <a:off x="3342005" y="466788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05</a:t>
            </a:r>
            <a:endParaRPr b="1" dirty="0" sz="2000" lang="en-US">
              <a:solidFill>
                <a:schemeClr val="accent1"/>
              </a:solidFill>
              <a:latin typeface="+mj-ea"/>
              <a:ea typeface="+mj-ea"/>
              <a:cs typeface="MiSans Normal" panose="00000500000000000000" pitchFamily="2" charset="-122"/>
            </a:endParaRPr>
          </a:p>
        </p:txBody>
      </p:sp>
      <p:sp>
        <p:nvSpPr>
          <p:cNvPr id="1048838" name="标题"/>
          <p:cNvSpPr txBox="1"/>
          <p:nvPr>
            <p:custDataLst>
              <p:tags r:id="rId11"/>
            </p:custDataLst>
          </p:nvPr>
        </p:nvSpPr>
        <p:spPr>
          <a:xfrm>
            <a:off x="4284980" y="437769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小学教育中数字素养培养的评估与监测</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40" name="序号"/>
          <p:cNvSpPr txBox="1"/>
          <p:nvPr>
            <p:custDataLst>
              <p:tags r:id="rId12"/>
            </p:custDataLst>
          </p:nvPr>
        </p:nvSpPr>
        <p:spPr>
          <a:xfrm>
            <a:off x="7534275" y="466788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06</a:t>
            </a:r>
            <a:endParaRPr b="1" dirty="0" sz="2000" lang="en-US">
              <a:solidFill>
                <a:schemeClr val="accent1"/>
              </a:solidFill>
              <a:latin typeface="+mj-ea"/>
              <a:ea typeface="+mj-ea"/>
              <a:cs typeface="MiSans Normal" panose="00000500000000000000" pitchFamily="2" charset="-122"/>
            </a:endParaRPr>
          </a:p>
        </p:txBody>
      </p:sp>
      <p:sp>
        <p:nvSpPr>
          <p:cNvPr id="1048842" name="标题"/>
          <p:cNvSpPr txBox="1"/>
          <p:nvPr>
            <p:custDataLst>
              <p:tags r:id="rId13"/>
            </p:custDataLst>
          </p:nvPr>
        </p:nvSpPr>
        <p:spPr>
          <a:xfrm>
            <a:off x="8477250" y="437769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小学教育中数字素养培养的实践案例与经验分享</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4"/>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2" name="标题 1"/>
          <p:cNvSpPr>
            <a:spLocks noGrp="1"/>
          </p:cNvSpPr>
          <p:nvPr>
            <p:ph type="title" idx="5"/>
            <p:custDataLst>
              <p:tags r:id="rId1"/>
            </p:custDataLst>
          </p:nvPr>
        </p:nvSpPr>
        <p:spPr/>
        <p:txBody>
          <a:bodyPr/>
          <a:p>
            <a:r>
              <a:rPr altLang="en-US" dirty="0" lang="zh-CN"/>
              <a:t>数字素养的定义与重要性</a:t>
            </a:r>
            <a:endParaRPr altLang="en-US" dirty="0" lang="zh-CN"/>
          </a:p>
        </p:txBody>
      </p:sp>
      <p:sp>
        <p:nvSpPr>
          <p:cNvPr id="1048874"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0" name="标题 2"/>
          <p:cNvSpPr>
            <a:spLocks noGrp="1"/>
          </p:cNvSpPr>
          <p:nvPr>
            <p:ph type="title" idx="2"/>
          </p:nvPr>
        </p:nvSpPr>
        <p:spPr/>
        <p:txBody>
          <a:bodyPr/>
          <a:p>
            <a:r>
              <a:rPr altLang="en-US" lang="zh-CN"/>
              <a:t>数字素养的定义</a:t>
            </a:r>
            <a:endParaRPr altLang="en-US" lang="zh-CN"/>
          </a:p>
        </p:txBody>
      </p:sp>
      <p:sp>
        <p:nvSpPr>
          <p:cNvPr id="1048922"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数字素养是指个体在数字时代获取、处理、交流、表达和创造数字信息的能力。</a:t>
            </a:r>
            <a:endParaRPr altLang="en-US" dirty="0" sz="1200" lang="zh-CN" spc="150">
              <a:solidFill>
                <a:schemeClr val="tx1">
                  <a:lumMod val="85000"/>
                  <a:lumOff val="15000"/>
                </a:schemeClr>
              </a:solidFill>
              <a:latin typeface="+mn-ea"/>
              <a:sym typeface="+mn-ea"/>
            </a:endParaRPr>
          </a:p>
        </p:txBody>
      </p:sp>
      <p:sp>
        <p:nvSpPr>
          <p:cNvPr id="1048924"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6"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8"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它涵盖了计算机科学、信息管理、多媒体和网络技术等多个领域的知识和技能。</a:t>
            </a:r>
            <a:endParaRPr altLang="en-US" dirty="0" sz="1200" lang="zh-CN" spc="150">
              <a:solidFill>
                <a:schemeClr val="tx1">
                  <a:lumMod val="85000"/>
                  <a:lumOff val="15000"/>
                </a:schemeClr>
              </a:solidFill>
              <a:latin typeface="+mn-ea"/>
              <a:sym typeface="+mn-ea"/>
            </a:endParaRPr>
          </a:p>
        </p:txBody>
      </p:sp>
      <p:sp>
        <p:nvSpPr>
          <p:cNvPr id="1048930"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2"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4"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数字素养是现代社会必备的素质，对于个人发展和社会进步具有重要意义。</a:t>
            </a:r>
            <a:endParaRPr altLang="en-US" dirty="0" sz="1200" lang="zh-CN" spc="150">
              <a:solidFill>
                <a:schemeClr val="tx1">
                  <a:lumMod val="85000"/>
                  <a:lumOff val="15000"/>
                </a:schemeClr>
              </a:solidFill>
              <a:latin typeface="+mn-ea"/>
              <a:sym typeface="+mn-ea"/>
            </a:endParaRPr>
          </a:p>
        </p:txBody>
      </p:sp>
      <p:sp>
        <p:nvSpPr>
          <p:cNvPr id="1048936"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8"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40"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培养数字素养有助于提高个体在数字时代的竞争力，促进创新和经济发展。</a:t>
            </a:r>
            <a:endParaRPr altLang="en-US" dirty="0" sz="1200" lang="zh-CN" spc="150">
              <a:solidFill>
                <a:schemeClr val="tx1">
                  <a:lumMod val="85000"/>
                  <a:lumOff val="15000"/>
                </a:schemeClr>
              </a:solidFill>
              <a:latin typeface="+mn-ea"/>
              <a:sym typeface="+mn-ea"/>
            </a:endParaRPr>
          </a:p>
        </p:txBody>
      </p:sp>
      <p:sp>
        <p:nvSpPr>
          <p:cNvPr id="1048942"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44"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8" name="标题 2"/>
          <p:cNvSpPr>
            <a:spLocks noGrp="1"/>
          </p:cNvSpPr>
          <p:nvPr>
            <p:ph type="title" idx="2"/>
          </p:nvPr>
        </p:nvSpPr>
        <p:spPr/>
        <p:txBody>
          <a:bodyPr/>
          <a:p>
            <a:r>
              <a:rPr altLang="en-US" lang="zh-CN"/>
              <a:t>数字素养在当今社会的重要性</a:t>
            </a:r>
            <a:endParaRPr altLang="en-US" lang="zh-CN"/>
          </a:p>
        </p:txBody>
      </p:sp>
      <p:sp>
        <p:nvSpPr>
          <p:cNvPr id="1048980"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适应数字化时代的发展需求</a:t>
            </a:r>
            <a:endParaRPr altLang="zh-CN" dirty="0" lang="en-US">
              <a:solidFill>
                <a:schemeClr val="dk1">
                  <a:lumMod val="80000"/>
                  <a:lumOff val="20000"/>
                </a:schemeClr>
              </a:solidFill>
              <a:latin typeface="+mn-ea"/>
              <a:sym typeface="+mn-ea"/>
            </a:endParaRPr>
          </a:p>
        </p:txBody>
      </p:sp>
      <p:sp>
        <p:nvSpPr>
          <p:cNvPr id="1048988"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提高信息获取和鉴别能力</a:t>
            </a:r>
            <a:endParaRPr altLang="en-US" dirty="0" lang="zh-CN">
              <a:solidFill>
                <a:schemeClr val="dk1">
                  <a:lumMod val="80000"/>
                  <a:lumOff val="20000"/>
                </a:schemeClr>
              </a:solidFill>
              <a:latin typeface="+mn-ea"/>
              <a:sym typeface="+mn-ea"/>
            </a:endParaRPr>
          </a:p>
        </p:txBody>
      </p:sp>
      <p:sp>
        <p:nvSpPr>
          <p:cNvPr id="1048996"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增强网络道德与安全意识</a:t>
            </a:r>
            <a:endParaRPr altLang="en-US" dirty="0" lang="zh-CN">
              <a:solidFill>
                <a:schemeClr val="dk1">
                  <a:lumMod val="80000"/>
                  <a:lumOff val="20000"/>
                </a:schemeClr>
              </a:solidFill>
              <a:latin typeface="+mn-ea"/>
              <a:sym typeface="+mn-ea"/>
            </a:endParaRPr>
          </a:p>
        </p:txBody>
      </p:sp>
      <p:sp>
        <p:nvSpPr>
          <p:cNvPr id="1049004"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8"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0"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培养创新思维和实践能力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4" name="标题 2"/>
          <p:cNvSpPr>
            <a:spLocks noGrp="1"/>
          </p:cNvSpPr>
          <p:nvPr>
            <p:ph type="title" idx="2"/>
          </p:nvPr>
        </p:nvSpPr>
        <p:spPr/>
        <p:txBody>
          <a:bodyPr/>
          <a:p>
            <a:r>
              <a:rPr altLang="en-US" lang="zh-CN"/>
              <a:t>数字素养对小学生个人发展的影响</a:t>
            </a:r>
            <a:endParaRPr altLang="en-US" lang="zh-CN"/>
          </a:p>
        </p:txBody>
      </p:sp>
      <p:sp>
        <p:nvSpPr>
          <p:cNvPr id="1049046"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8"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0"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提高信息获取和鉴别能力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52"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54"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6" name="TextBox 2"/>
          <p:cNvSpPr txBox="1"/>
          <p:nvPr>
            <p:custDataLst>
              <p:tags r:id="rId6"/>
            </p:custDataLst>
          </p:nvPr>
        </p:nvSpPr>
        <p:spPr>
          <a:xfrm>
            <a:off x="356120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培养创新思维和实践能力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58"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60"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62" name="TextBox 2"/>
          <p:cNvSpPr txBox="1"/>
          <p:nvPr>
            <p:custDataLst>
              <p:tags r:id="rId9"/>
            </p:custDataLst>
          </p:nvPr>
        </p:nvSpPr>
        <p:spPr>
          <a:xfrm>
            <a:off x="6355905"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促进个体终身学习和发展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64"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66"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68" name="TextBox 2"/>
          <p:cNvSpPr txBox="1"/>
          <p:nvPr>
            <p:custDataLst>
              <p:tags r:id="rId12"/>
            </p:custDataLst>
          </p:nvPr>
        </p:nvSpPr>
        <p:spPr>
          <a:xfrm>
            <a:off x="914423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增强适应未来社会的能力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2" name="标题 1"/>
          <p:cNvSpPr>
            <a:spLocks noGrp="1"/>
          </p:cNvSpPr>
          <p:nvPr>
            <p:ph type="title" idx="5"/>
            <p:custDataLst>
              <p:tags r:id="rId1"/>
            </p:custDataLst>
          </p:nvPr>
        </p:nvSpPr>
        <p:spPr/>
        <p:txBody>
          <a:bodyPr/>
          <a:p>
            <a:r>
              <a:rPr altLang="en-US" dirty="0" lang="zh-CN"/>
              <a:t>小学教育中数字素养的培养目标</a:t>
            </a:r>
            <a:endParaRPr altLang="en-US" dirty="0" lang="zh-CN"/>
          </a:p>
        </p:txBody>
      </p:sp>
      <p:sp>
        <p:nvSpPr>
          <p:cNvPr id="1049104"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0" name="标题 2"/>
          <p:cNvSpPr>
            <a:spLocks noGrp="1"/>
          </p:cNvSpPr>
          <p:nvPr>
            <p:ph type="title" idx="2"/>
          </p:nvPr>
        </p:nvSpPr>
        <p:spPr/>
        <p:txBody>
          <a:bodyPr/>
          <a:p>
            <a:r>
              <a:rPr altLang="en-US" lang="zh-CN"/>
              <a:t>掌握基础计算机操作技能</a:t>
            </a:r>
            <a:endParaRPr altLang="en-US" lang="zh-CN"/>
          </a:p>
        </p:txBody>
      </p:sp>
      <p:sp>
        <p:nvSpPr>
          <p:cNvPr id="1049152"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54"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56"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掌握基础办公软件操作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58"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0"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2" name="TextBox 2"/>
          <p:cNvSpPr txBox="1"/>
          <p:nvPr>
            <p:custDataLst>
              <p:tags r:id="rId6"/>
            </p:custDataLst>
          </p:nvPr>
        </p:nvSpPr>
        <p:spPr>
          <a:xfrm>
            <a:off x="356120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学会使用网络搜索信息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64"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66"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68" name="TextBox 2"/>
          <p:cNvSpPr txBox="1"/>
          <p:nvPr>
            <p:custDataLst>
              <p:tags r:id="rId9"/>
            </p:custDataLst>
          </p:nvPr>
        </p:nvSpPr>
        <p:spPr>
          <a:xfrm>
            <a:off x="6355905"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了解计算机硬件和软件基础知识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70"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72"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74" name="TextBox 2"/>
          <p:cNvSpPr txBox="1"/>
          <p:nvPr>
            <p:custDataLst>
              <p:tags r:id="rId12"/>
            </p:custDataLst>
          </p:nvPr>
        </p:nvSpPr>
        <p:spPr>
          <a:xfrm>
            <a:off x="914423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掌握基础编程概念和算法思想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8" name="标题 2"/>
          <p:cNvSpPr>
            <a:spLocks noGrp="1"/>
          </p:cNvSpPr>
          <p:nvPr>
            <p:ph type="title" idx="2"/>
          </p:nvPr>
        </p:nvSpPr>
        <p:spPr/>
        <p:txBody>
          <a:bodyPr/>
          <a:p>
            <a:r>
              <a:rPr altLang="en-US" lang="zh-CN"/>
              <a:t>培养信息处理与思维能力</a:t>
            </a:r>
            <a:endParaRPr altLang="en-US" lang="zh-CN"/>
          </a:p>
        </p:txBody>
      </p:sp>
      <p:sp>
        <p:nvSpPr>
          <p:cNvPr id="1049210"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掌握基础的信息技术技能，如计算机操作、网络浏览等。</a:t>
            </a:r>
            <a:endParaRPr altLang="en-US" dirty="0" sz="1200" lang="zh-CN" spc="150">
              <a:solidFill>
                <a:schemeClr val="tx1">
                  <a:lumMod val="85000"/>
                  <a:lumOff val="15000"/>
                </a:schemeClr>
              </a:solidFill>
              <a:latin typeface="+mn-ea"/>
              <a:sym typeface="+mn-ea"/>
            </a:endParaRPr>
          </a:p>
        </p:txBody>
      </p:sp>
      <p:sp>
        <p:nvSpPr>
          <p:cNvPr id="1049212"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4"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6"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培养学生对数字信息的批判性思维，能够辨别信息的真伪和价值。</a:t>
            </a:r>
            <a:endParaRPr altLang="en-US" dirty="0" sz="1200" lang="zh-CN" spc="150">
              <a:solidFill>
                <a:schemeClr val="tx1">
                  <a:lumMod val="85000"/>
                  <a:lumOff val="15000"/>
                </a:schemeClr>
              </a:solidFill>
              <a:latin typeface="+mn-ea"/>
              <a:sym typeface="+mn-ea"/>
            </a:endParaRPr>
          </a:p>
        </p:txBody>
      </p:sp>
      <p:sp>
        <p:nvSpPr>
          <p:cNvPr id="1049218"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0"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2"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提高学生的信息处理能力，包括筛选、整合、分类和组织数字信息。</a:t>
            </a:r>
            <a:endParaRPr altLang="en-US" dirty="0" sz="1200" lang="zh-CN" spc="150">
              <a:solidFill>
                <a:schemeClr val="tx1">
                  <a:lumMod val="85000"/>
                  <a:lumOff val="15000"/>
                </a:schemeClr>
              </a:solidFill>
              <a:latin typeface="+mn-ea"/>
              <a:sym typeface="+mn-ea"/>
            </a:endParaRPr>
          </a:p>
        </p:txBody>
      </p:sp>
      <p:sp>
        <p:nvSpPr>
          <p:cNvPr id="1049224"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6"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8"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培养学生的逻辑思维和创造性思维，利用数字工具进行问题解决和创新。</a:t>
            </a:r>
            <a:endParaRPr altLang="en-US" dirty="0" sz="1200" lang="zh-CN" spc="150">
              <a:solidFill>
                <a:schemeClr val="tx1">
                  <a:lumMod val="85000"/>
                  <a:lumOff val="15000"/>
                </a:schemeClr>
              </a:solidFill>
              <a:latin typeface="+mn-ea"/>
              <a:sym typeface="+mn-ea"/>
            </a:endParaRPr>
          </a:p>
        </p:txBody>
      </p:sp>
      <p:sp>
        <p:nvSpPr>
          <p:cNvPr id="1049230"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32"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66" name="标题 2"/>
          <p:cNvSpPr>
            <a:spLocks noGrp="1"/>
          </p:cNvSpPr>
          <p:nvPr>
            <p:ph type="title" idx="2"/>
          </p:nvPr>
        </p:nvSpPr>
        <p:spPr/>
        <p:txBody>
          <a:bodyPr/>
          <a:p>
            <a:r>
              <a:rPr altLang="en-US" lang="zh-CN"/>
              <a:t>培养良好的网络道德与安全意识</a:t>
            </a:r>
            <a:endParaRPr altLang="en-US" lang="zh-CN"/>
          </a:p>
        </p:txBody>
      </p:sp>
      <p:sp>
        <p:nvSpPr>
          <p:cNvPr id="1049268" name="正文"/>
          <p:cNvSpPr txBox="1"/>
          <p:nvPr>
            <p:custDataLst>
              <p:tags r:id="rId1"/>
            </p:custDataLst>
          </p:nvPr>
        </p:nvSpPr>
        <p:spPr>
          <a:xfrm>
            <a:off x="2266284" y="1289050"/>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培养学生对网络信息的辨别能力，能够判断信息的真伪和可信度。</a:t>
            </a:r>
            <a:endParaRPr altLang="en-US" dirty="0" sz="1200" lang="zh-CN" spc="150">
              <a:solidFill>
                <a:schemeClr val="tx1">
                  <a:lumMod val="65000"/>
                  <a:lumOff val="35000"/>
                </a:schemeClr>
              </a:solidFill>
              <a:latin typeface="+mn-ea"/>
              <a:sym typeface="+mn-ea"/>
            </a:endParaRPr>
          </a:p>
        </p:txBody>
      </p:sp>
      <p:sp>
        <p:nvSpPr>
          <p:cNvPr id="1049270" name="正文"/>
          <p:cNvSpPr txBox="1"/>
          <p:nvPr>
            <p:custDataLst>
              <p:tags r:id="rId2"/>
            </p:custDataLst>
          </p:nvPr>
        </p:nvSpPr>
        <p:spPr>
          <a:xfrm>
            <a:off x="2266284" y="2605345"/>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引导学生树立正确的网络道德观念，遵守网络法律法规和道德规范。</a:t>
            </a:r>
            <a:endParaRPr altLang="en-US" dirty="0" sz="1200" lang="zh-CN" spc="150">
              <a:solidFill>
                <a:schemeClr val="tx1">
                  <a:lumMod val="65000"/>
                  <a:lumOff val="35000"/>
                </a:schemeClr>
              </a:solidFill>
              <a:latin typeface="+mn-ea"/>
              <a:sym typeface="+mn-ea"/>
            </a:endParaRPr>
          </a:p>
        </p:txBody>
      </p:sp>
      <p:sp>
        <p:nvSpPr>
          <p:cNvPr id="1049272" name="正文"/>
          <p:cNvSpPr txBox="1"/>
          <p:nvPr>
            <p:custDataLst>
              <p:tags r:id="rId3"/>
            </p:custDataLst>
          </p:nvPr>
        </p:nvSpPr>
        <p:spPr>
          <a:xfrm>
            <a:off x="2266284" y="3921641"/>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增强学生的网络安全意识，学会保护个人隐私和防范网络攻击。</a:t>
            </a:r>
            <a:endParaRPr altLang="en-US" dirty="0" sz="1200" lang="zh-CN" spc="150">
              <a:solidFill>
                <a:schemeClr val="tx1">
                  <a:lumMod val="65000"/>
                  <a:lumOff val="35000"/>
                </a:schemeClr>
              </a:solidFill>
              <a:latin typeface="+mn-ea"/>
              <a:sym typeface="+mn-ea"/>
            </a:endParaRPr>
          </a:p>
        </p:txBody>
      </p:sp>
      <p:sp>
        <p:nvSpPr>
          <p:cNvPr id="1049274" name="正文"/>
          <p:cNvSpPr txBox="1"/>
          <p:nvPr>
            <p:custDataLst>
              <p:tags r:id="rId4"/>
            </p:custDataLst>
          </p:nvPr>
        </p:nvSpPr>
        <p:spPr>
          <a:xfrm>
            <a:off x="2266284" y="5237936"/>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教导学生正确处理网络社交关系，建立健康、积极的人际交往方式。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8" name="标题 2"/>
          <p:cNvSpPr>
            <a:spLocks noGrp="1"/>
          </p:cNvSpPr>
          <p:nvPr>
            <p:ph type="title" idx="2"/>
          </p:nvPr>
        </p:nvSpPr>
        <p:spPr/>
        <p:txBody>
          <a:bodyPr/>
          <a:p>
            <a:r>
              <a:rPr altLang="en-US" lang="zh-CN"/>
              <a:t>提高解决问题的能力与创新能力</a:t>
            </a:r>
            <a:endParaRPr altLang="en-US" lang="zh-CN"/>
          </a:p>
        </p:txBody>
      </p:sp>
      <p:sp>
        <p:nvSpPr>
          <p:cNvPr id="1049310"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2"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4"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培养目标：通过数字素养教育，提高学生运用数字技术解决问题的能力，包括信息检索、数据处理、分析与应用能力。</a:t>
            </a:r>
            <a:endParaRPr altLang="en-US" dirty="0" sz="2000" lang="zh-CN" spc="150">
              <a:solidFill>
                <a:schemeClr val="tx1">
                  <a:lumMod val="85000"/>
                  <a:lumOff val="15000"/>
                </a:schemeClr>
              </a:solidFill>
              <a:latin typeface="+mn-ea"/>
              <a:sym typeface="+mn-ea"/>
            </a:endParaRPr>
          </a:p>
        </p:txBody>
      </p:sp>
      <p:sp>
        <p:nvSpPr>
          <p:cNvPr id="1049316"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8"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0"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培养目标：激发学生的创新思维，培养其创造性地解决问题的方法和能力，鼓励学生尝试新的解决方案和技术。</a:t>
            </a:r>
            <a:endParaRPr altLang="en-US" dirty="0" sz="2000" lang="zh-CN" spc="150">
              <a:solidFill>
                <a:schemeClr val="tx1">
                  <a:lumMod val="85000"/>
                  <a:lumOff val="15000"/>
                </a:schemeClr>
              </a:solidFill>
              <a:latin typeface="+mn-ea"/>
              <a:sym typeface="+mn-ea"/>
            </a:endParaRPr>
          </a:p>
        </p:txBody>
      </p:sp>
      <p:sp>
        <p:nvSpPr>
          <p:cNvPr id="1049322"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4"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6"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培养目标：提高学生的批判性思维，使其能够辨别信息的真伪，评估数字技术的优劣，并做出明智的决策。</a:t>
            </a:r>
            <a:endParaRPr altLang="en-US" dirty="0" sz="2000" lang="zh-CN" spc="150">
              <a:solidFill>
                <a:schemeClr val="tx1">
                  <a:lumMod val="85000"/>
                  <a:lumOff val="15000"/>
                </a:schemeClr>
              </a:solidFill>
              <a:latin typeface="+mn-ea"/>
              <a:sym typeface="+mn-ea"/>
            </a:endParaRPr>
          </a:p>
        </p:txBody>
      </p:sp>
      <p:sp>
        <p:nvSpPr>
          <p:cNvPr id="1049328"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0"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2"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培养目标：培养学生的协作精神，使其能够有效地与他人合作，共同解决问题，实现团队目标。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6" name="标题 1"/>
          <p:cNvSpPr>
            <a:spLocks noGrp="1"/>
          </p:cNvSpPr>
          <p:nvPr>
            <p:ph type="title" idx="5"/>
            <p:custDataLst>
              <p:tags r:id="rId1"/>
            </p:custDataLst>
          </p:nvPr>
        </p:nvSpPr>
        <p:spPr/>
        <p:txBody>
          <a:bodyPr/>
          <a:p>
            <a:r>
              <a:rPr altLang="en-US" dirty="0" lang="zh-CN"/>
              <a:t>小学教育中数字素养培养的方法与途径</a:t>
            </a:r>
            <a:endParaRPr altLang="en-US" dirty="0" lang="zh-CN"/>
          </a:p>
        </p:txBody>
      </p:sp>
      <p:sp>
        <p:nvSpPr>
          <p:cNvPr id="1049368"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4" name="标题 2"/>
          <p:cNvSpPr>
            <a:spLocks noGrp="1"/>
          </p:cNvSpPr>
          <p:nvPr>
            <p:ph type="title" idx="2"/>
          </p:nvPr>
        </p:nvSpPr>
        <p:spPr/>
        <p:txBody>
          <a:bodyPr/>
          <a:p>
            <a:r>
              <a:rPr altLang="en-US" lang="zh-CN"/>
              <a:t>课程设置与教材开发</a:t>
            </a:r>
            <a:endParaRPr altLang="en-US" lang="zh-CN"/>
          </a:p>
        </p:txBody>
      </p:sp>
      <p:sp>
        <p:nvSpPr>
          <p:cNvPr id="1049416"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文本框 27"/>
          <p:cNvSpPr txBox="1"/>
          <p:nvPr>
            <p:custDataLst>
              <p:tags r:id="rId4"/>
            </p:custDataLst>
          </p:nvPr>
        </p:nvSpPr>
        <p:spPr>
          <a:xfrm>
            <a:off x="1925582" y="4118311"/>
            <a:ext cx="8652018" cy="793200"/>
          </a:xfrm>
          <a:prstGeom prst="rect"/>
          <a:noFill/>
        </p:spPr>
        <p:txBody>
          <a:bodyPr anchor="ctr" anchorCtr="0" bIns="107950" rtlCol="0" tIns="0" wrap="square">
            <a:normAutofit fontScale="84444" lnSpcReduction="10000"/>
          </a:bodyPr>
          <a:p>
            <a:pPr>
              <a:lnSpc>
                <a:spcPct val="150000"/>
              </a:lnSpc>
            </a:pPr>
            <a:r>
              <a:rPr altLang="zh-CN" dirty="0" lang="en-US">
                <a:solidFill>
                  <a:schemeClr val="dk1">
                    <a:lumMod val="80000"/>
                    <a:lumOff val="20000"/>
                  </a:schemeClr>
                </a:solidFill>
                <a:latin typeface="+mn-ea"/>
                <a:sym typeface="+mn-ea"/>
              </a:rPr>
              <a:t>教学方法：采用多种教学方法，如案例分析、小组讨论、实践操作等，激发学生的学习兴趣和主动性。</a:t>
            </a:r>
            <a:endParaRPr altLang="zh-CN" dirty="0" lang="en-US">
              <a:solidFill>
                <a:schemeClr val="dk1">
                  <a:lumMod val="80000"/>
                  <a:lumOff val="20000"/>
                </a:schemeClr>
              </a:solidFill>
              <a:latin typeface="+mn-ea"/>
              <a:sym typeface="+mn-ea"/>
            </a:endParaRPr>
          </a:p>
        </p:txBody>
      </p:sp>
      <p:sp>
        <p:nvSpPr>
          <p:cNvPr id="1049424"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文本框 56"/>
          <p:cNvSpPr txBox="1"/>
          <p:nvPr>
            <p:custDataLst>
              <p:tags r:id="rId8"/>
            </p:custDataLst>
          </p:nvPr>
        </p:nvSpPr>
        <p:spPr>
          <a:xfrm>
            <a:off x="1925582" y="1439657"/>
            <a:ext cx="8652018" cy="793200"/>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课程设置：根据学生年龄和认知水平设置数字素养相关课程，如计算机基础、网络知识等。</a:t>
            </a:r>
            <a:endParaRPr altLang="en-US" dirty="0" lang="zh-CN">
              <a:solidFill>
                <a:schemeClr val="dk1">
                  <a:lumMod val="80000"/>
                  <a:lumOff val="20000"/>
                </a:schemeClr>
              </a:solidFill>
              <a:latin typeface="+mn-ea"/>
              <a:sym typeface="+mn-ea"/>
            </a:endParaRPr>
          </a:p>
        </p:txBody>
      </p:sp>
      <p:sp>
        <p:nvSpPr>
          <p:cNvPr id="1049432"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文本框 8"/>
          <p:cNvSpPr txBox="1"/>
          <p:nvPr>
            <p:custDataLst>
              <p:tags r:id="rId12"/>
            </p:custDataLst>
          </p:nvPr>
        </p:nvSpPr>
        <p:spPr>
          <a:xfrm>
            <a:off x="1925582" y="2783018"/>
            <a:ext cx="8652018" cy="793200"/>
          </a:xfrm>
          <a:prstGeom prst="rect"/>
          <a:noFill/>
        </p:spPr>
        <p:txBody>
          <a:bodyPr anchor="ctr" anchorCtr="0" bIns="107950" rtlCol="0" tIns="0" wrap="square">
            <a:normAutofit fontScale="78889" lnSpcReduction="10000"/>
          </a:bodyPr>
          <a:p>
            <a:pPr>
              <a:lnSpc>
                <a:spcPct val="150000"/>
              </a:lnSpc>
            </a:pPr>
            <a:r>
              <a:rPr altLang="en-US" dirty="0" lang="zh-CN">
                <a:solidFill>
                  <a:schemeClr val="dk1">
                    <a:lumMod val="80000"/>
                    <a:lumOff val="20000"/>
                  </a:schemeClr>
                </a:solidFill>
                <a:latin typeface="+mn-ea"/>
                <a:sym typeface="+mn-ea"/>
              </a:rPr>
              <a:t>教材开发：编写符合小学生学习特点的数字素养教材，注重趣味性和实践性，引导学生掌握数字技能和知识。</a:t>
            </a:r>
            <a:endParaRPr altLang="en-US" dirty="0" lang="zh-CN">
              <a:solidFill>
                <a:schemeClr val="dk1">
                  <a:lumMod val="80000"/>
                  <a:lumOff val="20000"/>
                </a:schemeClr>
              </a:solidFill>
              <a:latin typeface="+mn-ea"/>
              <a:sym typeface="+mn-ea"/>
            </a:endParaRPr>
          </a:p>
        </p:txBody>
      </p:sp>
      <p:sp>
        <p:nvSpPr>
          <p:cNvPr id="1049440"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2"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文本框 12"/>
          <p:cNvSpPr txBox="1"/>
          <p:nvPr>
            <p:custDataLst>
              <p:tags r:id="rId16"/>
            </p:custDataLst>
          </p:nvPr>
        </p:nvSpPr>
        <p:spPr>
          <a:xfrm>
            <a:off x="1925582" y="5453604"/>
            <a:ext cx="8652018" cy="793200"/>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教学资源：利用多媒体教学资源，如课件、视频、网络等，丰富教学内容，提高教学效果。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80" name="标题 2"/>
          <p:cNvSpPr>
            <a:spLocks noGrp="1"/>
          </p:cNvSpPr>
          <p:nvPr>
            <p:ph type="title" idx="2"/>
          </p:nvPr>
        </p:nvSpPr>
        <p:spPr/>
        <p:txBody>
          <a:bodyPr/>
          <a:p>
            <a:r>
              <a:rPr altLang="en-US" lang="zh-CN"/>
              <a:t>教师培训与专业发展</a:t>
            </a:r>
            <a:endParaRPr altLang="en-US" lang="zh-CN"/>
          </a:p>
        </p:txBody>
      </p:sp>
      <p:sp>
        <p:nvSpPr>
          <p:cNvPr id="1049482"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4"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6"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8"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0"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开展教师数字素养培训课程</a:t>
            </a:r>
            <a:endParaRPr altLang="en-US" sz="1400" lang="zh-CN" spc="150">
              <a:solidFill>
                <a:schemeClr val="tx1"/>
              </a:solidFill>
              <a:effectLst/>
              <a:latin typeface="+mn-ea"/>
              <a:sym typeface="+mn-ea"/>
            </a:endParaRPr>
          </a:p>
        </p:txBody>
      </p:sp>
      <p:sp>
        <p:nvSpPr>
          <p:cNvPr id="1049492"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提升教师数字素养的必要性</a:t>
            </a:r>
            <a:endParaRPr altLang="en-US" dirty="0" sz="1400" lang="zh-CN" spc="150">
              <a:solidFill>
                <a:schemeClr val="tx1"/>
              </a:solidFill>
              <a:effectLst/>
              <a:latin typeface="+mn-ea"/>
              <a:sym typeface="+mn-ea"/>
            </a:endParaRPr>
          </a:p>
        </p:txBody>
      </p:sp>
      <p:sp>
        <p:nvSpPr>
          <p:cNvPr id="1049494"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鼓励教师参加数字教育研讨会</a:t>
            </a:r>
            <a:endParaRPr altLang="en-US" sz="1400" lang="zh-CN" spc="150">
              <a:solidFill>
                <a:schemeClr val="tx1"/>
              </a:solidFill>
              <a:effectLst/>
              <a:latin typeface="+mn-ea"/>
              <a:sym typeface="+mn-ea"/>
            </a:endParaRPr>
          </a:p>
        </p:txBody>
      </p:sp>
      <p:sp>
        <p:nvSpPr>
          <p:cNvPr id="1049496"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建立教师数字素养评价体系</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30" name="标题 2"/>
          <p:cNvSpPr>
            <a:spLocks noGrp="1"/>
          </p:cNvSpPr>
          <p:nvPr>
            <p:ph type="title" idx="2"/>
          </p:nvPr>
        </p:nvSpPr>
        <p:spPr/>
        <p:txBody>
          <a:bodyPr/>
          <a:p>
            <a:r>
              <a:rPr altLang="en-US" lang="zh-CN"/>
              <a:t>校园数字化环境建设</a:t>
            </a:r>
            <a:endParaRPr altLang="en-US" lang="zh-CN"/>
          </a:p>
        </p:txBody>
      </p:sp>
      <p:sp>
        <p:nvSpPr>
          <p:cNvPr id="1049532"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建设数字化校园环境，提供丰富的数字教育资源</a:t>
            </a:r>
            <a:endParaRPr altLang="en-US" dirty="0" sz="1200" lang="zh-CN" spc="150">
              <a:solidFill>
                <a:schemeClr val="tx1">
                  <a:lumMod val="65000"/>
                  <a:lumOff val="35000"/>
                </a:schemeClr>
              </a:solidFill>
              <a:latin typeface="+mn-ea"/>
              <a:sym typeface="+mn-ea"/>
            </a:endParaRPr>
          </a:p>
        </p:txBody>
      </p:sp>
      <p:sp>
        <p:nvSpPr>
          <p:cNvPr id="1049534"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完善数字化教育设施，提高教师数字化教学能力</a:t>
            </a:r>
            <a:endParaRPr altLang="en-US" dirty="0" sz="1200" lang="zh-CN" spc="150">
              <a:solidFill>
                <a:schemeClr val="tx1">
                  <a:lumMod val="65000"/>
                  <a:lumOff val="35000"/>
                </a:schemeClr>
              </a:solidFill>
              <a:latin typeface="+mn-ea"/>
              <a:sym typeface="+mn-ea"/>
            </a:endParaRPr>
          </a:p>
        </p:txBody>
      </p:sp>
      <p:sp>
        <p:nvSpPr>
          <p:cNvPr id="1049536"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开展数字化教学活动，引导学生积极参与数字素养培养</a:t>
            </a:r>
            <a:endParaRPr altLang="en-US" dirty="0" sz="1200" lang="zh-CN" spc="150">
              <a:solidFill>
                <a:schemeClr val="tx1">
                  <a:lumMod val="65000"/>
                  <a:lumOff val="35000"/>
                </a:schemeClr>
              </a:solidFill>
              <a:latin typeface="+mn-ea"/>
              <a:sym typeface="+mn-ea"/>
            </a:endParaRPr>
          </a:p>
        </p:txBody>
      </p:sp>
      <p:sp>
        <p:nvSpPr>
          <p:cNvPr id="1049538"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建立数字化评价机制，及时反馈学生数字素养发展情况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72" name="标题 2"/>
          <p:cNvSpPr>
            <a:spLocks noGrp="1"/>
          </p:cNvSpPr>
          <p:nvPr>
            <p:ph type="title" idx="2"/>
          </p:nvPr>
        </p:nvSpPr>
        <p:spPr/>
        <p:txBody>
          <a:bodyPr/>
          <a:p>
            <a:r>
              <a:rPr altLang="en-US" lang="zh-CN"/>
              <a:t>家校合作与社区资源整合</a:t>
            </a:r>
            <a:endParaRPr altLang="en-US" lang="zh-CN"/>
          </a:p>
        </p:txBody>
      </p:sp>
      <p:sp>
        <p:nvSpPr>
          <p:cNvPr id="1049574" name="弧形 58"/>
          <p:cNvSpPr/>
          <p:nvPr>
            <p:custDataLst>
              <p:tags r:id="rId1"/>
            </p:custDataLst>
          </p:nvPr>
        </p:nvSpPr>
        <p:spPr>
          <a:xfrm>
            <a:off x="8107509" y="203445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76" name="弧形 57"/>
          <p:cNvSpPr/>
          <p:nvPr>
            <p:custDataLst>
              <p:tags r:id="rId2"/>
            </p:custDataLst>
          </p:nvPr>
        </p:nvSpPr>
        <p:spPr>
          <a:xfrm>
            <a:off x="608330" y="203445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78" name="椭圆 22"/>
          <p:cNvSpPr/>
          <p:nvPr>
            <p:custDataLst>
              <p:tags r:id="rId3"/>
            </p:custDataLst>
          </p:nvPr>
        </p:nvSpPr>
        <p:spPr>
          <a:xfrm>
            <a:off x="8448679" y="231001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0" name="椭圆 23"/>
          <p:cNvSpPr/>
          <p:nvPr>
            <p:custDataLst>
              <p:tags r:id="rId4"/>
            </p:custDataLst>
          </p:nvPr>
        </p:nvSpPr>
        <p:spPr>
          <a:xfrm>
            <a:off x="8834838" y="236812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2" name="正文"/>
          <p:cNvSpPr txBox="1"/>
          <p:nvPr>
            <p:custDataLst>
              <p:tags r:id="rId5"/>
            </p:custDataLst>
          </p:nvPr>
        </p:nvSpPr>
        <p:spPr>
          <a:xfrm>
            <a:off x="8901385"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鼓励家长和社区参与数字素养教育评价与反馈</a:t>
            </a:r>
            <a:endParaRPr altLang="en-US" dirty="0" sz="1200" lang="zh-CN" spc="150">
              <a:solidFill>
                <a:srgbClr val="FFFFFF"/>
              </a:solidFill>
              <a:latin typeface="+mn-ea"/>
              <a:sym typeface="+mn-ea"/>
            </a:endParaRPr>
          </a:p>
        </p:txBody>
      </p:sp>
      <p:sp>
        <p:nvSpPr>
          <p:cNvPr id="1049584" name="椭圆 24"/>
          <p:cNvSpPr/>
          <p:nvPr>
            <p:custDataLst>
              <p:tags r:id="rId6"/>
            </p:custDataLst>
          </p:nvPr>
        </p:nvSpPr>
        <p:spPr>
          <a:xfrm>
            <a:off x="6016437" y="231001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6" name="椭圆 25"/>
          <p:cNvSpPr/>
          <p:nvPr>
            <p:custDataLst>
              <p:tags r:id="rId7"/>
            </p:custDataLst>
          </p:nvPr>
        </p:nvSpPr>
        <p:spPr>
          <a:xfrm>
            <a:off x="6401659" y="236812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8" name="正文"/>
          <p:cNvSpPr txBox="1"/>
          <p:nvPr>
            <p:custDataLst>
              <p:tags r:id="rId8"/>
            </p:custDataLst>
          </p:nvPr>
        </p:nvSpPr>
        <p:spPr>
          <a:xfrm>
            <a:off x="6469143"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整合线上线下资源，构建数字素养教育平台</a:t>
            </a:r>
            <a:endParaRPr altLang="en-US" dirty="0" sz="1200" lang="zh-CN" spc="150">
              <a:solidFill>
                <a:schemeClr val="tx1">
                  <a:lumMod val="65000"/>
                  <a:lumOff val="35000"/>
                </a:schemeClr>
              </a:solidFill>
              <a:latin typeface="+mn-ea"/>
              <a:sym typeface="+mn-ea"/>
            </a:endParaRPr>
          </a:p>
        </p:txBody>
      </p:sp>
      <p:sp>
        <p:nvSpPr>
          <p:cNvPr id="1049590" name="椭圆 7"/>
          <p:cNvSpPr/>
          <p:nvPr>
            <p:custDataLst>
              <p:tags r:id="rId9"/>
            </p:custDataLst>
          </p:nvPr>
        </p:nvSpPr>
        <p:spPr>
          <a:xfrm>
            <a:off x="3584195" y="231001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2" name="椭圆 9"/>
          <p:cNvSpPr/>
          <p:nvPr>
            <p:custDataLst>
              <p:tags r:id="rId10"/>
            </p:custDataLst>
          </p:nvPr>
        </p:nvSpPr>
        <p:spPr>
          <a:xfrm>
            <a:off x="3969417" y="236812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4" name="正文"/>
          <p:cNvSpPr txBox="1"/>
          <p:nvPr>
            <p:custDataLst>
              <p:tags r:id="rId11"/>
            </p:custDataLst>
          </p:nvPr>
        </p:nvSpPr>
        <p:spPr>
          <a:xfrm>
            <a:off x="4036901"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利用社区资源，开展数字素养培训和实践活动</a:t>
            </a:r>
            <a:endParaRPr altLang="en-US" dirty="0" sz="1200" lang="zh-CN" spc="150">
              <a:solidFill>
                <a:srgbClr val="FFFFFF"/>
              </a:solidFill>
              <a:latin typeface="+mn-ea"/>
              <a:sym typeface="+mn-ea"/>
            </a:endParaRPr>
          </a:p>
        </p:txBody>
      </p:sp>
      <p:sp>
        <p:nvSpPr>
          <p:cNvPr id="1049596" name="椭圆 5"/>
          <p:cNvSpPr/>
          <p:nvPr>
            <p:custDataLst>
              <p:tags r:id="rId12"/>
            </p:custDataLst>
          </p:nvPr>
        </p:nvSpPr>
        <p:spPr>
          <a:xfrm>
            <a:off x="875455" y="231001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8" name="椭圆 4"/>
          <p:cNvSpPr/>
          <p:nvPr>
            <p:custDataLst>
              <p:tags r:id="rId13"/>
            </p:custDataLst>
          </p:nvPr>
        </p:nvSpPr>
        <p:spPr>
          <a:xfrm>
            <a:off x="1260677" y="236812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0" name="正文"/>
          <p:cNvSpPr txBox="1"/>
          <p:nvPr>
            <p:custDataLst>
              <p:tags r:id="rId14"/>
            </p:custDataLst>
          </p:nvPr>
        </p:nvSpPr>
        <p:spPr>
          <a:xfrm>
            <a:off x="1328161" y="315263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建立家校合作机制，共同参与数字素养培养</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4" name="标题 1"/>
          <p:cNvSpPr>
            <a:spLocks noGrp="1"/>
          </p:cNvSpPr>
          <p:nvPr>
            <p:ph type="title" idx="5"/>
            <p:custDataLst>
              <p:tags r:id="rId1"/>
            </p:custDataLst>
          </p:nvPr>
        </p:nvSpPr>
        <p:spPr/>
        <p:txBody>
          <a:bodyPr/>
          <a:p>
            <a:r>
              <a:rPr altLang="en-US" dirty="0" lang="zh-CN"/>
              <a:t>小学教育中数字素养培养的挑战与对策</a:t>
            </a:r>
            <a:endParaRPr altLang="en-US" dirty="0" lang="zh-CN"/>
          </a:p>
        </p:txBody>
      </p:sp>
      <p:sp>
        <p:nvSpPr>
          <p:cNvPr id="1049636"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82" name="标题 2"/>
          <p:cNvSpPr>
            <a:spLocks noGrp="1"/>
          </p:cNvSpPr>
          <p:nvPr>
            <p:ph type="title" idx="2"/>
          </p:nvPr>
        </p:nvSpPr>
        <p:spPr/>
        <p:txBody>
          <a:bodyPr/>
          <a:p>
            <a:r>
              <a:rPr altLang="en-US" lang="zh-CN"/>
              <a:t>克服传统教育观念的束缚</a:t>
            </a:r>
            <a:endParaRPr altLang="en-US" lang="zh-CN"/>
          </a:p>
        </p:txBody>
      </p:sp>
      <p:sp>
        <p:nvSpPr>
          <p:cNvPr id="1049684"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6"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8"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更新教育观念：强调数字素养的重要性，摒弃过分依赖传统教学模式的思维定式</a:t>
            </a:r>
            <a:endParaRPr altLang="en-US" dirty="0" sz="2000" lang="zh-CN" spc="150">
              <a:solidFill>
                <a:schemeClr val="tx1">
                  <a:lumMod val="85000"/>
                  <a:lumOff val="15000"/>
                </a:schemeClr>
              </a:solidFill>
              <a:latin typeface="+mn-ea"/>
              <a:sym typeface="+mn-ea"/>
            </a:endParaRPr>
          </a:p>
        </p:txBody>
      </p:sp>
      <p:sp>
        <p:nvSpPr>
          <p:cNvPr id="1049690"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2"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4"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提升教师数字素养：加强教师培训，提高教师对数字技术的理解和应用能力</a:t>
            </a:r>
            <a:endParaRPr altLang="en-US" dirty="0" sz="2000" lang="zh-CN" spc="150">
              <a:solidFill>
                <a:schemeClr val="tx1">
                  <a:lumMod val="85000"/>
                  <a:lumOff val="15000"/>
                </a:schemeClr>
              </a:solidFill>
              <a:latin typeface="+mn-ea"/>
              <a:sym typeface="+mn-ea"/>
            </a:endParaRPr>
          </a:p>
        </p:txBody>
      </p:sp>
      <p:sp>
        <p:nvSpPr>
          <p:cNvPr id="1049696"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8"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0"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创新教学方式：利用数字技术手段，开展多样化的教学活动，激发学生的学习兴趣和创造力</a:t>
            </a:r>
            <a:endParaRPr altLang="en-US" dirty="0" sz="2000" lang="zh-CN" spc="150">
              <a:solidFill>
                <a:schemeClr val="tx1">
                  <a:lumMod val="85000"/>
                  <a:lumOff val="15000"/>
                </a:schemeClr>
              </a:solidFill>
              <a:latin typeface="+mn-ea"/>
              <a:sym typeface="+mn-ea"/>
            </a:endParaRPr>
          </a:p>
        </p:txBody>
      </p:sp>
      <p:sp>
        <p:nvSpPr>
          <p:cNvPr id="1049702"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4"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6"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建立科学的评价体系：将数字素养纳入学生评价体系，促进学生的全面发展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0" name="标题 2"/>
          <p:cNvSpPr>
            <a:spLocks noGrp="1"/>
          </p:cNvSpPr>
          <p:nvPr>
            <p:ph type="title" idx="2"/>
          </p:nvPr>
        </p:nvSpPr>
        <p:spPr/>
        <p:txBody>
          <a:bodyPr/>
          <a:p>
            <a:r>
              <a:rPr altLang="en-US" lang="zh-CN"/>
              <a:t>提高教师数字素养水平</a:t>
            </a:r>
            <a:endParaRPr altLang="en-US" lang="zh-CN"/>
          </a:p>
        </p:txBody>
      </p:sp>
      <p:sp>
        <p:nvSpPr>
          <p:cNvPr id="1049742"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4"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6"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8"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数字素养的定义和重要性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提高教师数字素养水平的对策和建议</a:t>
            </a:r>
            <a:endParaRPr dirty="0" sz="2000" err="1">
              <a:solidFill>
                <a:schemeClr val="tx1">
                  <a:lumMod val="75000"/>
                  <a:lumOff val="25000"/>
                </a:schemeClr>
              </a:solidFill>
              <a:latin typeface="+mn-ea"/>
              <a:ea typeface="+mn-ea"/>
              <a:cs typeface="+mn-ea"/>
              <a:sym typeface="+mn-lt"/>
            </a:endParaRPr>
          </a:p>
        </p:txBody>
      </p:sp>
      <p:sp>
        <p:nvSpPr>
          <p:cNvPr id="1049762"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68"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成功案例分享和经验总结</a:t>
            </a:r>
            <a:endParaRPr dirty="0" sz="2000" err="1">
              <a:solidFill>
                <a:schemeClr val="tx1">
                  <a:lumMod val="75000"/>
                  <a:lumOff val="25000"/>
                </a:schemeClr>
              </a:solidFill>
              <a:latin typeface="+mn-ea"/>
              <a:ea typeface="+mn-ea"/>
              <a:cs typeface="+mn-ea"/>
              <a:sym typeface="+mn-lt"/>
            </a:endParaRPr>
          </a:p>
        </p:txBody>
      </p:sp>
      <p:sp>
        <p:nvSpPr>
          <p:cNvPr id="10497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教师数字素养水平的现状和挑战</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14" name="标题 2"/>
          <p:cNvSpPr>
            <a:spLocks noGrp="1"/>
          </p:cNvSpPr>
          <p:nvPr>
            <p:ph type="title" idx="2"/>
          </p:nvPr>
        </p:nvSpPr>
        <p:spPr/>
        <p:txBody>
          <a:bodyPr/>
          <a:p>
            <a:r>
              <a:rPr altLang="en-US" lang="zh-CN"/>
              <a:t>关注学生网络道德与心理健康</a:t>
            </a:r>
            <a:endParaRPr altLang="en-US" lang="zh-CN"/>
          </a:p>
        </p:txBody>
      </p:sp>
      <p:sp>
        <p:nvSpPr>
          <p:cNvPr id="1049816"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8"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20"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2"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24"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6"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28"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0"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32"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实施：开展相关课程和活动，提高教师专业素养</a:t>
            </a:r>
            <a:endParaRPr altLang="en-US" dirty="0" sz="2400" lang="zh-CN">
              <a:latin typeface="+mn-ea"/>
              <a:ea typeface="+mn-ea"/>
            </a:endParaRPr>
          </a:p>
        </p:txBody>
      </p:sp>
      <p:sp>
        <p:nvSpPr>
          <p:cNvPr id="1049834"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效果：提升学生网络道德素质，促进心理健康发展</a:t>
            </a:r>
            <a:endParaRPr altLang="en-US" dirty="0" sz="2400" lang="zh-CN">
              <a:latin typeface="+mn-ea"/>
              <a:ea typeface="+mn-ea"/>
            </a:endParaRPr>
          </a:p>
        </p:txBody>
      </p:sp>
      <p:sp>
        <p:nvSpPr>
          <p:cNvPr id="1049836"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挑战：网络道德与心理健康问题日益突出</a:t>
            </a:r>
            <a:endParaRPr altLang="en-US" dirty="0" sz="2400" lang="zh-CN">
              <a:latin typeface="+mn-ea"/>
              <a:ea typeface="+mn-ea"/>
            </a:endParaRPr>
          </a:p>
        </p:txBody>
      </p:sp>
      <p:sp>
        <p:nvSpPr>
          <p:cNvPr id="1049838"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对策：加强学生网络道德教育，关注学生心理健康</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72" name="标题 2"/>
          <p:cNvSpPr>
            <a:spLocks noGrp="1"/>
          </p:cNvSpPr>
          <p:nvPr>
            <p:ph type="title" idx="2"/>
          </p:nvPr>
        </p:nvSpPr>
        <p:spPr/>
        <p:txBody>
          <a:bodyPr/>
          <a:p>
            <a:r>
              <a:rPr altLang="en-US" lang="zh-CN"/>
              <a:t>加强政策支持与资源投入</a:t>
            </a:r>
            <a:endParaRPr altLang="en-US" lang="zh-CN"/>
          </a:p>
        </p:txBody>
      </p:sp>
      <p:sp>
        <p:nvSpPr>
          <p:cNvPr id="1049874"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6"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8"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0"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2"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4"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6"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88"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制定相关政策，鼓励小学开展数字素养教育</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建立数字素养教育评价体系，确保教育效果</a:t>
            </a:r>
            <a:endParaRPr dirty="0" sz="2000" err="1">
              <a:solidFill>
                <a:schemeClr val="tx1">
                  <a:lumMod val="75000"/>
                  <a:lumOff val="25000"/>
                </a:schemeClr>
              </a:solidFill>
              <a:latin typeface="+mn-ea"/>
              <a:ea typeface="+mn-ea"/>
              <a:cs typeface="+mn-ea"/>
              <a:sym typeface="+mn-lt"/>
            </a:endParaRPr>
          </a:p>
        </p:txBody>
      </p:sp>
      <p:sp>
        <p:nvSpPr>
          <p:cNvPr id="1049894"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6"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98"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00"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2"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4"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6"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8"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加强教师培训，提高教师的数字素养教学能力</a:t>
            </a:r>
            <a:endParaRPr dirty="0" sz="2000" err="1">
              <a:solidFill>
                <a:schemeClr val="tx1">
                  <a:lumMod val="75000"/>
                  <a:lumOff val="25000"/>
                </a:schemeClr>
              </a:solidFill>
              <a:latin typeface="+mn-ea"/>
              <a:ea typeface="+mn-ea"/>
              <a:cs typeface="+mn-ea"/>
              <a:sym typeface="+mn-lt"/>
            </a:endParaRPr>
          </a:p>
        </p:txBody>
      </p:sp>
      <p:sp>
        <p:nvSpPr>
          <p:cNvPr id="10499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增加教育资源投入，提高数字素养教育质量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46" name="标题 1"/>
          <p:cNvSpPr>
            <a:spLocks noGrp="1"/>
          </p:cNvSpPr>
          <p:nvPr>
            <p:ph type="title" idx="5"/>
            <p:custDataLst>
              <p:tags r:id="rId1"/>
            </p:custDataLst>
          </p:nvPr>
        </p:nvSpPr>
        <p:spPr/>
        <p:txBody>
          <a:bodyPr/>
          <a:p>
            <a:r>
              <a:rPr altLang="en-US" dirty="0" lang="zh-CN"/>
              <a:t>小学教育中数字素养培养的评估与监测</a:t>
            </a:r>
            <a:endParaRPr altLang="en-US" dirty="0" lang="zh-CN"/>
          </a:p>
        </p:txBody>
      </p:sp>
      <p:sp>
        <p:nvSpPr>
          <p:cNvPr id="1049948" name="文本占位符 3"/>
          <p:cNvSpPr>
            <a:spLocks noGrp="1"/>
          </p:cNvSpPr>
          <p:nvPr>
            <p:ph type="body" idx="1"/>
            <p:custDataLst>
              <p:tags r:id="rId2"/>
            </p:custDataLst>
          </p:nvPr>
        </p:nvSpPr>
        <p:spPr/>
        <p:txBody>
          <a:bodyPr/>
          <a:p>
            <a:r>
              <a:rPr altLang="en-US" lang="zh-CN"/>
              <a:t>05</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94" name="标题 2"/>
          <p:cNvSpPr>
            <a:spLocks noGrp="1"/>
          </p:cNvSpPr>
          <p:nvPr>
            <p:ph type="title" idx="2"/>
          </p:nvPr>
        </p:nvSpPr>
        <p:spPr/>
        <p:txBody>
          <a:bodyPr/>
          <a:p>
            <a:r>
              <a:rPr altLang="en-US" lang="zh-CN"/>
              <a:t>评估指标体系的建立</a:t>
            </a:r>
            <a:endParaRPr altLang="en-US" lang="zh-CN"/>
          </a:p>
        </p:txBody>
      </p:sp>
      <p:sp>
        <p:nvSpPr>
          <p:cNvPr id="1049996"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8"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0"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2"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6"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8"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数字素养的定义和评估标准</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评估工具的选择：问卷调查、观察、测试等</a:t>
            </a:r>
            <a:endParaRPr dirty="0" sz="2000" err="1">
              <a:solidFill>
                <a:schemeClr val="tx1">
                  <a:lumMod val="75000"/>
                  <a:lumOff val="25000"/>
                </a:schemeClr>
              </a:solidFill>
              <a:latin typeface="+mn-ea"/>
              <a:ea typeface="+mn-ea"/>
              <a:cs typeface="+mn-ea"/>
              <a:sym typeface="+mn-lt"/>
            </a:endParaRPr>
          </a:p>
        </p:txBody>
      </p:sp>
      <p:sp>
        <p:nvSpPr>
          <p:cNvPr id="1050016"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0"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22"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8"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0"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评估的实施与反馈：定期评估、及时调整教学策略</a:t>
            </a:r>
            <a:endParaRPr dirty="0" sz="2000" err="1">
              <a:solidFill>
                <a:schemeClr val="tx1">
                  <a:lumMod val="75000"/>
                  <a:lumOff val="25000"/>
                </a:schemeClr>
              </a:solidFill>
              <a:latin typeface="+mn-ea"/>
              <a:ea typeface="+mn-ea"/>
              <a:cs typeface="+mn-ea"/>
              <a:sym typeface="+mn-lt"/>
            </a:endParaRPr>
          </a:p>
        </p:txBody>
      </p:sp>
      <p:sp>
        <p:nvSpPr>
          <p:cNvPr id="10500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评估指标的确定：知识、技能、态度等方面</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68" name="标题 2"/>
          <p:cNvSpPr>
            <a:spLocks noGrp="1"/>
          </p:cNvSpPr>
          <p:nvPr>
            <p:ph type="title" idx="2"/>
          </p:nvPr>
        </p:nvSpPr>
        <p:spPr/>
        <p:txBody>
          <a:bodyPr/>
          <a:p>
            <a:r>
              <a:rPr altLang="en-US" lang="zh-CN"/>
              <a:t>过程性评估与终结性评估相结合</a:t>
            </a:r>
            <a:endParaRPr altLang="en-US" lang="zh-CN"/>
          </a:p>
        </p:txBody>
      </p:sp>
      <p:sp>
        <p:nvSpPr>
          <p:cNvPr id="1050070"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2"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74" name="文本框 31"/>
          <p:cNvSpPr txBox="1"/>
          <p:nvPr>
            <p:custDataLst>
              <p:tags r:id="rId3"/>
            </p:custDataLst>
          </p:nvPr>
        </p:nvSpPr>
        <p:spPr>
          <a:xfrm>
            <a:off x="763306" y="218974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过程性评估：关注学生在数字素养培养过程中的表现和进步，及时给予反馈和指导。</a:t>
            </a:r>
            <a:endParaRPr altLang="en-US" dirty="0" sz="2000" lang="zh-CN" spc="200">
              <a:solidFill>
                <a:schemeClr val="tx1">
                  <a:lumMod val="85000"/>
                  <a:lumOff val="15000"/>
                </a:schemeClr>
              </a:solidFill>
              <a:latin typeface="+mn-ea"/>
              <a:sym typeface="+mn-ea"/>
            </a:endParaRPr>
          </a:p>
        </p:txBody>
      </p:sp>
      <p:sp>
        <p:nvSpPr>
          <p:cNvPr id="1050076"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8"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80" name="文本框 34"/>
          <p:cNvSpPr txBox="1"/>
          <p:nvPr>
            <p:custDataLst>
              <p:tags r:id="rId6"/>
            </p:custDataLst>
          </p:nvPr>
        </p:nvSpPr>
        <p:spPr>
          <a:xfrm>
            <a:off x="3557953"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终结性评估：在数字素养培养项目结束后进行评估，以衡量学生的最终学习成果和水平。</a:t>
            </a:r>
            <a:endParaRPr altLang="en-US" dirty="0" sz="2000" lang="zh-CN" spc="200">
              <a:solidFill>
                <a:schemeClr val="tx1">
                  <a:lumMod val="85000"/>
                  <a:lumOff val="15000"/>
                </a:schemeClr>
              </a:solidFill>
              <a:latin typeface="+mn-ea"/>
              <a:sym typeface="+mn-ea"/>
            </a:endParaRPr>
          </a:p>
        </p:txBody>
      </p:sp>
      <p:sp>
        <p:nvSpPr>
          <p:cNvPr id="1050082"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84"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86" name="文本框 5"/>
          <p:cNvSpPr txBox="1"/>
          <p:nvPr>
            <p:custDataLst>
              <p:tags r:id="rId9"/>
            </p:custDataLst>
          </p:nvPr>
        </p:nvSpPr>
        <p:spPr>
          <a:xfrm>
            <a:off x="6349425" y="218974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结合方式：将过程性评估与终结性评估相结合，全面了解学生的学习状况和发展趋势，为进一步改进教学方法和提高教学质量提供依据。</a:t>
            </a:r>
            <a:endParaRPr altLang="en-US" dirty="0" sz="2000" lang="zh-CN" spc="200">
              <a:solidFill>
                <a:schemeClr val="tx1">
                  <a:lumMod val="85000"/>
                  <a:lumOff val="15000"/>
                </a:schemeClr>
              </a:solidFill>
              <a:latin typeface="+mn-ea"/>
              <a:sym typeface="+mn-ea"/>
            </a:endParaRPr>
          </a:p>
        </p:txBody>
      </p:sp>
      <p:sp>
        <p:nvSpPr>
          <p:cNvPr id="1050088"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90"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92" name="文本框 10"/>
          <p:cNvSpPr txBox="1"/>
          <p:nvPr>
            <p:custDataLst>
              <p:tags r:id="rId12"/>
            </p:custDataLst>
          </p:nvPr>
        </p:nvSpPr>
        <p:spPr>
          <a:xfrm>
            <a:off x="9141531"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优势：有助于及时发现问题、调整教学策略，促进学生的全面发展。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26" name="标题 2"/>
          <p:cNvSpPr>
            <a:spLocks noGrp="1"/>
          </p:cNvSpPr>
          <p:nvPr>
            <p:ph type="title" idx="2"/>
          </p:nvPr>
        </p:nvSpPr>
        <p:spPr/>
        <p:txBody>
          <a:bodyPr/>
          <a:p>
            <a:r>
              <a:rPr altLang="en-US" lang="zh-CN"/>
              <a:t>定期监测与及时调整培养方案</a:t>
            </a:r>
            <a:endParaRPr altLang="en-US" lang="zh-CN"/>
          </a:p>
        </p:txBody>
      </p:sp>
      <p:sp>
        <p:nvSpPr>
          <p:cNvPr id="1050128"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0"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2"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4"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6"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7"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8"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0"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2"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9"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4"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01"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6003"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6"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8"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0"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05"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2"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07"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4"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09"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6"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8"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0"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2"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4" name="正文"/>
          <p:cNvSpPr txBox="1"/>
          <p:nvPr>
            <p:custDataLst>
              <p:tags r:id="rId26"/>
            </p:custDataLst>
          </p:nvPr>
        </p:nvSpPr>
        <p:spPr>
          <a:xfrm>
            <a:off x="608330" y="368832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定期评估学生的数字素养水平，了解培养效果。</a:t>
            </a:r>
            <a:endParaRPr altLang="en-US" dirty="0" sz="1200" lang="zh-CN" spc="150">
              <a:solidFill>
                <a:schemeClr val="tx1">
                  <a:lumMod val="65000"/>
                  <a:lumOff val="35000"/>
                </a:schemeClr>
              </a:solidFill>
              <a:latin typeface="+mn-ea"/>
              <a:sym typeface="+mn-ea"/>
            </a:endParaRPr>
          </a:p>
        </p:txBody>
      </p:sp>
      <p:sp>
        <p:nvSpPr>
          <p:cNvPr id="1050166" name="正文"/>
          <p:cNvSpPr txBox="1"/>
          <p:nvPr>
            <p:custDataLst>
              <p:tags r:id="rId27"/>
            </p:custDataLst>
          </p:nvPr>
        </p:nvSpPr>
        <p:spPr>
          <a:xfrm>
            <a:off x="9419336" y="368832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结合实际情况，制定个性化的培养计划，满足不同学生的需求。</a:t>
            </a:r>
            <a:endParaRPr altLang="en-US" dirty="0" sz="1200" lang="zh-CN" spc="150">
              <a:solidFill>
                <a:schemeClr val="tx1">
                  <a:lumMod val="65000"/>
                  <a:lumOff val="35000"/>
                </a:schemeClr>
              </a:solidFill>
              <a:latin typeface="+mn-ea"/>
              <a:sym typeface="+mn-ea"/>
            </a:endParaRPr>
          </a:p>
        </p:txBody>
      </p:sp>
      <p:sp>
        <p:nvSpPr>
          <p:cNvPr id="1050168" name="正文"/>
          <p:cNvSpPr txBox="1"/>
          <p:nvPr>
            <p:custDataLst>
              <p:tags r:id="rId28"/>
            </p:custDataLst>
          </p:nvPr>
        </p:nvSpPr>
        <p:spPr>
          <a:xfrm>
            <a:off x="7063330" y="156497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建立有效的反馈机制，与学生、家长沟通，共同促进学生的数字素养发展。</a:t>
            </a:r>
            <a:endParaRPr altLang="en-US" dirty="0" sz="1200" lang="zh-CN" spc="150">
              <a:solidFill>
                <a:schemeClr val="tx1">
                  <a:lumMod val="65000"/>
                  <a:lumOff val="35000"/>
                </a:schemeClr>
              </a:solidFill>
              <a:latin typeface="+mn-ea"/>
              <a:sym typeface="+mn-ea"/>
            </a:endParaRPr>
          </a:p>
        </p:txBody>
      </p:sp>
      <p:sp>
        <p:nvSpPr>
          <p:cNvPr id="1050170" name="正文"/>
          <p:cNvSpPr txBox="1"/>
          <p:nvPr>
            <p:custDataLst>
              <p:tags r:id="rId29"/>
            </p:custDataLst>
          </p:nvPr>
        </p:nvSpPr>
        <p:spPr>
          <a:xfrm>
            <a:off x="2964336" y="1564975"/>
            <a:ext cx="2158056" cy="80886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根据评估结果，及时调整培养方案，优化教学方法和资源。</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04" name="标题 2"/>
          <p:cNvSpPr>
            <a:spLocks noGrp="1"/>
          </p:cNvSpPr>
          <p:nvPr>
            <p:ph type="title" idx="2"/>
          </p:nvPr>
        </p:nvSpPr>
        <p:spPr/>
        <p:txBody>
          <a:bodyPr/>
          <a:p>
            <a:r>
              <a:rPr altLang="en-US" lang="zh-CN"/>
              <a:t>强化评估结果的反馈与应用</a:t>
            </a:r>
            <a:endParaRPr altLang="en-US" lang="zh-CN"/>
          </a:p>
        </p:txBody>
      </p:sp>
      <p:sp>
        <p:nvSpPr>
          <p:cNvPr id="1050206" name="五边形 30"/>
          <p:cNvSpPr/>
          <p:nvPr>
            <p:custDataLst>
              <p:tags r:id="rId1"/>
            </p:custDataLst>
          </p:nvPr>
        </p:nvSpPr>
        <p:spPr>
          <a:xfrm>
            <a:off x="608330" y="319257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08" name="燕尾形 36"/>
          <p:cNvSpPr/>
          <p:nvPr>
            <p:custDataLst>
              <p:tags r:id="rId2"/>
            </p:custDataLst>
          </p:nvPr>
        </p:nvSpPr>
        <p:spPr>
          <a:xfrm>
            <a:off x="3220372" y="319257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0" name="燕尾形 37"/>
          <p:cNvSpPr/>
          <p:nvPr>
            <p:custDataLst>
              <p:tags r:id="rId3"/>
            </p:custDataLst>
          </p:nvPr>
        </p:nvSpPr>
        <p:spPr>
          <a:xfrm>
            <a:off x="8444456" y="319257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2" name="燕尾形 38"/>
          <p:cNvSpPr/>
          <p:nvPr>
            <p:custDataLst>
              <p:tags r:id="rId4"/>
            </p:custDataLst>
          </p:nvPr>
        </p:nvSpPr>
        <p:spPr>
          <a:xfrm>
            <a:off x="5832414" y="319257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4" name="文本框 3"/>
          <p:cNvSpPr txBox="1"/>
          <p:nvPr>
            <p:custDataLst>
              <p:tags r:id="rId5"/>
            </p:custDataLst>
          </p:nvPr>
        </p:nvSpPr>
        <p:spPr>
          <a:xfrm>
            <a:off x="3159565"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根据评估结果制定个性化的改进计划，促进学生的数字素养发展</a:t>
            </a:r>
            <a:endParaRPr altLang="en-US" sz="1400" lang="zh-CN" spc="150">
              <a:solidFill>
                <a:schemeClr val="tx1"/>
              </a:solidFill>
              <a:effectLst/>
              <a:latin typeface="+mn-ea"/>
              <a:sym typeface="+mn-ea"/>
            </a:endParaRPr>
          </a:p>
        </p:txBody>
      </p:sp>
      <p:sp>
        <p:nvSpPr>
          <p:cNvPr id="1050216" name="文本框 6"/>
          <p:cNvSpPr txBox="1"/>
          <p:nvPr>
            <p:custDataLst>
              <p:tags r:id="rId6"/>
            </p:custDataLst>
          </p:nvPr>
        </p:nvSpPr>
        <p:spPr>
          <a:xfrm>
            <a:off x="608330"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及时向教师和学生提供评估结果，帮助他们了解自己的优点和不足</a:t>
            </a:r>
            <a:endParaRPr altLang="en-US" dirty="0" sz="1400" lang="zh-CN" spc="150">
              <a:solidFill>
                <a:schemeClr val="tx1"/>
              </a:solidFill>
              <a:effectLst/>
              <a:latin typeface="+mn-ea"/>
              <a:sym typeface="+mn-ea"/>
            </a:endParaRPr>
          </a:p>
        </p:txBody>
      </p:sp>
      <p:sp>
        <p:nvSpPr>
          <p:cNvPr id="1050218" name="文本框 7"/>
          <p:cNvSpPr txBox="1"/>
          <p:nvPr>
            <p:custDataLst>
              <p:tags r:id="rId7"/>
            </p:custDataLst>
          </p:nvPr>
        </p:nvSpPr>
        <p:spPr>
          <a:xfrm>
            <a:off x="5830652" y="153934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定期对教师进行培训，提高他们的数字素养和教学能力</a:t>
            </a:r>
            <a:endParaRPr altLang="en-US" sz="1400" lang="zh-CN" spc="150">
              <a:solidFill>
                <a:schemeClr val="tx1"/>
              </a:solidFill>
              <a:effectLst/>
              <a:latin typeface="+mn-ea"/>
              <a:sym typeface="+mn-ea"/>
            </a:endParaRPr>
          </a:p>
        </p:txBody>
      </p:sp>
      <p:sp>
        <p:nvSpPr>
          <p:cNvPr id="1050220" name="文本框 8"/>
          <p:cNvSpPr txBox="1"/>
          <p:nvPr>
            <p:custDataLst>
              <p:tags r:id="rId8"/>
            </p:custDataLst>
          </p:nvPr>
        </p:nvSpPr>
        <p:spPr>
          <a:xfrm>
            <a:off x="8441812" y="462638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建立有效的激励机制，鼓励教师在教学中注重培养学生的数字素养</a:t>
            </a:r>
            <a:endParaRPr altLang="en-US" sz="1400" lang="zh-CN" spc="150">
              <a:solidFill>
                <a:schemeClr val="tx1"/>
              </a:solidFill>
              <a:effectLst/>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54" name="标题 1"/>
          <p:cNvSpPr>
            <a:spLocks noGrp="1"/>
          </p:cNvSpPr>
          <p:nvPr>
            <p:ph type="title" idx="5"/>
            <p:custDataLst>
              <p:tags r:id="rId1"/>
            </p:custDataLst>
          </p:nvPr>
        </p:nvSpPr>
        <p:spPr/>
        <p:txBody>
          <a:bodyPr/>
          <a:p>
            <a:r>
              <a:rPr altLang="en-US" dirty="0" lang="zh-CN"/>
              <a:t>小学教育中数字素养培养的实践案例与经验分享</a:t>
            </a:r>
            <a:endParaRPr altLang="en-US" dirty="0" lang="zh-CN"/>
          </a:p>
        </p:txBody>
      </p:sp>
      <p:sp>
        <p:nvSpPr>
          <p:cNvPr id="1050256" name="文本占位符 3"/>
          <p:cNvSpPr>
            <a:spLocks noGrp="1"/>
          </p:cNvSpPr>
          <p:nvPr>
            <p:ph type="body" idx="1"/>
            <p:custDataLst>
              <p:tags r:id="rId2"/>
            </p:custDataLst>
          </p:nvPr>
        </p:nvSpPr>
        <p:spPr/>
        <p:txBody>
          <a:bodyPr/>
          <a:p>
            <a:r>
              <a:rPr altLang="en-US" lang="zh-CN"/>
              <a:t>06</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02" name="标题 2"/>
          <p:cNvSpPr>
            <a:spLocks noGrp="1"/>
          </p:cNvSpPr>
          <p:nvPr>
            <p:ph type="title" idx="2"/>
          </p:nvPr>
        </p:nvSpPr>
        <p:spPr/>
        <p:txBody>
          <a:bodyPr/>
          <a:p>
            <a:r>
              <a:rPr altLang="en-US" lang="zh-CN"/>
              <a:t>优秀实践案例的介绍与分析</a:t>
            </a:r>
            <a:endParaRPr altLang="en-US" lang="zh-CN"/>
          </a:p>
        </p:txBody>
      </p:sp>
      <p:sp>
        <p:nvSpPr>
          <p:cNvPr id="1050304" name="正文"/>
          <p:cNvSpPr txBox="1"/>
          <p:nvPr>
            <p:custDataLst>
              <p:tags r:id="rId1"/>
            </p:custDataLst>
          </p:nvPr>
        </p:nvSpPr>
        <p:spPr>
          <a:xfrm>
            <a:off x="2266284" y="1289050"/>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案例名称：Scratch编程课程</a:t>
            </a:r>
            <a:endParaRPr altLang="en-US" dirty="0" sz="1200" lang="zh-CN" spc="150">
              <a:solidFill>
                <a:schemeClr val="tx1">
                  <a:lumMod val="65000"/>
                  <a:lumOff val="35000"/>
                </a:schemeClr>
              </a:solidFill>
              <a:latin typeface="+mn-ea"/>
              <a:sym typeface="+mn-ea"/>
            </a:endParaRPr>
          </a:p>
        </p:txBody>
      </p:sp>
      <p:sp>
        <p:nvSpPr>
          <p:cNvPr id="1050306" name="正文"/>
          <p:cNvSpPr txBox="1"/>
          <p:nvPr>
            <p:custDataLst>
              <p:tags r:id="rId2"/>
            </p:custDataLst>
          </p:nvPr>
        </p:nvSpPr>
        <p:spPr>
          <a:xfrm>
            <a:off x="2266284" y="2605345"/>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案例简介：Scratch编程课程是培养小学生数字素养的有效途径之一，通过Scratch编程课程，学生可以学习编程基础、逻辑思维和创造力等方面的知识，提高数字素养。</a:t>
            </a:r>
            <a:endParaRPr altLang="en-US" dirty="0" sz="1200" lang="zh-CN" spc="150">
              <a:solidFill>
                <a:schemeClr val="tx1">
                  <a:lumMod val="65000"/>
                  <a:lumOff val="35000"/>
                </a:schemeClr>
              </a:solidFill>
              <a:latin typeface="+mn-ea"/>
              <a:sym typeface="+mn-ea"/>
            </a:endParaRPr>
          </a:p>
        </p:txBody>
      </p:sp>
      <p:sp>
        <p:nvSpPr>
          <p:cNvPr id="1050308" name="正文"/>
          <p:cNvSpPr txBox="1"/>
          <p:nvPr>
            <p:custDataLst>
              <p:tags r:id="rId3"/>
            </p:custDataLst>
          </p:nvPr>
        </p:nvSpPr>
        <p:spPr>
          <a:xfrm>
            <a:off x="2266284" y="3921641"/>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案例效果：Scratch编程课程在实践中取得了显著的效果，学生的数字素养得到了明显提升，同时激发了学生学习编程的兴趣和热情。</a:t>
            </a:r>
            <a:endParaRPr altLang="en-US" dirty="0" sz="1200" lang="zh-CN" spc="150">
              <a:solidFill>
                <a:schemeClr val="tx1">
                  <a:lumMod val="65000"/>
                  <a:lumOff val="35000"/>
                </a:schemeClr>
              </a:solidFill>
              <a:latin typeface="+mn-ea"/>
              <a:sym typeface="+mn-ea"/>
            </a:endParaRPr>
          </a:p>
        </p:txBody>
      </p:sp>
      <p:sp>
        <p:nvSpPr>
          <p:cNvPr id="1050310" name="正文"/>
          <p:cNvSpPr txBox="1"/>
          <p:nvPr>
            <p:custDataLst>
              <p:tags r:id="rId4"/>
            </p:custDataLst>
          </p:nvPr>
        </p:nvSpPr>
        <p:spPr>
          <a:xfrm>
            <a:off x="2266284" y="5237936"/>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案例分析：Scratch编程课程的优势在于其简单易学、趣味性强，适合小学生学习。同时，Scratch编程课程还能够培养学生的创新思维和实践能力，对于学生的个人发展具有重要意义。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44" name="标题 2"/>
          <p:cNvSpPr>
            <a:spLocks noGrp="1"/>
          </p:cNvSpPr>
          <p:nvPr>
            <p:ph type="title" idx="2"/>
          </p:nvPr>
        </p:nvSpPr>
        <p:spPr/>
        <p:txBody>
          <a:bodyPr/>
          <a:p>
            <a:r>
              <a:rPr altLang="en-US" lang="zh-CN"/>
              <a:t>跨区域合作与交流平台的搭建</a:t>
            </a:r>
            <a:endParaRPr altLang="en-US" lang="zh-CN"/>
          </a:p>
        </p:txBody>
      </p:sp>
      <p:sp>
        <p:nvSpPr>
          <p:cNvPr id="1050346"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8"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0"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2"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4"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47"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6"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8"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0"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49"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2"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51"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6053"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4"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6"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8"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55"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0"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57"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2"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59"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74"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6"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8"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0"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2" name="正文"/>
          <p:cNvSpPr txBox="1"/>
          <p:nvPr>
            <p:custDataLst>
              <p:tags r:id="rId26"/>
            </p:custDataLst>
          </p:nvPr>
        </p:nvSpPr>
        <p:spPr>
          <a:xfrm>
            <a:off x="608330" y="3688321"/>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搭建目的：促进不同地区小学之间的数字素养教育交流与合作</a:t>
            </a:r>
            <a:endParaRPr altLang="en-US" dirty="0" sz="1200" lang="zh-CN" spc="150">
              <a:solidFill>
                <a:schemeClr val="tx1">
                  <a:lumMod val="65000"/>
                  <a:lumOff val="35000"/>
                </a:schemeClr>
              </a:solidFill>
              <a:latin typeface="+mn-ea"/>
              <a:sym typeface="+mn-ea"/>
            </a:endParaRPr>
          </a:p>
        </p:txBody>
      </p:sp>
      <p:sp>
        <p:nvSpPr>
          <p:cNvPr id="1050384" name="正文"/>
          <p:cNvSpPr txBox="1"/>
          <p:nvPr>
            <p:custDataLst>
              <p:tags r:id="rId27"/>
            </p:custDataLst>
          </p:nvPr>
        </p:nvSpPr>
        <p:spPr>
          <a:xfrm>
            <a:off x="9419336" y="368832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经验分享：如何通过跨区域合作与交流平台提高小学数字素养教育的质量和水平</a:t>
            </a:r>
            <a:endParaRPr altLang="en-US" dirty="0" sz="1200" lang="zh-CN" spc="150">
              <a:solidFill>
                <a:schemeClr val="tx1">
                  <a:lumMod val="65000"/>
                  <a:lumOff val="35000"/>
                </a:schemeClr>
              </a:solidFill>
              <a:latin typeface="+mn-ea"/>
              <a:sym typeface="+mn-ea"/>
            </a:endParaRPr>
          </a:p>
        </p:txBody>
      </p:sp>
      <p:sp>
        <p:nvSpPr>
          <p:cNvPr id="1050386" name="正文"/>
          <p:cNvSpPr txBox="1"/>
          <p:nvPr>
            <p:custDataLst>
              <p:tags r:id="rId28"/>
            </p:custDataLst>
          </p:nvPr>
        </p:nvSpPr>
        <p:spPr>
          <a:xfrm>
            <a:off x="7063330" y="156497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实践案例：某地区小学与对口支援学校开展数字素养教育合作项目</a:t>
            </a:r>
            <a:endParaRPr altLang="en-US" dirty="0" sz="1200" lang="zh-CN" spc="150">
              <a:solidFill>
                <a:schemeClr val="tx1">
                  <a:lumMod val="65000"/>
                  <a:lumOff val="35000"/>
                </a:schemeClr>
              </a:solidFill>
              <a:latin typeface="+mn-ea"/>
              <a:sym typeface="+mn-ea"/>
            </a:endParaRPr>
          </a:p>
        </p:txBody>
      </p:sp>
      <p:sp>
        <p:nvSpPr>
          <p:cNvPr id="1050388" name="正文"/>
          <p:cNvSpPr txBox="1"/>
          <p:nvPr>
            <p:custDataLst>
              <p:tags r:id="rId29"/>
            </p:custDataLst>
          </p:nvPr>
        </p:nvSpPr>
        <p:spPr>
          <a:xfrm>
            <a:off x="2964336" y="1564975"/>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平台功能：分享教学资源、交流教学经验、合作开展教研活动等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422" name="标题 2"/>
          <p:cNvSpPr>
            <a:spLocks noGrp="1"/>
          </p:cNvSpPr>
          <p:nvPr>
            <p:ph type="title" idx="2"/>
          </p:nvPr>
        </p:nvSpPr>
        <p:spPr/>
        <p:txBody>
          <a:bodyPr/>
          <a:p>
            <a:r>
              <a:rPr altLang="en-US" lang="zh-CN"/>
              <a:t>社会力量参与数字素养培养的模式探讨</a:t>
            </a:r>
            <a:endParaRPr altLang="en-US" lang="zh-CN"/>
          </a:p>
        </p:txBody>
      </p:sp>
      <p:sp>
        <p:nvSpPr>
          <p:cNvPr id="1050424"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26"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政府引导：制定相关政策，鼓励社会力量参与数字素养培养。</a:t>
            </a:r>
            <a:endParaRPr altLang="en-US" dirty="0" sz="2000" lang="zh-CN" spc="150">
              <a:solidFill>
                <a:schemeClr val="tx1">
                  <a:lumMod val="75000"/>
                  <a:lumOff val="25000"/>
                </a:schemeClr>
              </a:solidFill>
              <a:latin typeface="+mn-ea"/>
              <a:sym typeface="+mn-ea"/>
            </a:endParaRPr>
          </a:p>
        </p:txBody>
      </p:sp>
      <p:sp>
        <p:nvSpPr>
          <p:cNvPr id="1050428"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30"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32"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企业合作：与教育机构合作，提供实践平台和教学资源。</a:t>
            </a:r>
            <a:endParaRPr altLang="en-US" dirty="0" sz="2000" lang="zh-CN" spc="150">
              <a:solidFill>
                <a:schemeClr val="tx1">
                  <a:lumMod val="75000"/>
                  <a:lumOff val="25000"/>
                </a:schemeClr>
              </a:solidFill>
              <a:latin typeface="+mn-ea"/>
              <a:sym typeface="+mn-ea"/>
            </a:endParaRPr>
          </a:p>
        </p:txBody>
      </p:sp>
      <p:sp>
        <p:nvSpPr>
          <p:cNvPr id="1050434"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36"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38"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社会组织参与：成立相关社会组织，推动数字素养培养的普及和发展。</a:t>
            </a:r>
            <a:endParaRPr altLang="en-US" dirty="0" sz="2000" lang="zh-CN" spc="150">
              <a:solidFill>
                <a:schemeClr val="tx1">
                  <a:lumMod val="75000"/>
                  <a:lumOff val="25000"/>
                </a:schemeClr>
              </a:solidFill>
              <a:latin typeface="+mn-ea"/>
              <a:sym typeface="+mn-ea"/>
            </a:endParaRPr>
          </a:p>
        </p:txBody>
      </p:sp>
      <p:sp>
        <p:nvSpPr>
          <p:cNvPr id="1050440"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42"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44"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个人参与：倡导数字素养教育，提高个人数字素养水平。</a:t>
            </a:r>
            <a:endParaRPr altLang="en-US" dirty="0" sz="2000" lang="zh-CN" spc="150">
              <a:solidFill>
                <a:schemeClr val="tx1">
                  <a:lumMod val="75000"/>
                  <a:lumOff val="25000"/>
                </a:schemeClr>
              </a:solidFill>
              <a:latin typeface="+mn-ea"/>
              <a:sym typeface="+mn-ea"/>
            </a:endParaRPr>
          </a:p>
        </p:txBody>
      </p:sp>
      <p:sp>
        <p:nvSpPr>
          <p:cNvPr id="1050446"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80" name="标题 2"/>
          <p:cNvSpPr>
            <a:spLocks noGrp="1"/>
          </p:cNvSpPr>
          <p:nvPr>
            <p:ph type="title" idx="2"/>
          </p:nvPr>
        </p:nvSpPr>
        <p:spPr/>
        <p:txBody>
          <a:bodyPr/>
          <a:p>
            <a:r>
              <a:rPr altLang="en-US" lang="zh-CN"/>
              <a:t>经验总结与未来展望</a:t>
            </a:r>
            <a:endParaRPr altLang="en-US" lang="zh-CN"/>
          </a:p>
        </p:txBody>
      </p:sp>
      <p:sp>
        <p:nvSpPr>
          <p:cNvPr id="1050482" name="Freeform 27"/>
          <p:cNvSpPr/>
          <p:nvPr>
            <p:custDataLst>
              <p:tags r:id="rId1"/>
            </p:custDataLst>
          </p:nvPr>
        </p:nvSpPr>
        <p:spPr bwMode="auto">
          <a:xfrm>
            <a:off x="608330" y="5919432"/>
            <a:ext cx="189810" cy="174458"/>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484" name="矩形: 圆角 32"/>
          <p:cNvSpPr/>
          <p:nvPr>
            <p:custDataLst>
              <p:tags r:id="rId2"/>
            </p:custDataLst>
          </p:nvPr>
        </p:nvSpPr>
        <p:spPr>
          <a:xfrm flipH="1">
            <a:off x="738343" y="1353440"/>
            <a:ext cx="2241800" cy="483152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86" name="任意多边形: 形状 33"/>
          <p:cNvSpPr/>
          <p:nvPr>
            <p:custDataLst>
              <p:tags r:id="rId3"/>
            </p:custDataLst>
          </p:nvPr>
        </p:nvSpPr>
        <p:spPr bwMode="auto">
          <a:xfrm>
            <a:off x="608330" y="5108304"/>
            <a:ext cx="2217174" cy="91764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488" name="正文"/>
          <p:cNvSpPr txBox="1"/>
          <p:nvPr>
            <p:custDataLst>
              <p:tags r:id="rId4"/>
            </p:custDataLst>
          </p:nvPr>
        </p:nvSpPr>
        <p:spPr>
          <a:xfrm>
            <a:off x="873531" y="1444643"/>
            <a:ext cx="1971629" cy="3643868"/>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经验总结：在数字素养培养中，小学教育应注重学生的实际需求，结合多种教学方法，培养学生的数字素养。</a:t>
            </a:r>
            <a:endParaRPr altLang="en-US" dirty="0" sz="1600" lang="zh-CN" spc="150">
              <a:solidFill>
                <a:schemeClr val="tx1">
                  <a:lumMod val="65000"/>
                  <a:lumOff val="35000"/>
                </a:schemeClr>
              </a:solidFill>
              <a:latin typeface="+mn-ea"/>
            </a:endParaRPr>
          </a:p>
        </p:txBody>
      </p:sp>
      <p:sp>
        <p:nvSpPr>
          <p:cNvPr id="1050490" name="标题"/>
          <p:cNvSpPr txBox="1"/>
          <p:nvPr>
            <p:custDataLst>
              <p:tags r:id="rId5"/>
            </p:custDataLst>
          </p:nvPr>
        </p:nvSpPr>
        <p:spPr>
          <a:xfrm>
            <a:off x="678188" y="5158110"/>
            <a:ext cx="2119731" cy="668767"/>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492" name="Freeform 27"/>
          <p:cNvSpPr/>
          <p:nvPr>
            <p:custDataLst>
              <p:tags r:id="rId6"/>
            </p:custDataLst>
          </p:nvPr>
        </p:nvSpPr>
        <p:spPr bwMode="auto">
          <a:xfrm>
            <a:off x="3473799" y="5919432"/>
            <a:ext cx="189810" cy="174458"/>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494" name="矩形: 圆角 38"/>
          <p:cNvSpPr/>
          <p:nvPr>
            <p:custDataLst>
              <p:tags r:id="rId7"/>
            </p:custDataLst>
          </p:nvPr>
        </p:nvSpPr>
        <p:spPr>
          <a:xfrm flipH="1">
            <a:off x="3603813" y="1353440"/>
            <a:ext cx="2241800" cy="483152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96" name="任意多边形: 形状 39"/>
          <p:cNvSpPr/>
          <p:nvPr>
            <p:custDataLst>
              <p:tags r:id="rId8"/>
            </p:custDataLst>
          </p:nvPr>
        </p:nvSpPr>
        <p:spPr bwMode="auto">
          <a:xfrm>
            <a:off x="3473799" y="5108304"/>
            <a:ext cx="2217174" cy="91764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498" name="正文"/>
          <p:cNvSpPr txBox="1"/>
          <p:nvPr>
            <p:custDataLst>
              <p:tags r:id="rId9"/>
            </p:custDataLst>
          </p:nvPr>
        </p:nvSpPr>
        <p:spPr>
          <a:xfrm>
            <a:off x="3739001" y="1444643"/>
            <a:ext cx="1971629" cy="3643868"/>
          </a:xfrm>
          <a:prstGeom prst="rect"/>
          <a:noFill/>
        </p:spPr>
        <p:txBody>
          <a:bodyPr anchor="ctr" anchorCtr="0" bIns="46800" lIns="90000" rIns="90000" rtlCol="0" tIns="46800" wrap="square">
            <a:normAutofit fontScale="93750"/>
          </a:bodyPr>
          <a:p>
            <a:pPr algn="ctr">
              <a:lnSpc>
                <a:spcPct val="130000"/>
              </a:lnSpc>
              <a:spcAft>
                <a:spcPts val="1000"/>
              </a:spcAft>
            </a:pPr>
            <a:r>
              <a:rPr altLang="en-US" dirty="0" sz="1600" lang="zh-CN" spc="150">
                <a:solidFill>
                  <a:schemeClr val="tx1">
                    <a:lumMod val="65000"/>
                    <a:lumOff val="35000"/>
                  </a:schemeClr>
                </a:solidFill>
                <a:latin typeface="+mn-ea"/>
              </a:rPr>
              <a:t>未来展望：随着数字化时代的不断发展，小学教育中的数字素养培养将更加重要。未来，应进一步加强对数字素养培养的研究和实践，提高小学教育的质量。</a:t>
            </a:r>
            <a:endParaRPr altLang="en-US" dirty="0" sz="1600" lang="zh-CN" spc="150">
              <a:solidFill>
                <a:schemeClr val="tx1">
                  <a:lumMod val="65000"/>
                  <a:lumOff val="35000"/>
                </a:schemeClr>
              </a:solidFill>
              <a:latin typeface="+mn-ea"/>
            </a:endParaRPr>
          </a:p>
        </p:txBody>
      </p:sp>
      <p:sp>
        <p:nvSpPr>
          <p:cNvPr id="1050500" name="标题"/>
          <p:cNvSpPr txBox="1"/>
          <p:nvPr>
            <p:custDataLst>
              <p:tags r:id="rId10"/>
            </p:custDataLst>
          </p:nvPr>
        </p:nvSpPr>
        <p:spPr>
          <a:xfrm>
            <a:off x="3543657" y="5158110"/>
            <a:ext cx="2119731" cy="668767"/>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502" name="Freeform 27"/>
          <p:cNvSpPr/>
          <p:nvPr>
            <p:custDataLst>
              <p:tags r:id="rId11"/>
            </p:custDataLst>
          </p:nvPr>
        </p:nvSpPr>
        <p:spPr bwMode="auto">
          <a:xfrm>
            <a:off x="6339268" y="5919432"/>
            <a:ext cx="189810" cy="174458"/>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504" name="矩形: 圆角 68"/>
          <p:cNvSpPr/>
          <p:nvPr>
            <p:custDataLst>
              <p:tags r:id="rId12"/>
            </p:custDataLst>
          </p:nvPr>
        </p:nvSpPr>
        <p:spPr>
          <a:xfrm flipH="1">
            <a:off x="6469282" y="1353440"/>
            <a:ext cx="2241800" cy="483152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06" name="任意多边形: 形状 69"/>
          <p:cNvSpPr/>
          <p:nvPr>
            <p:custDataLst>
              <p:tags r:id="rId13"/>
            </p:custDataLst>
          </p:nvPr>
        </p:nvSpPr>
        <p:spPr bwMode="auto">
          <a:xfrm>
            <a:off x="6339268" y="5108304"/>
            <a:ext cx="2217174" cy="91764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508" name="正文"/>
          <p:cNvSpPr txBox="1"/>
          <p:nvPr>
            <p:custDataLst>
              <p:tags r:id="rId14"/>
            </p:custDataLst>
          </p:nvPr>
        </p:nvSpPr>
        <p:spPr>
          <a:xfrm>
            <a:off x="6604470" y="1444643"/>
            <a:ext cx="1971629" cy="3643868"/>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实践案例：在数字素养培养的实践中，可以借鉴国内外成功的案例，如开展数字素养课程、建立数字素养评价体系等。</a:t>
            </a:r>
            <a:endParaRPr altLang="en-US" dirty="0" sz="1600" lang="zh-CN" spc="150">
              <a:solidFill>
                <a:schemeClr val="tx1">
                  <a:lumMod val="65000"/>
                  <a:lumOff val="35000"/>
                </a:schemeClr>
              </a:solidFill>
              <a:latin typeface="+mn-ea"/>
            </a:endParaRPr>
          </a:p>
        </p:txBody>
      </p:sp>
      <p:sp>
        <p:nvSpPr>
          <p:cNvPr id="1050510" name="标题"/>
          <p:cNvSpPr txBox="1"/>
          <p:nvPr>
            <p:custDataLst>
              <p:tags r:id="rId15"/>
            </p:custDataLst>
          </p:nvPr>
        </p:nvSpPr>
        <p:spPr>
          <a:xfrm>
            <a:off x="6409126" y="5158110"/>
            <a:ext cx="2119731" cy="668767"/>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512" name="Freeform 27"/>
          <p:cNvSpPr/>
          <p:nvPr>
            <p:custDataLst>
              <p:tags r:id="rId16"/>
            </p:custDataLst>
          </p:nvPr>
        </p:nvSpPr>
        <p:spPr bwMode="auto">
          <a:xfrm>
            <a:off x="9204738" y="5919432"/>
            <a:ext cx="189810" cy="174458"/>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514" name="矩形: 圆角 74"/>
          <p:cNvSpPr/>
          <p:nvPr>
            <p:custDataLst>
              <p:tags r:id="rId17"/>
            </p:custDataLst>
          </p:nvPr>
        </p:nvSpPr>
        <p:spPr>
          <a:xfrm flipH="1">
            <a:off x="9335398" y="1353440"/>
            <a:ext cx="2241800" cy="4831527"/>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516" name="任意多边形: 形状 75"/>
          <p:cNvSpPr/>
          <p:nvPr>
            <p:custDataLst>
              <p:tags r:id="rId18"/>
            </p:custDataLst>
          </p:nvPr>
        </p:nvSpPr>
        <p:spPr bwMode="auto">
          <a:xfrm>
            <a:off x="9204738" y="5108304"/>
            <a:ext cx="2217174" cy="917645"/>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518" name="正文"/>
          <p:cNvSpPr txBox="1"/>
          <p:nvPr>
            <p:custDataLst>
              <p:tags r:id="rId19"/>
            </p:custDataLst>
          </p:nvPr>
        </p:nvSpPr>
        <p:spPr>
          <a:xfrm>
            <a:off x="9469939" y="1444643"/>
            <a:ext cx="1971629" cy="3643868"/>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经验分享：分享数字素养培养中的成功经验和教训，为其他小学教育提供参考和借鉴。</a:t>
            </a:r>
            <a:endParaRPr altLang="en-US" dirty="0" sz="1600" lang="zh-CN" spc="150">
              <a:solidFill>
                <a:schemeClr val="tx1">
                  <a:lumMod val="65000"/>
                  <a:lumOff val="35000"/>
                </a:schemeClr>
              </a:solidFill>
              <a:latin typeface="+mn-ea"/>
            </a:endParaRPr>
          </a:p>
        </p:txBody>
      </p:sp>
      <p:sp>
        <p:nvSpPr>
          <p:cNvPr id="1050520" name="标题"/>
          <p:cNvSpPr txBox="1"/>
          <p:nvPr>
            <p:custDataLst>
              <p:tags r:id="rId20"/>
            </p:custDataLst>
          </p:nvPr>
        </p:nvSpPr>
        <p:spPr>
          <a:xfrm>
            <a:off x="9275242" y="5158110"/>
            <a:ext cx="2119731" cy="668767"/>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554" name="文本占位符 4"/>
          <p:cNvSpPr>
            <a:spLocks noGrp="1"/>
          </p:cNvSpPr>
          <p:nvPr>
            <p:ph type="body" idx="2"/>
            <p:custDataLst>
              <p:tags r:id="rId1"/>
            </p:custDataLst>
          </p:nvPr>
        </p:nvSpPr>
        <p:spPr/>
        <p:txBody>
          <a:bodyPr/>
          <a:p>
            <a:r>
              <a:rPr altLang="en-US" lang="zh-CN"/>
              <a:t>汇报人：</a:t>
            </a:r>
            <a:r>
              <a:rPr altLang="zh-CN" lang="en-US"/>
              <a:t>XX</a:t>
            </a:r>
            <a:endParaRPr altLang="en-US" dirty="0" lang="zh-CN"/>
          </a:p>
        </p:txBody>
      </p:sp>
      <p:sp>
        <p:nvSpPr>
          <p:cNvPr id="1050556"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6*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6*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6*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6*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6*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0_6*l_h_i*1_5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5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80_6*l_h_i*1_6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6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28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6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61.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0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204.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4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49.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3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5"/>
</p:tagLst>
</file>

<file path=ppt/tags/tag31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38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6"/>
</p:tagLst>
</file>

<file path=ppt/tags/tag38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3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4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456.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2024-01-03T12:40:49Z</dcterms:created>
  <dcterms:modified xsi:type="dcterms:W3CDTF">2024-01-03T12:40:49Z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06adaecfa5b440418318c3afc546d36d_21</vt:lpwstr>
  </property>
</Properties>
</file>