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  <p:sldId id="331" r:id="rId19"/>
    <p:sldId id="334" r:id="rId20"/>
    <p:sldId id="337" r:id="rId21"/>
    <p:sldId id="340" r:id="rId22"/>
    <p:sldId id="343" r:id="rId23"/>
    <p:sldId id="346" r:id="rId24"/>
    <p:sldId id="349" r:id="rId25"/>
    <p:sldId id="352" r:id="rId26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22"/>
        <p:guide pos="382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tags" Target="tags/tag26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handoutMaster" Target="handoutMasters/handoutMaster1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solidFill>
            <a:schemeClr val="tx2">
              <a:lumMod val="60000"/>
              <a:lumOff val="4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ags" Target="../tags/tag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tags" Target="../tags/tag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tags" Target="../tags/tag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Relationship Id="rId3" Type="http://schemas.openxmlformats.org/officeDocument/2006/relationships/tags" Target="../tags/tag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1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4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5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887095" y="718185"/>
            <a:ext cx="10264140" cy="62776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</a:lstStyle>
          <a:p>
            <a:pPr algn="ctr"/>
            <a:endParaRPr lang="zh-CN" altLang="en-US" sz="6000" b="0" noProof="1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lang="zh-CN" altLang="en-US" sz="6000" b="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   第一部分</a:t>
            </a:r>
            <a:r>
              <a:rPr lang="en-US" altLang="zh-CN" sz="6000" b="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 </a:t>
            </a:r>
            <a:r>
              <a:rPr lang="zh-CN" altLang="en-US" sz="6000" b="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夯实基础过教材，名师讲解提能力</a:t>
            </a:r>
          </a:p>
          <a:p>
            <a:pPr algn="ctr"/>
            <a:endParaRPr sz="5400" b="0" noProof="1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sz="5400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专题六 法律伴我们成长</a:t>
            </a:r>
            <a:endParaRPr lang="zh-CN" altLang="en-US" sz="5400"/>
          </a:p>
          <a:p>
            <a:pPr algn="ctr"/>
            <a:endParaRPr sz="5400" b="0" noProof="1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endParaRPr lang="zh-CN" altLang="en-US" sz="6000" noProof="1">
              <a:effectLst>
                <a:outerShdw blurRad="38100" dist="38100" dir="2700000">
                  <a:srgbClr val="C0C0C0"/>
                </a:outerShdw>
              </a:effectLst>
              <a:latin typeface="等线"/>
              <a:ea typeface="等线" panose="02010600030101010101" charset="-122"/>
              <a:cs typeface="+mn-cs"/>
              <a:sym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矩形 17"/>
          <p:cNvSpPr/>
          <p:nvPr/>
        </p:nvSpPr>
        <p:spPr>
          <a:xfrm>
            <a:off x="2924810" y="199072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考点解读</a:t>
            </a:r>
          </a:p>
        </p:txBody>
      </p:sp>
      <p:sp>
        <p:nvSpPr>
          <p:cNvPr id="20" name="矩形 19"/>
          <p:cNvSpPr/>
          <p:nvPr/>
        </p:nvSpPr>
        <p:spPr>
          <a:xfrm>
            <a:off x="2924810" y="296418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基础闯关</a:t>
            </a:r>
          </a:p>
        </p:txBody>
      </p:sp>
      <p:sp>
        <p:nvSpPr>
          <p:cNvPr id="22" name="矩形 21"/>
          <p:cNvSpPr/>
          <p:nvPr/>
        </p:nvSpPr>
        <p:spPr>
          <a:xfrm>
            <a:off x="2924810" y="393763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名师讲解</a:t>
            </a:r>
          </a:p>
        </p:txBody>
      </p:sp>
      <p:sp>
        <p:nvSpPr>
          <p:cNvPr id="24" name="矩形 23"/>
          <p:cNvSpPr/>
          <p:nvPr/>
        </p:nvSpPr>
        <p:spPr>
          <a:xfrm>
            <a:off x="2924810" y="491109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提分强化练</a:t>
            </a:r>
          </a:p>
        </p:txBody>
      </p:sp>
      <p:sp>
        <p:nvSpPr>
          <p:cNvPr id="8" name="矩形 7"/>
          <p:cNvSpPr/>
          <p:nvPr userDrawn="1"/>
        </p:nvSpPr>
        <p:spPr>
          <a:xfrm>
            <a:off x="2028190" y="199072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01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2028190" y="292608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02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2028190" y="393763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03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21" name="矩形 20"/>
          <p:cNvSpPr/>
          <p:nvPr userDrawn="1"/>
        </p:nvSpPr>
        <p:spPr>
          <a:xfrm>
            <a:off x="2028190" y="493141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04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942975" y="1091073"/>
            <a:ext cx="10515600" cy="1823577"/>
          </a:xfrm>
        </p:spPr>
        <p:txBody>
          <a:bodyPr/>
          <a:lstStyle/>
          <a:p>
            <a:r>
              <a:rPr lang="en-US" altLang="zh-CN"/>
              <a:t>01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838200" y="3715080"/>
            <a:ext cx="10515600" cy="1391570"/>
          </a:xfrm>
        </p:spPr>
        <p:txBody>
          <a:bodyPr/>
          <a:lstStyle/>
          <a:p>
            <a:r>
              <a:rPr lang="zh-CN" altLang="en-US" sz="4800"/>
              <a:t>考点解读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1019743" y="403759"/>
            <a:ext cx="1808480" cy="5835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考点解读</a:t>
            </a:r>
            <a:endParaRPr lang="zh-CN" altLang="zh-CN" sz="4000" b="1" u="sng">
              <a:solidFill>
                <a:srgbClr val="00B0F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440" y="987425"/>
            <a:ext cx="9468485" cy="532003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1019743" y="403759"/>
            <a:ext cx="1808480" cy="5835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考点解读</a:t>
            </a:r>
            <a:endParaRPr lang="zh-CN" altLang="zh-CN" sz="4000" b="1" u="sng">
              <a:solidFill>
                <a:srgbClr val="00B0F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270" y="987425"/>
            <a:ext cx="9007475" cy="524637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1019743" y="403759"/>
            <a:ext cx="1808480" cy="5835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考点解读</a:t>
            </a:r>
            <a:endParaRPr lang="zh-CN" altLang="zh-CN" sz="4000" b="1" u="sng">
              <a:solidFill>
                <a:srgbClr val="00B0F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355" y="1327150"/>
            <a:ext cx="10203815" cy="504317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02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/>
              <a:t>基础闯关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122680" y="356235"/>
            <a:ext cx="18649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基础闯关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42645" y="1142365"/>
            <a:ext cx="10474960" cy="59080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1.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（2021·柳州）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2021年2月，教育部发布《关于加强中小学生手机管理工作的通知》，要求中小学生原则上不得将手机带入校园，确有需求的，须家长同意并提出书面申请，进校后手机要由学校统一保管，禁止带入课堂。该举措（   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①给予学生特殊保护和关爱 ②目的在于禁止学生参与网络生活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③彻底根除学生手机依赖症 ④有利于学校依法管理学生的手机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A ①③    B ①④    C ②③      D ②④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【答案】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B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122680" y="356235"/>
            <a:ext cx="18649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基础闯关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38200" y="711200"/>
            <a:ext cx="10863580" cy="65544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（2021·贵港）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2021年4月28日，北流市发生社会人员持刀伤害幼儿园师生案件，2名学生死亡，16名师生受伤，社会影响十分恶劣。中央领导高度重视，并作出重要批示。教育部会同公安部第一时间派出督导组，赶赴现场指导处置。材料表明（  ）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①党和政府重视对未成年人的保护 ②未成年人要增强自我保护意识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③督导组对未成年人实施司法保护 ④教育部对未成年人实施社会保护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①②③   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①③④     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①②④    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②③④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【答案】C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122680" y="356235"/>
            <a:ext cx="18649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基础闯关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69925" y="1028700"/>
            <a:ext cx="10995025" cy="59080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3.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近年来，校园欺凌事件频频发生，全社会高度关注，国家也出台了一系列措施防范和惩治校园欺凌，校园欺凌事件有下降的趋势。但是，校园欺凌并未走远。当遭遇校园欺凌时，我们应该（   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①告诉父母，报告老师和学校 ②找人教训欺负自己的人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③害怕被打击报复，忍气吞声 ④必要时用法律来维护自己的人身安全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①③  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②③    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①④      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③④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【答案】C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122680" y="356235"/>
            <a:ext cx="18649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基础闯关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7685" y="2125980"/>
            <a:ext cx="3274695" cy="29908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07060" y="1280795"/>
            <a:ext cx="10751185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（2020·衢州）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下面的漫画《身边的“毒”》告诉我们应该（  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践行美德，接受善意邀请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保护自己，远离不良诱惑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敬畏生命，减少社会交往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适当尝试，提高免疫能力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【答案】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B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55650" y="1030605"/>
            <a:ext cx="10681335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近年来，各种侵害未成年人的犯罪屡见报端。柳州市某中学就未成年人的安全问题开展了一次校园宣传活动，请你参与并回答下列问题。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800">
                <a:solidFill>
                  <a:srgbClr val="00B0F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材料一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：为确保校园安全，当地政府、教委等有关部门以及各级各类学校纷纷联合行动，共同参与到中小学校园“安全保卫战”中来。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（1）结合材料一，谈谈这里体现了对未成年人的哪些保护。</a:t>
            </a: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22680" y="356235"/>
            <a:ext cx="18649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基础闯关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576830" y="5770880"/>
            <a:ext cx="684593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学校保护、社会保护。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565150" y="1123315"/>
            <a:ext cx="10720705" cy="31076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0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r>
              <a:rPr lang="zh-CN" altLang="en-US" sz="2800">
                <a:solidFill>
                  <a:srgbClr val="00B0F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  <a:sym typeface="+mn-ea"/>
              </a:rPr>
              <a:t>材料二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  <a:sym typeface="+mn-ea"/>
              </a:rPr>
              <a:t>：习近平总书记指出，孩子们成长得更好，是我们最大的心愿，对损害少年儿童权益、破坏少年儿童身心健康的言行，要坚决防止和依法打击。当前，未成年人保护工作面临着新的形势，需要以新的理念为引领，重拳打击侵害未成年人犯罪，形成新的更大威慑，为未成年人提供更有力保护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宋体" panose="02010600030101010101" pitchFamily="2" charset="-122"/>
            </a:endParaRPr>
          </a:p>
          <a:p>
            <a:pPr fontAlgn="auto">
              <a:lnSpc>
                <a:spcPct val="10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（2）国家为什么要重拳打击侵害未成年人犯罪，为未成年人提供更有力保护？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122680" y="356235"/>
            <a:ext cx="18649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基础闯关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81710" y="4414520"/>
            <a:ext cx="1011174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/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①未成年人身心发育尚不成熟，自我保护能力较弱，辨别是非能力和自我控制能力不强，容易受到不良因素的影响和不法侵害；②未成年人的生存和发展事关人类的未来，保护未成年人的合法权益是人类文明和社会进步的应有之义；③有利于保障未成年人健康成长，维护家庭幸福，促进社会和谐稳定；④有利于维护社会公平正义；等等。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（答出两点即可）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2"/>
      <p:bldP spid="4" grpId="3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03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/>
              <a:t>名师讲解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122680" y="356235"/>
            <a:ext cx="18649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eaLnBrk="0"/>
            <a:r>
              <a:rPr lang="zh-CN" altLang="zh-CN" sz="3200" b="1" u="sng">
                <a:solidFill>
                  <a:srgbClr val="00B0F0"/>
                </a:solidFill>
              </a:rPr>
              <a:t>名师讲解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84225" y="1005205"/>
            <a:ext cx="11025505" cy="5539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（2020·湖州）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针对延期开学期间学生出现的烦躁、焦虑等情绪，“湖州37℃心理”工作室通过热线电话、电视专题片等多种方式，为青少年撑起一把温暖的心灵守护伞。此举体现了对未成年人的（  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A 家庭保护   B 学校保护    C 社会保护    D 司法保护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【答案】C</a:t>
            </a:r>
          </a:p>
          <a:p>
            <a:pPr fontAlgn="auto">
              <a:lnSpc>
                <a:spcPct val="150000"/>
              </a:lnSpc>
            </a:pPr>
            <a:r>
              <a:rPr lang="zh-CN" altLang="en-US" sz="2000">
                <a:solidFill>
                  <a:srgbClr val="00B0F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【解析】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本题以疫情热点考查“四个保护”的区别。社会保护的实施主体包括国家、政府、企事业组织、机关团体以及社会人士；学校保护的实施主体为学校等教育机构；司法保护的实施主体为公检法以及司法行政部门；家庭保护的实施主体为父母或其他监护人。由题干信息可知，实施行为的主体是“湖州37℃心理”工作室，因此体现的是对未成年人的社会保护，故C符合题意；题干未涉及家庭、学校、司法保护，故A、B、D不符合题意。故选C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04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/>
              <a:t>提分强化练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949960" y="514985"/>
            <a:ext cx="27470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zh-CN" sz="3200" b="1" u="sng">
                <a:solidFill>
                  <a:srgbClr val="00B0F0"/>
                </a:solidFill>
                <a:sym typeface="+mn-ea"/>
              </a:rPr>
              <a:t>提分强化练</a:t>
            </a:r>
            <a:endParaRPr lang="zh-CN" altLang="zh-CN" sz="3200" b="1" u="sng">
              <a:solidFill>
                <a:srgbClr val="00B0F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49960" y="1282700"/>
            <a:ext cx="10906760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1.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（2020·嘉兴）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电影《少年的你》引发人们对“校园霸凌”话题的关注和热议。同为“少年的你”，如果遭遇“校园霸凌”，应该（   ）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积极求助，依法维权    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严格执法，惩恶扬善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逆来顺受，明哲保身    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敢于斗争，伺机报复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【答案】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A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61010" y="1380490"/>
            <a:ext cx="11172825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（2020·柳州）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柳州市各级公立医院坚持公益属性，2010-2019年组织专家走进全市中小学开展爱眼公益讲座579场，惠及广大中小学生。这体现了对未成年人的（  ）</a:t>
            </a:r>
          </a:p>
          <a:p>
            <a:pPr algn="l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家庭保护      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学校保护  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司法保护     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社会保护</a:t>
            </a: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【答案】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D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50000"/>
              </a:lnSpc>
            </a:pP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49960" y="514985"/>
            <a:ext cx="27470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zh-CN" sz="3200" b="1" u="sng">
                <a:solidFill>
                  <a:srgbClr val="00B0F0"/>
                </a:solidFill>
                <a:sym typeface="+mn-ea"/>
              </a:rPr>
              <a:t>提分强化练</a:t>
            </a:r>
            <a:endParaRPr lang="zh-CN" altLang="zh-CN" sz="3200" b="1" u="sng">
              <a:solidFill>
                <a:srgbClr val="00B0F0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949960" y="514985"/>
            <a:ext cx="27470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zh-CN" sz="3200" b="1" u="sng">
                <a:solidFill>
                  <a:srgbClr val="00B0F0"/>
                </a:solidFill>
                <a:sym typeface="+mn-ea"/>
              </a:rPr>
              <a:t>提分强化练</a:t>
            </a:r>
            <a:endParaRPr lang="zh-CN" altLang="zh-CN" sz="3200" b="1" u="sng">
              <a:solidFill>
                <a:srgbClr val="00B0F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67385" y="1216025"/>
            <a:ext cx="10456545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3.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（2020·贵港）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2020年4月3日，贵港市教育局发布《贵港市教育局2020年预防学生溺水工作方案》通知，要求各中小学校按工作方案落实责任，全力避免学生溺水事故发生。这体现了对未成年人的（   ）</a:t>
            </a: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家庭保护    B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学校保护   C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司法保护   D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社会保护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【答案】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D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949960" y="514985"/>
            <a:ext cx="27470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zh-CN" sz="3200" b="1" u="sng">
                <a:solidFill>
                  <a:srgbClr val="00B0F0"/>
                </a:solidFill>
                <a:sym typeface="+mn-ea"/>
              </a:rPr>
              <a:t>提分强化练</a:t>
            </a:r>
            <a:endParaRPr lang="zh-CN" altLang="zh-CN" sz="3200" b="1" u="sng">
              <a:solidFill>
                <a:srgbClr val="00B0F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23570" y="1223010"/>
            <a:ext cx="10970895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en-US" altLang="zh-CN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4.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（2021·梧州）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（法律伴我成长）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800">
                <a:solidFill>
                  <a:srgbClr val="00B0F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材料一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2020年10月17日，全国人大常委会表决通过《中华人民共和国未成年人保护法》修订案。该法在原有的“四大保护”基础上，新增政府保护和网络保护。条文从72条增至132条。作为教育行政部门，梧州市教育局第一时间行动起来，于2021年3月，联合多家单位在我市中小学开展了“开学法治教育第一课”普法宣传活动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949960" y="514985"/>
            <a:ext cx="27470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zh-CN" sz="3200" b="1" u="sng">
                <a:solidFill>
                  <a:srgbClr val="00B0F0"/>
                </a:solidFill>
                <a:sym typeface="+mn-ea"/>
              </a:rPr>
              <a:t>提分强化练</a:t>
            </a:r>
            <a:endParaRPr lang="zh-CN" altLang="zh-CN" sz="3200" b="1" u="sng">
              <a:solidFill>
                <a:srgbClr val="00B0F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49960" y="1188085"/>
            <a:ext cx="10503535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 fontAlgn="auto">
              <a:lnSpc>
                <a:spcPct val="15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r>
              <a:rPr lang="en-US" altLang="zh-CN" sz="28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2800">
                <a:solidFill>
                  <a:srgbClr val="00B0F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材料二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：2020年12月26日，全国人大常委会表决通过了刑法修正案（十一），对法定最低刑事责任年龄下调至十二周岁，规定“已满十二周岁不满十四周岁的人，犯故意杀人、故意伤害罪，致人死亡或者以特别残忍手段致人重伤造成严重残疾，情节恶劣，经最高人民检察院核准追诉的，应当负刑事责任。”</a:t>
            </a:r>
          </a:p>
          <a:p>
            <a:pPr algn="l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（1）材料一中，梧州市教育局对未成年人实施的是什么保护，贯彻了什么基本方略？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社会保护;依法治国基本方略。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949960" y="514985"/>
            <a:ext cx="27470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zh-CN" sz="3200" b="1" u="sng">
                <a:solidFill>
                  <a:srgbClr val="00B0F0"/>
                </a:solidFill>
                <a:sym typeface="+mn-ea"/>
              </a:rPr>
              <a:t>提分强化练</a:t>
            </a:r>
            <a:endParaRPr lang="zh-CN" altLang="zh-CN" sz="3200" b="1" u="sng">
              <a:solidFill>
                <a:srgbClr val="00B0F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7385" y="1357630"/>
            <a:ext cx="10962640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（2）结合材料一，谈谈修订未成年人保护法有什么意义。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①修订未成年人保护法体现我国对未成年人给予的特殊保护；</a:t>
            </a: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②未成年人身心发育尚不成熟，自我保护能力较弱，辨别是非能力和自控能力不强；</a:t>
            </a: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③未成年人的生存和发展事关人类的未来，给予特殊保护已经成为人类的共识；</a:t>
            </a: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④修订未成年人保护法有利于完善未成年人保护体系，有利于营造未成年人成长的良好环境，筑牢成长“保护墙”。</a:t>
            </a:r>
            <a:endParaRPr lang="zh-CN" altLang="en-US" b="1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589280" y="1431290"/>
            <a:ext cx="1076833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（3）材料二中，刑事责任年龄的下调，对青少年预防犯罪有什么警示？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949960" y="514985"/>
            <a:ext cx="27470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zh-CN" sz="3200" b="1" u="sng">
                <a:solidFill>
                  <a:srgbClr val="00B0F0"/>
                </a:solidFill>
                <a:sym typeface="+mn-ea"/>
              </a:rPr>
              <a:t>提分强化练</a:t>
            </a:r>
            <a:endParaRPr lang="zh-CN" altLang="zh-CN" sz="3200" b="1" u="sng">
              <a:solidFill>
                <a:srgbClr val="00B0F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83030" y="2615565"/>
            <a:ext cx="9180830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①要珍惜美好生活，认清违法犯罪的危害，远离犯罪。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②预防违法犯罪，需要我们杜绝不良行为。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③要增强法治观念，从小事做起，避免沾染不良习气，依法自律，做一个自觉守法的人，防患于未然。</a:t>
            </a:r>
          </a:p>
          <a:p>
            <a:pPr fontAlgn="auto">
              <a:lnSpc>
                <a:spcPct val="150000"/>
              </a:lnSpc>
            </a:pP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93</Paragraphs>
  <Slides>23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baseType="lpstr" size="24">
      <vt:lpstr>Office 主题</vt:lpstr>
      <vt:lpstr>Slide 1</vt:lpstr>
      <vt:lpstr>Slide 2</vt:lpstr>
      <vt:lpstr>考点解读</vt:lpstr>
      <vt:lpstr>Slide 4</vt:lpstr>
      <vt:lpstr>Slide 5</vt:lpstr>
      <vt:lpstr>Slide 6</vt:lpstr>
      <vt:lpstr>基础闯关</vt:lpstr>
      <vt:lpstr>Slide 8</vt:lpstr>
      <vt:lpstr>Slide 9</vt:lpstr>
      <vt:lpstr>Slide 10</vt:lpstr>
      <vt:lpstr>Slide 11</vt:lpstr>
      <vt:lpstr>Slide 12</vt:lpstr>
      <vt:lpstr>Slide 13</vt:lpstr>
      <vt:lpstr>名师讲解</vt:lpstr>
      <vt:lpstr>Slide 15</vt:lpstr>
      <vt:lpstr>提分强化练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238</cp:revision>
  <dcterms:created xsi:type="dcterms:W3CDTF">2019-06-19T02:08:00Z</dcterms:created>
  <dcterms:modified xsi:type="dcterms:W3CDTF">2021-10-21T01:25:18Z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98FB7A77B7A3490C9E8CD624FE8BBD2D</vt:lpwstr>
  </property>
  <property fmtid="{D5CDD505-2E9C-101B-9397-08002B2CF9AE}" pid="3" name="KSOProductBuildVer">
    <vt:lpwstr>2052-11.1.0.11365</vt:lpwstr>
  </property>
</Properties>
</file>