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56" r:id="rId1"/>
    <p:sldMasterId id="2147494393" r:id="rId2"/>
  </p:sldMasterIdLst>
  <p:notesMasterIdLst>
    <p:notesMasterId r:id="rId3"/>
  </p:notesMasterIdLst>
  <p:sldIdLst>
    <p:sldId id="4821" r:id="rId4"/>
    <p:sldId id="4824" r:id="rId5"/>
    <p:sldId id="4827" r:id="rId6"/>
    <p:sldId id="4830" r:id="rId7"/>
    <p:sldId id="4833" r:id="rId8"/>
    <p:sldId id="4836" r:id="rId9"/>
    <p:sldId id="4839" r:id="rId10"/>
    <p:sldId id="4842" r:id="rId11"/>
    <p:sldId id="4845" r:id="rId12"/>
    <p:sldId id="4848" r:id="rId13"/>
    <p:sldId id="4851" r:id="rId14"/>
    <p:sldId id="4854" r:id="rId15"/>
    <p:sldId id="4857" r:id="rId16"/>
    <p:sldId id="4860" r:id="rId17"/>
    <p:sldId id="4863" r:id="rId18"/>
    <p:sldId id="4866" r:id="rId19"/>
    <p:sldId id="4869" r:id="rId20"/>
    <p:sldId id="4872" r:id="rId21"/>
    <p:sldId id="4875" r:id="rId22"/>
    <p:sldId id="4878" r:id="rId23"/>
    <p:sldId id="4881" r:id="rId24"/>
    <p:sldId id="4884" r:id="rId25"/>
    <p:sldId id="4887" r:id="rId26"/>
    <p:sldId id="4890" r:id="rId27"/>
    <p:sldId id="4893" r:id="rId28"/>
    <p:sldId id="4896" r:id="rId29"/>
    <p:sldId id="4899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57" r:id="rId1"/>
    <p:sldLayoutId id="2147494358" r:id="rId2"/>
    <p:sldLayoutId id="2147494359" r:id="rId3"/>
    <p:sldLayoutId id="2147494360" r:id="rId4"/>
    <p:sldLayoutId id="2147494361" r:id="rId5"/>
    <p:sldLayoutId id="2147494362" r:id="rId6"/>
    <p:sldLayoutId id="2147494363" r:id="rId7"/>
    <p:sldLayoutId id="2147494364" r:id="rId8"/>
    <p:sldLayoutId id="2147494365" r:id="rId9"/>
    <p:sldLayoutId id="2147494366" r:id="rId10"/>
    <p:sldLayoutId id="214749436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94" r:id="rId1"/>
    <p:sldLayoutId id="2147494395" r:id="rId2"/>
    <p:sldLayoutId id="2147494396" r:id="rId3"/>
    <p:sldLayoutId id="2147494397" r:id="rId4"/>
    <p:sldLayoutId id="2147494398" r:id="rId5"/>
    <p:sldLayoutId id="2147494399" r:id="rId6"/>
    <p:sldLayoutId id="2147494400" r:id="rId7"/>
    <p:sldLayoutId id="2147494401" r:id="rId8"/>
    <p:sldLayoutId id="2147494402" r:id="rId9"/>
    <p:sldLayoutId id="2147494403" r:id="rId10"/>
    <p:sldLayoutId id="214749440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tags" Target="../tags/tag124.xml"/><Relationship Id="rId14" Type="http://schemas.openxmlformats.org/officeDocument/2006/relationships/tags" Target="../tags/tag125.xml"/><Relationship Id="rId15" Type="http://schemas.openxmlformats.org/officeDocument/2006/relationships/tags" Target="../tags/tag126.xml"/><Relationship Id="rId16" Type="http://schemas.openxmlformats.org/officeDocument/2006/relationships/tags" Target="../tags/tag127.xml"/><Relationship Id="rId17" Type="http://schemas.openxmlformats.org/officeDocument/2006/relationships/tags" Target="../tags/tag128.xml"/><Relationship Id="rId18" Type="http://schemas.openxmlformats.org/officeDocument/2006/relationships/tags" Target="../tags/tag129.xml"/><Relationship Id="rId19" Type="http://schemas.openxmlformats.org/officeDocument/2006/relationships/tags" Target="../tags/tag130.xml"/><Relationship Id="rId20" Type="http://schemas.openxmlformats.org/officeDocument/2006/relationships/tags" Target="../tags/tag131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tags" Target="../tags/tag250.xml"/><Relationship Id="rId22" Type="http://schemas.openxmlformats.org/officeDocument/2006/relationships/tags" Target="../tags/tag251.xml"/><Relationship Id="rId23" Type="http://schemas.openxmlformats.org/officeDocument/2006/relationships/tags" Target="../tags/tag252.xml"/><Relationship Id="rId24" Type="http://schemas.openxmlformats.org/officeDocument/2006/relationships/tags" Target="../tags/tag253.xml"/><Relationship Id="rId25" Type="http://schemas.openxmlformats.org/officeDocument/2006/relationships/tags" Target="../tags/tag254.xml"/><Relationship Id="rId26" Type="http://schemas.openxmlformats.org/officeDocument/2006/relationships/tags" Target="../tags/tag255.xml"/><Relationship Id="rId27" Type="http://schemas.openxmlformats.org/officeDocument/2006/relationships/tags" Target="../tags/tag256.xml"/><Relationship Id="rId28" Type="http://schemas.openxmlformats.org/officeDocument/2006/relationships/tags" Target="../tags/tag257.xml"/><Relationship Id="rId29" Type="http://schemas.openxmlformats.org/officeDocument/2006/relationships/tags" Target="../tags/tag25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tags" Target="../tags/tag365.xml"/><Relationship Id="rId18" Type="http://schemas.openxmlformats.org/officeDocument/2006/relationships/tags" Target="../tags/tag366.xml"/><Relationship Id="rId19" Type="http://schemas.openxmlformats.org/officeDocument/2006/relationships/tags" Target="../tags/tag367.xml"/><Relationship Id="rId20" Type="http://schemas.openxmlformats.org/officeDocument/2006/relationships/tags" Target="../tags/tag368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小学网络安全教育的最佳实践案例分析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079475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079625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了解小学网络安全教育的重要性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13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2" y="284081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6359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分析最佳实践案例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609409" y="2821850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609330" y="3344545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总结最佳实践案例的特点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343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2079475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2079625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探讨如何推广最佳实践案例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6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813275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5344442" y="480749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5344160" y="533019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提出改进建议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60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078242" y="482677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4" name="序号"/>
          <p:cNvSpPr txBox="1"/>
          <p:nvPr>
            <p:custDataLst>
              <p:tags r:id="rId17"/>
            </p:custDataLst>
          </p:nvPr>
        </p:nvSpPr>
        <p:spPr>
          <a:xfrm>
            <a:off x="8609409" y="4788536"/>
            <a:ext cx="1317613" cy="4167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Six.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18"/>
            </p:custDataLst>
          </p:nvPr>
        </p:nvSpPr>
        <p:spPr>
          <a:xfrm>
            <a:off x="8609330" y="5311140"/>
            <a:ext cx="2868295" cy="1043940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展望未来发展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3" name="直接连接符 5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343209" y="4807818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了解小学网络安全教育的重要性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保护学生免受网络威胁</a:t>
            </a:r>
            <a:endParaRPr altLang="en-US" lang="zh-CN"/>
          </a:p>
        </p:txBody>
      </p:sp>
      <p:sp>
        <p:nvSpPr>
          <p:cNvPr id="10489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防止网络诈骗和网络欺凌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防止网络病毒和恶意软件的攻击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培养网络安全意识和技能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保护个人信息和隐私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培养良好的网络使用习惯</a:t>
            </a:r>
            <a:endParaRPr altLang="en-US" lang="zh-CN"/>
          </a:p>
        </p:txBody>
      </p:sp>
      <p:sp>
        <p:nvSpPr>
          <p:cNvPr id="104898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1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定期进行网络安全教育，提高小学生的安全意识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社会应加强对网络安全的宣传和监管，营造健康的网络环境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学校应建立完善的网络安全管理制度，规范学生上网行为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家长应引导孩子正确使用网络，避免沉迷和不良信息接触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提高学生网络素养</a:t>
            </a:r>
            <a:endParaRPr altLang="en-US" lang="zh-CN"/>
          </a:p>
        </p:txBody>
      </p:sp>
      <p:sp>
        <p:nvSpPr>
          <p:cNvPr id="104906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了解网络安全的定义和重要性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掌握个人信息保护的方法和技巧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学会识别网络诈骗和网络谣言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培养良好的网络道德和行为习惯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分析最佳实践案例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案例一：某小学的网络安全教育课程</a:t>
            </a:r>
            <a:endParaRPr altLang="en-US" lang="zh-CN"/>
          </a:p>
        </p:txBody>
      </p:sp>
      <p:sp>
        <p:nvSpPr>
          <p:cNvPr id="104915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5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课程目标：提高学生们的网络安全意识和技能，预防网络诈骗和保护个人信息。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课程内容：讲解网络安全基础知识，如何设置复杂的密码，如何辨别可疑链接等。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教学方法：采用互动游戏、角色扮演等形式，增强学生们的参与感和记忆。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7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7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课程效果：通过问卷调查和实际操作测试，评估学生们的学习效果和网络安全意识。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案例二：某小学的网络安全教育活动</a:t>
            </a:r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"/>
            </p:custDataLst>
          </p:nvPr>
        </p:nvSpPr>
        <p:spPr>
          <a:xfrm>
            <a:off x="2821134" y="2000074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活动背景：某小学为了提高学生的网络安全意识，开展了一系列网络安全教育活动。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标题"/>
          <p:cNvSpPr txBox="1"/>
          <p:nvPr>
            <p:custDataLst>
              <p:tags r:id="rId2"/>
            </p:custDataLst>
          </p:nvPr>
        </p:nvSpPr>
        <p:spPr>
          <a:xfrm>
            <a:off x="2821807" y="149040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0" name="标题"/>
          <p:cNvSpPr txBox="1"/>
          <p:nvPr>
            <p:custDataLst>
              <p:tags r:id="rId3"/>
            </p:custDataLst>
          </p:nvPr>
        </p:nvSpPr>
        <p:spPr>
          <a:xfrm>
            <a:off x="2821807" y="5142840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2821807" y="5652515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 fontScale="5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该案例的成功之处在于将网络安全教育与实际生活紧密结合，通过多种形式的活动来提高学生的参与度和认知度。同时，该案例也注重培养学生的自主探究能力和团队协作精神，对于其他学校开展类似活动具有一定的借鉴意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5"/>
            </p:custDataLst>
          </p:nvPr>
        </p:nvSpPr>
        <p:spPr>
          <a:xfrm>
            <a:off x="2821807" y="3217106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活动内容：该活动主要包括网络安全知识讲座、网络安全演练和网络安全主题班会等形式。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标题"/>
          <p:cNvSpPr txBox="1"/>
          <p:nvPr>
            <p:custDataLst>
              <p:tags r:id="rId6"/>
            </p:custDataLst>
          </p:nvPr>
        </p:nvSpPr>
        <p:spPr>
          <a:xfrm>
            <a:off x="2822479" y="2708104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28" name="标题"/>
          <p:cNvSpPr txBox="1"/>
          <p:nvPr>
            <p:custDataLst>
              <p:tags r:id="rId7"/>
            </p:custDataLst>
          </p:nvPr>
        </p:nvSpPr>
        <p:spPr>
          <a:xfrm>
            <a:off x="2822479" y="3925136"/>
            <a:ext cx="6543059" cy="44474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230" name="正文"/>
          <p:cNvSpPr txBox="1"/>
          <p:nvPr>
            <p:custDataLst>
              <p:tags r:id="rId8"/>
            </p:custDataLst>
          </p:nvPr>
        </p:nvSpPr>
        <p:spPr>
          <a:xfrm>
            <a:off x="2821807" y="4434810"/>
            <a:ext cx="6543059" cy="596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活动效果：通过该活动，学生的网络安全意识得到了有效提高，同时也有助于培养学生的信息素养和网络道德。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案例三：某小学的网络安全教育宣传</a:t>
            </a:r>
            <a:endParaRPr altLang="en-US" lang="zh-CN"/>
          </a:p>
        </p:txBody>
      </p:sp>
      <p:sp>
        <p:nvSpPr>
          <p:cNvPr id="10492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宣传方式：通过课堂教育、主题班会、家长会等形式，向学生和家长宣传网络安全知识和技能。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案例背景：某小学为了提高学生的网络安全意识，开展了一系列网络安全教育宣传活动。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实施效果：经过一段时间的宣传教育，学生的网络安全意识明显提高，网络行为更加规范。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案例总结：该案例通过多种形式的宣传教育，有效地提高了学生的网络安全意识和技能水平，为其他学校提供了有益的借鉴。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28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总结最佳实践案例的特点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课程设置合理</a:t>
            </a:r>
            <a:endParaRPr altLang="en-US" lang="zh-CN"/>
          </a:p>
        </p:txBody>
      </p:sp>
      <p:sp>
        <p:nvSpPr>
          <p:cNvPr id="10493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内容丰富：涵盖了网络安全的基本知识、技能和意识培养等方面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形式多样：采用图文并茂、游戏互动等形式，激发学生的学习兴趣和参与度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实践性强：注重学生的实践操作和体验，通过模拟真实场景让学生亲身体验网络安全问题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及时更新：根据网络安全形势的变化，及时调整和更新课程内容，保持时效性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活动形式多样</a:t>
            </a:r>
            <a:endParaRPr altLang="en-US" lang="zh-CN"/>
          </a:p>
        </p:txBody>
      </p:sp>
      <p:sp>
        <p:nvSpPr>
          <p:cNvPr id="104943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案例：通过多种形式的活动，如游戏、竞赛、互动讨论等，吸引学生的参与和兴趣。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目的：让学生在轻松愉快的氛围中学习网络安全知识，提高安全意识。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效果：活动形式多样可以更好地满足不同学生的需求，提高教育效果。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适用范围：适用于各种形式的网络安全教育活动，如学校、社区、企业等。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宣传力度大</a:t>
            </a:r>
            <a:endParaRPr altLang="en-US" lang="zh-CN"/>
          </a:p>
        </p:txBody>
      </p:sp>
      <p:sp>
        <p:nvSpPr>
          <p:cNvPr id="104947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8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案例中强调网络安全教育的重要性和紧迫性，通过各种渠道进行广泛宣传，提高师生安全意识。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8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8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案例中采用多种形式进行宣传，如海报、宣传册、微信公众号等，让宣传内容更加生动有趣。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9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案例中注重与家长、社区等合作，共同参与网络安全教育宣传，形成良好的社会氛围。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9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0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案例中注重宣传效果的评估和反馈，不断优化宣传策略，提高宣传效果。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4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探讨如何推广最佳实践案例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加强教师培训</a:t>
            </a:r>
            <a:endParaRPr altLang="en-US" lang="zh-CN"/>
          </a:p>
        </p:txBody>
      </p:sp>
      <p:sp>
        <p:nvSpPr>
          <p:cNvPr id="104958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1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培训内容：网络安全基础知识、案例分析、教学方法等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培训效果评估：通过测试、反馈等方式评估培训效果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培训周期：定期培训，如每学期或每年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培训方式：线上培训、线下培训、工作坊等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制定相关政策</a:t>
            </a:r>
            <a:endParaRPr altLang="en-US" lang="zh-CN"/>
          </a:p>
        </p:txBody>
      </p:sp>
      <p:sp>
        <p:nvSpPr>
          <p:cNvPr id="10496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政府出台相关政策，鼓励学校开展网络安全教育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制定网络安全教育标准，规范学校的教育内容和方法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设立网络安全教育专项资金，为学校提供必要的支持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建立网络安全教育评估机制，对学校的网络安全教育进行评估和监督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建立合作机制</a:t>
            </a:r>
            <a:endParaRPr altLang="en-US" lang="zh-CN"/>
          </a:p>
        </p:txBody>
      </p:sp>
      <p:sp>
        <p:nvSpPr>
          <p:cNvPr id="10497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与企业合作，提供实践机会和资金支持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建立跨学校合作机制，共享最佳实践案例和经验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建立学校与家长之间的合作，共同推广网络安全教育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联合社区资源，开展网络安全教育活动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9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提出改进建议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完善课程设置</a:t>
            </a:r>
            <a:endParaRPr altLang="en-US" lang="zh-CN"/>
          </a:p>
        </p:txBody>
      </p:sp>
      <p:sp>
        <p:nvSpPr>
          <p:cNvPr id="10498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增加网络安全教育课程，确保学生充分了解网络安全知识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定期更新课程内容，以适应网络技术的快速发展和变化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引入互动式教学方法，如案例分析、角色扮演等，提高学生学习兴趣和参与度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建立完善的课程评价体系，及时反馈教学效果并进行调整和改进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创新活动形式</a:t>
            </a:r>
            <a:endParaRPr altLang="en-US" lang="zh-CN"/>
          </a:p>
        </p:txBody>
      </p:sp>
      <p:sp>
        <p:nvSpPr>
          <p:cNvPr id="104989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制作网络安全教育短片，通过生动的视频形式向学生传递网络安全知识。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组织网络安全主题的实践活动，让学生在实践中掌握网络安全技能。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利用互动游戏进行网络安全教育，提高学生学习兴趣。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开展网络安全知识竞赛，增强学生竞争意识。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加强宣传力度</a:t>
            </a:r>
            <a:endParaRPr altLang="en-US" lang="zh-CN"/>
          </a:p>
        </p:txBody>
      </p:sp>
      <p:sp>
        <p:nvSpPr>
          <p:cNvPr id="104995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6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定期开展网络安全教育活动，提高小学生网络安全意识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制作宣传海报、宣传册等，张贴在校园内，方便学生随时了解网络安全知识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7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利用学校广播、电视等媒体资源，定期播放网络安全教育短片或宣传语，提醒学生注意网络安全问题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7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开展网络安全知识竞赛，鼓励学生积极参与，提高网络安全意识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22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展望未来发展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探索新的教育模式</a:t>
            </a:r>
            <a:endParaRPr altLang="en-US" lang="zh-CN"/>
          </a:p>
        </p:txBody>
      </p:sp>
      <p:sp>
        <p:nvSpPr>
          <p:cNvPr id="10500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结合虚拟现实技术，为学生提供沉浸式学习体验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利用大数据和人工智能，个性化推荐网络安全教育内容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开展线上线下相结合的教学模式，提高教学效果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加强与企业的合作，共同研发符合市场需求的教育产品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501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建立完善的网络安全教育体系，确保学生得到全面、系统的网络安全教育。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加强师资队伍建设，提高网络安全教育教师的专业素养和教学能力。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创新教育方式，利用信息技术手段和教学资源，提高网络安全教育的趣味性和实效性。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建立评估机制，定期对网络安全教育的效果进行评估和反馈，不断改进和完善教育质量。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扩大教育范围</a:t>
            </a:r>
            <a:endParaRPr altLang="en-US" lang="zh-CN"/>
          </a:p>
        </p:txBody>
      </p:sp>
      <p:sp>
        <p:nvSpPr>
          <p:cNvPr id="1050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针对不同年龄段的学生开展网络安全教育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开展网络安全教育宣传活动，提高全民网络安全意识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制定相关政策，鼓励企业、社会组织积极参与网络安全教育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加强家庭与学校的合作，共同推进网络安全教育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26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6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6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6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6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6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6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87_6*l_h_i*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6*l_h_a*1_6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6*l_h_i*1_6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SLIDE_ID" val="custom202302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1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7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1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2024-01-05T11:48:31Z</dcterms:created>
  <dcterms:modified xsi:type="dcterms:W3CDTF">2024-01-05T11:48:31Z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eba9d2cf423844bcb49905f670ce7d37_21</vt:lpwstr>
  </property>
</Properties>
</file>