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80" r:id="rId1"/>
    <p:sldMasterId id="2147493717" r:id="rId2"/>
  </p:sldMasterIdLst>
  <p:notesMasterIdLst>
    <p:notesMasterId r:id="rId3"/>
  </p:notesMasterIdLst>
  <p:sldIdLst>
    <p:sldId id="4652" r:id="rId4"/>
    <p:sldId id="4655" r:id="rId5"/>
    <p:sldId id="4658" r:id="rId6"/>
    <p:sldId id="4661" r:id="rId7"/>
    <p:sldId id="4664" r:id="rId8"/>
    <p:sldId id="4667" r:id="rId9"/>
    <p:sldId id="4670" r:id="rId10"/>
    <p:sldId id="4673" r:id="rId11"/>
    <p:sldId id="4676" r:id="rId12"/>
    <p:sldId id="4679" r:id="rId13"/>
    <p:sldId id="4682" r:id="rId14"/>
    <p:sldId id="4685" r:id="rId15"/>
    <p:sldId id="4688" r:id="rId16"/>
    <p:sldId id="4691" r:id="rId17"/>
    <p:sldId id="4694" r:id="rId18"/>
    <p:sldId id="4697" r:id="rId19"/>
    <p:sldId id="4700" r:id="rId20"/>
    <p:sldId id="4703" r:id="rId21"/>
    <p:sldId id="4706" r:id="rId22"/>
    <p:sldId id="4709" r:id="rId23"/>
    <p:sldId id="4712" r:id="rId24"/>
    <p:sldId id="4715" r:id="rId25"/>
    <p:sldId id="4718" r:id="rId26"/>
    <p:sldId id="4721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81" r:id="rId1"/>
    <p:sldLayoutId id="2147493682" r:id="rId2"/>
    <p:sldLayoutId id="2147493683" r:id="rId3"/>
    <p:sldLayoutId id="2147493684" r:id="rId4"/>
    <p:sldLayoutId id="2147493685" r:id="rId5"/>
    <p:sldLayoutId id="2147493686" r:id="rId6"/>
    <p:sldLayoutId id="2147493687" r:id="rId7"/>
    <p:sldLayoutId id="2147493688" r:id="rId8"/>
    <p:sldLayoutId id="2147493689" r:id="rId9"/>
    <p:sldLayoutId id="2147493690" r:id="rId10"/>
    <p:sldLayoutId id="21474936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18" r:id="rId1"/>
    <p:sldLayoutId id="2147493719" r:id="rId2"/>
    <p:sldLayoutId id="2147493720" r:id="rId3"/>
    <p:sldLayoutId id="2147493721" r:id="rId4"/>
    <p:sldLayoutId id="2147493722" r:id="rId5"/>
    <p:sldLayoutId id="2147493723" r:id="rId6"/>
    <p:sldLayoutId id="2147493724" r:id="rId7"/>
    <p:sldLayoutId id="2147493725" r:id="rId8"/>
    <p:sldLayoutId id="2147493726" r:id="rId9"/>
    <p:sldLayoutId id="2147493727" r:id="rId10"/>
    <p:sldLayoutId id="214749372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tags" Target="../tags/tag211.xml"/><Relationship Id="rId25" Type="http://schemas.openxmlformats.org/officeDocument/2006/relationships/tags" Target="../tags/tag212.xml"/><Relationship Id="rId26" Type="http://schemas.openxmlformats.org/officeDocument/2006/relationships/tags" Target="../tags/tag213.xml"/><Relationship Id="rId27" Type="http://schemas.openxmlformats.org/officeDocument/2006/relationships/tags" Target="../tags/tag214.xml"/><Relationship Id="rId28" Type="http://schemas.openxmlformats.org/officeDocument/2006/relationships/tags" Target="../tags/tag215.xml"/><Relationship Id="rId29" Type="http://schemas.openxmlformats.org/officeDocument/2006/relationships/tags" Target="../tags/tag21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tags" Target="../tags/tag237.xml"/><Relationship Id="rId22" Type="http://schemas.openxmlformats.org/officeDocument/2006/relationships/tags" Target="../tags/tag238.xml"/><Relationship Id="rId23" Type="http://schemas.openxmlformats.org/officeDocument/2006/relationships/tags" Target="../tags/tag239.xml"/><Relationship Id="rId24" Type="http://schemas.openxmlformats.org/officeDocument/2006/relationships/tags" Target="../tags/tag240.xml"/><Relationship Id="rId25" Type="http://schemas.openxmlformats.org/officeDocument/2006/relationships/tags" Target="../tags/tag241.xml"/><Relationship Id="rId26" Type="http://schemas.openxmlformats.org/officeDocument/2006/relationships/tags" Target="../tags/tag242.xml"/><Relationship Id="rId27" Type="http://schemas.openxmlformats.org/officeDocument/2006/relationships/tags" Target="../tags/tag243.xml"/><Relationship Id="rId28" Type="http://schemas.openxmlformats.org/officeDocument/2006/relationships/tags" Target="../tags/tag244.xml"/><Relationship Id="rId29" Type="http://schemas.openxmlformats.org/officeDocument/2006/relationships/tags" Target="../tags/tag245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促进初中教育与英语教育的综合发展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初中教育与英语教育的重要性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初中教育与英语教育的现状及问题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促进初中教育与英语教育综合发展的策略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初中教育与英语教育综合发展的实践案例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初中教育与英语教育综合发展的未来展望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初中教育与英语教育的重要性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初中教育的基础性作用</a:t>
            </a:r>
            <a:endParaRPr altLang="en-US" lang="zh-CN"/>
          </a:p>
        </p:txBody>
      </p:sp>
      <p:sp>
        <p:nvSpPr>
          <p:cNvPr id="104884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5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初中教育阶段是学生语言能力发展的关键时期，英语教育尤为重要。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初中教育是培养学生综合素质的重要阶段，为学生未来的发展奠定基础。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初中教育应该注重学生的个性化发展，培养学生的创新能力和实践能力。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初中教育需要关注学生的心理健康，帮助学生建立积极的人生观和价值观。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英语教育在初中教育中的地位</a:t>
            </a:r>
            <a:endParaRPr altLang="en-US" lang="zh-CN"/>
          </a:p>
        </p:txBody>
      </p:sp>
      <p:sp>
        <p:nvSpPr>
          <p:cNvPr id="10488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9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英语是全球通用语言，掌握英语有助于学生未来发展。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英语教育能够开拓学生视野，了解不同文化。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英语是中考、高考的重要科目，成绩直接影响学生升学。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英语教育有助于培养学生的跨文化交流能力。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初中教育与英语教育综合发展的必要性</a:t>
            </a:r>
            <a:endParaRPr altLang="en-US" lang="zh-CN"/>
          </a:p>
        </p:txBody>
      </p:sp>
      <p:sp>
        <p:nvSpPr>
          <p:cNvPr id="1048954" name="矩形 3"/>
          <p:cNvSpPr/>
          <p:nvPr>
            <p:custDataLst>
              <p:tags r:id="rId1"/>
            </p:custDataLst>
          </p:nvPr>
        </p:nvSpPr>
        <p:spPr>
          <a:xfrm>
            <a:off x="29507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任意多边形 5"/>
          <p:cNvSpPr/>
          <p:nvPr>
            <p:custDataLst>
              <p:tags r:id="rId2"/>
            </p:custDataLst>
          </p:nvPr>
        </p:nvSpPr>
        <p:spPr>
          <a:xfrm>
            <a:off x="30113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3"/>
            </p:custDataLst>
          </p:nvPr>
        </p:nvSpPr>
        <p:spPr>
          <a:xfrm>
            <a:off x="34599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初中教育与英语教育的综合发展有助于促进中外文化交流，增进中外友谊与合作，为推动世界和平与发展做出贡献。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0" name="标题"/>
          <p:cNvSpPr txBox="1"/>
          <p:nvPr>
            <p:custDataLst>
              <p:tags r:id="rId4"/>
            </p:custDataLst>
          </p:nvPr>
        </p:nvSpPr>
        <p:spPr>
          <a:xfrm>
            <a:off x="34176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62" name="矩形 8"/>
          <p:cNvSpPr/>
          <p:nvPr>
            <p:custDataLst>
              <p:tags r:id="rId5"/>
            </p:custDataLst>
          </p:nvPr>
        </p:nvSpPr>
        <p:spPr>
          <a:xfrm>
            <a:off x="29507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5"/>
          <p:cNvSpPr/>
          <p:nvPr>
            <p:custDataLst>
              <p:tags r:id="rId6"/>
            </p:custDataLst>
          </p:nvPr>
        </p:nvSpPr>
        <p:spPr>
          <a:xfrm>
            <a:off x="30113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66" name="正文"/>
          <p:cNvSpPr txBox="1"/>
          <p:nvPr>
            <p:custDataLst>
              <p:tags r:id="rId7"/>
            </p:custDataLst>
          </p:nvPr>
        </p:nvSpPr>
        <p:spPr>
          <a:xfrm>
            <a:off x="34599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初中教育与英语教育的综合发展有助于推动教育的整体改革，提高教育质量和教育水平，培养更多具有创新精神和实践能力的人才。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8" name="标题"/>
          <p:cNvSpPr txBox="1"/>
          <p:nvPr>
            <p:custDataLst>
              <p:tags r:id="rId8"/>
            </p:custDataLst>
          </p:nvPr>
        </p:nvSpPr>
        <p:spPr>
          <a:xfrm>
            <a:off x="34176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70" name="矩形 23"/>
          <p:cNvSpPr/>
          <p:nvPr>
            <p:custDataLst>
              <p:tags r:id="rId9"/>
            </p:custDataLst>
          </p:nvPr>
        </p:nvSpPr>
        <p:spPr>
          <a:xfrm>
            <a:off x="29507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5"/>
          <p:cNvSpPr/>
          <p:nvPr>
            <p:custDataLst>
              <p:tags r:id="rId10"/>
            </p:custDataLst>
          </p:nvPr>
        </p:nvSpPr>
        <p:spPr>
          <a:xfrm>
            <a:off x="30113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11"/>
            </p:custDataLst>
          </p:nvPr>
        </p:nvSpPr>
        <p:spPr>
          <a:xfrm>
            <a:off x="34599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初中教育是培养学生综合素质的重要阶段，英语教育作为初中教育的重要组成部分，对于提高学生的语言能力和跨文化交流能力具有重要意义。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6" name="标题"/>
          <p:cNvSpPr txBox="1"/>
          <p:nvPr>
            <p:custDataLst>
              <p:tags r:id="rId12"/>
            </p:custDataLst>
          </p:nvPr>
        </p:nvSpPr>
        <p:spPr>
          <a:xfrm>
            <a:off x="34599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8978" name="矩形 27"/>
          <p:cNvSpPr/>
          <p:nvPr>
            <p:custDataLst>
              <p:tags r:id="rId13"/>
            </p:custDataLst>
          </p:nvPr>
        </p:nvSpPr>
        <p:spPr>
          <a:xfrm>
            <a:off x="29507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5"/>
          <p:cNvSpPr/>
          <p:nvPr>
            <p:custDataLst>
              <p:tags r:id="rId14"/>
            </p:custDataLst>
          </p:nvPr>
        </p:nvSpPr>
        <p:spPr>
          <a:xfrm>
            <a:off x="30113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82" name="正文"/>
          <p:cNvSpPr txBox="1"/>
          <p:nvPr>
            <p:custDataLst>
              <p:tags r:id="rId15"/>
            </p:custDataLst>
          </p:nvPr>
        </p:nvSpPr>
        <p:spPr>
          <a:xfrm>
            <a:off x="34599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随着全球化的加速和国际贸易的不断发展，英语作为国际通用语言，对于学生未来的职业发展具有重要作用。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84" name="标题"/>
          <p:cNvSpPr txBox="1"/>
          <p:nvPr>
            <p:custDataLst>
              <p:tags r:id="rId16"/>
            </p:custDataLst>
          </p:nvPr>
        </p:nvSpPr>
        <p:spPr>
          <a:xfrm>
            <a:off x="34176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初中教育与英语教育的现状及问题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初中教育的现状及问题</a:t>
            </a:r>
            <a:endParaRPr altLang="en-US" lang="zh-CN"/>
          </a:p>
        </p:txBody>
      </p:sp>
      <p:sp>
        <p:nvSpPr>
          <p:cNvPr id="104904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初中教育质量有待提高，教学方法和手段需要更新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初中教育资源分布不均，城乡差异大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初中生课业负担过重，影响身心健康和全面发展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初中教育与英语教育存在脱节现象，需要加强整合与衔接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英语教育的现状及问题</a:t>
            </a:r>
            <a:endParaRPr altLang="en-US" lang="zh-CN"/>
          </a:p>
        </p:txBody>
      </p:sp>
      <p:sp>
        <p:nvSpPr>
          <p:cNvPr id="104909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英语教育在初中教育中的重要地位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当前英语教育存在的问题：教学方法单一、教材内容陈旧、师资力量不足等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英语教育面临的挑战：国际化趋势、考试改革等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英语教育的发展方向：注重实际应用能力、加强师资培训等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初中教育与英语教育综合发展的现状及问题</a:t>
            </a:r>
            <a:endParaRPr altLang="en-US" lang="zh-CN"/>
          </a:p>
        </p:txBody>
      </p:sp>
      <p:sp>
        <p:nvSpPr>
          <p:cNvPr id="104915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初中教育阶段英语课程设置不够完善，缺乏实践性和应用性。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英语教师师资力量不足，教学质量参差不齐。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英语教学与实际需求脱节，学生缺乏实际运用能力。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英语学科与其他学科的融合不够，缺乏跨学科的综合教育。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促进初中教育与英语教育综合发展的策略</a:t>
            </a:r>
            <a:endParaRPr altLang="en-US" dirty="0" lang="zh-CN"/>
          </a:p>
        </p:txBody>
      </p:sp>
      <p:sp>
        <p:nvSpPr>
          <p:cNvPr id="1049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优化课程设置，加强学科融合</a:t>
            </a:r>
            <a:endParaRPr altLang="en-US" lang="zh-CN"/>
          </a:p>
        </p:txBody>
      </p:sp>
      <p:sp>
        <p:nvSpPr>
          <p:cNvPr id="10492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英语课程设置需符合初中生认知水平，注重基础知识与技能的培养。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开展英语课外活动，如英语角、英语戏剧表演等，提升学生的英语实际运用能力。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加强英语与其他学科教师的合作与交流，共同探讨学科融合的有效途径与方法。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增加英语与其他学科的融合，如英语与历史、地理、科学等课程的结合，促进跨学科知识的学习与应用。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提高教师素质，加强师资队伍建设</a:t>
            </a:r>
            <a:endParaRPr altLang="en-US" lang="zh-CN"/>
          </a:p>
        </p:txBody>
      </p:sp>
      <p:sp>
        <p:nvSpPr>
          <p:cNvPr id="104931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加强教师团队建设，促进教师间的交流与合作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定期开展教师培训，提高教师的综合素质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培训专业英语教师，提高教学水平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建立教师激励机制，鼓励教师创新教学方法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创新教学方法，提高教学质量</a:t>
            </a:r>
            <a:endParaRPr altLang="en-US" lang="zh-CN"/>
          </a:p>
        </p:txBody>
      </p:sp>
      <p:sp>
        <p:nvSpPr>
          <p:cNvPr id="104937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利用信息技术辅助教学，提高课堂互动性和趣味性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结合实际生活情境，加深学生对知识的理解和应用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开展合作学习，培养学生的团队协作和沟通能力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引入游戏化教学方式，激发学生学习兴趣和动力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加强教育资源建设，提高教育信息化水平</a:t>
            </a:r>
            <a:endParaRPr altLang="en-US" lang="zh-CN"/>
          </a:p>
        </p:txBody>
      </p:sp>
      <p:sp>
        <p:nvSpPr>
          <p:cNvPr id="104945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建设数字化教育资源平台，实现资源共享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建立教育信息化评价体系，促进教育信息化水平的提高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引入先进的教育技术，如人工智能、虚拟现实等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加强教师培训，提高教师信息化素养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初中教育与英语教育综合发展的实践案例</a:t>
            </a:r>
            <a:endParaRPr altLang="en-US" dirty="0" lang="zh-CN"/>
          </a:p>
        </p:txBody>
      </p:sp>
      <p:sp>
        <p:nvSpPr>
          <p:cNvPr id="10495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55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案例简介：该项目通过将英语戏剧融入初中英语课程，提高学生的英语学习兴趣和口语表达能力。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案例名称：初中英语戏剧项目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实施效果：项目实施后，学生的英语成绩和口语表达能力得到显著提高，同时培养了学生的团队协作和创造力。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可复制性：该项目具有较高的可复制性，可以为其他学校提供借鉴和参考。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60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案例名称：初中英语听说课教学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案例简介：通过将英语教育与初中其他学科相结合，提高学生的英语听说能力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案例实施：在英语听说课堂上，结合历史、地理等学科知识，进行跨学科教学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案例效果：有效提高了学生的英语听说能力和跨学科知识应用能力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案例总结与启示</a:t>
            </a:r>
            <a:endParaRPr altLang="en-US" lang="zh-CN"/>
          </a:p>
        </p:txBody>
      </p:sp>
      <p:sp>
        <p:nvSpPr>
          <p:cNvPr id="1049650" name="矩形: 圆角 44"/>
          <p:cNvSpPr/>
          <p:nvPr>
            <p:custDataLst>
              <p:tags r:id="rId1"/>
            </p:custDataLst>
          </p:nvPr>
        </p:nvSpPr>
        <p:spPr>
          <a:xfrm>
            <a:off x="1524000" y="2382526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7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610062" y="2658740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52" name="标题"/>
          <p:cNvSpPr txBox="1"/>
          <p:nvPr>
            <p:custDataLst>
              <p:tags r:id="rId3"/>
            </p:custDataLst>
          </p:nvPr>
        </p:nvSpPr>
        <p:spPr>
          <a:xfrm>
            <a:off x="1640750" y="2491304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4" name="正文"/>
          <p:cNvSpPr txBox="1"/>
          <p:nvPr>
            <p:custDataLst>
              <p:tags r:id="rId4"/>
            </p:custDataLst>
          </p:nvPr>
        </p:nvSpPr>
        <p:spPr>
          <a:xfrm>
            <a:off x="2682390" y="2480483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案例一：某初中学校开展英语话剧表演活动，促进英语与戏剧教育融合，提高学生的英语应用能力和表演技巧。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6" name="矩形: 圆角 48"/>
          <p:cNvSpPr/>
          <p:nvPr>
            <p:custDataLst>
              <p:tags r:id="rId5"/>
            </p:custDataLst>
          </p:nvPr>
        </p:nvSpPr>
        <p:spPr>
          <a:xfrm>
            <a:off x="6568749" y="2382526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9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54811" y="2658740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58" name="标题"/>
          <p:cNvSpPr txBox="1"/>
          <p:nvPr>
            <p:custDataLst>
              <p:tags r:id="rId7"/>
            </p:custDataLst>
          </p:nvPr>
        </p:nvSpPr>
        <p:spPr>
          <a:xfrm>
            <a:off x="6685499" y="2491304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60" name="正文"/>
          <p:cNvSpPr txBox="1"/>
          <p:nvPr>
            <p:custDataLst>
              <p:tags r:id="rId8"/>
            </p:custDataLst>
          </p:nvPr>
        </p:nvSpPr>
        <p:spPr>
          <a:xfrm>
            <a:off x="7726570" y="2480483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案例二：某初中学校引入外籍教师，开展英语角和英语写作课程，提高学生的英语听说读写能力。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2" name="矩形: 圆角 53"/>
          <p:cNvSpPr/>
          <p:nvPr>
            <p:custDataLst>
              <p:tags r:id="rId9"/>
            </p:custDataLst>
          </p:nvPr>
        </p:nvSpPr>
        <p:spPr>
          <a:xfrm>
            <a:off x="1524000" y="3864400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1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610062" y="4140614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64" name="标题"/>
          <p:cNvSpPr txBox="1"/>
          <p:nvPr>
            <p:custDataLst>
              <p:tags r:id="rId11"/>
            </p:custDataLst>
          </p:nvPr>
        </p:nvSpPr>
        <p:spPr>
          <a:xfrm>
            <a:off x="1640750" y="3972608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66" name="正文"/>
          <p:cNvSpPr txBox="1"/>
          <p:nvPr>
            <p:custDataLst>
              <p:tags r:id="rId12"/>
            </p:custDataLst>
          </p:nvPr>
        </p:nvSpPr>
        <p:spPr>
          <a:xfrm>
            <a:off x="2682390" y="3962356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案例三：某初中学校与英语培训机构合作，开展英语夏令营和冬令营活动，增强学生的英语实践能力和跨文化交流能力。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8" name="矩形: 圆角 57"/>
          <p:cNvSpPr/>
          <p:nvPr>
            <p:custDataLst>
              <p:tags r:id="rId13"/>
            </p:custDataLst>
          </p:nvPr>
        </p:nvSpPr>
        <p:spPr>
          <a:xfrm>
            <a:off x="6568749" y="3864400"/>
            <a:ext cx="4784988" cy="1295717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63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654811" y="4140614"/>
            <a:ext cx="0" cy="743767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70" name="标题"/>
          <p:cNvSpPr txBox="1"/>
          <p:nvPr>
            <p:custDataLst>
              <p:tags r:id="rId15"/>
            </p:custDataLst>
          </p:nvPr>
        </p:nvSpPr>
        <p:spPr>
          <a:xfrm>
            <a:off x="6685499" y="3972608"/>
            <a:ext cx="969211" cy="107898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72" name="正文"/>
          <p:cNvSpPr txBox="1"/>
          <p:nvPr>
            <p:custDataLst>
              <p:tags r:id="rId16"/>
            </p:custDataLst>
          </p:nvPr>
        </p:nvSpPr>
        <p:spPr>
          <a:xfrm>
            <a:off x="7726570" y="3962356"/>
            <a:ext cx="3543952" cy="110024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启示：初中教育与英语教育综合发展的实践案例表明，应注重英语教育的多元化和实用性，培养学生的跨文化交流能力和创新思维。同时，应加强英语与学科之间的融合，提高英语教育的整体质量和效果。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初中教育与英语教育综合发展的未来展望</a:t>
            </a:r>
            <a:endParaRPr altLang="en-US" dirty="0" lang="zh-CN"/>
          </a:p>
        </p:txBody>
      </p:sp>
      <p:sp>
        <p:nvSpPr>
          <p:cNvPr id="10497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73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英语教育在初中教育中的地位将进一步提升，英语学科将更加注重实际应用能力的培养。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英语教育将与初中其他学科进行更紧密的结合，形成跨学科的综合教育模式。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借助现代信息技术手段，英语教育将实现个性化、智能化教学，提升学生的学习效果。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英语教育将更加注重培养学生的跨文化交流能力，为学生未来的国际交流打下基础。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未来发展重点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提升教师素质：培养具备跨学科教学能力的教师，提高教学质量。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创新教学方法：运用现代信息技术手段，开展多元化、互动性强的教学活动。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完善课程设置：结合实际需求，调整课程结构，增加英语与其他学科的融合课程。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强化实践教学：加强英语实际应用能力的培养，提高学生的口语和听力水平。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未来发展面临的挑战与机遇</a:t>
            </a:r>
            <a:endParaRPr altLang="en-US" lang="zh-CN"/>
          </a:p>
        </p:txBody>
      </p:sp>
      <p:sp>
        <p:nvSpPr>
          <p:cNvPr id="104985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应对策略：加强国际合作、更新教育理念、优化课程设置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挑战：教育资源分配不均、教育观念差异、教育政策改革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机遇：全球化趋势、科技进步、教育创新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展望：初中教育与英语教育综合发展将迎来更多机遇与挑战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2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2023-12-31T16:25:01Z</dcterms:created>
  <dcterms:modified xsi:type="dcterms:W3CDTF">2023-12-31T16:25:01Z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1865d1ab17264606a30a167793e2c977_21</vt:lpwstr>
  </property>
</Properties>
</file>