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sldIdLst>
    <p:sldId id="263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pos="416" userDrawn="1">
          <p15:clr>
            <a:srgbClr val="A4A3A4"/>
          </p15:clr>
        </p15:guide>
        <p15:guide id="4" pos="7265" userDrawn="1">
          <p15:clr>
            <a:srgbClr val="A4A3A4"/>
          </p15:clr>
        </p15:guide>
        <p15:guide id="5" orient="horz" pos="658" userDrawn="1">
          <p15:clr>
            <a:srgbClr val="A4A3A4"/>
          </p15:clr>
        </p15:guide>
        <p15:guide id="6" orient="horz" pos="720" userDrawn="1">
          <p15:clr>
            <a:srgbClr val="A4A3A4"/>
          </p15:clr>
        </p15:guide>
        <p15:guide id="7" orient="horz" pos="3928" userDrawn="1">
          <p15:clr>
            <a:srgbClr val="A4A3A4"/>
          </p15:clr>
        </p15:guide>
        <p15:guide id="8" orient="horz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1" autoAdjust="0"/>
    <p:restoredTop sz="95753" autoAdjust="0"/>
  </p:normalViewPr>
  <p:slideViewPr>
    <p:cSldViewPr snapToGrid="0" showGuides="1">
      <p:cViewPr varScale="1">
        <p:scale>
          <a:sx n="74" d="100"/>
          <a:sy n="74" d="100"/>
        </p:scale>
        <p:origin x="498" y="66"/>
      </p:cViewPr>
      <p:guideLst>
        <p:guide orient="horz" pos="2273"/>
        <p:guide pos="3863"/>
        <p:guide pos="416"/>
        <p:guide pos="7265"/>
        <p:guide orient="horz" pos="658"/>
        <p:guide orient="horz" pos="720"/>
        <p:guide orient="horz" pos="3928"/>
        <p:guide orient="horz" pos="3864"/>
      </p:guideLst>
    </p:cSldViewPr>
  </p:slideViewPr>
  <p:notesTextViewPr>
    <p:cViewPr>
      <p:scale>
        <a:sx n="20" d="100"/>
        <a:sy n="2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C527-2B9D-4F35-951D-699EFD73CE4F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146E7-B30B-4AD9-AAA5-5E24225D92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603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57697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9154" name="文本占位符 157698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zh-CN"/>
          </a:p>
        </p:txBody>
      </p:sp>
      <p:sp>
        <p:nvSpPr>
          <p:cNvPr id="49155" name="灯片编号占位符 1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square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charset="-122"/>
              </a:rPr>
              <a:t>17</a:t>
            </a:fld>
            <a:endParaRPr lang="zh-CN" altLang="en-US" sz="1200">
              <a:solidFill>
                <a:schemeClr val="tx1"/>
              </a:solidFill>
              <a:latin typeface="Arial" panose="020B0604020202020204" pitchFamily="34" charset="0"/>
              <a:ea typeface="黑体" panose="02010600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6025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42"/>
          <a:stretch>
            <a:fillRect/>
          </a:stretch>
        </p:blipFill>
        <p:spPr>
          <a:xfrm>
            <a:off x="10151216" y="3849358"/>
            <a:ext cx="2086504" cy="3013322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3302000" cy="6862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1PPT模板网   www.51pptmoban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1AB6B2-8508-4CE8-BF01-E6A589474C93}" type="datetimeFigureOut">
              <a:rPr lang="zh-CN" altLang="en-US" smtClean="0"/>
              <a:t>2023-04-27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B181E9-9B48-4ABD-BCE8-76331CCD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image" Target="NULL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文本框 90"/>
          <p:cNvSpPr txBox="1"/>
          <p:nvPr/>
        </p:nvSpPr>
        <p:spPr>
          <a:xfrm>
            <a:off x="2323782" y="1989224"/>
            <a:ext cx="754443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>
                <a:ln>
                  <a:solidFill>
                    <a:schemeClr val="accent1">
                      <a:alpha val="3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手书体" panose="02010800040101010101" pitchFamily="2" charset="-122"/>
                <a:ea typeface="手书体" panose="02010800040101010101" pitchFamily="2" charset="-122"/>
                <a:sym typeface="+mn-ea"/>
              </a:rPr>
              <a:t>金属活动性顺序的应用</a:t>
            </a:r>
            <a:endParaRPr lang="zh-CN" altLang="en-US" sz="8000" b="1" dirty="0">
              <a:ln>
                <a:solidFill>
                  <a:schemeClr val="accent1">
                    <a:alpha val="3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手书体" panose="02010800040101010101" pitchFamily="2" charset="-122"/>
              <a:ea typeface="手书体" panose="02010800040101010101" pitchFamily="2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179201"/>
          <p:cNvSpPr txBox="1"/>
          <p:nvPr/>
        </p:nvSpPr>
        <p:spPr>
          <a:xfrm>
            <a:off x="195742" y="2834721"/>
            <a:ext cx="4050897" cy="678180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 anchor="t" anchorCtr="0">
            <a:spAutoFit/>
          </a:bodyPr>
          <a:lstStyle/>
          <a:p>
            <a:pPr algn="ctr" defTabSz="1468755"/>
            <a:r>
              <a:rPr lang="zh-CN" altLang="en-US" sz="3810" b="1">
                <a:latin typeface="黑体" panose="02010600030101010101" charset="-122"/>
                <a:ea typeface="黑体" panose="02010600030101010101" charset="-122"/>
              </a:rPr>
              <a:t>判断依据：</a:t>
            </a:r>
          </a:p>
        </p:txBody>
      </p:sp>
      <p:sp>
        <p:nvSpPr>
          <p:cNvPr id="34819" name="动作按钮: 自定义 179202"/>
          <p:cNvSpPr/>
          <p:nvPr/>
        </p:nvSpPr>
        <p:spPr>
          <a:xfrm>
            <a:off x="792641" y="3457222"/>
            <a:ext cx="10887730" cy="941413"/>
          </a:xfrm>
          <a:prstGeom prst="actionButtonBlank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none" lIns="93302" tIns="46652" rIns="93302" bIns="46652" anchor="ctr" anchorCtr="0"/>
          <a:lstStyle/>
          <a:p>
            <a:pPr defTabSz="1468755"/>
            <a:r>
              <a:rPr lang="en-US" altLang="zh-CN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、在金属活动性顺序里，金属的位置</a:t>
            </a:r>
            <a:r>
              <a:rPr lang="zh-CN" altLang="en-US" sz="3300" b="1">
                <a:latin typeface="Arial Black" panose="020B0A04020102020204" pitchFamily="34" charset="0"/>
                <a:ea typeface="宋体" panose="02010600030101010101" pitchFamily="2" charset="-122"/>
              </a:rPr>
              <a:t>越靠前</a:t>
            </a:r>
            <a:r>
              <a:rPr lang="zh-CN" altLang="en-US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，</a:t>
            </a:r>
          </a:p>
          <a:p>
            <a:pPr defTabSz="1468755"/>
            <a:r>
              <a:rPr lang="zh-CN" altLang="en-US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它的</a:t>
            </a:r>
            <a:r>
              <a:rPr lang="zh-CN" altLang="en-US" sz="3300" b="1">
                <a:latin typeface="Arial Black" panose="020B0A04020102020204" pitchFamily="34" charset="0"/>
                <a:ea typeface="宋体" panose="02010600030101010101" pitchFamily="2" charset="-122"/>
              </a:rPr>
              <a:t>活动性越强</a:t>
            </a:r>
            <a:r>
              <a:rPr lang="zh-CN" altLang="en-US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。</a:t>
            </a:r>
          </a:p>
        </p:txBody>
      </p:sp>
      <p:grpSp>
        <p:nvGrpSpPr>
          <p:cNvPr id="34820" name="组合 179203"/>
          <p:cNvGrpSpPr/>
          <p:nvPr/>
        </p:nvGrpSpPr>
        <p:grpSpPr>
          <a:xfrm>
            <a:off x="929116" y="1644146"/>
            <a:ext cx="9902976" cy="482245"/>
            <a:chOff x="528" y="864"/>
            <a:chExt cx="4992" cy="304"/>
          </a:xfrm>
        </p:grpSpPr>
        <p:grpSp>
          <p:nvGrpSpPr>
            <p:cNvPr id="34821" name="组合 179204"/>
            <p:cNvGrpSpPr/>
            <p:nvPr/>
          </p:nvGrpSpPr>
          <p:grpSpPr>
            <a:xfrm>
              <a:off x="528" y="864"/>
              <a:ext cx="336" cy="304"/>
              <a:chOff x="528" y="864"/>
              <a:chExt cx="336" cy="391"/>
            </a:xfrm>
          </p:grpSpPr>
          <p:sp>
            <p:nvSpPr>
              <p:cNvPr id="34822" name="文本框 179205"/>
              <p:cNvSpPr txBox="1"/>
              <p:nvPr/>
            </p:nvSpPr>
            <p:spPr>
              <a:xfrm>
                <a:off x="528" y="864"/>
                <a:ext cx="229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K</a:t>
                </a:r>
                <a:endParaRPr lang="en-US" altLang="zh-CN" sz="2540" b="1">
                  <a:solidFill>
                    <a:srgbClr val="6666FF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823" name="直接连接符 179206"/>
              <p:cNvSpPr/>
              <p:nvPr/>
            </p:nvSpPr>
            <p:spPr>
              <a:xfrm>
                <a:off x="57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24" name="组合 179207"/>
            <p:cNvGrpSpPr/>
            <p:nvPr/>
          </p:nvGrpSpPr>
          <p:grpSpPr>
            <a:xfrm>
              <a:off x="768" y="864"/>
              <a:ext cx="384" cy="304"/>
              <a:chOff x="768" y="864"/>
              <a:chExt cx="384" cy="391"/>
            </a:xfrm>
          </p:grpSpPr>
          <p:sp>
            <p:nvSpPr>
              <p:cNvPr id="34825" name="文本框 179208"/>
              <p:cNvSpPr txBox="1"/>
              <p:nvPr/>
            </p:nvSpPr>
            <p:spPr>
              <a:xfrm>
                <a:off x="768" y="864"/>
                <a:ext cx="329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Ca</a:t>
                </a:r>
                <a:endParaRPr lang="en-US" altLang="zh-CN" sz="2540" b="1">
                  <a:solidFill>
                    <a:srgbClr val="6666FF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826" name="直接连接符 179209"/>
              <p:cNvSpPr/>
              <p:nvPr/>
            </p:nvSpPr>
            <p:spPr>
              <a:xfrm>
                <a:off x="86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27" name="组合 179210"/>
            <p:cNvGrpSpPr/>
            <p:nvPr/>
          </p:nvGrpSpPr>
          <p:grpSpPr>
            <a:xfrm>
              <a:off x="1104" y="864"/>
              <a:ext cx="338" cy="304"/>
              <a:chOff x="1104" y="864"/>
              <a:chExt cx="338" cy="391"/>
            </a:xfrm>
          </p:grpSpPr>
          <p:sp>
            <p:nvSpPr>
              <p:cNvPr id="34828" name="文本框 179211"/>
              <p:cNvSpPr txBox="1"/>
              <p:nvPr/>
            </p:nvSpPr>
            <p:spPr>
              <a:xfrm>
                <a:off x="1104" y="864"/>
                <a:ext cx="338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Na</a:t>
                </a:r>
              </a:p>
            </p:txBody>
          </p:sp>
          <p:sp>
            <p:nvSpPr>
              <p:cNvPr id="34829" name="直接连接符 179212"/>
              <p:cNvSpPr/>
              <p:nvPr/>
            </p:nvSpPr>
            <p:spPr>
              <a:xfrm>
                <a:off x="1152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30" name="组合 179213"/>
            <p:cNvGrpSpPr/>
            <p:nvPr/>
          </p:nvGrpSpPr>
          <p:grpSpPr>
            <a:xfrm>
              <a:off x="1440" y="864"/>
              <a:ext cx="384" cy="304"/>
              <a:chOff x="1440" y="864"/>
              <a:chExt cx="384" cy="391"/>
            </a:xfrm>
          </p:grpSpPr>
          <p:sp>
            <p:nvSpPr>
              <p:cNvPr id="34831" name="文本框 179214"/>
              <p:cNvSpPr txBox="1"/>
              <p:nvPr/>
            </p:nvSpPr>
            <p:spPr>
              <a:xfrm>
                <a:off x="1440" y="864"/>
                <a:ext cx="356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Mg</a:t>
                </a:r>
              </a:p>
            </p:txBody>
          </p:sp>
          <p:sp>
            <p:nvSpPr>
              <p:cNvPr id="34832" name="直接连接符 179215"/>
              <p:cNvSpPr/>
              <p:nvPr/>
            </p:nvSpPr>
            <p:spPr>
              <a:xfrm>
                <a:off x="1440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33" name="组合 179216"/>
            <p:cNvGrpSpPr/>
            <p:nvPr/>
          </p:nvGrpSpPr>
          <p:grpSpPr>
            <a:xfrm>
              <a:off x="1824" y="864"/>
              <a:ext cx="288" cy="304"/>
              <a:chOff x="1824" y="864"/>
              <a:chExt cx="288" cy="391"/>
            </a:xfrm>
          </p:grpSpPr>
          <p:sp>
            <p:nvSpPr>
              <p:cNvPr id="34834" name="文本框 179217"/>
              <p:cNvSpPr txBox="1"/>
              <p:nvPr/>
            </p:nvSpPr>
            <p:spPr>
              <a:xfrm>
                <a:off x="1824" y="864"/>
                <a:ext cx="275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Al</a:t>
                </a:r>
              </a:p>
            </p:txBody>
          </p:sp>
          <p:sp>
            <p:nvSpPr>
              <p:cNvPr id="34835" name="直接连接符 179218"/>
              <p:cNvSpPr/>
              <p:nvPr/>
            </p:nvSpPr>
            <p:spPr>
              <a:xfrm>
                <a:off x="182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36" name="组合 179219"/>
            <p:cNvGrpSpPr/>
            <p:nvPr/>
          </p:nvGrpSpPr>
          <p:grpSpPr>
            <a:xfrm>
              <a:off x="2112" y="864"/>
              <a:ext cx="384" cy="304"/>
              <a:chOff x="2112" y="864"/>
              <a:chExt cx="384" cy="391"/>
            </a:xfrm>
          </p:grpSpPr>
          <p:sp>
            <p:nvSpPr>
              <p:cNvPr id="34837" name="文本框 179220"/>
              <p:cNvSpPr txBox="1"/>
              <p:nvPr/>
            </p:nvSpPr>
            <p:spPr>
              <a:xfrm>
                <a:off x="2112" y="864"/>
                <a:ext cx="320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Zn</a:t>
                </a:r>
              </a:p>
            </p:txBody>
          </p:sp>
          <p:sp>
            <p:nvSpPr>
              <p:cNvPr id="34838" name="直接连接符 179221"/>
              <p:cNvSpPr/>
              <p:nvPr/>
            </p:nvSpPr>
            <p:spPr>
              <a:xfrm>
                <a:off x="2112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39" name="组合 179222"/>
            <p:cNvGrpSpPr/>
            <p:nvPr/>
          </p:nvGrpSpPr>
          <p:grpSpPr>
            <a:xfrm>
              <a:off x="2448" y="864"/>
              <a:ext cx="336" cy="304"/>
              <a:chOff x="2448" y="864"/>
              <a:chExt cx="336" cy="391"/>
            </a:xfrm>
          </p:grpSpPr>
          <p:sp>
            <p:nvSpPr>
              <p:cNvPr id="34840" name="文本框 179223"/>
              <p:cNvSpPr txBox="1"/>
              <p:nvPr/>
            </p:nvSpPr>
            <p:spPr>
              <a:xfrm>
                <a:off x="2448" y="864"/>
                <a:ext cx="305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Fe</a:t>
                </a:r>
              </a:p>
            </p:txBody>
          </p:sp>
          <p:sp>
            <p:nvSpPr>
              <p:cNvPr id="34841" name="直接连接符 179224"/>
              <p:cNvSpPr/>
              <p:nvPr/>
            </p:nvSpPr>
            <p:spPr>
              <a:xfrm>
                <a:off x="249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42" name="组合 179225"/>
            <p:cNvGrpSpPr/>
            <p:nvPr/>
          </p:nvGrpSpPr>
          <p:grpSpPr>
            <a:xfrm>
              <a:off x="2784" y="864"/>
              <a:ext cx="320" cy="304"/>
              <a:chOff x="2784" y="864"/>
              <a:chExt cx="320" cy="391"/>
            </a:xfrm>
          </p:grpSpPr>
          <p:sp>
            <p:nvSpPr>
              <p:cNvPr id="34843" name="文本框 179226"/>
              <p:cNvSpPr txBox="1"/>
              <p:nvPr/>
            </p:nvSpPr>
            <p:spPr>
              <a:xfrm>
                <a:off x="2784" y="864"/>
                <a:ext cx="320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Sn</a:t>
                </a:r>
              </a:p>
            </p:txBody>
          </p:sp>
          <p:sp>
            <p:nvSpPr>
              <p:cNvPr id="34844" name="直接连接符 179227"/>
              <p:cNvSpPr/>
              <p:nvPr/>
            </p:nvSpPr>
            <p:spPr>
              <a:xfrm>
                <a:off x="278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45" name="组合 179228"/>
            <p:cNvGrpSpPr/>
            <p:nvPr/>
          </p:nvGrpSpPr>
          <p:grpSpPr>
            <a:xfrm>
              <a:off x="3072" y="864"/>
              <a:ext cx="432" cy="304"/>
              <a:chOff x="3072" y="864"/>
              <a:chExt cx="432" cy="391"/>
            </a:xfrm>
          </p:grpSpPr>
          <p:sp>
            <p:nvSpPr>
              <p:cNvPr id="34846" name="文本框 179229"/>
              <p:cNvSpPr txBox="1"/>
              <p:nvPr/>
            </p:nvSpPr>
            <p:spPr>
              <a:xfrm>
                <a:off x="3119" y="864"/>
                <a:ext cx="320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Pb</a:t>
                </a:r>
              </a:p>
            </p:txBody>
          </p:sp>
          <p:sp>
            <p:nvSpPr>
              <p:cNvPr id="34847" name="直接连接符 179230"/>
              <p:cNvSpPr/>
              <p:nvPr/>
            </p:nvSpPr>
            <p:spPr>
              <a:xfrm>
                <a:off x="3072" y="1248"/>
                <a:ext cx="432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48" name="组合 179231"/>
            <p:cNvGrpSpPr/>
            <p:nvPr/>
          </p:nvGrpSpPr>
          <p:grpSpPr>
            <a:xfrm>
              <a:off x="3456" y="864"/>
              <a:ext cx="426" cy="304"/>
              <a:chOff x="3456" y="864"/>
              <a:chExt cx="426" cy="391"/>
            </a:xfrm>
          </p:grpSpPr>
          <p:sp>
            <p:nvSpPr>
              <p:cNvPr id="34849" name="文本框 179232"/>
              <p:cNvSpPr txBox="1"/>
              <p:nvPr/>
            </p:nvSpPr>
            <p:spPr>
              <a:xfrm>
                <a:off x="3456" y="864"/>
                <a:ext cx="426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FF0066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(H)</a:t>
                </a:r>
              </a:p>
            </p:txBody>
          </p:sp>
          <p:sp>
            <p:nvSpPr>
              <p:cNvPr id="34850" name="直接连接符 179233"/>
              <p:cNvSpPr/>
              <p:nvPr/>
            </p:nvSpPr>
            <p:spPr>
              <a:xfrm>
                <a:off x="350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51" name="组合 179234"/>
            <p:cNvGrpSpPr/>
            <p:nvPr/>
          </p:nvGrpSpPr>
          <p:grpSpPr>
            <a:xfrm>
              <a:off x="3792" y="864"/>
              <a:ext cx="384" cy="304"/>
              <a:chOff x="3792" y="864"/>
              <a:chExt cx="384" cy="391"/>
            </a:xfrm>
          </p:grpSpPr>
          <p:sp>
            <p:nvSpPr>
              <p:cNvPr id="34852" name="文本框 179235"/>
              <p:cNvSpPr txBox="1"/>
              <p:nvPr/>
            </p:nvSpPr>
            <p:spPr>
              <a:xfrm>
                <a:off x="3840" y="864"/>
                <a:ext cx="329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Cu</a:t>
                </a:r>
              </a:p>
            </p:txBody>
          </p:sp>
          <p:sp>
            <p:nvSpPr>
              <p:cNvPr id="34853" name="直接连接符 179236"/>
              <p:cNvSpPr/>
              <p:nvPr/>
            </p:nvSpPr>
            <p:spPr>
              <a:xfrm>
                <a:off x="3792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54" name="组合 179237"/>
            <p:cNvGrpSpPr/>
            <p:nvPr/>
          </p:nvGrpSpPr>
          <p:grpSpPr>
            <a:xfrm>
              <a:off x="4176" y="864"/>
              <a:ext cx="338" cy="304"/>
              <a:chOff x="4176" y="864"/>
              <a:chExt cx="338" cy="391"/>
            </a:xfrm>
          </p:grpSpPr>
          <p:sp>
            <p:nvSpPr>
              <p:cNvPr id="34855" name="文本框 179238"/>
              <p:cNvSpPr txBox="1"/>
              <p:nvPr/>
            </p:nvSpPr>
            <p:spPr>
              <a:xfrm>
                <a:off x="4176" y="864"/>
                <a:ext cx="338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Hg</a:t>
                </a:r>
              </a:p>
            </p:txBody>
          </p:sp>
          <p:sp>
            <p:nvSpPr>
              <p:cNvPr id="34856" name="直接连接符 179239"/>
              <p:cNvSpPr/>
              <p:nvPr/>
            </p:nvSpPr>
            <p:spPr>
              <a:xfrm>
                <a:off x="417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57" name="组合 179240"/>
            <p:cNvGrpSpPr/>
            <p:nvPr/>
          </p:nvGrpSpPr>
          <p:grpSpPr>
            <a:xfrm>
              <a:off x="4464" y="864"/>
              <a:ext cx="432" cy="304"/>
              <a:chOff x="4464" y="864"/>
              <a:chExt cx="432" cy="391"/>
            </a:xfrm>
          </p:grpSpPr>
          <p:sp>
            <p:nvSpPr>
              <p:cNvPr id="34858" name="文本框 179241"/>
              <p:cNvSpPr txBox="1"/>
              <p:nvPr/>
            </p:nvSpPr>
            <p:spPr>
              <a:xfrm>
                <a:off x="4512" y="864"/>
                <a:ext cx="329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Ag</a:t>
                </a:r>
              </a:p>
            </p:txBody>
          </p:sp>
          <p:sp>
            <p:nvSpPr>
              <p:cNvPr id="34859" name="直接连接符 179242"/>
              <p:cNvSpPr/>
              <p:nvPr/>
            </p:nvSpPr>
            <p:spPr>
              <a:xfrm>
                <a:off x="4464" y="1248"/>
                <a:ext cx="432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60" name="组合 179243"/>
            <p:cNvGrpSpPr/>
            <p:nvPr/>
          </p:nvGrpSpPr>
          <p:grpSpPr>
            <a:xfrm>
              <a:off x="4848" y="864"/>
              <a:ext cx="336" cy="304"/>
              <a:chOff x="4848" y="864"/>
              <a:chExt cx="336" cy="391"/>
            </a:xfrm>
          </p:grpSpPr>
          <p:sp>
            <p:nvSpPr>
              <p:cNvPr id="34861" name="文本框 179244"/>
              <p:cNvSpPr txBox="1"/>
              <p:nvPr/>
            </p:nvSpPr>
            <p:spPr>
              <a:xfrm>
                <a:off x="4848" y="864"/>
                <a:ext cx="284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Pt</a:t>
                </a:r>
              </a:p>
            </p:txBody>
          </p:sp>
          <p:sp>
            <p:nvSpPr>
              <p:cNvPr id="34862" name="直接连接符 179245"/>
              <p:cNvSpPr/>
              <p:nvPr/>
            </p:nvSpPr>
            <p:spPr>
              <a:xfrm>
                <a:off x="489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4863" name="组合 179246"/>
            <p:cNvGrpSpPr/>
            <p:nvPr/>
          </p:nvGrpSpPr>
          <p:grpSpPr>
            <a:xfrm>
              <a:off x="5136" y="864"/>
              <a:ext cx="384" cy="304"/>
              <a:chOff x="5136" y="864"/>
              <a:chExt cx="384" cy="391"/>
            </a:xfrm>
          </p:grpSpPr>
          <p:sp>
            <p:nvSpPr>
              <p:cNvPr id="34864" name="文本框 179247"/>
              <p:cNvSpPr txBox="1"/>
              <p:nvPr/>
            </p:nvSpPr>
            <p:spPr>
              <a:xfrm>
                <a:off x="5136" y="864"/>
                <a:ext cx="327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Au</a:t>
                </a:r>
              </a:p>
            </p:txBody>
          </p:sp>
          <p:sp>
            <p:nvSpPr>
              <p:cNvPr id="34865" name="直接连接符 179248"/>
              <p:cNvSpPr/>
              <p:nvPr/>
            </p:nvSpPr>
            <p:spPr>
              <a:xfrm>
                <a:off x="5184" y="1248"/>
                <a:ext cx="336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sp>
        <p:nvSpPr>
          <p:cNvPr id="34866" name="文本框 179249"/>
          <p:cNvSpPr txBox="1"/>
          <p:nvPr/>
        </p:nvSpPr>
        <p:spPr>
          <a:xfrm>
            <a:off x="3033486" y="2143881"/>
            <a:ext cx="4932045" cy="532130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zh-CN" altLang="en-US" sz="2855" b="1">
                <a:solidFill>
                  <a:srgbClr val="003399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金属活动性顺序由强逐渐减弱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29721" y="960765"/>
            <a:ext cx="5717016" cy="676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810" b="1">
                <a:latin typeface="黑体" panose="02010600030101010101" charset="-122"/>
                <a:ea typeface="黑体" panose="02010600030101010101" charset="-122"/>
              </a:rPr>
              <a:t>金属活动性顺序：</a:t>
            </a:r>
          </a:p>
        </p:txBody>
      </p:sp>
    </p:spTree>
  </p:cSld>
  <p:clrMapOvr>
    <a:masterClrMapping/>
  </p:clrMapOvr>
  <p:transition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180225"/>
          <p:cNvGrpSpPr/>
          <p:nvPr/>
        </p:nvGrpSpPr>
        <p:grpSpPr>
          <a:xfrm>
            <a:off x="1189365" y="1626003"/>
            <a:ext cx="9901968" cy="482245"/>
            <a:chOff x="528" y="864"/>
            <a:chExt cx="4992" cy="391"/>
          </a:xfrm>
        </p:grpSpPr>
        <p:grpSp>
          <p:nvGrpSpPr>
            <p:cNvPr id="35843" name="组合 180226"/>
            <p:cNvGrpSpPr/>
            <p:nvPr/>
          </p:nvGrpSpPr>
          <p:grpSpPr>
            <a:xfrm>
              <a:off x="528" y="864"/>
              <a:ext cx="336" cy="391"/>
              <a:chOff x="528" y="864"/>
              <a:chExt cx="336" cy="391"/>
            </a:xfrm>
          </p:grpSpPr>
          <p:sp>
            <p:nvSpPr>
              <p:cNvPr id="35844" name="文本框 180227"/>
              <p:cNvSpPr txBox="1"/>
              <p:nvPr/>
            </p:nvSpPr>
            <p:spPr>
              <a:xfrm>
                <a:off x="528" y="864"/>
                <a:ext cx="229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K</a:t>
                </a:r>
                <a:endParaRPr lang="en-US" altLang="zh-CN" sz="2540" b="1">
                  <a:solidFill>
                    <a:srgbClr val="6666FF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845" name="直接连接符 180228"/>
              <p:cNvSpPr/>
              <p:nvPr/>
            </p:nvSpPr>
            <p:spPr>
              <a:xfrm>
                <a:off x="57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46" name="组合 180229"/>
            <p:cNvGrpSpPr/>
            <p:nvPr/>
          </p:nvGrpSpPr>
          <p:grpSpPr>
            <a:xfrm>
              <a:off x="768" y="864"/>
              <a:ext cx="384" cy="391"/>
              <a:chOff x="768" y="864"/>
              <a:chExt cx="384" cy="391"/>
            </a:xfrm>
          </p:grpSpPr>
          <p:sp>
            <p:nvSpPr>
              <p:cNvPr id="35847" name="文本框 180230"/>
              <p:cNvSpPr txBox="1"/>
              <p:nvPr/>
            </p:nvSpPr>
            <p:spPr>
              <a:xfrm>
                <a:off x="768" y="864"/>
                <a:ext cx="329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Ca</a:t>
                </a:r>
                <a:endParaRPr lang="en-US" altLang="zh-CN" sz="2540" b="1">
                  <a:solidFill>
                    <a:srgbClr val="6666FF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848" name="直接连接符 180231"/>
              <p:cNvSpPr/>
              <p:nvPr/>
            </p:nvSpPr>
            <p:spPr>
              <a:xfrm>
                <a:off x="86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49" name="组合 180232"/>
            <p:cNvGrpSpPr/>
            <p:nvPr/>
          </p:nvGrpSpPr>
          <p:grpSpPr>
            <a:xfrm>
              <a:off x="1104" y="864"/>
              <a:ext cx="338" cy="391"/>
              <a:chOff x="1104" y="864"/>
              <a:chExt cx="338" cy="391"/>
            </a:xfrm>
          </p:grpSpPr>
          <p:sp>
            <p:nvSpPr>
              <p:cNvPr id="35850" name="文本框 180233"/>
              <p:cNvSpPr txBox="1"/>
              <p:nvPr/>
            </p:nvSpPr>
            <p:spPr>
              <a:xfrm>
                <a:off x="1104" y="864"/>
                <a:ext cx="338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Na</a:t>
                </a:r>
              </a:p>
            </p:txBody>
          </p:sp>
          <p:sp>
            <p:nvSpPr>
              <p:cNvPr id="35851" name="直接连接符 180234"/>
              <p:cNvSpPr/>
              <p:nvPr/>
            </p:nvSpPr>
            <p:spPr>
              <a:xfrm>
                <a:off x="1152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52" name="组合 180235"/>
            <p:cNvGrpSpPr/>
            <p:nvPr/>
          </p:nvGrpSpPr>
          <p:grpSpPr>
            <a:xfrm>
              <a:off x="1440" y="864"/>
              <a:ext cx="384" cy="391"/>
              <a:chOff x="1440" y="864"/>
              <a:chExt cx="384" cy="391"/>
            </a:xfrm>
          </p:grpSpPr>
          <p:sp>
            <p:nvSpPr>
              <p:cNvPr id="35853" name="文本框 180236"/>
              <p:cNvSpPr txBox="1"/>
              <p:nvPr/>
            </p:nvSpPr>
            <p:spPr>
              <a:xfrm>
                <a:off x="1440" y="864"/>
                <a:ext cx="356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Mg</a:t>
                </a:r>
              </a:p>
            </p:txBody>
          </p:sp>
          <p:sp>
            <p:nvSpPr>
              <p:cNvPr id="35854" name="直接连接符 180237"/>
              <p:cNvSpPr/>
              <p:nvPr/>
            </p:nvSpPr>
            <p:spPr>
              <a:xfrm>
                <a:off x="1440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55" name="组合 180238"/>
            <p:cNvGrpSpPr/>
            <p:nvPr/>
          </p:nvGrpSpPr>
          <p:grpSpPr>
            <a:xfrm>
              <a:off x="1824" y="864"/>
              <a:ext cx="288" cy="391"/>
              <a:chOff x="1824" y="864"/>
              <a:chExt cx="288" cy="391"/>
            </a:xfrm>
          </p:grpSpPr>
          <p:sp>
            <p:nvSpPr>
              <p:cNvPr id="35856" name="文本框 180239"/>
              <p:cNvSpPr txBox="1"/>
              <p:nvPr/>
            </p:nvSpPr>
            <p:spPr>
              <a:xfrm>
                <a:off x="1824" y="864"/>
                <a:ext cx="275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Al</a:t>
                </a:r>
              </a:p>
            </p:txBody>
          </p:sp>
          <p:sp>
            <p:nvSpPr>
              <p:cNvPr id="35857" name="直接连接符 180240"/>
              <p:cNvSpPr/>
              <p:nvPr/>
            </p:nvSpPr>
            <p:spPr>
              <a:xfrm>
                <a:off x="182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58" name="组合 180241"/>
            <p:cNvGrpSpPr/>
            <p:nvPr/>
          </p:nvGrpSpPr>
          <p:grpSpPr>
            <a:xfrm>
              <a:off x="2112" y="864"/>
              <a:ext cx="384" cy="391"/>
              <a:chOff x="2112" y="864"/>
              <a:chExt cx="384" cy="391"/>
            </a:xfrm>
          </p:grpSpPr>
          <p:sp>
            <p:nvSpPr>
              <p:cNvPr id="35859" name="文本框 180242"/>
              <p:cNvSpPr txBox="1"/>
              <p:nvPr/>
            </p:nvSpPr>
            <p:spPr>
              <a:xfrm>
                <a:off x="2112" y="864"/>
                <a:ext cx="320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Zn</a:t>
                </a:r>
              </a:p>
            </p:txBody>
          </p:sp>
          <p:sp>
            <p:nvSpPr>
              <p:cNvPr id="35860" name="直接连接符 180243"/>
              <p:cNvSpPr/>
              <p:nvPr/>
            </p:nvSpPr>
            <p:spPr>
              <a:xfrm>
                <a:off x="2112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61" name="组合 180244"/>
            <p:cNvGrpSpPr/>
            <p:nvPr/>
          </p:nvGrpSpPr>
          <p:grpSpPr>
            <a:xfrm>
              <a:off x="2448" y="864"/>
              <a:ext cx="336" cy="391"/>
              <a:chOff x="2448" y="864"/>
              <a:chExt cx="336" cy="391"/>
            </a:xfrm>
          </p:grpSpPr>
          <p:sp>
            <p:nvSpPr>
              <p:cNvPr id="35862" name="文本框 180245"/>
              <p:cNvSpPr txBox="1"/>
              <p:nvPr/>
            </p:nvSpPr>
            <p:spPr>
              <a:xfrm>
                <a:off x="2448" y="864"/>
                <a:ext cx="305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Fe</a:t>
                </a:r>
              </a:p>
            </p:txBody>
          </p:sp>
          <p:sp>
            <p:nvSpPr>
              <p:cNvPr id="35863" name="直接连接符 180246"/>
              <p:cNvSpPr/>
              <p:nvPr/>
            </p:nvSpPr>
            <p:spPr>
              <a:xfrm>
                <a:off x="249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64" name="组合 180247"/>
            <p:cNvGrpSpPr/>
            <p:nvPr/>
          </p:nvGrpSpPr>
          <p:grpSpPr>
            <a:xfrm>
              <a:off x="2784" y="864"/>
              <a:ext cx="320" cy="391"/>
              <a:chOff x="2784" y="864"/>
              <a:chExt cx="320" cy="391"/>
            </a:xfrm>
          </p:grpSpPr>
          <p:sp>
            <p:nvSpPr>
              <p:cNvPr id="35865" name="文本框 180248"/>
              <p:cNvSpPr txBox="1"/>
              <p:nvPr/>
            </p:nvSpPr>
            <p:spPr>
              <a:xfrm>
                <a:off x="2784" y="864"/>
                <a:ext cx="320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Sn</a:t>
                </a:r>
              </a:p>
            </p:txBody>
          </p:sp>
          <p:sp>
            <p:nvSpPr>
              <p:cNvPr id="35866" name="直接连接符 180249"/>
              <p:cNvSpPr/>
              <p:nvPr/>
            </p:nvSpPr>
            <p:spPr>
              <a:xfrm>
                <a:off x="278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67" name="组合 180250"/>
            <p:cNvGrpSpPr/>
            <p:nvPr/>
          </p:nvGrpSpPr>
          <p:grpSpPr>
            <a:xfrm>
              <a:off x="3072" y="864"/>
              <a:ext cx="432" cy="391"/>
              <a:chOff x="3072" y="864"/>
              <a:chExt cx="432" cy="391"/>
            </a:xfrm>
          </p:grpSpPr>
          <p:sp>
            <p:nvSpPr>
              <p:cNvPr id="35868" name="文本框 180251"/>
              <p:cNvSpPr txBox="1"/>
              <p:nvPr/>
            </p:nvSpPr>
            <p:spPr>
              <a:xfrm>
                <a:off x="3119" y="864"/>
                <a:ext cx="320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Pb</a:t>
                </a:r>
              </a:p>
            </p:txBody>
          </p:sp>
          <p:sp>
            <p:nvSpPr>
              <p:cNvPr id="35869" name="直接连接符 180252"/>
              <p:cNvSpPr/>
              <p:nvPr/>
            </p:nvSpPr>
            <p:spPr>
              <a:xfrm>
                <a:off x="3072" y="1248"/>
                <a:ext cx="432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70" name="组合 180253"/>
            <p:cNvGrpSpPr/>
            <p:nvPr/>
          </p:nvGrpSpPr>
          <p:grpSpPr>
            <a:xfrm>
              <a:off x="3456" y="864"/>
              <a:ext cx="426" cy="391"/>
              <a:chOff x="3456" y="864"/>
              <a:chExt cx="426" cy="391"/>
            </a:xfrm>
          </p:grpSpPr>
          <p:sp>
            <p:nvSpPr>
              <p:cNvPr id="35871" name="文本框 180254"/>
              <p:cNvSpPr txBox="1"/>
              <p:nvPr/>
            </p:nvSpPr>
            <p:spPr>
              <a:xfrm>
                <a:off x="3456" y="864"/>
                <a:ext cx="426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FF0066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(H)</a:t>
                </a:r>
              </a:p>
            </p:txBody>
          </p:sp>
          <p:sp>
            <p:nvSpPr>
              <p:cNvPr id="35872" name="直接连接符 180255"/>
              <p:cNvSpPr/>
              <p:nvPr/>
            </p:nvSpPr>
            <p:spPr>
              <a:xfrm>
                <a:off x="350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73" name="组合 180256"/>
            <p:cNvGrpSpPr/>
            <p:nvPr/>
          </p:nvGrpSpPr>
          <p:grpSpPr>
            <a:xfrm>
              <a:off x="3792" y="864"/>
              <a:ext cx="384" cy="391"/>
              <a:chOff x="3792" y="864"/>
              <a:chExt cx="384" cy="391"/>
            </a:xfrm>
          </p:grpSpPr>
          <p:sp>
            <p:nvSpPr>
              <p:cNvPr id="35874" name="文本框 180257"/>
              <p:cNvSpPr txBox="1"/>
              <p:nvPr/>
            </p:nvSpPr>
            <p:spPr>
              <a:xfrm>
                <a:off x="3840" y="864"/>
                <a:ext cx="329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Cu</a:t>
                </a:r>
              </a:p>
            </p:txBody>
          </p:sp>
          <p:sp>
            <p:nvSpPr>
              <p:cNvPr id="35875" name="直接连接符 180258"/>
              <p:cNvSpPr/>
              <p:nvPr/>
            </p:nvSpPr>
            <p:spPr>
              <a:xfrm>
                <a:off x="3792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76" name="组合 180259"/>
            <p:cNvGrpSpPr/>
            <p:nvPr/>
          </p:nvGrpSpPr>
          <p:grpSpPr>
            <a:xfrm>
              <a:off x="4176" y="864"/>
              <a:ext cx="338" cy="391"/>
              <a:chOff x="4176" y="864"/>
              <a:chExt cx="338" cy="391"/>
            </a:xfrm>
          </p:grpSpPr>
          <p:sp>
            <p:nvSpPr>
              <p:cNvPr id="35877" name="文本框 180260"/>
              <p:cNvSpPr txBox="1"/>
              <p:nvPr/>
            </p:nvSpPr>
            <p:spPr>
              <a:xfrm>
                <a:off x="4176" y="864"/>
                <a:ext cx="338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Hg</a:t>
                </a:r>
              </a:p>
            </p:txBody>
          </p:sp>
          <p:sp>
            <p:nvSpPr>
              <p:cNvPr id="35878" name="直接连接符 180261"/>
              <p:cNvSpPr/>
              <p:nvPr/>
            </p:nvSpPr>
            <p:spPr>
              <a:xfrm>
                <a:off x="417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79" name="组合 180262"/>
            <p:cNvGrpSpPr/>
            <p:nvPr/>
          </p:nvGrpSpPr>
          <p:grpSpPr>
            <a:xfrm>
              <a:off x="4464" y="864"/>
              <a:ext cx="432" cy="391"/>
              <a:chOff x="4464" y="864"/>
              <a:chExt cx="432" cy="391"/>
            </a:xfrm>
          </p:grpSpPr>
          <p:sp>
            <p:nvSpPr>
              <p:cNvPr id="35880" name="文本框 180263"/>
              <p:cNvSpPr txBox="1"/>
              <p:nvPr/>
            </p:nvSpPr>
            <p:spPr>
              <a:xfrm>
                <a:off x="4512" y="864"/>
                <a:ext cx="329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Ag</a:t>
                </a:r>
              </a:p>
            </p:txBody>
          </p:sp>
          <p:sp>
            <p:nvSpPr>
              <p:cNvPr id="35881" name="直接连接符 180264"/>
              <p:cNvSpPr/>
              <p:nvPr/>
            </p:nvSpPr>
            <p:spPr>
              <a:xfrm>
                <a:off x="4464" y="1248"/>
                <a:ext cx="432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82" name="组合 180265"/>
            <p:cNvGrpSpPr/>
            <p:nvPr/>
          </p:nvGrpSpPr>
          <p:grpSpPr>
            <a:xfrm>
              <a:off x="4848" y="864"/>
              <a:ext cx="336" cy="391"/>
              <a:chOff x="4848" y="864"/>
              <a:chExt cx="336" cy="391"/>
            </a:xfrm>
          </p:grpSpPr>
          <p:sp>
            <p:nvSpPr>
              <p:cNvPr id="35883" name="文本框 180266"/>
              <p:cNvSpPr txBox="1"/>
              <p:nvPr/>
            </p:nvSpPr>
            <p:spPr>
              <a:xfrm>
                <a:off x="4848" y="864"/>
                <a:ext cx="284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Pt</a:t>
                </a:r>
              </a:p>
            </p:txBody>
          </p:sp>
          <p:sp>
            <p:nvSpPr>
              <p:cNvPr id="35884" name="直接连接符 180267"/>
              <p:cNvSpPr/>
              <p:nvPr/>
            </p:nvSpPr>
            <p:spPr>
              <a:xfrm>
                <a:off x="489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5885" name="组合 180268"/>
            <p:cNvGrpSpPr/>
            <p:nvPr/>
          </p:nvGrpSpPr>
          <p:grpSpPr>
            <a:xfrm>
              <a:off x="5136" y="864"/>
              <a:ext cx="384" cy="391"/>
              <a:chOff x="5136" y="864"/>
              <a:chExt cx="384" cy="391"/>
            </a:xfrm>
          </p:grpSpPr>
          <p:sp>
            <p:nvSpPr>
              <p:cNvPr id="35886" name="文本框 180269"/>
              <p:cNvSpPr txBox="1"/>
              <p:nvPr/>
            </p:nvSpPr>
            <p:spPr>
              <a:xfrm>
                <a:off x="5136" y="864"/>
                <a:ext cx="327" cy="3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Au</a:t>
                </a:r>
              </a:p>
            </p:txBody>
          </p:sp>
          <p:sp>
            <p:nvSpPr>
              <p:cNvPr id="35887" name="直接连接符 180270"/>
              <p:cNvSpPr/>
              <p:nvPr/>
            </p:nvSpPr>
            <p:spPr>
              <a:xfrm>
                <a:off x="5184" y="1248"/>
                <a:ext cx="336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sp>
        <p:nvSpPr>
          <p:cNvPr id="35889" name="动作按钮: 自定义 180272"/>
          <p:cNvSpPr/>
          <p:nvPr/>
        </p:nvSpPr>
        <p:spPr>
          <a:xfrm>
            <a:off x="1225248" y="2347081"/>
            <a:ext cx="9596564" cy="606778"/>
          </a:xfrm>
          <a:prstGeom prst="actionButtonBlank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none" lIns="93302" tIns="46652" rIns="93302" bIns="46652" anchor="ctr" anchorCtr="0"/>
          <a:lstStyle/>
          <a:p>
            <a:pPr defTabSz="1468755"/>
            <a:r>
              <a:rPr lang="en-US" altLang="zh-CN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、判断</a:t>
            </a:r>
            <a:r>
              <a:rPr lang="zh-CN" altLang="en-US" sz="3300" b="1">
                <a:solidFill>
                  <a:srgbClr val="FF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金属跟酸</a:t>
            </a:r>
            <a:r>
              <a:rPr lang="zh-CN" altLang="en-US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能否发生</a:t>
            </a:r>
            <a:r>
              <a:rPr lang="zh-CN" altLang="en-US" sz="3300" b="1">
                <a:latin typeface="Arial Black" panose="020B0A04020102020204" pitchFamily="34" charset="0"/>
                <a:ea typeface="宋体" panose="02010600030101010101" pitchFamily="2" charset="-122"/>
              </a:rPr>
              <a:t>置换反应</a:t>
            </a:r>
          </a:p>
        </p:txBody>
      </p:sp>
      <p:sp>
        <p:nvSpPr>
          <p:cNvPr id="180275" name="文本框 180274"/>
          <p:cNvSpPr txBox="1"/>
          <p:nvPr/>
        </p:nvSpPr>
        <p:spPr>
          <a:xfrm>
            <a:off x="1237746" y="3199190"/>
            <a:ext cx="9720540" cy="972185"/>
          </a:xfrm>
          <a:prstGeom prst="rect">
            <a:avLst/>
          </a:prstGeom>
          <a:noFill/>
          <a:ln w="57150" cap="flat" cmpd="thickThin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855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① </a:t>
            </a:r>
            <a:r>
              <a:rPr lang="zh-CN" altLang="en-US" sz="2855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活动性顺序中，位于</a:t>
            </a:r>
            <a:r>
              <a:rPr lang="zh-CN" altLang="en-US" sz="2855" b="1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氢前面的金属</a:t>
            </a:r>
            <a:r>
              <a:rPr lang="zh-CN" altLang="en-US" sz="2855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才能置换出盐酸、稀硫酸中的氢，金属越活泼，反应越剧烈。</a:t>
            </a:r>
          </a:p>
        </p:txBody>
      </p:sp>
      <p:sp>
        <p:nvSpPr>
          <p:cNvPr id="180277" name="文本框 180276"/>
          <p:cNvSpPr txBox="1"/>
          <p:nvPr/>
        </p:nvSpPr>
        <p:spPr>
          <a:xfrm>
            <a:off x="1225248" y="4463345"/>
            <a:ext cx="9722556" cy="1362710"/>
          </a:xfrm>
          <a:prstGeom prst="rect">
            <a:avLst/>
          </a:prstGeom>
          <a:noFill/>
          <a:ln w="57150" cap="flat" cmpd="thickThin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3302" tIns="46652" rIns="93302" bIns="46652">
            <a:spAutoFit/>
          </a:bodyPr>
          <a:lstStyle/>
          <a:p>
            <a:pPr defTabSz="1468755"/>
            <a:r>
              <a:rPr lang="en-US" altLang="zh-CN" sz="2855" b="1" noProof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  <a:cs typeface="+mn-cs"/>
                <a:sym typeface="+mn-ea"/>
              </a:rPr>
              <a:t>②</a:t>
            </a:r>
            <a:r>
              <a:rPr lang="en-US" altLang="zh-CN" sz="2855" b="1" noProof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Fe</a:t>
            </a:r>
            <a:r>
              <a:rPr lang="zh-CN" altLang="en-US" sz="2855" b="1" noProof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跟酸发生置换反应生成的化合物中铁元素显</a:t>
            </a:r>
            <a:r>
              <a:rPr lang="en-US" altLang="zh-CN" sz="2855" b="1" noProof="1"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+2</a:t>
            </a:r>
            <a:r>
              <a:rPr lang="zh-CN" altLang="en-US" sz="2855" b="1" noProof="1"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价</a:t>
            </a:r>
            <a:r>
              <a:rPr lang="zh-CN" altLang="en-US" sz="2855" b="1" noProof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（例如      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Fe</a:t>
            </a:r>
            <a:r>
              <a:rPr lang="en-US" altLang="zh-CN" sz="2540" b="1" noProof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+2HCl= </a:t>
            </a:r>
            <a:r>
              <a:rPr lang="en-US" altLang="zh-CN" sz="2540" b="1" noProof="1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FeCl</a:t>
            </a:r>
            <a:r>
              <a:rPr lang="en-US" altLang="zh-CN" sz="1585" b="1" noProof="1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+H</a:t>
            </a:r>
            <a:r>
              <a:rPr lang="en-US" altLang="zh-CN" sz="1585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sz="2855" b="1" noProof="1">
                <a:solidFill>
                  <a:srgbClr val="6600CC"/>
                </a:solidFill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↑</a:t>
            </a:r>
            <a:endParaRPr lang="en-US" altLang="zh-CN" sz="2540" b="1" noProof="1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defTabSz="1468755"/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         </a:t>
            </a:r>
            <a:r>
              <a:rPr lang="zh-CN" altLang="en-US" sz="254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或</a:t>
            </a:r>
            <a:r>
              <a:rPr lang="zh-CN" altLang="en-US" sz="2540" b="1" noProof="1">
                <a:solidFill>
                  <a:srgbClr val="FF0066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Fe + H</a:t>
            </a:r>
            <a:r>
              <a:rPr lang="en-US" altLang="zh-CN" sz="1585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SO</a:t>
            </a:r>
            <a:r>
              <a:rPr lang="en-US" altLang="zh-CN" sz="1585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= </a:t>
            </a:r>
            <a:r>
              <a:rPr lang="en-US" altLang="zh-CN" sz="2540" b="1" noProof="1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FeSO</a:t>
            </a:r>
            <a:r>
              <a:rPr lang="en-US" altLang="zh-CN" sz="1585" b="1" noProof="1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+H</a:t>
            </a:r>
            <a:r>
              <a:rPr lang="en-US" altLang="zh-CN" sz="1585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↑</a:t>
            </a:r>
            <a:r>
              <a:rPr lang="zh-CN" altLang="en-US" sz="2540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）</a:t>
            </a:r>
            <a:endParaRPr lang="zh-CN" altLang="en-US" sz="2540" b="1" noProof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35893" name="直接连接符 180278"/>
          <p:cNvSpPr/>
          <p:nvPr/>
        </p:nvSpPr>
        <p:spPr>
          <a:xfrm flipH="1" flipV="1">
            <a:off x="9785048" y="5949850"/>
            <a:ext cx="0" cy="286254"/>
          </a:xfrm>
          <a:prstGeom prst="line">
            <a:avLst/>
          </a:prstGeom>
          <a:ln w="9525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1188962" y="932140"/>
            <a:ext cx="5717016" cy="676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810" b="1">
                <a:latin typeface="黑体" panose="02010600030101010101" charset="-122"/>
                <a:ea typeface="黑体" panose="02010600030101010101" charset="-122"/>
              </a:rPr>
              <a:t>金属活动性顺序：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75" grpId="0" bldLvl="0" animBg="1"/>
      <p:bldP spid="18027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2" name="文本框 181251"/>
          <p:cNvSpPr txBox="1"/>
          <p:nvPr/>
        </p:nvSpPr>
        <p:spPr>
          <a:xfrm>
            <a:off x="1112561" y="3063119"/>
            <a:ext cx="9089571" cy="972185"/>
          </a:xfrm>
          <a:prstGeom prst="rect">
            <a:avLst/>
          </a:prstGeom>
          <a:noFill/>
          <a:ln w="57150" cap="flat" cmpd="thickThin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① 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活动性顺序中，</a:t>
            </a:r>
            <a:r>
              <a:rPr lang="zh-CN" altLang="en-US" sz="2855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前面的金属置换后面的金属（强置换弱）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。</a:t>
            </a:r>
            <a:r>
              <a:rPr lang="zh-CN" altLang="en-US" sz="2855" b="1">
                <a:solidFill>
                  <a:srgbClr val="6600CC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</a:t>
            </a:r>
            <a:r>
              <a:rPr lang="en-US" altLang="zh-CN" sz="2855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K </a:t>
            </a:r>
            <a:r>
              <a:rPr lang="zh-CN" altLang="en-US" sz="2855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lang="en-US" altLang="zh-CN" sz="2855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Ca</a:t>
            </a:r>
            <a:r>
              <a:rPr lang="zh-CN" altLang="en-US" sz="2855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 </a:t>
            </a:r>
            <a:r>
              <a:rPr lang="en-US" altLang="zh-CN" sz="2855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Na</a:t>
            </a:r>
            <a:r>
              <a:rPr lang="zh-CN" altLang="en-US" sz="2855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除外</a:t>
            </a:r>
          </a:p>
        </p:txBody>
      </p:sp>
      <p:sp>
        <p:nvSpPr>
          <p:cNvPr id="181255" name="文本框 181254"/>
          <p:cNvSpPr txBox="1"/>
          <p:nvPr/>
        </p:nvSpPr>
        <p:spPr>
          <a:xfrm>
            <a:off x="1112561" y="4297841"/>
            <a:ext cx="10078357" cy="1851660"/>
          </a:xfrm>
          <a:prstGeom prst="rect">
            <a:avLst/>
          </a:prstGeom>
          <a:noFill/>
          <a:ln w="57150" cap="flat" cmpd="thickThin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855" b="1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rPr>
              <a:t>②</a:t>
            </a:r>
            <a:r>
              <a:rPr lang="en-US" altLang="zh-CN" sz="2855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Fe</a:t>
            </a:r>
            <a:r>
              <a:rPr lang="zh-CN" altLang="en-US" sz="2855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跟金属化合物溶液发生置换反应生成的新</a:t>
            </a:r>
            <a:r>
              <a:rPr lang="zh-CN" altLang="en-US" sz="2855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化合物中铁元素显</a:t>
            </a:r>
            <a:r>
              <a:rPr lang="en-US" altLang="zh-CN" sz="2855" b="1">
                <a:latin typeface="Tahoma" panose="020B0604030504040204" pitchFamily="34" charset="0"/>
                <a:ea typeface="宋体" panose="02010600030101010101" pitchFamily="2" charset="-122"/>
              </a:rPr>
              <a:t>+2</a:t>
            </a:r>
            <a:r>
              <a:rPr lang="zh-CN" altLang="en-US" sz="2855" b="1">
                <a:latin typeface="Tahoma" panose="020B0604030504040204" pitchFamily="34" charset="0"/>
                <a:ea typeface="宋体" panose="02010600030101010101" pitchFamily="2" charset="-122"/>
              </a:rPr>
              <a:t>价</a:t>
            </a:r>
          </a:p>
          <a:p>
            <a:pPr defTabSz="1468755"/>
            <a:r>
              <a:rPr lang="zh-CN" altLang="en-US" sz="2855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（例如</a:t>
            </a:r>
            <a:r>
              <a:rPr lang="en-US" altLang="zh-CN" sz="2855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Fe</a:t>
            </a:r>
            <a:r>
              <a:rPr lang="en-US" altLang="zh-CN" sz="2540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+ </a:t>
            </a:r>
            <a:r>
              <a:rPr lang="en-US" altLang="zh-CN" sz="2855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CuSO</a:t>
            </a:r>
            <a:r>
              <a:rPr lang="en-US" altLang="zh-CN" sz="1840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2855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= </a:t>
            </a:r>
            <a:r>
              <a:rPr lang="en-US" altLang="zh-CN" sz="2855" b="1">
                <a:latin typeface="Tahoma" panose="020B0604030504040204" pitchFamily="34" charset="0"/>
                <a:ea typeface="宋体" panose="02010600030101010101" pitchFamily="2" charset="-122"/>
              </a:rPr>
              <a:t>FeSO</a:t>
            </a:r>
            <a:r>
              <a:rPr lang="en-US" altLang="zh-CN" sz="1840" b="1">
                <a:latin typeface="Tahoma" panose="020B060403050404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2855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+Cu</a:t>
            </a:r>
            <a:r>
              <a:rPr lang="zh-CN" altLang="en-US" sz="2855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）</a:t>
            </a:r>
            <a:endParaRPr lang="zh-CN" altLang="en-US" sz="2855" b="1">
              <a:solidFill>
                <a:srgbClr val="6600CC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defTabSz="1468755"/>
            <a:endParaRPr lang="zh-CN" altLang="en-US" sz="2855" b="1">
              <a:solidFill>
                <a:srgbClr val="6600CC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6870" name="组合 181256"/>
          <p:cNvGrpSpPr/>
          <p:nvPr/>
        </p:nvGrpSpPr>
        <p:grpSpPr>
          <a:xfrm>
            <a:off x="1065792" y="1666119"/>
            <a:ext cx="9902976" cy="482232"/>
            <a:chOff x="528" y="864"/>
            <a:chExt cx="4992" cy="393"/>
          </a:xfrm>
        </p:grpSpPr>
        <p:grpSp>
          <p:nvGrpSpPr>
            <p:cNvPr id="36871" name="组合 181257"/>
            <p:cNvGrpSpPr/>
            <p:nvPr/>
          </p:nvGrpSpPr>
          <p:grpSpPr>
            <a:xfrm>
              <a:off x="528" y="864"/>
              <a:ext cx="336" cy="393"/>
              <a:chOff x="528" y="864"/>
              <a:chExt cx="336" cy="393"/>
            </a:xfrm>
          </p:grpSpPr>
          <p:sp>
            <p:nvSpPr>
              <p:cNvPr id="36872" name="文本框 181258"/>
              <p:cNvSpPr txBox="1"/>
              <p:nvPr/>
            </p:nvSpPr>
            <p:spPr>
              <a:xfrm>
                <a:off x="528" y="864"/>
                <a:ext cx="229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K</a:t>
                </a:r>
                <a:endParaRPr lang="en-US" altLang="zh-CN" sz="2540" b="1">
                  <a:solidFill>
                    <a:srgbClr val="6666FF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3" name="直接连接符 181259"/>
              <p:cNvSpPr/>
              <p:nvPr/>
            </p:nvSpPr>
            <p:spPr>
              <a:xfrm>
                <a:off x="57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74" name="组合 181260"/>
            <p:cNvGrpSpPr/>
            <p:nvPr/>
          </p:nvGrpSpPr>
          <p:grpSpPr>
            <a:xfrm>
              <a:off x="768" y="864"/>
              <a:ext cx="384" cy="393"/>
              <a:chOff x="768" y="864"/>
              <a:chExt cx="384" cy="393"/>
            </a:xfrm>
          </p:grpSpPr>
          <p:sp>
            <p:nvSpPr>
              <p:cNvPr id="36875" name="文本框 181261"/>
              <p:cNvSpPr txBox="1"/>
              <p:nvPr/>
            </p:nvSpPr>
            <p:spPr>
              <a:xfrm>
                <a:off x="768" y="864"/>
                <a:ext cx="329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Ca</a:t>
                </a:r>
                <a:endParaRPr lang="en-US" altLang="zh-CN" sz="2540" b="1">
                  <a:solidFill>
                    <a:srgbClr val="6666FF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6" name="直接连接符 181262"/>
              <p:cNvSpPr/>
              <p:nvPr/>
            </p:nvSpPr>
            <p:spPr>
              <a:xfrm>
                <a:off x="86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77" name="组合 181263"/>
            <p:cNvGrpSpPr/>
            <p:nvPr/>
          </p:nvGrpSpPr>
          <p:grpSpPr>
            <a:xfrm>
              <a:off x="1104" y="864"/>
              <a:ext cx="338" cy="393"/>
              <a:chOff x="1104" y="864"/>
              <a:chExt cx="338" cy="393"/>
            </a:xfrm>
          </p:grpSpPr>
          <p:sp>
            <p:nvSpPr>
              <p:cNvPr id="36878" name="文本框 181264"/>
              <p:cNvSpPr txBox="1"/>
              <p:nvPr/>
            </p:nvSpPr>
            <p:spPr>
              <a:xfrm>
                <a:off x="1104" y="864"/>
                <a:ext cx="338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Na</a:t>
                </a:r>
              </a:p>
            </p:txBody>
          </p:sp>
          <p:sp>
            <p:nvSpPr>
              <p:cNvPr id="36879" name="直接连接符 181265"/>
              <p:cNvSpPr/>
              <p:nvPr/>
            </p:nvSpPr>
            <p:spPr>
              <a:xfrm>
                <a:off x="1152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80" name="组合 181266"/>
            <p:cNvGrpSpPr/>
            <p:nvPr/>
          </p:nvGrpSpPr>
          <p:grpSpPr>
            <a:xfrm>
              <a:off x="1440" y="864"/>
              <a:ext cx="384" cy="393"/>
              <a:chOff x="1440" y="864"/>
              <a:chExt cx="384" cy="393"/>
            </a:xfrm>
          </p:grpSpPr>
          <p:sp>
            <p:nvSpPr>
              <p:cNvPr id="36881" name="文本框 181267"/>
              <p:cNvSpPr txBox="1"/>
              <p:nvPr/>
            </p:nvSpPr>
            <p:spPr>
              <a:xfrm>
                <a:off x="1440" y="864"/>
                <a:ext cx="356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Mg</a:t>
                </a:r>
              </a:p>
            </p:txBody>
          </p:sp>
          <p:sp>
            <p:nvSpPr>
              <p:cNvPr id="36882" name="直接连接符 181268"/>
              <p:cNvSpPr/>
              <p:nvPr/>
            </p:nvSpPr>
            <p:spPr>
              <a:xfrm>
                <a:off x="1440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83" name="组合 181269"/>
            <p:cNvGrpSpPr/>
            <p:nvPr/>
          </p:nvGrpSpPr>
          <p:grpSpPr>
            <a:xfrm>
              <a:off x="1824" y="864"/>
              <a:ext cx="288" cy="393"/>
              <a:chOff x="1824" y="864"/>
              <a:chExt cx="288" cy="393"/>
            </a:xfrm>
          </p:grpSpPr>
          <p:sp>
            <p:nvSpPr>
              <p:cNvPr id="36884" name="文本框 181270"/>
              <p:cNvSpPr txBox="1"/>
              <p:nvPr/>
            </p:nvSpPr>
            <p:spPr>
              <a:xfrm>
                <a:off x="1824" y="864"/>
                <a:ext cx="275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Al</a:t>
                </a:r>
              </a:p>
            </p:txBody>
          </p:sp>
          <p:sp>
            <p:nvSpPr>
              <p:cNvPr id="36885" name="直接连接符 181271"/>
              <p:cNvSpPr/>
              <p:nvPr/>
            </p:nvSpPr>
            <p:spPr>
              <a:xfrm>
                <a:off x="182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86" name="组合 181272"/>
            <p:cNvGrpSpPr/>
            <p:nvPr/>
          </p:nvGrpSpPr>
          <p:grpSpPr>
            <a:xfrm>
              <a:off x="2112" y="864"/>
              <a:ext cx="384" cy="393"/>
              <a:chOff x="2112" y="864"/>
              <a:chExt cx="384" cy="393"/>
            </a:xfrm>
          </p:grpSpPr>
          <p:sp>
            <p:nvSpPr>
              <p:cNvPr id="36887" name="文本框 181273"/>
              <p:cNvSpPr txBox="1"/>
              <p:nvPr/>
            </p:nvSpPr>
            <p:spPr>
              <a:xfrm>
                <a:off x="2112" y="864"/>
                <a:ext cx="320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Zn</a:t>
                </a:r>
              </a:p>
            </p:txBody>
          </p:sp>
          <p:sp>
            <p:nvSpPr>
              <p:cNvPr id="36888" name="直接连接符 181274"/>
              <p:cNvSpPr/>
              <p:nvPr/>
            </p:nvSpPr>
            <p:spPr>
              <a:xfrm>
                <a:off x="2112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89" name="组合 181275"/>
            <p:cNvGrpSpPr/>
            <p:nvPr/>
          </p:nvGrpSpPr>
          <p:grpSpPr>
            <a:xfrm>
              <a:off x="2448" y="864"/>
              <a:ext cx="336" cy="393"/>
              <a:chOff x="2448" y="864"/>
              <a:chExt cx="336" cy="393"/>
            </a:xfrm>
          </p:grpSpPr>
          <p:sp>
            <p:nvSpPr>
              <p:cNvPr id="36890" name="文本框 181276"/>
              <p:cNvSpPr txBox="1"/>
              <p:nvPr/>
            </p:nvSpPr>
            <p:spPr>
              <a:xfrm>
                <a:off x="2448" y="864"/>
                <a:ext cx="305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Fe</a:t>
                </a:r>
              </a:p>
            </p:txBody>
          </p:sp>
          <p:sp>
            <p:nvSpPr>
              <p:cNvPr id="36891" name="直接连接符 181277"/>
              <p:cNvSpPr/>
              <p:nvPr/>
            </p:nvSpPr>
            <p:spPr>
              <a:xfrm>
                <a:off x="249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92" name="组合 181278"/>
            <p:cNvGrpSpPr/>
            <p:nvPr/>
          </p:nvGrpSpPr>
          <p:grpSpPr>
            <a:xfrm>
              <a:off x="2784" y="864"/>
              <a:ext cx="320" cy="393"/>
              <a:chOff x="2784" y="864"/>
              <a:chExt cx="320" cy="393"/>
            </a:xfrm>
          </p:grpSpPr>
          <p:sp>
            <p:nvSpPr>
              <p:cNvPr id="36893" name="文本框 181279"/>
              <p:cNvSpPr txBox="1"/>
              <p:nvPr/>
            </p:nvSpPr>
            <p:spPr>
              <a:xfrm>
                <a:off x="2784" y="864"/>
                <a:ext cx="320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Sn</a:t>
                </a:r>
              </a:p>
            </p:txBody>
          </p:sp>
          <p:sp>
            <p:nvSpPr>
              <p:cNvPr id="36894" name="直接连接符 181280"/>
              <p:cNvSpPr/>
              <p:nvPr/>
            </p:nvSpPr>
            <p:spPr>
              <a:xfrm>
                <a:off x="278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95" name="组合 181281"/>
            <p:cNvGrpSpPr/>
            <p:nvPr/>
          </p:nvGrpSpPr>
          <p:grpSpPr>
            <a:xfrm>
              <a:off x="3072" y="864"/>
              <a:ext cx="432" cy="393"/>
              <a:chOff x="3072" y="864"/>
              <a:chExt cx="432" cy="393"/>
            </a:xfrm>
          </p:grpSpPr>
          <p:sp>
            <p:nvSpPr>
              <p:cNvPr id="36896" name="文本框 181282"/>
              <p:cNvSpPr txBox="1"/>
              <p:nvPr/>
            </p:nvSpPr>
            <p:spPr>
              <a:xfrm>
                <a:off x="3119" y="864"/>
                <a:ext cx="320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Pb</a:t>
                </a:r>
              </a:p>
            </p:txBody>
          </p:sp>
          <p:sp>
            <p:nvSpPr>
              <p:cNvPr id="36897" name="直接连接符 181283"/>
              <p:cNvSpPr/>
              <p:nvPr/>
            </p:nvSpPr>
            <p:spPr>
              <a:xfrm>
                <a:off x="3072" y="1248"/>
                <a:ext cx="432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898" name="组合 181284"/>
            <p:cNvGrpSpPr/>
            <p:nvPr/>
          </p:nvGrpSpPr>
          <p:grpSpPr>
            <a:xfrm>
              <a:off x="3456" y="864"/>
              <a:ext cx="426" cy="393"/>
              <a:chOff x="3456" y="864"/>
              <a:chExt cx="426" cy="393"/>
            </a:xfrm>
          </p:grpSpPr>
          <p:sp>
            <p:nvSpPr>
              <p:cNvPr id="36899" name="文本框 181285"/>
              <p:cNvSpPr txBox="1"/>
              <p:nvPr/>
            </p:nvSpPr>
            <p:spPr>
              <a:xfrm>
                <a:off x="3456" y="864"/>
                <a:ext cx="426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FF0066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(H)</a:t>
                </a:r>
              </a:p>
            </p:txBody>
          </p:sp>
          <p:sp>
            <p:nvSpPr>
              <p:cNvPr id="36900" name="直接连接符 181286"/>
              <p:cNvSpPr/>
              <p:nvPr/>
            </p:nvSpPr>
            <p:spPr>
              <a:xfrm>
                <a:off x="3504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901" name="组合 181287"/>
            <p:cNvGrpSpPr/>
            <p:nvPr/>
          </p:nvGrpSpPr>
          <p:grpSpPr>
            <a:xfrm>
              <a:off x="3792" y="864"/>
              <a:ext cx="384" cy="393"/>
              <a:chOff x="3792" y="864"/>
              <a:chExt cx="384" cy="393"/>
            </a:xfrm>
          </p:grpSpPr>
          <p:sp>
            <p:nvSpPr>
              <p:cNvPr id="36902" name="文本框 181288"/>
              <p:cNvSpPr txBox="1"/>
              <p:nvPr/>
            </p:nvSpPr>
            <p:spPr>
              <a:xfrm>
                <a:off x="3840" y="864"/>
                <a:ext cx="329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Cu</a:t>
                </a:r>
              </a:p>
            </p:txBody>
          </p:sp>
          <p:sp>
            <p:nvSpPr>
              <p:cNvPr id="36903" name="直接连接符 181289"/>
              <p:cNvSpPr/>
              <p:nvPr/>
            </p:nvSpPr>
            <p:spPr>
              <a:xfrm>
                <a:off x="3792" y="1248"/>
                <a:ext cx="384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904" name="组合 181290"/>
            <p:cNvGrpSpPr/>
            <p:nvPr/>
          </p:nvGrpSpPr>
          <p:grpSpPr>
            <a:xfrm>
              <a:off x="4176" y="864"/>
              <a:ext cx="338" cy="393"/>
              <a:chOff x="4176" y="864"/>
              <a:chExt cx="338" cy="393"/>
            </a:xfrm>
          </p:grpSpPr>
          <p:sp>
            <p:nvSpPr>
              <p:cNvPr id="36905" name="文本框 181291"/>
              <p:cNvSpPr txBox="1"/>
              <p:nvPr/>
            </p:nvSpPr>
            <p:spPr>
              <a:xfrm>
                <a:off x="4176" y="864"/>
                <a:ext cx="338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Hg</a:t>
                </a:r>
              </a:p>
            </p:txBody>
          </p:sp>
          <p:sp>
            <p:nvSpPr>
              <p:cNvPr id="36906" name="直接连接符 181292"/>
              <p:cNvSpPr/>
              <p:nvPr/>
            </p:nvSpPr>
            <p:spPr>
              <a:xfrm>
                <a:off x="417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907" name="组合 181293"/>
            <p:cNvGrpSpPr/>
            <p:nvPr/>
          </p:nvGrpSpPr>
          <p:grpSpPr>
            <a:xfrm>
              <a:off x="4464" y="864"/>
              <a:ext cx="432" cy="393"/>
              <a:chOff x="4464" y="864"/>
              <a:chExt cx="432" cy="393"/>
            </a:xfrm>
          </p:grpSpPr>
          <p:sp>
            <p:nvSpPr>
              <p:cNvPr id="36908" name="文本框 181294"/>
              <p:cNvSpPr txBox="1"/>
              <p:nvPr/>
            </p:nvSpPr>
            <p:spPr>
              <a:xfrm>
                <a:off x="4512" y="864"/>
                <a:ext cx="329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Ag</a:t>
                </a:r>
              </a:p>
            </p:txBody>
          </p:sp>
          <p:sp>
            <p:nvSpPr>
              <p:cNvPr id="36909" name="直接连接符 181295"/>
              <p:cNvSpPr/>
              <p:nvPr/>
            </p:nvSpPr>
            <p:spPr>
              <a:xfrm>
                <a:off x="4464" y="1248"/>
                <a:ext cx="432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910" name="组合 181296"/>
            <p:cNvGrpSpPr/>
            <p:nvPr/>
          </p:nvGrpSpPr>
          <p:grpSpPr>
            <a:xfrm>
              <a:off x="4848" y="864"/>
              <a:ext cx="336" cy="393"/>
              <a:chOff x="4848" y="864"/>
              <a:chExt cx="336" cy="393"/>
            </a:xfrm>
          </p:grpSpPr>
          <p:sp>
            <p:nvSpPr>
              <p:cNvPr id="36911" name="文本框 181297"/>
              <p:cNvSpPr txBox="1"/>
              <p:nvPr/>
            </p:nvSpPr>
            <p:spPr>
              <a:xfrm>
                <a:off x="4848" y="864"/>
                <a:ext cx="284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Pt</a:t>
                </a:r>
              </a:p>
            </p:txBody>
          </p:sp>
          <p:sp>
            <p:nvSpPr>
              <p:cNvPr id="36912" name="直接连接符 181298"/>
              <p:cNvSpPr/>
              <p:nvPr/>
            </p:nvSpPr>
            <p:spPr>
              <a:xfrm>
                <a:off x="4896" y="1248"/>
                <a:ext cx="28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6913" name="组合 181299"/>
            <p:cNvGrpSpPr/>
            <p:nvPr/>
          </p:nvGrpSpPr>
          <p:grpSpPr>
            <a:xfrm>
              <a:off x="5136" y="864"/>
              <a:ext cx="384" cy="393"/>
              <a:chOff x="5136" y="864"/>
              <a:chExt cx="384" cy="393"/>
            </a:xfrm>
          </p:grpSpPr>
          <p:sp>
            <p:nvSpPr>
              <p:cNvPr id="36914" name="文本框 181300"/>
              <p:cNvSpPr txBox="1"/>
              <p:nvPr/>
            </p:nvSpPr>
            <p:spPr>
              <a:xfrm>
                <a:off x="5136" y="864"/>
                <a:ext cx="327" cy="39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r>
                  <a:rPr lang="en-US" altLang="zh-CN" sz="2540" b="1">
                    <a:solidFill>
                      <a:srgbClr val="6666FF"/>
                    </a:solidFill>
                    <a:latin typeface="Arial Black" panose="020B0A04020102020204" pitchFamily="34" charset="0"/>
                    <a:ea typeface="宋体" panose="02010600030101010101" pitchFamily="2" charset="-122"/>
                  </a:rPr>
                  <a:t>Au</a:t>
                </a:r>
              </a:p>
            </p:txBody>
          </p:sp>
          <p:sp>
            <p:nvSpPr>
              <p:cNvPr id="36915" name="直接连接符 181301"/>
              <p:cNvSpPr/>
              <p:nvPr/>
            </p:nvSpPr>
            <p:spPr>
              <a:xfrm>
                <a:off x="5184" y="1248"/>
                <a:ext cx="336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sp>
        <p:nvSpPr>
          <p:cNvPr id="36917" name="矩形 181303"/>
          <p:cNvSpPr/>
          <p:nvPr/>
        </p:nvSpPr>
        <p:spPr>
          <a:xfrm>
            <a:off x="1112762" y="2377521"/>
            <a:ext cx="6998335" cy="561975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marL="554355" indent="-554355" defTabSz="1468755"/>
            <a:r>
              <a:rPr lang="en-US" altLang="zh-CN" sz="3050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lang="zh-CN" altLang="en-US" sz="3050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、判断</a:t>
            </a:r>
            <a:r>
              <a:rPr lang="zh-CN" altLang="en-US" sz="3050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金属跟盐溶液</a:t>
            </a:r>
            <a:r>
              <a:rPr lang="zh-CN" altLang="en-US" sz="3050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能否发生</a:t>
            </a:r>
            <a:r>
              <a:rPr lang="zh-CN" altLang="en-US" sz="3050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置换反应</a:t>
            </a:r>
          </a:p>
        </p:txBody>
      </p:sp>
      <p:sp>
        <p:nvSpPr>
          <p:cNvPr id="181305" name="文本框 181304"/>
          <p:cNvSpPr txBox="1"/>
          <p:nvPr/>
        </p:nvSpPr>
        <p:spPr>
          <a:xfrm>
            <a:off x="1844524" y="5669643"/>
            <a:ext cx="7765143" cy="512445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 anchor="t" anchorCtr="0">
            <a:spAutoFit/>
          </a:bodyPr>
          <a:lstStyle/>
          <a:p>
            <a:pPr marL="554355" indent="-554355" defTabSz="1468755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zh-CN" altLang="en-US" sz="2730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古代湿法炼铜：</a:t>
            </a:r>
            <a:r>
              <a:rPr lang="zh-CN" altLang="en-US" sz="2730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曾青</a:t>
            </a:r>
            <a:r>
              <a:rPr lang="zh-CN" altLang="en-US" sz="2730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得铁则化为</a:t>
            </a:r>
            <a:r>
              <a:rPr lang="zh-CN" altLang="en-US" sz="2730" b="1">
                <a:latin typeface="Tahoma" panose="020B0604030504040204" pitchFamily="34" charset="0"/>
                <a:ea typeface="宋体" panose="02010600030101010101" pitchFamily="2" charset="-122"/>
              </a:rPr>
              <a:t>铜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49451" y="1051883"/>
            <a:ext cx="5717016" cy="676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810" b="1">
                <a:latin typeface="黑体" panose="02010600030101010101" charset="-122"/>
                <a:ea typeface="黑体" panose="02010600030101010101" charset="-122"/>
              </a:rPr>
              <a:t>金属活动性顺序：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2" grpId="0" bldLvl="0" animBg="1"/>
      <p:bldP spid="181255" grpId="0" bldLvl="0" animBg="1"/>
      <p:bldP spid="1813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32769"/>
          <p:cNvSpPr>
            <a:spLocks noGrp="1"/>
          </p:cNvSpPr>
          <p:nvPr>
            <p:ph type="title"/>
          </p:nvPr>
        </p:nvSpPr>
        <p:spPr>
          <a:xfrm>
            <a:off x="243517" y="868841"/>
            <a:ext cx="8044543" cy="7236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E3ED25"/>
                </a:solidFill>
              </a14:hiddenFill>
            </a:ext>
          </a:extLst>
        </p:spPr>
        <p:txBody>
          <a:bodyPr lIns="93302" tIns="46652" rIns="93302" bIns="46652" anchor="ctr"/>
          <a:lstStyle/>
          <a:p>
            <a:pPr marL="0" marR="0" indent="0" algn="ctr" defTabSz="1468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43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j-cs"/>
                <a:sym typeface="+mn-ea"/>
              </a:rPr>
              <a:t>任务一：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j-cs"/>
              </a:rPr>
              <a:t>比较未知金属的活动性顺序</a:t>
            </a:r>
          </a:p>
        </p:txBody>
      </p:sp>
      <p:grpSp>
        <p:nvGrpSpPr>
          <p:cNvPr id="32779" name="组合 32778"/>
          <p:cNvGrpSpPr/>
          <p:nvPr/>
        </p:nvGrpSpPr>
        <p:grpSpPr>
          <a:xfrm>
            <a:off x="700818" y="3181448"/>
            <a:ext cx="10813945" cy="2795615"/>
            <a:chOff x="357" y="1643"/>
            <a:chExt cx="5448" cy="1833"/>
          </a:xfrm>
        </p:grpSpPr>
        <p:sp>
          <p:nvSpPr>
            <p:cNvPr id="38917" name="文本框 32773"/>
            <p:cNvSpPr txBox="1"/>
            <p:nvPr/>
          </p:nvSpPr>
          <p:spPr>
            <a:xfrm>
              <a:off x="357" y="1643"/>
              <a:ext cx="5448" cy="15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3302" tIns="46652" rIns="93302" bIns="46652" anchor="t" anchorCtr="0">
              <a:spAutoFit/>
            </a:bodyPr>
            <a:lstStyle/>
            <a:p>
              <a:pPr defTabSz="1468755"/>
              <a:r>
                <a:rPr lang="zh-CN" altLang="en-US" sz="2855" b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【拓展】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X.Y.Z</a:t>
              </a:r>
              <a:r>
                <a:rPr lang="zh-CN" altLang="en-US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是三种金属，据下面反应知三种金属的活动性顺序是</a:t>
              </a:r>
              <a:endPara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  <a:sym typeface="+mn-ea"/>
              </a:endParaRPr>
            </a:p>
            <a:p>
              <a:pPr defTabSz="1468755"/>
              <a:r>
                <a:rPr lang="zh-CN" altLang="en-US" sz="2855" b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</a:t>
              </a:r>
              <a:r>
                <a:rPr lang="en-US" altLang="zh-CN" sz="2855" b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(1)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Z+YSO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4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=ZSO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4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 +Y   (2)X+YSO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4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=XSO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4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+Y</a:t>
              </a:r>
            </a:p>
            <a:p>
              <a:pPr defTabSz="1468755"/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       (3)Z+H</a:t>
              </a:r>
              <a:r>
                <a:rPr lang="en-US" altLang="zh-CN" sz="184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2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SO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4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=ZSO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4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+H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2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  (4)X+H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2</a:t>
              </a:r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SO</a:t>
              </a:r>
              <a:r>
                <a:rPr lang="en-US" altLang="zh-CN" sz="197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4</a:t>
              </a:r>
              <a:r>
                <a:rPr lang="zh-CN" altLang="en-US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不反应</a:t>
              </a:r>
            </a:p>
            <a:p>
              <a:pPr defTabSz="1468755"/>
              <a:r>
                <a:rPr lang="en-US" altLang="zh-CN" sz="2855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        </a:t>
              </a:r>
            </a:p>
          </p:txBody>
        </p:sp>
        <p:sp>
          <p:nvSpPr>
            <p:cNvPr id="38918" name="直接连接符 32774"/>
            <p:cNvSpPr/>
            <p:nvPr/>
          </p:nvSpPr>
          <p:spPr>
            <a:xfrm flipH="1" flipV="1">
              <a:off x="2925" y="3158"/>
              <a:ext cx="0" cy="31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38921" name="直接连接符 32782"/>
          <p:cNvSpPr/>
          <p:nvPr/>
        </p:nvSpPr>
        <p:spPr>
          <a:xfrm flipH="1" flipV="1">
            <a:off x="6097008" y="5012469"/>
            <a:ext cx="0" cy="359833"/>
          </a:xfrm>
          <a:prstGeom prst="line">
            <a:avLst/>
          </a:prstGeom>
          <a:ln w="9525">
            <a:noFill/>
          </a:ln>
        </p:spPr>
        <p:txBody>
          <a:bodyPr/>
          <a:lstStyle/>
          <a:p>
            <a:endParaRPr/>
          </a:p>
        </p:txBody>
      </p:sp>
      <p:sp>
        <p:nvSpPr>
          <p:cNvPr id="38922" name="直接连接符 32783"/>
          <p:cNvSpPr/>
          <p:nvPr/>
        </p:nvSpPr>
        <p:spPr>
          <a:xfrm flipH="1" flipV="1">
            <a:off x="6186714" y="5012469"/>
            <a:ext cx="0" cy="359833"/>
          </a:xfrm>
          <a:prstGeom prst="line">
            <a:avLst/>
          </a:prstGeom>
          <a:ln w="9525">
            <a:noFill/>
          </a:ln>
        </p:spPr>
        <p:txBody>
          <a:bodyPr/>
          <a:lstStyle/>
          <a:p>
            <a:endParaRPr/>
          </a:p>
        </p:txBody>
      </p:sp>
      <p:sp>
        <p:nvSpPr>
          <p:cNvPr id="38923" name="矩形 32785"/>
          <p:cNvSpPr/>
          <p:nvPr/>
        </p:nvSpPr>
        <p:spPr>
          <a:xfrm>
            <a:off x="764218" y="1508679"/>
            <a:ext cx="11163905" cy="1851660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 anchor="t" anchorCtr="0">
            <a:spAutoFit/>
          </a:bodyPr>
          <a:lstStyle/>
          <a:p>
            <a:pPr defTabSz="1468755"/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例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1.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有Ｘ．Ｙ．Ｚ三种金属，将Ｘ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.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Ｙ和Ｚ分别浸入稀硫酸中，Ｚ溶解，Ｘ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.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Ｙ不溶解</a:t>
            </a:r>
            <a:r>
              <a:rPr lang="zh-CN" altLang="en-US" sz="2855" b="1">
                <a:solidFill>
                  <a:srgbClr val="00004D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；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将Ｘ浸入Ｙ的化合物溶液中，在Ｘ的表面有Ｙ析出，则Ｘ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.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Ｙ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.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Ｚ的金属活动性由强到弱的顺序为</a:t>
            </a:r>
          </a:p>
          <a:p>
            <a:pPr defTabSz="1468755"/>
            <a:r>
              <a:rPr lang="zh-CN" altLang="en-US" sz="2855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　</a:t>
            </a:r>
          </a:p>
        </p:txBody>
      </p:sp>
      <p:sp>
        <p:nvSpPr>
          <p:cNvPr id="30" name="五角星 29"/>
          <p:cNvSpPr/>
          <p:nvPr/>
        </p:nvSpPr>
        <p:spPr>
          <a:xfrm>
            <a:off x="6025444" y="5868206"/>
            <a:ext cx="387451" cy="39874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  <p:sp>
        <p:nvSpPr>
          <p:cNvPr id="2" name="五角星 1"/>
          <p:cNvSpPr/>
          <p:nvPr/>
        </p:nvSpPr>
        <p:spPr>
          <a:xfrm>
            <a:off x="6888238" y="5472289"/>
            <a:ext cx="444702" cy="268917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615521" y="5075162"/>
          <a:ext cx="8775065" cy="122936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600835"/>
                <a:gridCol w="3557905"/>
                <a:gridCol w="791210"/>
                <a:gridCol w="2825115"/>
              </a:tblGrid>
              <a:tr h="41084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ysClr val="windowText" lastClr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评价标准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改进措施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任务评价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等线" panose="02010600030101010101" charset="-122"/>
                        </a:rPr>
                        <a:t>每答对一题得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小组互助进行帮扶或寻求老师帮助解决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4070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表现评价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 dirty="0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每进行一次展示</a:t>
                      </a:r>
                      <a:r>
                        <a:rPr lang="zh-CN" altLang="en-US" sz="2285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752600" y="3657600"/>
            <a:ext cx="1254276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55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Z&gt;X&gt;Y</a:t>
            </a:r>
            <a:r>
              <a:rPr lang="en-US" altLang="zh-CN" sz="2855" b="1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427156" y="2423079"/>
            <a:ext cx="192274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5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ＺＸＹ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文本占位符 69634"/>
          <p:cNvSpPr>
            <a:spLocks noGrp="1"/>
          </p:cNvSpPr>
          <p:nvPr>
            <p:ph idx="1"/>
          </p:nvPr>
        </p:nvSpPr>
        <p:spPr>
          <a:xfrm>
            <a:off x="381000" y="2039862"/>
            <a:ext cx="11430000" cy="2449286"/>
          </a:xfrm>
        </p:spPr>
        <p:txBody>
          <a:bodyPr lIns="93302" tIns="46652" rIns="93302" bIns="46652"/>
          <a:lstStyle/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例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．利用下列各物质之间的反应，能够验证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Fe.Cu.Ag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三种金属活动性顺序的是（　     ）（不定项题）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A.  Fe  CuCl</a:t>
            </a:r>
            <a:r>
              <a:rPr kumimoji="0" lang="en-US" altLang="zh-CN" sz="2795" b="1" i="0" u="none" strike="noStrike" kern="1200" cap="none" spc="0" normalizeH="0" baseline="-2500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  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Ag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　       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B. FeCl</a:t>
            </a:r>
            <a:r>
              <a:rPr kumimoji="0" lang="en-US" altLang="zh-CN" sz="2795" b="1" i="0" u="none" strike="noStrike" kern="1200" cap="none" spc="0" normalizeH="0" baseline="-2500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  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CuCl</a:t>
            </a:r>
            <a:r>
              <a:rPr kumimoji="0" lang="en-US" altLang="zh-CN" sz="2795" b="1" i="0" u="none" strike="noStrike" kern="1200" cap="none" spc="0" normalizeH="0" baseline="-2500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  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Ag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C.  FeCl</a:t>
            </a:r>
            <a:r>
              <a:rPr kumimoji="0" lang="en-US" altLang="zh-CN" sz="2795" b="1" i="0" u="none" strike="noStrike" kern="1200" cap="none" spc="0" normalizeH="0" baseline="-2500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  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  Ag           D. FeCl</a:t>
            </a:r>
            <a:r>
              <a:rPr kumimoji="0" lang="en-US" altLang="zh-CN" sz="2795" b="1" i="0" u="none" strike="noStrike" kern="1200" cap="none" spc="0" normalizeH="0" baseline="-2500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  </a:t>
            </a:r>
            <a:r>
              <a:rPr kumimoji="0" lang="en-US" altLang="zh-CN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  AgNO</a:t>
            </a:r>
            <a:r>
              <a:rPr kumimoji="0" lang="en-US" altLang="zh-CN" sz="2795" b="1" i="0" u="none" strike="noStrike" kern="1200" cap="none" spc="0" normalizeH="0" baseline="-2500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kumimoji="0" lang="zh-CN" altLang="en-US" sz="279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</a:t>
            </a:r>
          </a:p>
        </p:txBody>
      </p:sp>
      <p:sp>
        <p:nvSpPr>
          <p:cNvPr id="69636" name="文本框 69635"/>
          <p:cNvSpPr txBox="1"/>
          <p:nvPr/>
        </p:nvSpPr>
        <p:spPr>
          <a:xfrm>
            <a:off x="2347081" y="2423281"/>
            <a:ext cx="987778" cy="53213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3302" tIns="46652" rIns="93302" bIns="46652" anchor="t" anchorCtr="0">
            <a:spAutoFit/>
          </a:bodyPr>
          <a:lstStyle/>
          <a:p>
            <a:pPr algn="ctr" defTabSz="1468755"/>
            <a:r>
              <a:rPr lang="en-US" altLang="zh-CN" sz="2855" b="1">
                <a:latin typeface="Tahoma" panose="020B0604030504040204" pitchFamily="34" charset="0"/>
                <a:ea typeface="宋体" panose="02010600030101010101" pitchFamily="2" charset="-122"/>
              </a:rPr>
              <a:t>AD</a:t>
            </a:r>
          </a:p>
        </p:txBody>
      </p:sp>
      <p:sp>
        <p:nvSpPr>
          <p:cNvPr id="69645" name="矩形 69644"/>
          <p:cNvSpPr/>
          <p:nvPr/>
        </p:nvSpPr>
        <p:spPr>
          <a:xfrm>
            <a:off x="609399" y="1204081"/>
            <a:ext cx="7739945" cy="578556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3ED25"/>
                </a:solidFill>
              </a14:hiddenFill>
            </a:ext>
          </a:extLst>
        </p:spPr>
        <p:txBody>
          <a:bodyPr lIns="93302" tIns="46652" rIns="93302" bIns="46652" anchor="ctr"/>
          <a:lstStyle>
            <a:lvl1pPr marL="0" lvl="0" indent="0" algn="l" defTabSz="1468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720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r>
              <a:rPr lang="zh-CN" altLang="en-US" sz="3430" b="1" strike="noStrike" noProof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+mj-cs"/>
              </a:rPr>
              <a:t>任务二．验证已知金属的活动性</a:t>
            </a:r>
          </a:p>
        </p:txBody>
      </p:sp>
      <p:sp>
        <p:nvSpPr>
          <p:cNvPr id="69646" name="文本框 69645"/>
          <p:cNvSpPr txBox="1"/>
          <p:nvPr/>
        </p:nvSpPr>
        <p:spPr>
          <a:xfrm>
            <a:off x="654957" y="4005540"/>
            <a:ext cx="10818182" cy="1031240"/>
          </a:xfrm>
          <a:prstGeom prst="rect">
            <a:avLst/>
          </a:prstGeom>
          <a:noFill/>
          <a:ln w="9525">
            <a:noFill/>
          </a:ln>
        </p:spPr>
        <p:txBody>
          <a:bodyPr wrap="square" lIns="93302" tIns="46652" rIns="93302" bIns="46652" anchor="t" anchorCtr="0">
            <a:spAutoFit/>
          </a:bodyPr>
          <a:lstStyle/>
          <a:p>
            <a:pPr defTabSz="1468755" eaLnBrk="0" hangingPunct="0">
              <a:spcBef>
                <a:spcPct val="50000"/>
              </a:spcBef>
            </a:pPr>
            <a:r>
              <a:rPr lang="zh-CN" altLang="en-US" sz="3050" b="1">
                <a:solidFill>
                  <a:srgbClr val="00004D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方法归纳</a:t>
            </a:r>
            <a:r>
              <a:rPr lang="zh-CN" altLang="en-US" sz="3050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：先排序，中间溶液，两边金属</a:t>
            </a:r>
            <a:r>
              <a:rPr lang="zh-CN" altLang="en-US" sz="3050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或</a:t>
            </a:r>
            <a:r>
              <a:rPr lang="zh-CN" altLang="en-US" sz="3050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中间金属，两边溶液（两单夹一液；两液夹一单）。</a:t>
            </a:r>
            <a:endParaRPr lang="zh-CN" altLang="en-US" sz="254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/>
      <p:bldP spid="696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9" name="文本框 69638"/>
          <p:cNvSpPr txBox="1"/>
          <p:nvPr>
            <p:custDataLst>
              <p:tags r:id="rId1"/>
            </p:custDataLst>
          </p:nvPr>
        </p:nvSpPr>
        <p:spPr>
          <a:xfrm>
            <a:off x="1178479" y="1188559"/>
            <a:ext cx="10160806" cy="3349978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>
            <a:noAutofit/>
          </a:bodyPr>
          <a:lstStyle/>
          <a:p>
            <a:pPr marL="733425" indent="-733425" defTabSz="1468755"/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【拓展】</a:t>
            </a:r>
            <a:r>
              <a:rPr lang="zh-CN" altLang="en-US" sz="2730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  <a:sym typeface="+mn-ea"/>
              </a:rPr>
              <a:t>（不定项题）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要验证</a:t>
            </a:r>
            <a:r>
              <a:rPr lang="en-US" altLang="zh-CN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Zn.Fe.Cu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三种金属的活动性强弱</a:t>
            </a:r>
            <a:r>
              <a:rPr lang="en-US" altLang="zh-CN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,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不能达到目的的一组试剂是（             ）</a:t>
            </a:r>
          </a:p>
          <a:p>
            <a:pPr marL="733425" indent="-733425" defTabSz="1468755"/>
            <a:endParaRPr lang="en-US" altLang="zh-CN" sz="2855" b="1" strike="noStrike" noProof="1">
              <a:solidFill>
                <a:srgbClr val="000000"/>
              </a:solidFill>
              <a:effectLst/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marL="733425" indent="-733425" defTabSz="1468755"/>
            <a:r>
              <a:rPr lang="en-US" altLang="zh-CN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A.Zn</a:t>
            </a:r>
            <a:r>
              <a:rPr lang="en-US" altLang="zh-CN" sz="3685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</a:t>
            </a:r>
            <a:r>
              <a:rPr lang="zh-CN" altLang="en-US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 </a:t>
            </a:r>
            <a:r>
              <a:rPr lang="en-US" altLang="zh-CN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FeCl</a:t>
            </a:r>
            <a:r>
              <a:rPr lang="en-US" altLang="zh-CN" sz="1840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lang="zh-CN" altLang="en-US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</a:t>
            </a:r>
            <a:r>
              <a:rPr lang="zh-CN" altLang="en-US" sz="2540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 </a:t>
            </a:r>
            <a:r>
              <a:rPr lang="en-US" altLang="zh-CN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 </a:t>
            </a:r>
          </a:p>
          <a:p>
            <a:pPr marL="733425" indent="-733425" defTabSz="1468755"/>
            <a:r>
              <a:rPr lang="en-US" altLang="zh-CN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B.ZnSO</a:t>
            </a:r>
            <a:r>
              <a:rPr lang="en-US" altLang="zh-CN" sz="1970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4</a:t>
            </a:r>
            <a:r>
              <a:rPr lang="zh-CN" altLang="en-US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溶液、 </a:t>
            </a:r>
            <a:r>
              <a:rPr lang="en-US" altLang="zh-CN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Fe </a:t>
            </a:r>
            <a:r>
              <a:rPr lang="zh-CN" altLang="en-US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lang="en-US" altLang="zh-CN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CuSO</a:t>
            </a:r>
            <a:r>
              <a:rPr lang="en-US" altLang="zh-CN" sz="1970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4</a:t>
            </a:r>
            <a:r>
              <a:rPr lang="zh-CN" altLang="en-US" sz="2855" b="1" strike="noStrike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</a:t>
            </a:r>
          </a:p>
          <a:p>
            <a:pPr marL="733425" indent="-733425" defTabSz="1468755"/>
            <a:r>
              <a:rPr lang="en-US" altLang="zh-CN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C.FeCl</a:t>
            </a:r>
            <a:r>
              <a:rPr lang="en-US" altLang="zh-CN" sz="1970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溶液、</a:t>
            </a:r>
            <a:r>
              <a:rPr lang="en-US" altLang="zh-CN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 </a:t>
            </a:r>
            <a:r>
              <a:rPr lang="en-US" altLang="zh-CN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ZnSO</a:t>
            </a:r>
            <a:r>
              <a:rPr lang="en-US" altLang="zh-CN" sz="1970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4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</a:t>
            </a:r>
          </a:p>
          <a:p>
            <a:pPr defTabSz="1468755"/>
            <a:r>
              <a:rPr lang="en-US" altLang="zh-CN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D. Zn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lang="en-US" altLang="zh-CN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Fe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lang="en-US" altLang="zh-CN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</a:t>
            </a:r>
            <a:r>
              <a:rPr lang="zh-CN" altLang="en-US" sz="2855" b="1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、稀硫酸</a:t>
            </a:r>
          </a:p>
          <a:p>
            <a:pPr marL="733425" lvl="1" defTabSz="1468755" fontAlgn="base"/>
            <a:endParaRPr lang="zh-CN" altLang="en-US" sz="2855" b="1" strike="noStrike" noProof="1">
              <a:solidFill>
                <a:srgbClr val="000000"/>
              </a:solidFill>
              <a:effectLst/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marL="733425" indent="-733425" defTabSz="1468755"/>
            <a:r>
              <a:rPr lang="zh-CN" altLang="en-US" sz="2855" b="1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   </a:t>
            </a:r>
            <a:endParaRPr lang="zh-CN" altLang="en-US" sz="2855" b="1" noProof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096000" y="4186968"/>
          <a:ext cx="5331460" cy="216535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004570"/>
                <a:gridCol w="2129790"/>
                <a:gridCol w="458470"/>
                <a:gridCol w="1738630"/>
              </a:tblGrid>
              <a:tr h="49339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ysClr val="windowText" lastClr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评价标准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改进措施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9163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任务评价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等线" panose="02010600030101010101" charset="-122"/>
                        </a:rPr>
                        <a:t>每答对一题得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小组互助进行帮扶或寻求老师帮助解决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表现评价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 dirty="0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每进行一次展</a:t>
                      </a:r>
                      <a:r>
                        <a:rPr lang="zh-CN" altLang="en-US" sz="2285" b="1" dirty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示得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30" name="五角星 29"/>
          <p:cNvSpPr/>
          <p:nvPr>
            <p:custDataLst>
              <p:tags r:id="rId3"/>
            </p:custDataLst>
          </p:nvPr>
        </p:nvSpPr>
        <p:spPr>
          <a:xfrm>
            <a:off x="9250438" y="4937478"/>
            <a:ext cx="424342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  <p:sp>
        <p:nvSpPr>
          <p:cNvPr id="5" name="五角星 4"/>
          <p:cNvSpPr/>
          <p:nvPr>
            <p:custDataLst>
              <p:tags r:id="rId4"/>
            </p:custDataLst>
          </p:nvPr>
        </p:nvSpPr>
        <p:spPr>
          <a:xfrm>
            <a:off x="8061879" y="5805916"/>
            <a:ext cx="424342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  <p:sp>
        <p:nvSpPr>
          <p:cNvPr id="6" name="文本框 5"/>
          <p:cNvSpPr txBox="1"/>
          <p:nvPr/>
        </p:nvSpPr>
        <p:spPr>
          <a:xfrm>
            <a:off x="7282946" y="1417965"/>
            <a:ext cx="995841" cy="8760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5585" b="1">
                <a:latin typeface="黑体" panose="02010600030101010101" charset="-122"/>
                <a:ea typeface="黑体" panose="02010600030101010101" charset="-122"/>
              </a:rPr>
              <a:t>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标题 70657"/>
          <p:cNvSpPr>
            <a:spLocks noGrp="1"/>
          </p:cNvSpPr>
          <p:nvPr>
            <p:ph type="title"/>
          </p:nvPr>
        </p:nvSpPr>
        <p:spPr>
          <a:xfrm>
            <a:off x="792238" y="966611"/>
            <a:ext cx="10440206" cy="7942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E3ED25"/>
                </a:solidFill>
              </a14:hiddenFill>
            </a:ext>
          </a:extLst>
        </p:spPr>
        <p:txBody>
          <a:bodyPr lIns="93302" tIns="46652" rIns="93302" bIns="46652" anchor="ctr"/>
          <a:lstStyle/>
          <a:p>
            <a:pPr marL="0" marR="0" indent="0" algn="l" defTabSz="1468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430" b="1" i="0" u="none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j-cs"/>
              </a:rPr>
              <a:t>任务三．判断反应后溶液质量的增减情况</a:t>
            </a:r>
          </a:p>
        </p:txBody>
      </p:sp>
      <p:sp>
        <p:nvSpPr>
          <p:cNvPr id="70659" name="文本占位符 70658"/>
          <p:cNvSpPr>
            <a:spLocks noGrp="1"/>
          </p:cNvSpPr>
          <p:nvPr>
            <p:ph idx="1"/>
          </p:nvPr>
        </p:nvSpPr>
        <p:spPr>
          <a:xfrm>
            <a:off x="1020637" y="2514399"/>
            <a:ext cx="10287000" cy="1805215"/>
          </a:xfrm>
        </p:spPr>
        <p:txBody>
          <a:bodyPr lIns="93302" tIns="46652" rIns="93302" bIns="46652"/>
          <a:lstStyle/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例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．（不定项）把铁片放入下列溶液中，反应一段时间后，溶液的质量减轻的是（　）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Dotum" pitchFamily="34" charset="-127"/>
                <a:cs typeface="+mn-cs"/>
              </a:rPr>
              <a:t>Ａ</a:t>
            </a: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．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CuSO</a:t>
            </a:r>
            <a:r>
              <a:rPr kumimoji="0" lang="en-US" altLang="zh-CN" sz="228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4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溶液              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B. H</a:t>
            </a:r>
            <a:r>
              <a:rPr kumimoji="0" lang="en-US" altLang="zh-CN" sz="18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2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SO</a:t>
            </a:r>
            <a:r>
              <a:rPr kumimoji="0" lang="en-US" altLang="zh-CN" sz="203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4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溶液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C. 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Zn</a:t>
            </a:r>
            <a:r>
              <a:rPr kumimoji="0" lang="zh-CN" altLang="en-US" sz="2855" b="0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NO</a:t>
            </a:r>
            <a:r>
              <a:rPr kumimoji="0" lang="en-US" altLang="zh-CN" sz="228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28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2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溶液       </a:t>
            </a:r>
            <a:r>
              <a:rPr kumimoji="0" lang="en-US" altLang="zh-CN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D.MgCl</a:t>
            </a:r>
            <a:r>
              <a:rPr kumimoji="0" lang="en-US" altLang="zh-CN" sz="228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855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溶液</a:t>
            </a:r>
          </a:p>
        </p:txBody>
      </p:sp>
      <p:sp>
        <p:nvSpPr>
          <p:cNvPr id="70663" name="文本框 70662"/>
          <p:cNvSpPr txBox="1"/>
          <p:nvPr/>
        </p:nvSpPr>
        <p:spPr>
          <a:xfrm>
            <a:off x="4678438" y="2834721"/>
            <a:ext cx="572911" cy="774902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none" lIns="93302" tIns="46652" rIns="93302" bIns="46652" anchor="t" anchorCtr="0">
            <a:noAutofit/>
          </a:bodyPr>
          <a:lstStyle/>
          <a:p>
            <a:pPr defTabSz="1468755"/>
            <a:r>
              <a:rPr lang="en-US" altLang="zh-CN" sz="381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40968" name="文本框 70667"/>
          <p:cNvSpPr txBox="1"/>
          <p:nvPr/>
        </p:nvSpPr>
        <p:spPr>
          <a:xfrm>
            <a:off x="609600" y="1828800"/>
            <a:ext cx="11246556" cy="44323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defTabSz="1468755">
              <a:spcBef>
                <a:spcPct val="50000"/>
              </a:spcBef>
            </a:pP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（相对原子质量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H-1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N-14 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O-16 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S-32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Fe-56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Cu-64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Zn-65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Ag-108)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477837" y="4365575"/>
            <a:ext cx="4414520" cy="65849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1468755"/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Fe + CuSO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=FeSO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+ Cu</a:t>
            </a:r>
            <a:r>
              <a:rPr lang="en-US" altLang="zh-CN" sz="3685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415516" y="4526038"/>
            <a:ext cx="4234815" cy="48133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Fe + H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SO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= FeSO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+H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↑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/>
      <p:bldP spid="2" grpId="0"/>
      <p:bldP spid="3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文本占位符 197634"/>
          <p:cNvSpPr>
            <a:spLocks noGrp="1"/>
          </p:cNvSpPr>
          <p:nvPr>
            <p:ph idx="1"/>
          </p:nvPr>
        </p:nvSpPr>
        <p:spPr>
          <a:xfrm>
            <a:off x="838603" y="1691721"/>
            <a:ext cx="10287000" cy="4117421"/>
          </a:xfrm>
        </p:spPr>
        <p:txBody>
          <a:bodyPr lIns="93302" tIns="46652" rIns="93302" bIns="46652"/>
          <a:lstStyle/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en-US" altLang="zh-CN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、金属与酸反应，反应后溶液的质量一定</a:t>
            </a:r>
            <a:r>
              <a:rPr kumimoji="0" lang="zh-CN" altLang="en-US" b="1" i="0" u="sng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b="1" i="0" u="sng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       </a:t>
            </a:r>
            <a:r>
              <a:rPr kumimoji="0" lang="zh-CN" altLang="en-US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，金属固体的质量一定</a:t>
            </a:r>
            <a:r>
              <a:rPr kumimoji="0" lang="zh-CN" altLang="en-US" b="1" i="0" u="sng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b="1" i="0" u="sng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       </a:t>
            </a:r>
            <a:r>
              <a:rPr kumimoji="0" lang="zh-CN" altLang="en-US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。</a:t>
            </a:r>
          </a:p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en-US" altLang="zh-CN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、金属与化合物溶液反应，反应后溶液增减情况可比较</a:t>
            </a:r>
            <a:r>
              <a:rPr kumimoji="0" lang="zh-CN" altLang="en-US" b="1" i="0" u="sng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b="1" i="0" u="sng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       </a:t>
            </a:r>
            <a:r>
              <a:rPr kumimoji="0" lang="zh-CN" altLang="en-US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关系（即质量比），且反应后金属固体的增减情况与之</a:t>
            </a:r>
            <a:r>
              <a:rPr kumimoji="0" lang="zh-CN" altLang="en-US" b="1" i="0" u="sng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b="1" i="0" u="sng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        </a:t>
            </a:r>
            <a:r>
              <a:rPr kumimoji="0" lang="zh-CN" altLang="en-US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。</a:t>
            </a:r>
          </a:p>
        </p:txBody>
      </p:sp>
      <p:sp>
        <p:nvSpPr>
          <p:cNvPr id="197636" name="矩形 197635"/>
          <p:cNvSpPr/>
          <p:nvPr/>
        </p:nvSpPr>
        <p:spPr>
          <a:xfrm>
            <a:off x="1020838" y="1006123"/>
            <a:ext cx="3688040" cy="574524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3ED25"/>
                </a:solidFill>
              </a14:hiddenFill>
            </a:ext>
          </a:extLst>
        </p:spPr>
        <p:txBody>
          <a:bodyPr lIns="93302" tIns="46652" rIns="93302" bIns="46652" anchor="ctr"/>
          <a:lstStyle>
            <a:lvl1pPr marL="0" lvl="0" indent="0" algn="l" defTabSz="1468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720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r>
              <a:rPr lang="zh-CN" altLang="en-US" sz="3430" b="1" strike="noStrike" noProof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方法归纳：</a:t>
            </a:r>
            <a:endParaRPr lang="zh-CN" altLang="en-US" sz="3430" b="1" strike="noStrike" noProof="1">
              <a:solidFill>
                <a:srgbClr val="FF0000"/>
              </a:solidFill>
              <a:effectLst/>
              <a:latin typeface="黑体" panose="02010600030101010101" charset="-122"/>
              <a:ea typeface="黑体" panose="02010600030101010101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93238" y="1646162"/>
            <a:ext cx="1286127" cy="598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300" b="1">
                <a:solidFill>
                  <a:srgbClr val="FF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sym typeface="+mn-ea"/>
              </a:rPr>
              <a:t>增加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32476" y="2148517"/>
            <a:ext cx="1405467" cy="598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300" b="1">
                <a:solidFill>
                  <a:srgbClr val="FF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sym typeface="+mn-ea"/>
              </a:rPr>
              <a:t>减少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07041" y="3291517"/>
            <a:ext cx="1226457" cy="598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300" b="1">
                <a:solidFill>
                  <a:srgbClr val="FF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sym typeface="+mn-ea"/>
              </a:rPr>
              <a:t>质量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489073" y="3748717"/>
            <a:ext cx="1363133" cy="598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3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sym typeface="+mn-ea"/>
              </a:rPr>
              <a:t>相反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矩形 70661"/>
          <p:cNvSpPr/>
          <p:nvPr>
            <p:custDataLst>
              <p:tags r:id="rId1"/>
            </p:custDataLst>
          </p:nvPr>
        </p:nvSpPr>
        <p:spPr>
          <a:xfrm>
            <a:off x="1020838" y="1508679"/>
            <a:ext cx="10081381" cy="2326640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>
            <a:spAutoFit/>
          </a:bodyPr>
          <a:lstStyle/>
          <a:p>
            <a:pPr defTabSz="1468755" fontAlgn="base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</a:pPr>
            <a:r>
              <a:rPr lang="zh-CN" altLang="en-US" sz="3300" b="1" strike="noStrike" noProof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【拓展</a:t>
            </a:r>
            <a:r>
              <a:rPr lang="zh-CN" altLang="en-US" sz="3300" b="1" strike="noStrike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】</a:t>
            </a:r>
            <a:r>
              <a:rPr lang="zh-CN" altLang="en-US" sz="3300" b="1" strike="noStrike" noProof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（不定项）把锌片放入下列溶液中，反应一段时间后，溶液的质量增加且无气体产生的是（　）</a:t>
            </a:r>
            <a:endParaRPr lang="zh-CN" altLang="en-US" sz="3300" b="1" strike="noStrike" noProof="1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defTabSz="1468755" fontAlgn="base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</a:pPr>
            <a:r>
              <a:rPr lang="zh-CN" altLang="en-US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   A.CuSO</a:t>
            </a:r>
            <a:r>
              <a:rPr lang="en-US" altLang="zh-CN" sz="1585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zh-CN" altLang="en-US" sz="2855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溶液</a:t>
            </a:r>
            <a:r>
              <a:rPr lang="zh-CN" altLang="en-US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    </a:t>
            </a:r>
            <a:r>
              <a:rPr lang="en-US" altLang="zh-CN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B.MgSO</a:t>
            </a:r>
            <a:r>
              <a:rPr lang="en-US" altLang="zh-CN" sz="1585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en-US" altLang="zh-CN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2795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溶液</a:t>
            </a:r>
            <a:endParaRPr lang="zh-CN" altLang="en-US" sz="2795" b="1" strike="noStrike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Tahoma" panose="020B0604030504040204" pitchFamily="34" charset="0"/>
            </a:endParaRPr>
          </a:p>
          <a:p>
            <a:pPr defTabSz="1468755" fontAlgn="base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</a:pPr>
            <a:r>
              <a:rPr lang="zh-CN" altLang="en-US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   C.H</a:t>
            </a:r>
            <a:r>
              <a:rPr lang="en-US" altLang="zh-CN" sz="1585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lang="en-US" altLang="zh-CN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SO</a:t>
            </a:r>
            <a:r>
              <a:rPr lang="en-US" altLang="zh-CN" sz="1585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zh-CN" altLang="en-US" sz="2855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溶液    </a:t>
            </a:r>
            <a:r>
              <a:rPr lang="zh-CN" altLang="en-US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lang="en-US" altLang="zh-CN" sz="330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D. </a:t>
            </a:r>
            <a:r>
              <a:rPr lang="en-US" altLang="zh-CN" sz="2855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AgNO</a:t>
            </a:r>
            <a:r>
              <a:rPr lang="en-US" altLang="zh-CN" sz="1970" b="1" strike="noStrike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lang="zh-CN" altLang="en-US" sz="2855" b="1" strike="noStrike" noProof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溶液</a:t>
            </a:r>
            <a:endParaRPr lang="zh-CN" altLang="en-US" sz="2855" b="1" strike="noStrike" noProof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615319" y="3844673"/>
            <a:ext cx="4375785" cy="65849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1468755"/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Zn+ CuSO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4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=ZnSO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4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+ Cu</a:t>
            </a:r>
            <a:r>
              <a:rPr lang="en-US" altLang="zh-CN" sz="3685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958316" y="3788229"/>
            <a:ext cx="5321300" cy="73533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1468755"/>
            <a:r>
              <a:rPr lang="zh-CN" altLang="en-US" sz="419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Zn</a:t>
            </a:r>
            <a:r>
              <a:rPr lang="en-US" altLang="zh-CN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+ 2AgNO</a:t>
            </a:r>
            <a:r>
              <a:rPr lang="en-US" altLang="zh-CN" sz="254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=2Ag + Zn</a:t>
            </a:r>
            <a:r>
              <a:rPr lang="zh-CN" altLang="en-US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NO</a:t>
            </a:r>
            <a:r>
              <a:rPr lang="en-US" altLang="zh-CN" sz="203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203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0664" name="文本框 70663"/>
          <p:cNvSpPr txBox="1"/>
          <p:nvPr>
            <p:custDataLst>
              <p:tags r:id="rId4"/>
            </p:custDataLst>
          </p:nvPr>
        </p:nvSpPr>
        <p:spPr>
          <a:xfrm>
            <a:off x="9936037" y="2057400"/>
            <a:ext cx="534206" cy="532130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855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40968" name="文本框 70667"/>
          <p:cNvSpPr txBox="1"/>
          <p:nvPr>
            <p:custDataLst>
              <p:tags r:id="rId5"/>
            </p:custDataLst>
          </p:nvPr>
        </p:nvSpPr>
        <p:spPr>
          <a:xfrm>
            <a:off x="655159" y="1051479"/>
            <a:ext cx="11246556" cy="44323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defTabSz="1468755">
              <a:spcBef>
                <a:spcPct val="50000"/>
              </a:spcBef>
            </a:pP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（相对原子质量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H-1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N-14 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O-16 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S-32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Fe-56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Cu-64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Zn-65</a:t>
            </a:r>
            <a:r>
              <a:rPr lang="zh-CN" altLang="en-US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285" b="1">
                <a:solidFill>
                  <a:srgbClr val="00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Ag-108)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524000" y="4575629"/>
          <a:ext cx="8775065" cy="134175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600835"/>
                <a:gridCol w="3557905"/>
                <a:gridCol w="791210"/>
                <a:gridCol w="2825115"/>
              </a:tblGrid>
              <a:tr h="4692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ysClr val="windowText" lastClr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评价标准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改进措施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4070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任务评价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等线" panose="02010600030101010101" charset="-122"/>
                        </a:rPr>
                        <a:t>每答对一题得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小组互助进行帮扶或寻求老师帮助解决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4654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表现评价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 dirty="0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每进行一次展示</a:t>
                      </a:r>
                      <a:r>
                        <a:rPr lang="zh-CN" altLang="en-US" sz="2285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30" name="五角星 29"/>
          <p:cNvSpPr/>
          <p:nvPr>
            <p:custDataLst>
              <p:tags r:id="rId7"/>
            </p:custDataLst>
          </p:nvPr>
        </p:nvSpPr>
        <p:spPr>
          <a:xfrm>
            <a:off x="6912429" y="5028999"/>
            <a:ext cx="424342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  <p:sp>
        <p:nvSpPr>
          <p:cNvPr id="7" name="五角星 6"/>
          <p:cNvSpPr/>
          <p:nvPr>
            <p:custDataLst>
              <p:tags r:id="rId8"/>
            </p:custDataLst>
          </p:nvPr>
        </p:nvSpPr>
        <p:spPr>
          <a:xfrm>
            <a:off x="5821438" y="5440237"/>
            <a:ext cx="424342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2" grpId="0"/>
      <p:bldP spid="4" grpId="0"/>
      <p:bldP spid="5" grpId="0"/>
      <p:bldP spid="706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文本占位符 194561"/>
          <p:cNvSpPr>
            <a:spLocks noGrp="1"/>
          </p:cNvSpPr>
          <p:nvPr>
            <p:ph idx="1"/>
          </p:nvPr>
        </p:nvSpPr>
        <p:spPr>
          <a:xfrm>
            <a:off x="810381" y="1596571"/>
            <a:ext cx="10284984" cy="4118429"/>
          </a:xfrm>
        </p:spPr>
        <p:txBody>
          <a:bodyPr lIns="93302" tIns="46652" rIns="93302" bIns="46652"/>
          <a:lstStyle/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例</a:t>
            </a:r>
            <a:r>
              <a:rPr kumimoji="0" lang="en-US" altLang="zh-CN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4.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等质量的三种金属</a:t>
            </a:r>
            <a:r>
              <a:rPr kumimoji="0" lang="en-US" altLang="zh-CN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A.B.C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与相同溶质质量分数的足量稀硫酸反应</a:t>
            </a:r>
            <a:r>
              <a:rPr kumimoji="0" lang="en-US" altLang="zh-CN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,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都生成</a:t>
            </a:r>
            <a:r>
              <a:rPr kumimoji="0" lang="en-US" altLang="zh-CN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+2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价的金属化合物</a:t>
            </a:r>
            <a:r>
              <a:rPr kumimoji="0" lang="en-US" altLang="zh-CN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.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其反应情况如图所示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endParaRPr kumimoji="0" lang="zh-CN" altLang="en-US" sz="2540" b="1" i="0" u="none" strike="noStrike" kern="1200" cap="none" spc="0" normalizeH="0" baseline="0" noProof="1">
              <a:solidFill>
                <a:srgbClr val="000000"/>
              </a:solidFill>
              <a:effectLst>
                <a:outerShdw blurRad="38100" dist="38100" dir="2700000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）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n-cs"/>
              </a:rPr>
              <a:t>产生氢气的质量是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endParaRPr kumimoji="0" lang="zh-CN" altLang="en-US" sz="2540" b="1" i="0" u="none" strike="noStrike" kern="1200" cap="none" spc="0" normalizeH="0" baseline="0" noProof="1">
              <a:solidFill>
                <a:srgbClr val="000000"/>
              </a:solidFill>
              <a:effectLst>
                <a:outerShdw blurRad="38100" dist="38100" dir="2700000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）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消耗硫酸的质量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）</a:t>
            </a:r>
            <a:r>
              <a:rPr kumimoji="0" lang="zh-CN" altLang="en-US" sz="2540" b="1" i="0" u="none" strike="noStrike" kern="1200" cap="none" spc="0" normalizeH="0" baseline="0" noProof="1">
                <a:solidFill>
                  <a:srgbClr val="0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n-cs"/>
              </a:rPr>
              <a:t>相对原子量大小的顺序是</a:t>
            </a:r>
          </a:p>
          <a:p>
            <a:pPr marL="554355" marR="0" indent="-554355" algn="l" defTabSz="1468755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endParaRPr kumimoji="0" lang="zh-CN" altLang="en-US" sz="2540" b="0" i="0" u="none" strike="noStrike" kern="1200" cap="none" spc="0" normalizeH="0" baseline="0" noProof="1">
              <a:solidFill>
                <a:srgbClr val="000000"/>
              </a:solidFill>
              <a:effectLst>
                <a:outerShdw blurRad="38100" dist="38100" dir="2700000">
                  <a:srgbClr val="000000"/>
                </a:outerShdw>
              </a:effectLst>
              <a:latin typeface="黑体" panose="02010600030101010101" charset="-122"/>
              <a:ea typeface="黑体" panose="02010600030101010101" charset="-122"/>
              <a:cs typeface="+mn-cs"/>
            </a:endParaRPr>
          </a:p>
        </p:txBody>
      </p:sp>
      <p:sp>
        <p:nvSpPr>
          <p:cNvPr id="43011" name="直接连接符 194566"/>
          <p:cNvSpPr/>
          <p:nvPr/>
        </p:nvSpPr>
        <p:spPr>
          <a:xfrm flipV="1">
            <a:off x="8616850" y="3789841"/>
            <a:ext cx="268111" cy="1366762"/>
          </a:xfrm>
          <a:prstGeom prst="line">
            <a:avLst/>
          </a:prstGeom>
          <a:ln w="9525" cap="flat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94574" name="文本框 194573"/>
          <p:cNvSpPr txBox="1"/>
          <p:nvPr/>
        </p:nvSpPr>
        <p:spPr>
          <a:xfrm>
            <a:off x="5227159" y="5231190"/>
            <a:ext cx="1470580" cy="482600"/>
          </a:xfrm>
          <a:prstGeom prst="rect">
            <a:avLst/>
          </a:prstGeom>
          <a:solidFill>
            <a:srgbClr val="E3ED25"/>
          </a:solidFill>
          <a:ln w="9525">
            <a:noFill/>
          </a:ln>
        </p:spPr>
        <p:txBody>
          <a:bodyPr wrap="squar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540" b="1">
                <a:latin typeface="Tahoma" panose="020B0604030504040204" pitchFamily="34" charset="0"/>
                <a:ea typeface="宋体" panose="02010600030101010101" pitchFamily="2" charset="-122"/>
              </a:rPr>
              <a:t>A&gt;C&gt;B</a:t>
            </a:r>
          </a:p>
        </p:txBody>
      </p:sp>
      <p:sp>
        <p:nvSpPr>
          <p:cNvPr id="194575" name="文本框 194574"/>
          <p:cNvSpPr txBox="1"/>
          <p:nvPr/>
        </p:nvSpPr>
        <p:spPr>
          <a:xfrm>
            <a:off x="5265460" y="4496405"/>
            <a:ext cx="1371600" cy="482600"/>
          </a:xfrm>
          <a:prstGeom prst="rect">
            <a:avLst/>
          </a:prstGeom>
          <a:solidFill>
            <a:srgbClr val="E3ED25"/>
          </a:solidFill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540" b="1">
                <a:latin typeface="Tahoma" panose="020B0604030504040204" pitchFamily="34" charset="0"/>
                <a:ea typeface="宋体" panose="02010600030101010101" pitchFamily="2" charset="-122"/>
              </a:rPr>
              <a:t>C&gt;B&gt;A</a:t>
            </a:r>
          </a:p>
        </p:txBody>
      </p:sp>
      <p:sp>
        <p:nvSpPr>
          <p:cNvPr id="194577" name="文本框 194576"/>
          <p:cNvSpPr txBox="1"/>
          <p:nvPr/>
        </p:nvSpPr>
        <p:spPr>
          <a:xfrm>
            <a:off x="4478262" y="2768802"/>
            <a:ext cx="1371600" cy="482600"/>
          </a:xfrm>
          <a:prstGeom prst="rect">
            <a:avLst/>
          </a:prstGeom>
          <a:solidFill>
            <a:srgbClr val="E3ED25"/>
          </a:solidFill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540" b="1">
                <a:latin typeface="Tahoma" panose="020B0604030504040204" pitchFamily="34" charset="0"/>
                <a:ea typeface="宋体" panose="02010600030101010101" pitchFamily="2" charset="-122"/>
              </a:rPr>
              <a:t>A&gt;B&gt;C</a:t>
            </a:r>
          </a:p>
        </p:txBody>
      </p:sp>
      <p:sp>
        <p:nvSpPr>
          <p:cNvPr id="194599" name="文本框 194598"/>
          <p:cNvSpPr txBox="1"/>
          <p:nvPr/>
        </p:nvSpPr>
        <p:spPr>
          <a:xfrm>
            <a:off x="810381" y="5231190"/>
            <a:ext cx="7110992" cy="482600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>
            <a:spAutoFit/>
          </a:bodyPr>
          <a:lstStyle/>
          <a:p>
            <a:pPr defTabSz="1468755">
              <a:spcBef>
                <a:spcPct val="50000"/>
              </a:spcBef>
            </a:pPr>
            <a:r>
              <a:rPr lang="zh-CN" altLang="en-US" sz="254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lang="en-US" altLang="zh-CN" sz="254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lang="zh-CN" altLang="en-US" sz="254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）</a:t>
            </a:r>
            <a:r>
              <a:rPr lang="zh-CN" altLang="en-US" sz="254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n-cs"/>
              </a:rPr>
              <a:t>三种金属的活动性顺序</a:t>
            </a:r>
          </a:p>
        </p:txBody>
      </p:sp>
      <p:sp>
        <p:nvSpPr>
          <p:cNvPr id="194600" name="文本框 194599"/>
          <p:cNvSpPr txBox="1"/>
          <p:nvPr/>
        </p:nvSpPr>
        <p:spPr>
          <a:xfrm>
            <a:off x="4320016" y="3660825"/>
            <a:ext cx="1371600" cy="482600"/>
          </a:xfrm>
          <a:prstGeom prst="rect">
            <a:avLst/>
          </a:prstGeom>
          <a:solidFill>
            <a:srgbClr val="E3ED25"/>
          </a:solidFill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540" b="1">
                <a:latin typeface="Tahoma" panose="020B0604030504040204" pitchFamily="34" charset="0"/>
                <a:ea typeface="宋体" panose="02010600030101010101" pitchFamily="2" charset="-122"/>
              </a:rPr>
              <a:t>A&gt;B&gt;C</a:t>
            </a:r>
          </a:p>
        </p:txBody>
      </p:sp>
      <p:grpSp>
        <p:nvGrpSpPr>
          <p:cNvPr id="43017" name="组合 194629"/>
          <p:cNvGrpSpPr/>
          <p:nvPr/>
        </p:nvGrpSpPr>
        <p:grpSpPr>
          <a:xfrm>
            <a:off x="6736040" y="3370540"/>
            <a:ext cx="4754436" cy="2767794"/>
            <a:chOff x="6305" y="3402"/>
            <a:chExt cx="4717" cy="2746"/>
          </a:xfrm>
        </p:grpSpPr>
        <p:sp>
          <p:nvSpPr>
            <p:cNvPr id="43018" name="文本框 194564"/>
            <p:cNvSpPr txBox="1"/>
            <p:nvPr/>
          </p:nvSpPr>
          <p:spPr>
            <a:xfrm>
              <a:off x="6305" y="3447"/>
              <a:ext cx="604" cy="121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1840" b="1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H</a:t>
              </a:r>
              <a:r>
                <a:rPr lang="en-US" altLang="zh-CN" sz="1145" b="1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2</a:t>
              </a:r>
              <a:r>
                <a:rPr lang="zh-CN" altLang="en-US" sz="1840" b="1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的质量</a:t>
              </a:r>
            </a:p>
          </p:txBody>
        </p:sp>
        <p:grpSp>
          <p:nvGrpSpPr>
            <p:cNvPr id="43019" name="组合 194607"/>
            <p:cNvGrpSpPr/>
            <p:nvPr/>
          </p:nvGrpSpPr>
          <p:grpSpPr>
            <a:xfrm>
              <a:off x="6713" y="3856"/>
              <a:ext cx="4127" cy="2261"/>
              <a:chOff x="1248" y="2112"/>
              <a:chExt cx="2832" cy="2150"/>
            </a:xfrm>
          </p:grpSpPr>
          <p:sp>
            <p:nvSpPr>
              <p:cNvPr id="43020" name="直接连接符 194608"/>
              <p:cNvSpPr/>
              <p:nvPr/>
            </p:nvSpPr>
            <p:spPr>
              <a:xfrm>
                <a:off x="1440" y="3744"/>
                <a:ext cx="2496" cy="0"/>
              </a:xfrm>
              <a:prstGeom prst="line">
                <a:avLst/>
              </a:prstGeom>
              <a:ln w="28575" cap="sq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1" name="直接连接符 194609"/>
              <p:cNvSpPr/>
              <p:nvPr/>
            </p:nvSpPr>
            <p:spPr>
              <a:xfrm flipV="1">
                <a:off x="1440" y="2352"/>
                <a:ext cx="384" cy="1392"/>
              </a:xfrm>
              <a:prstGeom prst="line">
                <a:avLst/>
              </a:prstGeom>
              <a:ln w="28575" cap="sq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2" name="直接连接符 194610"/>
              <p:cNvSpPr/>
              <p:nvPr/>
            </p:nvSpPr>
            <p:spPr>
              <a:xfrm>
                <a:off x="1824" y="2352"/>
                <a:ext cx="1488" cy="0"/>
              </a:xfrm>
              <a:prstGeom prst="line">
                <a:avLst/>
              </a:prstGeom>
              <a:ln w="28575" cap="sq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3" name="直接连接符 194611"/>
              <p:cNvSpPr/>
              <p:nvPr/>
            </p:nvSpPr>
            <p:spPr>
              <a:xfrm flipV="1">
                <a:off x="1440" y="2688"/>
                <a:ext cx="1056" cy="1056"/>
              </a:xfrm>
              <a:prstGeom prst="line">
                <a:avLst/>
              </a:prstGeom>
              <a:ln w="28575" cap="sq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4" name="直接连接符 194612"/>
              <p:cNvSpPr/>
              <p:nvPr/>
            </p:nvSpPr>
            <p:spPr>
              <a:xfrm>
                <a:off x="2496" y="2688"/>
                <a:ext cx="816" cy="0"/>
              </a:xfrm>
              <a:prstGeom prst="line">
                <a:avLst/>
              </a:prstGeom>
              <a:ln w="28575" cap="sq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5" name="直接连接符 194613"/>
              <p:cNvSpPr/>
              <p:nvPr/>
            </p:nvSpPr>
            <p:spPr>
              <a:xfrm flipV="1">
                <a:off x="1440" y="3024"/>
                <a:ext cx="528" cy="720"/>
              </a:xfrm>
              <a:prstGeom prst="line">
                <a:avLst/>
              </a:prstGeom>
              <a:ln w="28575" cap="sq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6" name="直接连接符 194614"/>
              <p:cNvSpPr/>
              <p:nvPr/>
            </p:nvSpPr>
            <p:spPr>
              <a:xfrm>
                <a:off x="1968" y="3024"/>
                <a:ext cx="1296" cy="0"/>
              </a:xfrm>
              <a:prstGeom prst="line">
                <a:avLst/>
              </a:prstGeom>
              <a:ln w="28575" cap="sq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27" name="文本框 194615"/>
              <p:cNvSpPr txBox="1"/>
              <p:nvPr/>
            </p:nvSpPr>
            <p:spPr>
              <a:xfrm>
                <a:off x="3744" y="3696"/>
                <a:ext cx="336" cy="56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>
                  <a:spcBef>
                    <a:spcPct val="50000"/>
                  </a:spcBef>
                </a:pPr>
                <a:endParaRPr lang="zh-CN" altLang="zh-CN" sz="33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028" name="文本框 194616"/>
              <p:cNvSpPr txBox="1"/>
              <p:nvPr/>
            </p:nvSpPr>
            <p:spPr>
              <a:xfrm>
                <a:off x="3360" y="2112"/>
                <a:ext cx="288" cy="45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>
                  <a:spcBef>
                    <a:spcPct val="50000"/>
                  </a:spcBef>
                </a:pPr>
                <a:r>
                  <a:rPr lang="en-US" altLang="zh-CN" sz="254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43029" name="文本框 194617"/>
              <p:cNvSpPr txBox="1"/>
              <p:nvPr/>
            </p:nvSpPr>
            <p:spPr>
              <a:xfrm>
                <a:off x="3360" y="2496"/>
                <a:ext cx="240" cy="45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>
                  <a:spcBef>
                    <a:spcPct val="50000"/>
                  </a:spcBef>
                </a:pPr>
                <a:r>
                  <a:rPr lang="en-US" altLang="zh-CN" sz="254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43030" name="文本框 194618"/>
              <p:cNvSpPr txBox="1"/>
              <p:nvPr/>
            </p:nvSpPr>
            <p:spPr>
              <a:xfrm>
                <a:off x="3360" y="2784"/>
                <a:ext cx="192" cy="45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>
                  <a:spcBef>
                    <a:spcPct val="50000"/>
                  </a:spcBef>
                </a:pPr>
                <a:r>
                  <a:rPr lang="en-US" altLang="zh-CN" sz="254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</a:p>
            </p:txBody>
          </p:sp>
          <p:sp>
            <p:nvSpPr>
              <p:cNvPr id="43031" name="文本框 194619"/>
              <p:cNvSpPr txBox="1"/>
              <p:nvPr/>
            </p:nvSpPr>
            <p:spPr>
              <a:xfrm>
                <a:off x="1248" y="3600"/>
                <a:ext cx="240" cy="56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>
                  <a:spcBef>
                    <a:spcPct val="50000"/>
                  </a:spcBef>
                </a:pPr>
                <a:r>
                  <a:rPr lang="en-US" altLang="zh-CN" sz="33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</a:p>
            </p:txBody>
          </p:sp>
          <p:sp>
            <p:nvSpPr>
              <p:cNvPr id="43032" name="直接连接符 194620"/>
              <p:cNvSpPr/>
              <p:nvPr/>
            </p:nvSpPr>
            <p:spPr>
              <a:xfrm flipH="1">
                <a:off x="1824" y="2352"/>
                <a:ext cx="0" cy="1392"/>
              </a:xfrm>
              <a:prstGeom prst="line">
                <a:avLst/>
              </a:prstGeom>
              <a:ln w="28575" cap="flat" cmpd="sng">
                <a:solidFill>
                  <a:srgbClr val="00FF00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33" name="直接连接符 194621"/>
              <p:cNvSpPr/>
              <p:nvPr/>
            </p:nvSpPr>
            <p:spPr>
              <a:xfrm flipH="1">
                <a:off x="1968" y="3024"/>
                <a:ext cx="0" cy="720"/>
              </a:xfrm>
              <a:prstGeom prst="line">
                <a:avLst/>
              </a:prstGeom>
              <a:ln w="28575" cap="flat" cmpd="sng">
                <a:solidFill>
                  <a:srgbClr val="FFCC00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34" name="直接连接符 194622"/>
              <p:cNvSpPr/>
              <p:nvPr/>
            </p:nvSpPr>
            <p:spPr>
              <a:xfrm flipH="1">
                <a:off x="2496" y="2688"/>
                <a:ext cx="0" cy="1056"/>
              </a:xfrm>
              <a:prstGeom prst="line">
                <a:avLst/>
              </a:prstGeom>
              <a:ln w="28575" cap="flat" cmpd="sng">
                <a:solidFill>
                  <a:srgbClr val="FF00FF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035" name="文本框 194623"/>
              <p:cNvSpPr txBox="1"/>
              <p:nvPr/>
            </p:nvSpPr>
            <p:spPr>
              <a:xfrm>
                <a:off x="1920" y="3648"/>
                <a:ext cx="336" cy="56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>
                  <a:spcBef>
                    <a:spcPct val="50000"/>
                  </a:spcBef>
                </a:pPr>
                <a:r>
                  <a:rPr lang="en-US" altLang="zh-CN" sz="33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lang="en-US" altLang="zh-CN" sz="254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</a:p>
            </p:txBody>
          </p:sp>
          <p:sp>
            <p:nvSpPr>
              <p:cNvPr id="43036" name="文本框 194624"/>
              <p:cNvSpPr txBox="1"/>
              <p:nvPr/>
            </p:nvSpPr>
            <p:spPr>
              <a:xfrm>
                <a:off x="1680" y="3648"/>
                <a:ext cx="336" cy="56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>
                  <a:spcBef>
                    <a:spcPct val="50000"/>
                  </a:spcBef>
                </a:pPr>
                <a:r>
                  <a:rPr lang="en-US" altLang="zh-CN" sz="33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lang="en-US" altLang="zh-CN" sz="254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</p:txBody>
          </p:sp>
          <p:sp>
            <p:nvSpPr>
              <p:cNvPr id="43037" name="文本框 194625"/>
              <p:cNvSpPr txBox="1"/>
              <p:nvPr/>
            </p:nvSpPr>
            <p:spPr>
              <a:xfrm>
                <a:off x="2400" y="3648"/>
                <a:ext cx="336" cy="56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93302" tIns="46652" rIns="93302" bIns="46652" anchor="t" anchorCtr="0">
                <a:spAutoFit/>
              </a:bodyPr>
              <a:lstStyle/>
              <a:p>
                <a:pPr defTabSz="1468755">
                  <a:spcBef>
                    <a:spcPct val="50000"/>
                  </a:spcBef>
                </a:pPr>
                <a:r>
                  <a:rPr lang="en-US" altLang="zh-CN" sz="33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t</a:t>
                </a:r>
                <a:r>
                  <a:rPr lang="en-US" altLang="zh-CN" sz="254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</a:p>
            </p:txBody>
          </p:sp>
        </p:grpSp>
        <p:sp>
          <p:nvSpPr>
            <p:cNvPr id="43038" name="文本框 194626"/>
            <p:cNvSpPr txBox="1"/>
            <p:nvPr/>
          </p:nvSpPr>
          <p:spPr>
            <a:xfrm>
              <a:off x="9435" y="5670"/>
              <a:ext cx="1587" cy="47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defTabSz="1468755">
                <a:spcBef>
                  <a:spcPct val="50000"/>
                </a:spcBef>
              </a:pPr>
              <a:r>
                <a:rPr lang="zh-CN" altLang="en-US" sz="2540" b="1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反应时间</a:t>
              </a:r>
            </a:p>
          </p:txBody>
        </p:sp>
        <p:sp>
          <p:nvSpPr>
            <p:cNvPr id="43039" name="直接连接符 194627"/>
            <p:cNvSpPr/>
            <p:nvPr/>
          </p:nvSpPr>
          <p:spPr>
            <a:xfrm flipV="1">
              <a:off x="6985" y="3402"/>
              <a:ext cx="46" cy="2177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43040" name="矩形 194577"/>
          <p:cNvSpPr/>
          <p:nvPr/>
        </p:nvSpPr>
        <p:spPr>
          <a:xfrm>
            <a:off x="799697" y="962378"/>
            <a:ext cx="7512150" cy="61404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lIns="87485" tIns="43742" rIns="87485" bIns="43742" anchor="t" anchorCtr="0">
            <a:spAutoFit/>
          </a:bodyPr>
          <a:lstStyle/>
          <a:p>
            <a:pPr defTabSz="1468755"/>
            <a:r>
              <a:rPr lang="zh-CN" altLang="en-US" sz="343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j-cs"/>
              </a:rPr>
              <a:t>任务四.金属与酸反应的图像问题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4" grpId="0" animBg="1"/>
      <p:bldP spid="194575" grpId="0" animBg="1"/>
      <p:bldP spid="194577" grpId="0" animBg="1"/>
      <p:bldP spid="19460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5279" y="1005921"/>
            <a:ext cx="5717016" cy="560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050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方法</a:t>
            </a:r>
            <a:r>
              <a:rPr lang="zh-CN" altLang="en-US" sz="3050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归纳：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02292" y="1563108"/>
            <a:ext cx="981206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795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此类图像，反映的是金属与酸反应生成氢气的质量与</a:t>
            </a:r>
            <a:r>
              <a:rPr lang="zh-CN" altLang="en-US" sz="2795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时间</a:t>
            </a:r>
            <a:r>
              <a:rPr lang="zh-CN" altLang="en-US" sz="2795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的关系（或与</a:t>
            </a:r>
            <a:r>
              <a:rPr lang="zh-CN" altLang="en-US" sz="2795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消耗酸的质量</a:t>
            </a:r>
            <a:r>
              <a:rPr lang="zh-CN" altLang="en-US" sz="2795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的关系），解此类题时把握以</a:t>
            </a:r>
            <a:r>
              <a:rPr lang="zh-CN" altLang="en-US" sz="2795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“三看”：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19251" y="2423483"/>
            <a:ext cx="9696349" cy="2605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（</a:t>
            </a:r>
            <a:r>
              <a:rPr lang="en-US" altLang="zh-CN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1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）看横、纵坐标表示的意义，尤其注意</a:t>
            </a:r>
            <a:r>
              <a:rPr lang="zh-CN" altLang="en-US" sz="2795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横坐标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。</a:t>
            </a:r>
          </a:p>
          <a:p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（2）看</a:t>
            </a:r>
            <a:r>
              <a:rPr lang="zh-CN" altLang="en-US" sz="2795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拐点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(通过</a:t>
            </a:r>
            <a:r>
              <a:rPr lang="zh-CN" altLang="en-US" sz="2795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横坐标是时间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的图像，比较金属的活动性强弱，</a:t>
            </a:r>
            <a:r>
              <a:rPr lang="zh-CN" altLang="en-US" sz="2795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先拐活动性越强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)。</a:t>
            </a:r>
          </a:p>
          <a:p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（</a:t>
            </a:r>
            <a:r>
              <a:rPr lang="en-US" altLang="zh-CN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）看</a:t>
            </a:r>
            <a:r>
              <a:rPr lang="zh-CN" altLang="en-US" sz="2795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平台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a、比较</a:t>
            </a:r>
            <a:r>
              <a:rPr lang="zh-CN" altLang="en-US" sz="2795" b="1">
                <a:solidFill>
                  <a:schemeClr val="bg2"/>
                </a:solidFill>
                <a:highlight>
                  <a:srgbClr val="FFFF00"/>
                </a:highligh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产生氢气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多少</a:t>
            </a:r>
          </a:p>
          <a:p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      </a:t>
            </a:r>
            <a:r>
              <a:rPr lang="en-US" altLang="zh-CN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b、</a:t>
            </a:r>
            <a:r>
              <a:rPr lang="zh-CN" altLang="en-US" sz="2795" b="1">
                <a:solidFill>
                  <a:schemeClr val="bg2"/>
                </a:solidFill>
                <a:highlight>
                  <a:srgbClr val="FFFF00"/>
                </a:highligh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消耗酸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的多少</a:t>
            </a:r>
          </a:p>
          <a:p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     </a:t>
            </a:r>
            <a:r>
              <a:rPr lang="en-US" altLang="zh-CN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 </a:t>
            </a:r>
            <a:r>
              <a:rPr lang="zh-CN" altLang="en-US" sz="2795" b="1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c、金属的</a:t>
            </a:r>
            <a:r>
              <a:rPr lang="zh-CN" altLang="en-US" sz="2795" b="1">
                <a:solidFill>
                  <a:schemeClr val="bg2"/>
                </a:solidFill>
                <a:highlight>
                  <a:srgbClr val="FFFF00"/>
                </a:highligh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相对原子质量大小</a:t>
            </a:r>
          </a:p>
          <a:p>
            <a:endParaRPr lang="zh-CN" altLang="en-US" sz="2540">
              <a:solidFill>
                <a:schemeClr val="bg2"/>
              </a:solidFill>
              <a:highlight>
                <a:srgbClr val="FFFF00"/>
              </a:highlight>
            </a:endParaRPr>
          </a:p>
          <a:p>
            <a:endParaRPr lang="zh-CN" altLang="en-US" sz="2540">
              <a:solidFill>
                <a:schemeClr val="bg2"/>
              </a:solidFill>
              <a:highlight>
                <a:srgbClr val="FFFF00"/>
              </a:highlight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21040" y="5029200"/>
            <a:ext cx="10908030" cy="103886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marL="554355" indent="-554355" defTabSz="1468755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zh-CN" altLang="en-US" sz="2795" b="1" noProof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等质量、等价态</a:t>
            </a:r>
            <a:r>
              <a:rPr lang="zh-CN" altLang="en-US" sz="2795" b="1" noProof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的金属与</a:t>
            </a:r>
            <a:r>
              <a:rPr lang="zh-CN" altLang="en-US" sz="2795" b="1" noProof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足量</a:t>
            </a:r>
            <a:r>
              <a:rPr lang="zh-CN" altLang="en-US" sz="2795" b="1" noProof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的酸反应，金属的</a:t>
            </a:r>
            <a:r>
              <a:rPr lang="zh-CN" altLang="en-US" sz="2795" b="1" noProof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相对原子质量越小，</a:t>
            </a:r>
            <a:endParaRPr lang="zh-CN" altLang="en-US" sz="2795" b="1" noProof="1">
              <a:latin typeface="黑体" panose="02010600030101010101" charset="-122"/>
              <a:ea typeface="黑体" panose="02010600030101010101" charset="-122"/>
            </a:endParaRPr>
          </a:p>
          <a:p>
            <a:pPr marL="554355" indent="-554355" defTabSz="1468755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zh-CN" altLang="en-US" sz="2795" b="1" noProof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产生的</a:t>
            </a:r>
            <a:r>
              <a:rPr lang="zh-CN" altLang="en-US" sz="2795" b="1" noProof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氢气质量越多</a:t>
            </a:r>
            <a:r>
              <a:rPr lang="zh-CN" altLang="en-US" sz="2795" b="1" noProof="1">
                <a:latin typeface="黑体" panose="02010600030101010101" charset="-122"/>
                <a:ea typeface="黑体" panose="02010600030101010101" charset="-122"/>
                <a:cs typeface="+mn-cs"/>
              </a:rPr>
              <a:t>。</a:t>
            </a:r>
            <a:r>
              <a:rPr lang="zh-CN" altLang="en-US" sz="2795" b="1" noProof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  <a:cs typeface="+mn-cs"/>
              </a:rPr>
              <a:t>（成反比）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04283" y="1051479"/>
            <a:ext cx="927100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【拓展】（不定项）：相同质量的M、N两种金属，分别与相同质量分数的足量稀盐酸反应(M、N在生成物中均为＋2价)，生成H</a:t>
            </a:r>
            <a:r>
              <a:rPr lang="zh-CN" altLang="en-US" sz="2795" b="1" baseline="-25000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质量和反应时间的关系如图所示。下列有关叙述正确的是(　)</a:t>
            </a:r>
          </a:p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                 </a:t>
            </a:r>
          </a:p>
          <a:p>
            <a:endParaRPr lang="zh-CN" altLang="en-US" sz="2795">
              <a:solidFill>
                <a:srgbClr val="000000"/>
              </a:solidFill>
            </a:endParaRPr>
          </a:p>
          <a:p>
            <a:endParaRPr lang="zh-CN" altLang="en-US" sz="2795">
              <a:solidFill>
                <a:srgbClr val="000000"/>
              </a:solidFill>
            </a:endParaRPr>
          </a:p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A．金属活动性：N＞M      B．生成H</a:t>
            </a:r>
            <a:r>
              <a:rPr lang="zh-CN" altLang="en-US" sz="2795" b="1" baseline="-25000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的质量M=N</a:t>
            </a:r>
          </a:p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C．相对原子质量：N＞M    D．消耗盐酸的质量M≠N</a:t>
            </a:r>
          </a:p>
        </p:txBody>
      </p:sp>
      <p:pic>
        <p:nvPicPr>
          <p:cNvPr id="2" name="图片 -2147482602" descr="E:/新建文件夹/上课用xin(1)/B52.T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5410200" y="2469041"/>
            <a:ext cx="2700463" cy="1465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362" y="5029200"/>
            <a:ext cx="8787190" cy="1584476"/>
          </a:xfrm>
          <a:prstGeom prst="rect">
            <a:avLst/>
          </a:prstGeom>
        </p:spPr>
      </p:pic>
      <p:sp>
        <p:nvSpPr>
          <p:cNvPr id="7" name="五角星 6"/>
          <p:cNvSpPr/>
          <p:nvPr/>
        </p:nvSpPr>
        <p:spPr>
          <a:xfrm>
            <a:off x="6507238" y="5532362"/>
            <a:ext cx="503162" cy="378581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85"/>
          </a:p>
        </p:txBody>
      </p:sp>
      <p:sp>
        <p:nvSpPr>
          <p:cNvPr id="8" name="五角星 7"/>
          <p:cNvSpPr/>
          <p:nvPr>
            <p:custDataLst>
              <p:tags r:id="rId2"/>
            </p:custDataLst>
          </p:nvPr>
        </p:nvSpPr>
        <p:spPr>
          <a:xfrm>
            <a:off x="5684359" y="6081083"/>
            <a:ext cx="503162" cy="365679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85"/>
          </a:p>
        </p:txBody>
      </p:sp>
      <p:sp>
        <p:nvSpPr>
          <p:cNvPr id="3" name="文本框 2"/>
          <p:cNvSpPr txBox="1"/>
          <p:nvPr/>
        </p:nvSpPr>
        <p:spPr>
          <a:xfrm>
            <a:off x="3078641" y="2331962"/>
            <a:ext cx="804333" cy="1226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85" b="1"/>
              <a:t>CD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7375" y="1006727"/>
            <a:ext cx="9992279" cy="915206"/>
          </a:xfrm>
        </p:spPr>
        <p:txBody>
          <a:bodyPr>
            <a:normAutofit fontScale="90000"/>
          </a:bodyPr>
          <a:lstStyle/>
          <a:p>
            <a:pPr marL="0" marR="0" indent="0" algn="l" defTabSz="1468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2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【拓展】将等质量的镁粉和铁粉分别放入足量等浓度的稀硫酸中，反应生成的氢气和消耗的稀硫酸的质量关系正确的是</a:t>
            </a:r>
            <a:r>
              <a:rPr kumimoji="0" lang="zh-CN" altLang="en-US" sz="2820" b="1" i="0" u="none" strike="noStrike" kern="1200" cap="none" spc="0" normalizeH="0" baseline="0" noProof="1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（       ）</a:t>
            </a:r>
          </a:p>
        </p:txBody>
      </p:sp>
      <p:pic>
        <p:nvPicPr>
          <p:cNvPr id="45059" name="Picture 1" descr="C:\Documents and Settings\Administrator\Application Data\Tencent\Users\38604330\QQ\WinTemp\RichOle\F[UZE_KXQAF%NV9Y@JBIEMI.png"/>
          <p:cNvPicPr>
            <a:picLocks noChangeAspect="1"/>
          </p:cNvPicPr>
          <p:nvPr/>
        </p:nvPicPr>
        <p:blipFill>
          <a:blip r:embed="rId3"/>
          <a:srcRect l="450" t="50677" r="52" b="2702"/>
          <a:stretch>
            <a:fillRect/>
          </a:stretch>
        </p:blipFill>
        <p:spPr>
          <a:xfrm>
            <a:off x="848683" y="2331962"/>
            <a:ext cx="10001956" cy="256015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8839200" y="1462919"/>
            <a:ext cx="451485" cy="73533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4190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B</a:t>
            </a:r>
          </a:p>
        </p:txBody>
      </p:sp>
      <p:sp>
        <p:nvSpPr>
          <p:cNvPr id="45061" name="文本框 2"/>
          <p:cNvSpPr txBox="1"/>
          <p:nvPr/>
        </p:nvSpPr>
        <p:spPr>
          <a:xfrm>
            <a:off x="3806977" y="1924957"/>
            <a:ext cx="4134485" cy="7950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28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（相对原子质量</a:t>
            </a:r>
            <a:r>
              <a:rPr lang="en-US" altLang="zh-CN" sz="228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Mg-24 ,Fe-56)</a:t>
            </a:r>
            <a:br>
              <a:rPr lang="en-US" altLang="zh-CN" sz="228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</a:br>
            <a:endParaRPr lang="zh-CN" altLang="en-US" sz="2285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  <p:sp>
        <p:nvSpPr>
          <p:cNvPr id="30" name="五角星 29"/>
          <p:cNvSpPr/>
          <p:nvPr/>
        </p:nvSpPr>
        <p:spPr>
          <a:xfrm>
            <a:off x="5912757" y="5897437"/>
            <a:ext cx="424342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  <p:sp>
        <p:nvSpPr>
          <p:cNvPr id="3" name="五角星 2"/>
          <p:cNvSpPr/>
          <p:nvPr/>
        </p:nvSpPr>
        <p:spPr>
          <a:xfrm>
            <a:off x="6781397" y="5465032"/>
            <a:ext cx="424342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86517" y="5028192"/>
          <a:ext cx="8775065" cy="132334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600835"/>
                <a:gridCol w="3557905"/>
                <a:gridCol w="791210"/>
                <a:gridCol w="2825115"/>
              </a:tblGrid>
              <a:tr h="4692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ysClr val="windowText" lastClr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评价标准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改进措施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4070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任务评价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等线" panose="02010600030101010101" charset="-122"/>
                        </a:rPr>
                        <a:t>每答对一题得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小组互助进行帮扶或寻求老师帮助解决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447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表现评价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 dirty="0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每进行一次展示</a:t>
                      </a:r>
                      <a:r>
                        <a:rPr lang="zh-CN" altLang="en-US" sz="2285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文本框 187393"/>
          <p:cNvSpPr txBox="1"/>
          <p:nvPr/>
        </p:nvSpPr>
        <p:spPr>
          <a:xfrm>
            <a:off x="904119" y="1755825"/>
            <a:ext cx="9991674" cy="561975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 anchor="t" anchorCtr="0">
            <a:spAutoFit/>
          </a:bodyPr>
          <a:lstStyle/>
          <a:p>
            <a:pPr defTabSz="1468755"/>
            <a:r>
              <a:rPr lang="zh-CN" altLang="en-US" sz="3050" b="1">
                <a:latin typeface="黑体" panose="02010600030101010101" charset="-122"/>
                <a:ea typeface="黑体" panose="02010600030101010101" charset="-122"/>
              </a:rPr>
              <a:t>方法归纳：金属活动性相差越大，置换反应越先发生。</a:t>
            </a:r>
          </a:p>
        </p:txBody>
      </p:sp>
      <p:sp>
        <p:nvSpPr>
          <p:cNvPr id="46083" name="文本框 187395"/>
          <p:cNvSpPr txBox="1"/>
          <p:nvPr/>
        </p:nvSpPr>
        <p:spPr>
          <a:xfrm>
            <a:off x="655159" y="2286000"/>
            <a:ext cx="10890754" cy="317182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3302" tIns="46652" rIns="93302" bIns="46652" anchor="t" anchorCtr="0">
            <a:spAutoFit/>
          </a:bodyPr>
          <a:lstStyle/>
          <a:p>
            <a:pPr defTabSz="1468755"/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例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5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：将一定质量的铁粉放入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Cu(NO</a:t>
            </a:r>
            <a:r>
              <a:rPr lang="en-US" altLang="zh-CN" sz="2855" b="1" baseline="-14000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)</a:t>
            </a:r>
            <a:r>
              <a:rPr lang="en-US" altLang="zh-CN" sz="2855" b="1" baseline="-12000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lang="zh-CN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和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AgNO</a:t>
            </a:r>
            <a:r>
              <a:rPr lang="en-US" altLang="zh-CN" sz="2855" b="1" baseline="-12000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lang="zh-CN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混合溶液中，充分反应后过滤，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若过滤得到的固体</a:t>
            </a:r>
            <a:r>
              <a:rPr lang="zh-CN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中只含一种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金属，则该金属是（             ）</a:t>
            </a:r>
            <a:r>
              <a:rPr lang="en-US" altLang="zh-CN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;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若向滤出的固体中加入稀盐酸，有气泡产生，则滤出的固体中一定含有（                ），则此时滤液中含有的溶质是（                     ），它含有的金属阳离子是（                ）</a:t>
            </a:r>
            <a:r>
              <a:rPr lang="zh-CN" altLang="en-US" sz="2855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。</a:t>
            </a:r>
          </a:p>
          <a:p>
            <a:pPr defTabSz="1468755"/>
            <a:endParaRPr lang="zh-CN" altLang="en-US" sz="2855" b="1">
              <a:solidFill>
                <a:srgbClr val="0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46084" name="组合 187399"/>
          <p:cNvGrpSpPr/>
          <p:nvPr/>
        </p:nvGrpSpPr>
        <p:grpSpPr>
          <a:xfrm>
            <a:off x="8287254" y="3654778"/>
            <a:ext cx="1654872" cy="502530"/>
            <a:chOff x="4464" y="384"/>
            <a:chExt cx="875" cy="317"/>
          </a:xfrm>
        </p:grpSpPr>
        <p:sp>
          <p:nvSpPr>
            <p:cNvPr id="46085" name="文本框 187400"/>
            <p:cNvSpPr txBox="1"/>
            <p:nvPr/>
          </p:nvSpPr>
          <p:spPr>
            <a:xfrm>
              <a:off x="4464" y="384"/>
              <a:ext cx="165" cy="3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endParaRPr lang="zh-CN" altLang="zh-CN" sz="2540" b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  <p:sp>
          <p:nvSpPr>
            <p:cNvPr id="46086" name="文本框 187401"/>
            <p:cNvSpPr txBox="1"/>
            <p:nvPr/>
          </p:nvSpPr>
          <p:spPr>
            <a:xfrm>
              <a:off x="5174" y="397"/>
              <a:ext cx="165" cy="3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endParaRPr lang="zh-CN" altLang="zh-CN" sz="2540" b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23" name="文本框 187402"/>
          <p:cNvSpPr txBox="1"/>
          <p:nvPr/>
        </p:nvSpPr>
        <p:spPr>
          <a:xfrm>
            <a:off x="533602" y="956733"/>
            <a:ext cx="11255627" cy="62039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lIns="93302" tIns="46652" rIns="93302" bIns="46652" anchor="t">
            <a:spAutoFit/>
          </a:bodyPr>
          <a:lstStyle/>
          <a:p>
            <a:pPr defTabSz="1468755"/>
            <a:r>
              <a:rPr lang="zh-CN" altLang="en-US" sz="343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j-cs"/>
              </a:rPr>
              <a:t>任务五. </a:t>
            </a:r>
            <a:r>
              <a:rPr lang="zh-CN" altLang="en-US" sz="343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j-cs"/>
                <a:sym typeface="+mn-ea"/>
              </a:rPr>
              <a:t>确定金属与混合溶液反应后滤渣、滤液的成分</a:t>
            </a:r>
          </a:p>
        </p:txBody>
      </p:sp>
      <p:sp>
        <p:nvSpPr>
          <p:cNvPr id="187404" name="文本框 187403"/>
          <p:cNvSpPr txBox="1"/>
          <p:nvPr/>
        </p:nvSpPr>
        <p:spPr>
          <a:xfrm>
            <a:off x="1386921" y="3108678"/>
            <a:ext cx="1170215" cy="482600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 anchor="t" anchorCtr="0">
            <a:spAutoFit/>
          </a:bodyPr>
          <a:lstStyle/>
          <a:p>
            <a:pPr defTabSz="1468755" eaLnBrk="0" hangingPunct="0">
              <a:spcBef>
                <a:spcPct val="50000"/>
              </a:spcBef>
            </a:pPr>
            <a:r>
              <a:rPr lang="en-US" altLang="zh-CN" sz="2540" b="1">
                <a:latin typeface="Tahoma" panose="020B0604030504040204" pitchFamily="34" charset="0"/>
                <a:ea typeface="宋体" panose="02010600030101010101" pitchFamily="2" charset="-122"/>
              </a:rPr>
              <a:t>Ag</a:t>
            </a:r>
          </a:p>
        </p:txBody>
      </p:sp>
      <p:sp>
        <p:nvSpPr>
          <p:cNvPr id="187405" name="文本框 187404"/>
          <p:cNvSpPr txBox="1"/>
          <p:nvPr/>
        </p:nvSpPr>
        <p:spPr>
          <a:xfrm>
            <a:off x="5455759" y="3611638"/>
            <a:ext cx="2029581" cy="520498"/>
          </a:xfrm>
          <a:prstGeom prst="rect">
            <a:avLst/>
          </a:prstGeom>
          <a:noFill/>
          <a:ln w="9525">
            <a:noFill/>
          </a:ln>
        </p:spPr>
        <p:txBody>
          <a:bodyPr lIns="93302" tIns="46652" rIns="93302" bIns="46652" anchor="t" anchorCtr="0">
            <a:noAutofit/>
          </a:bodyPr>
          <a:lstStyle/>
          <a:p>
            <a:pPr defTabSz="1468755" eaLnBrk="0" hangingPunct="0">
              <a:spcBef>
                <a:spcPct val="50000"/>
              </a:spcBef>
            </a:pPr>
            <a:r>
              <a:rPr lang="en-US" altLang="zh-CN" sz="2540" b="1">
                <a:latin typeface="Tahoma" panose="020B0604030504040204" pitchFamily="34" charset="0"/>
                <a:ea typeface="宋体" panose="02010600030101010101" pitchFamily="2" charset="-122"/>
              </a:rPr>
              <a:t>Ag Cu Fe</a:t>
            </a:r>
          </a:p>
          <a:p>
            <a:pPr defTabSz="1468755" eaLnBrk="0" hangingPunct="0">
              <a:spcBef>
                <a:spcPct val="50000"/>
              </a:spcBef>
            </a:pPr>
            <a:endParaRPr lang="en-US" altLang="zh-CN" sz="489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7407" name="矩形 187406"/>
          <p:cNvSpPr/>
          <p:nvPr/>
        </p:nvSpPr>
        <p:spPr>
          <a:xfrm>
            <a:off x="3398359" y="4068637"/>
            <a:ext cx="1993265" cy="48133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1468755" fontAlgn="base"/>
            <a:r>
              <a:rPr lang="en-US" altLang="zh-CN" sz="2540" b="1" strike="noStrike" noProof="1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Fe</a:t>
            </a:r>
            <a:r>
              <a:rPr lang="zh-CN" altLang="en-US" sz="2540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（</a:t>
            </a:r>
            <a:r>
              <a:rPr lang="en-US" altLang="zh-CN" sz="254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NO</a:t>
            </a:r>
            <a:r>
              <a:rPr lang="en-US" altLang="zh-CN" sz="178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3</a:t>
            </a:r>
            <a:r>
              <a:rPr lang="zh-CN" altLang="en-US" sz="254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）</a:t>
            </a:r>
            <a:r>
              <a:rPr lang="en-US" altLang="zh-CN" sz="178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2</a:t>
            </a:r>
            <a:endParaRPr lang="en-US" altLang="zh-CN" sz="1780" b="1" strike="noStrike" noProof="1">
              <a:effectLst>
                <a:outerShdw blurRad="38100" dist="38100" dir="2700000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grpSp>
        <p:nvGrpSpPr>
          <p:cNvPr id="187408" name="组合 187407"/>
          <p:cNvGrpSpPr/>
          <p:nvPr/>
        </p:nvGrpSpPr>
        <p:grpSpPr>
          <a:xfrm>
            <a:off x="2118078" y="4480278"/>
            <a:ext cx="944436" cy="572072"/>
            <a:chOff x="1733" y="3789"/>
            <a:chExt cx="476" cy="362"/>
          </a:xfrm>
        </p:grpSpPr>
        <p:sp>
          <p:nvSpPr>
            <p:cNvPr id="46092" name="文本框 187408"/>
            <p:cNvSpPr txBox="1"/>
            <p:nvPr/>
          </p:nvSpPr>
          <p:spPr>
            <a:xfrm>
              <a:off x="1733" y="3846"/>
              <a:ext cx="285" cy="3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2540" b="1">
                  <a:latin typeface="Tahoma" panose="020B0604030504040204" pitchFamily="34" charset="0"/>
                  <a:ea typeface="宋体" panose="02010600030101010101" pitchFamily="2" charset="-122"/>
                </a:rPr>
                <a:t>Fe</a:t>
              </a:r>
            </a:p>
          </p:txBody>
        </p:sp>
        <p:sp>
          <p:nvSpPr>
            <p:cNvPr id="46093" name="文本框 187409"/>
            <p:cNvSpPr txBox="1"/>
            <p:nvPr/>
          </p:nvSpPr>
          <p:spPr>
            <a:xfrm>
              <a:off x="1973" y="3789"/>
              <a:ext cx="236" cy="2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1525" b="1">
                  <a:latin typeface="Tahoma" panose="020B0604030504040204" pitchFamily="34" charset="0"/>
                  <a:ea typeface="宋体" panose="02010600030101010101" pitchFamily="2" charset="-122"/>
                </a:rPr>
                <a:t>2+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99302" y="4793746"/>
            <a:ext cx="6145530" cy="65849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1468755"/>
            <a:r>
              <a:rPr lang="zh-CN" altLang="en-US" sz="3685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Fe + 2AgNO</a:t>
            </a:r>
            <a:r>
              <a:rPr lang="en-US" altLang="zh-CN" sz="254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= 2Ag +</a:t>
            </a:r>
            <a:r>
              <a:rPr lang="en-US" altLang="zh-CN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Fe</a:t>
            </a:r>
            <a:r>
              <a:rPr lang="zh-CN" altLang="en-US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NO</a:t>
            </a:r>
            <a:r>
              <a:rPr lang="en-US" altLang="zh-CN" sz="203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54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203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410200" y="5513816"/>
            <a:ext cx="6058102" cy="4813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Fe+Cu(NO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)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=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Cu+Fe(NO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en-US" altLang="zh-CN" sz="254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)</a:t>
            </a:r>
            <a:r>
              <a:rPr lang="en-US" altLang="zh-CN" sz="2030" b="1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7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8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/>
      <p:bldP spid="187404" grpId="0"/>
      <p:bldP spid="187405" grpId="0"/>
      <p:bldP spid="187407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文本占位符 71682"/>
          <p:cNvSpPr>
            <a:spLocks noGrp="1"/>
          </p:cNvSpPr>
          <p:nvPr>
            <p:ph idx="1"/>
          </p:nvPr>
        </p:nvSpPr>
        <p:spPr>
          <a:xfrm>
            <a:off x="929519" y="1234319"/>
            <a:ext cx="10002762" cy="3397754"/>
          </a:xfrm>
        </p:spPr>
        <p:txBody>
          <a:bodyPr lIns="93302" tIns="46652" rIns="93302" bIns="46652"/>
          <a:lstStyle/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zh-CN" altLang="en-US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【拓展】向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AgNO</a:t>
            </a:r>
            <a:r>
              <a:rPr kumimoji="0" lang="en-US" altLang="zh-CN" sz="178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. Zn(NO</a:t>
            </a:r>
            <a:r>
              <a:rPr kumimoji="0" lang="en-US" altLang="zh-CN" sz="178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)</a:t>
            </a:r>
            <a:r>
              <a:rPr kumimoji="0" lang="en-US" altLang="zh-CN" sz="178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</a:t>
            </a:r>
            <a:r>
              <a:rPr kumimoji="0" lang="zh-CN" altLang="en-US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和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Cu(NO</a:t>
            </a:r>
            <a:r>
              <a:rPr kumimoji="0" lang="en-US" altLang="zh-CN" sz="178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)</a:t>
            </a:r>
            <a:r>
              <a:rPr kumimoji="0" lang="en-US" altLang="zh-CN" sz="178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zh-CN" altLang="en-US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的混合溶液中加入一定量的铁粉充分反应后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,</a:t>
            </a:r>
            <a:r>
              <a:rPr kumimoji="0" lang="zh-CN" altLang="en-US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过滤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,</a:t>
            </a:r>
            <a:r>
              <a:rPr kumimoji="0" lang="zh-CN" altLang="en-US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将滤渣放入盐酸中有气泡产生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,</a:t>
            </a:r>
            <a:r>
              <a:rPr kumimoji="0" lang="zh-CN" altLang="en-US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则滤出固体中一定含有的金属是</a:t>
            </a: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(       )</a:t>
            </a:r>
          </a:p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A.Ag    Cu   Zn        B. Cu    Zn   Fe</a:t>
            </a:r>
          </a:p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en-US" altLang="zh-CN" sz="305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C. Zn   Ag    Fe        D. Ag  Cu   Fe</a:t>
            </a:r>
          </a:p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endParaRPr kumimoji="0" lang="en-US" altLang="zh-CN" sz="3050" b="1" i="0" u="none" strike="noStrike" kern="1200" cap="none" spc="0" normalizeH="0" baseline="0" noProof="1">
              <a:solidFill>
                <a:srgbClr val="000000"/>
              </a:solidFill>
              <a:effectLst/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3050" b="1" i="0" u="none" strike="noStrike" kern="1200" cap="none" spc="0" normalizeH="0" baseline="0" noProof="1">
              <a:solidFill>
                <a:srgbClr val="000000"/>
              </a:solidFill>
              <a:effectLst/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  <p:sp>
        <p:nvSpPr>
          <p:cNvPr id="71692" name="文本框 71691"/>
          <p:cNvSpPr txBox="1"/>
          <p:nvPr/>
        </p:nvSpPr>
        <p:spPr>
          <a:xfrm>
            <a:off x="8747679" y="2148316"/>
            <a:ext cx="632984" cy="60007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3300" b="1">
                <a:latin typeface="Tahoma" panose="020B0604030504040204" pitchFamily="34" charset="0"/>
                <a:ea typeface="宋体" panose="02010600030101010101" pitchFamily="2" charset="-122"/>
              </a:rPr>
              <a:t>D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660072" y="4182130"/>
          <a:ext cx="8775065" cy="135890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600835"/>
                <a:gridCol w="3557905"/>
                <a:gridCol w="791210"/>
                <a:gridCol w="2825115"/>
              </a:tblGrid>
              <a:tr h="4692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ysClr val="windowText" lastClr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评价标准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改进措施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4070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任务评价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等线" panose="02010600030101010101" charset="-122"/>
                        </a:rPr>
                        <a:t>每答对一题得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285" b="1">
                        <a:solidFill>
                          <a:srgbClr val="C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小组互助进行帮扶或寻求老师帮助解决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表现评价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85" b="1" dirty="0">
                          <a:solidFill>
                            <a:sysClr val="windowText" lastClr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每进行一次展示</a:t>
                      </a:r>
                      <a:r>
                        <a:rPr lang="zh-CN" altLang="en-US" sz="2285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得</a:t>
                      </a:r>
                    </a:p>
                  </a:txBody>
                  <a:tcPr marL="58057" marR="58057" marT="29028" marB="29028"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T w="12700" cmpd="sng">
                      <a:solidFill>
                        <a:sysClr val="windowText" lastClr="000000"/>
                      </a:solidFill>
                      <a:prstDash val="solid"/>
                    </a:lnT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  <a:prstDash val="solid"/>
                    </a:lnL>
                    <a:lnR w="12700" cmpd="sng">
                      <a:solidFill>
                        <a:sysClr val="windowText" lastClr="000000"/>
                      </a:solidFill>
                      <a:prstDash val="solid"/>
                    </a:lnR>
                    <a:lnB w="12700" cmpd="sng">
                      <a:solidFill>
                        <a:sysClr val="windowText" lastClr="000000"/>
                      </a:solidFill>
                      <a:prstDash val="solid"/>
                    </a:lnB>
                    <a:gradFill>
                      <a:gsLst>
                        <a:gs pos="100000">
                          <a:srgbClr val="FECF40"/>
                        </a:gs>
                        <a:gs pos="100000">
                          <a:srgbClr val="846C21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2" name="五角星 1"/>
          <p:cNvSpPr/>
          <p:nvPr/>
        </p:nvSpPr>
        <p:spPr>
          <a:xfrm>
            <a:off x="6920492" y="4605867"/>
            <a:ext cx="423333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  <p:sp>
        <p:nvSpPr>
          <p:cNvPr id="4" name="五角星 3"/>
          <p:cNvSpPr/>
          <p:nvPr>
            <p:custDataLst>
              <p:tags r:id="rId2"/>
            </p:custDataLst>
          </p:nvPr>
        </p:nvSpPr>
        <p:spPr>
          <a:xfrm>
            <a:off x="5775476" y="5031216"/>
            <a:ext cx="423333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文本框 156676"/>
          <p:cNvSpPr txBox="1"/>
          <p:nvPr/>
        </p:nvSpPr>
        <p:spPr>
          <a:xfrm>
            <a:off x="1276048" y="1926167"/>
            <a:ext cx="8664222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通过这节课学习</a:t>
            </a:r>
            <a:r>
              <a:rPr lang="en-US" altLang="zh-CN" sz="4000" b="1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,</a:t>
            </a:r>
            <a:r>
              <a:rPr lang="zh-CN" altLang="en-US" sz="4000" b="1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你掌握了哪些题型的解题方法？</a:t>
            </a:r>
            <a:endParaRPr lang="en-US" altLang="zh-CN" sz="4000" b="1">
              <a:solidFill>
                <a:schemeClr val="accent2"/>
              </a:solidFill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  <p:sp>
        <p:nvSpPr>
          <p:cNvPr id="48131" name="矩形 156677"/>
          <p:cNvSpPr>
            <a:spLocks noTextEdit="1"/>
          </p:cNvSpPr>
          <p:nvPr/>
        </p:nvSpPr>
        <p:spPr>
          <a:xfrm>
            <a:off x="1774977" y="428373"/>
            <a:ext cx="2800048" cy="12891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  <a:normAutofit/>
          </a:bodyPr>
          <a:lstStyle/>
          <a:p>
            <a:pPr algn="ctr"/>
            <a:r>
              <a:rPr lang="zh-CN" altLang="en-US" sz="3555">
                <a:ln w="9525" cap="flat" cmpd="sng">
                  <a:solidFill>
                    <a:srgbClr val="CC99FF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699999" algn="ctr" rotWithShape="0">
                    <a:srgbClr val="9999FF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畅所欲言:</a:t>
            </a:r>
          </a:p>
        </p:txBody>
      </p:sp>
      <p:pic>
        <p:nvPicPr>
          <p:cNvPr id="48132" name="图片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45862" b="7452"/>
          <a:stretch>
            <a:fillRect/>
          </a:stretch>
        </p:blipFill>
        <p:spPr>
          <a:xfrm>
            <a:off x="7355921" y="2713365"/>
            <a:ext cx="3722310" cy="2468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3" name="文本框 1"/>
          <p:cNvSpPr txBox="1"/>
          <p:nvPr/>
        </p:nvSpPr>
        <p:spPr>
          <a:xfrm>
            <a:off x="2097516" y="5073952"/>
            <a:ext cx="6743700" cy="65849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zh-CN" sz="3685">
                <a:latin typeface="楷体" panose="02010609060101010101" pitchFamily="49" charset="-122"/>
                <a:ea typeface="楷体" panose="02010609060101010101" pitchFamily="49" charset="-122"/>
              </a:rPr>
              <a:t>谁是咱班</a:t>
            </a:r>
            <a:r>
              <a:rPr lang="zh-CN" altLang="zh-CN" sz="368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</a:t>
            </a:r>
            <a:r>
              <a:rPr lang="en-US" altLang="zh-CN" sz="368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368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星</a:t>
            </a:r>
            <a:r>
              <a:rPr lang="zh-CN" altLang="zh-CN" sz="368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en-US" altLang="zh-CN" sz="368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685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3685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级达人？</a:t>
            </a:r>
          </a:p>
        </p:txBody>
      </p:sp>
      <p:sp>
        <p:nvSpPr>
          <p:cNvPr id="30" name="五角星 29"/>
          <p:cNvSpPr/>
          <p:nvPr/>
        </p:nvSpPr>
        <p:spPr>
          <a:xfrm>
            <a:off x="6116159" y="5181802"/>
            <a:ext cx="424342" cy="40821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90" strike="noStrike" noProof="1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文本框 184323"/>
          <p:cNvSpPr txBox="1"/>
          <p:nvPr/>
        </p:nvSpPr>
        <p:spPr>
          <a:xfrm>
            <a:off x="567469" y="1352651"/>
            <a:ext cx="9257665" cy="60007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3300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</a:rPr>
              <a:t>1</a:t>
            </a:r>
            <a:r>
              <a:rPr lang="zh-CN" altLang="en-US" sz="3300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</a:rPr>
              <a:t>、下列反应的化学方程式中，正确的是（</a:t>
            </a:r>
            <a:r>
              <a:rPr lang="zh-CN" altLang="en-US" sz="285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</a:rPr>
              <a:t>     ）</a:t>
            </a:r>
          </a:p>
        </p:txBody>
      </p:sp>
      <p:sp>
        <p:nvSpPr>
          <p:cNvPr id="50179" name="文本框 184325"/>
          <p:cNvSpPr txBox="1"/>
          <p:nvPr/>
        </p:nvSpPr>
        <p:spPr>
          <a:xfrm>
            <a:off x="9999738" y="1274032"/>
            <a:ext cx="312420" cy="482600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endParaRPr lang="zh-CN" altLang="zh-CN" sz="2540" b="1">
              <a:solidFill>
                <a:srgbClr val="FF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50180" name="文本框 184326"/>
          <p:cNvSpPr txBox="1"/>
          <p:nvPr/>
        </p:nvSpPr>
        <p:spPr>
          <a:xfrm>
            <a:off x="1237746" y="2228548"/>
            <a:ext cx="4724400" cy="600075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A. Cu+</a:t>
            </a:r>
            <a:r>
              <a:rPr lang="en-US" altLang="zh-CN" sz="3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Zn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Cl</a:t>
            </a:r>
            <a:r>
              <a:rPr lang="en-US" altLang="zh-CN" sz="197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=</a:t>
            </a:r>
            <a:r>
              <a:rPr lang="en-US" altLang="zh-CN" sz="3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Zn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+</a:t>
            </a:r>
            <a:r>
              <a:rPr lang="en-US" altLang="zh-CN" sz="3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Cu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Cl</a:t>
            </a:r>
            <a:r>
              <a:rPr lang="en-US" altLang="zh-CN" sz="3300" b="1" baseline="-8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50181" name="文本框 184327"/>
          <p:cNvSpPr txBox="1"/>
          <p:nvPr/>
        </p:nvSpPr>
        <p:spPr>
          <a:xfrm>
            <a:off x="1237746" y="3286881"/>
            <a:ext cx="6053455" cy="600075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B. Zn+2AgNO</a:t>
            </a:r>
            <a:r>
              <a:rPr lang="en-US" altLang="zh-CN" sz="3300" b="1" baseline="-14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=2Ag+Zn(NO</a:t>
            </a:r>
            <a:r>
              <a:rPr lang="en-US" altLang="zh-CN" sz="3300" b="1" baseline="-12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)</a:t>
            </a:r>
            <a:r>
              <a:rPr lang="en-US" altLang="zh-CN" sz="3300" b="1" baseline="-12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endParaRPr lang="en-US" altLang="zh-CN" sz="3300" b="1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50182" name="文本框 184328"/>
          <p:cNvSpPr txBox="1"/>
          <p:nvPr/>
        </p:nvSpPr>
        <p:spPr>
          <a:xfrm>
            <a:off x="1147032" y="4400651"/>
            <a:ext cx="5542280" cy="600075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C. 2Na+CuSO</a:t>
            </a:r>
            <a:r>
              <a:rPr lang="en-US" altLang="zh-CN" sz="3300" b="1" baseline="-12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=Cu+Na</a:t>
            </a:r>
            <a:r>
              <a:rPr lang="en-US" altLang="zh-CN" sz="3300" b="1" baseline="-12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SO</a:t>
            </a:r>
            <a:r>
              <a:rPr lang="en-US" altLang="zh-CN" sz="3300" b="1" baseline="-14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4</a:t>
            </a:r>
            <a:endParaRPr lang="en-US" altLang="zh-CN" sz="3300" b="1">
              <a:solidFill>
                <a:srgbClr val="0000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50183" name="文本框 184329"/>
          <p:cNvSpPr txBox="1"/>
          <p:nvPr/>
        </p:nvSpPr>
        <p:spPr>
          <a:xfrm>
            <a:off x="1237746" y="5345088"/>
            <a:ext cx="5623560" cy="600075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D. 2Fe+3CuCl</a:t>
            </a:r>
            <a:r>
              <a:rPr lang="en-US" altLang="zh-CN" sz="3300" b="1" baseline="-12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=2FeCl</a:t>
            </a:r>
            <a:r>
              <a:rPr lang="en-US" altLang="zh-CN" sz="3300" b="1" baseline="-12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3</a:t>
            </a:r>
            <a:r>
              <a:rPr lang="en-US" altLang="zh-CN" sz="3300" b="1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+3Cu</a:t>
            </a:r>
            <a:endParaRPr lang="en-US" altLang="zh-CN" sz="3300" b="1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184332" name="矩形 184331"/>
          <p:cNvSpPr/>
          <p:nvPr/>
        </p:nvSpPr>
        <p:spPr>
          <a:xfrm>
            <a:off x="4625421" y="426357"/>
            <a:ext cx="1935480" cy="620395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>
            <a:spAutoFit/>
          </a:bodyPr>
          <a:lstStyle/>
          <a:p>
            <a:pPr defTabSz="1468755" eaLnBrk="0" fontAlgn="base" hangingPunct="0"/>
            <a:r>
              <a:rPr lang="zh-CN" altLang="en-US" sz="3430" b="1" strike="noStrike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0030101010101" charset="-122"/>
                <a:ea typeface="黑体" panose="02010600030101010101" charset="-122"/>
                <a:cs typeface="+mn-cs"/>
              </a:rPr>
              <a:t>综合评价</a:t>
            </a:r>
          </a:p>
        </p:txBody>
      </p:sp>
      <p:sp>
        <p:nvSpPr>
          <p:cNvPr id="184334" name="矩形 184333"/>
          <p:cNvSpPr/>
          <p:nvPr/>
        </p:nvSpPr>
        <p:spPr>
          <a:xfrm>
            <a:off x="8701516" y="1370592"/>
            <a:ext cx="484505" cy="620395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marL="554355" indent="-554355" defTabSz="1468755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en-US" altLang="zh-CN" sz="3430" b="1">
                <a:latin typeface="Tahoma" panose="020B0604030504040204" pitchFamily="34" charset="0"/>
                <a:ea typeface="宋体" panose="02010600030101010101" pitchFamily="2" charset="-122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9" name="文本占位符 203778"/>
          <p:cNvSpPr>
            <a:spLocks noGrp="1"/>
          </p:cNvSpPr>
          <p:nvPr>
            <p:ph idx="1"/>
          </p:nvPr>
        </p:nvSpPr>
        <p:spPr>
          <a:xfrm>
            <a:off x="1021040" y="1417159"/>
            <a:ext cx="10291032" cy="4116413"/>
          </a:xfrm>
        </p:spPr>
        <p:txBody>
          <a:bodyPr lIns="93302" tIns="46652" rIns="93302" bIns="46652"/>
          <a:lstStyle/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、把金属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X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放入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AgNO</a:t>
            </a:r>
            <a:r>
              <a:rPr kumimoji="0" lang="en-US" altLang="zh-CN" sz="228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3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溶液中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,X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表面有银白色固体析出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;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若放入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FeSO</a:t>
            </a:r>
            <a:r>
              <a:rPr kumimoji="0" lang="en-US" altLang="zh-CN" sz="2285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4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溶液中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,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无明显现象。则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X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Ag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Fe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三种金属活动性由弱到强的顺序正确的是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(      )</a:t>
            </a:r>
          </a:p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A.   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  <a:sym typeface="+mn-ea"/>
              </a:rPr>
              <a:t>Ag 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X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  <a:sym typeface="+mn-ea"/>
              </a:rPr>
              <a:t>Fe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      B.   X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Fe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Ag</a:t>
            </a:r>
          </a:p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C.   Fe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Ag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X         D.    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  <a:sym typeface="+mn-ea"/>
              </a:rPr>
              <a:t>Fe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X</a:t>
            </a:r>
            <a:r>
              <a:rPr kumimoji="0" lang="zh-CN" altLang="en-US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、</a:t>
            </a:r>
            <a:r>
              <a:rPr kumimoji="0" lang="en-US" altLang="zh-CN" sz="3430" b="1" i="0" u="none" strike="noStrike" kern="1200" cap="none" spc="0" normalizeH="0" baseline="0" noProof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  <a:sym typeface="+mn-ea"/>
              </a:rPr>
              <a:t>Ag</a:t>
            </a:r>
            <a:endParaRPr kumimoji="0" lang="en-US" altLang="zh-CN" sz="3430" b="1" i="0" u="none" strike="noStrike" kern="1200" cap="none" spc="0" normalizeH="0" baseline="0" noProof="1">
              <a:solidFill>
                <a:srgbClr val="000000"/>
              </a:solidFill>
              <a:effectLst/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marL="554355" marR="0" indent="-554355" algn="l" defTabSz="14687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</a:pPr>
            <a:endParaRPr kumimoji="0" lang="en-US" altLang="zh-CN" sz="3430" b="1" i="0" u="none" strike="noStrike" kern="1200" cap="none" spc="0" normalizeH="0" baseline="0" noProof="1">
              <a:solidFill>
                <a:srgbClr val="000000"/>
              </a:solidFill>
              <a:effectLst/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  <p:sp>
        <p:nvSpPr>
          <p:cNvPr id="203781" name="矩形 203780"/>
          <p:cNvSpPr/>
          <p:nvPr/>
        </p:nvSpPr>
        <p:spPr>
          <a:xfrm>
            <a:off x="10027557" y="2514802"/>
            <a:ext cx="516890" cy="678180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marL="554355" indent="-554355" defTabSz="1468755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en-US" altLang="zh-CN" sz="3810" b="1">
                <a:latin typeface="Tahoma" panose="020B0604030504040204" pitchFamily="34" charset="0"/>
                <a:ea typeface="宋体" panose="02010600030101010101" pitchFamily="2" charset="-122"/>
              </a:rPr>
              <a:t>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组合 185345"/>
          <p:cNvGrpSpPr/>
          <p:nvPr/>
        </p:nvGrpSpPr>
        <p:grpSpPr>
          <a:xfrm>
            <a:off x="1044222" y="1094216"/>
            <a:ext cx="9723749" cy="2591854"/>
            <a:chOff x="624" y="580"/>
            <a:chExt cx="4899" cy="1634"/>
          </a:xfrm>
        </p:grpSpPr>
        <p:sp>
          <p:nvSpPr>
            <p:cNvPr id="53251" name="文本框 185346"/>
            <p:cNvSpPr txBox="1"/>
            <p:nvPr/>
          </p:nvSpPr>
          <p:spPr>
            <a:xfrm>
              <a:off x="624" y="580"/>
              <a:ext cx="4899" cy="699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</a:extLst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330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3</a:t>
              </a:r>
              <a:r>
                <a:rPr lang="zh-CN" altLang="en-US" sz="330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、向含有</a:t>
              </a:r>
              <a:r>
                <a:rPr lang="en-US" altLang="zh-CN" sz="330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CuCl</a:t>
              </a:r>
              <a:r>
                <a:rPr lang="en-US" altLang="zh-CN" sz="3300" b="1" baseline="-120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2</a:t>
              </a:r>
              <a:r>
                <a:rPr lang="zh-CN" altLang="en-US" sz="3300" b="1" baseline="-120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，</a:t>
              </a:r>
              <a:r>
                <a:rPr lang="en-US" altLang="zh-CN" sz="330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ZnCl</a:t>
              </a:r>
              <a:r>
                <a:rPr lang="en-US" altLang="zh-CN" sz="3300" b="1" baseline="-12000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2</a:t>
              </a:r>
              <a:r>
                <a:rPr lang="zh-CN" altLang="en-US" sz="3300" b="1" err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，</a:t>
              </a:r>
              <a:r>
                <a:rPr lang="en-US" altLang="zh-CN" sz="3300" b="1" err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HCl</a:t>
              </a:r>
              <a:r>
                <a:rPr lang="zh-CN" altLang="zh-CN" sz="330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的溶液中撒入</a:t>
              </a:r>
            </a:p>
            <a:p>
              <a:pPr defTabSz="1468755"/>
              <a:r>
                <a:rPr lang="zh-CN" altLang="zh-CN" sz="330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过量的铁粉，反应后溶液中</a:t>
              </a:r>
              <a:r>
                <a:rPr lang="zh-CN" altLang="en-US" sz="330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含的溶质</a:t>
              </a:r>
              <a:r>
                <a:rPr lang="zh-CN" altLang="zh-CN" sz="3300" b="1">
                  <a:solidFill>
                    <a:srgbClr val="000000"/>
                  </a:solidFill>
                  <a:latin typeface="黑体" panose="02010600030101010101" charset="-122"/>
                  <a:ea typeface="黑体" panose="02010600030101010101" charset="-122"/>
                  <a:cs typeface="黑体" panose="02010600030101010101" charset="-122"/>
                </a:rPr>
                <a:t>一定有</a:t>
              </a:r>
              <a:r>
                <a:rPr lang="zh-CN" altLang="en-US" sz="3300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（      ）</a:t>
              </a:r>
              <a:endParaRPr lang="zh-CN" altLang="en-US" sz="3300" b="1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252" name="文本框 185347"/>
            <p:cNvSpPr txBox="1"/>
            <p:nvPr/>
          </p:nvSpPr>
          <p:spPr>
            <a:xfrm>
              <a:off x="768" y="1447"/>
              <a:ext cx="1481" cy="3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2855" b="1">
                  <a:solidFill>
                    <a:srgbClr val="000000"/>
                  </a:solidFill>
                  <a:latin typeface="Arial Black" panose="020B0A04020102020204" pitchFamily="34" charset="0"/>
                  <a:ea typeface="宋体" panose="02010600030101010101" pitchFamily="2" charset="-122"/>
                </a:rPr>
                <a:t>A</a:t>
              </a:r>
              <a:r>
                <a:rPr lang="en-US" altLang="zh-CN" sz="2855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.   ZnCl</a:t>
              </a:r>
              <a:r>
                <a:rPr lang="en-US" altLang="zh-CN" sz="2855" b="1" baseline="-12000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55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  ,  HCl</a:t>
              </a:r>
            </a:p>
          </p:txBody>
        </p:sp>
        <p:sp>
          <p:nvSpPr>
            <p:cNvPr id="53253" name="文本框 185348"/>
            <p:cNvSpPr txBox="1"/>
            <p:nvPr/>
          </p:nvSpPr>
          <p:spPr>
            <a:xfrm>
              <a:off x="2880" y="1447"/>
              <a:ext cx="1649" cy="3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2855" b="1">
                  <a:solidFill>
                    <a:srgbClr val="000000"/>
                  </a:solidFill>
                  <a:latin typeface="Arial Black" panose="020B0A04020102020204" pitchFamily="34" charset="0"/>
                  <a:ea typeface="宋体" panose="02010600030101010101" pitchFamily="2" charset="-122"/>
                </a:rPr>
                <a:t>B</a:t>
              </a:r>
              <a:r>
                <a:rPr lang="en-US" altLang="zh-CN" sz="2855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.   FeCl</a:t>
              </a:r>
              <a:r>
                <a:rPr lang="en-US" altLang="zh-CN" sz="2855" b="1" baseline="-12000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55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  ,  CuCl</a:t>
              </a:r>
              <a:r>
                <a:rPr lang="en-US" altLang="zh-CN" sz="2855" b="1" baseline="-12000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53254" name="文本框 185349"/>
            <p:cNvSpPr txBox="1"/>
            <p:nvPr/>
          </p:nvSpPr>
          <p:spPr>
            <a:xfrm>
              <a:off x="768" y="1879"/>
              <a:ext cx="1502" cy="3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2855" b="1">
                  <a:solidFill>
                    <a:srgbClr val="000000"/>
                  </a:solidFill>
                  <a:latin typeface="Arial Black" panose="020B0A04020102020204" pitchFamily="34" charset="0"/>
                  <a:ea typeface="宋体" panose="02010600030101010101" pitchFamily="2" charset="-122"/>
                </a:rPr>
                <a:t>C</a:t>
              </a:r>
              <a:r>
                <a:rPr lang="en-US" altLang="zh-CN" sz="2855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.   CuCl</a:t>
              </a:r>
              <a:r>
                <a:rPr lang="en-US" altLang="zh-CN" sz="2855" b="1" baseline="-12000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55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  ,  HCl</a:t>
              </a:r>
              <a:endParaRPr lang="en-US" altLang="zh-CN" sz="2855" b="1" baseline="-12000">
                <a:solidFill>
                  <a:srgbClr val="000000"/>
                </a:solidFill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3255" name="组合 185350"/>
            <p:cNvGrpSpPr/>
            <p:nvPr/>
          </p:nvGrpSpPr>
          <p:grpSpPr>
            <a:xfrm>
              <a:off x="3936" y="1235"/>
              <a:ext cx="867" cy="317"/>
              <a:chOff x="4464" y="384"/>
              <a:chExt cx="867" cy="317"/>
            </a:xfrm>
          </p:grpSpPr>
          <p:sp>
            <p:nvSpPr>
              <p:cNvPr id="53256" name="文本框 185351"/>
              <p:cNvSpPr txBox="1"/>
              <p:nvPr/>
            </p:nvSpPr>
            <p:spPr>
              <a:xfrm>
                <a:off x="4464" y="384"/>
                <a:ext cx="157" cy="3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endParaRPr lang="zh-CN" altLang="zh-CN" sz="2540" b="1">
                  <a:solidFill>
                    <a:srgbClr val="FF0000"/>
                  </a:solidFill>
                  <a:latin typeface="Courier New" panose="02070309020205020404" pitchFamily="49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257" name="文本框 185352"/>
              <p:cNvSpPr txBox="1"/>
              <p:nvPr/>
            </p:nvSpPr>
            <p:spPr>
              <a:xfrm>
                <a:off x="5174" y="397"/>
                <a:ext cx="157" cy="3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3302" tIns="46652" rIns="93302" bIns="46652" anchor="t" anchorCtr="0">
                <a:spAutoFit/>
              </a:bodyPr>
              <a:lstStyle/>
              <a:p>
                <a:pPr defTabSz="1468755"/>
                <a:endParaRPr lang="zh-CN" altLang="zh-CN" sz="2540" b="1">
                  <a:solidFill>
                    <a:srgbClr val="FF0000"/>
                  </a:solidFill>
                  <a:latin typeface="Courier New" panose="02070309020205020404" pitchFamily="49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3258" name="文本框 185353"/>
            <p:cNvSpPr txBox="1"/>
            <p:nvPr/>
          </p:nvSpPr>
          <p:spPr>
            <a:xfrm>
              <a:off x="2880" y="1879"/>
              <a:ext cx="1628" cy="3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2855" b="1">
                  <a:solidFill>
                    <a:srgbClr val="000000"/>
                  </a:solidFill>
                  <a:latin typeface="Arial Black" panose="020B0A04020102020204" pitchFamily="34" charset="0"/>
                  <a:ea typeface="宋体" panose="02010600030101010101" pitchFamily="2" charset="-122"/>
                </a:rPr>
                <a:t>D</a:t>
              </a:r>
              <a:r>
                <a:rPr lang="en-US" altLang="zh-CN" sz="2855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.   ZnCl</a:t>
              </a:r>
              <a:r>
                <a:rPr lang="en-US" altLang="zh-CN" sz="2855" b="1" baseline="-12000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2</a:t>
              </a:r>
              <a:r>
                <a:rPr lang="en-US" altLang="zh-CN" sz="2855" b="1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  ,  FeCl</a:t>
              </a:r>
              <a:r>
                <a:rPr lang="en-US" altLang="zh-CN" sz="2855" b="1" baseline="-12000">
                  <a:solidFill>
                    <a:srgbClr val="0000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2</a:t>
              </a:r>
            </a:p>
          </p:txBody>
        </p:sp>
      </p:grpSp>
      <p:sp>
        <p:nvSpPr>
          <p:cNvPr id="185355" name="矩形 185354"/>
          <p:cNvSpPr/>
          <p:nvPr/>
        </p:nvSpPr>
        <p:spPr>
          <a:xfrm>
            <a:off x="9620351" y="1653621"/>
            <a:ext cx="478790" cy="561975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marL="554355" indent="-554355" defTabSz="1468755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en-US" altLang="zh-CN" sz="3050" b="1">
                <a:latin typeface="Tahoma" panose="020B0604030504040204" pitchFamily="34" charset="0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91149" name="文本框 91148"/>
          <p:cNvSpPr txBox="1"/>
          <p:nvPr/>
        </p:nvSpPr>
        <p:spPr>
          <a:xfrm>
            <a:off x="1403854" y="3826530"/>
            <a:ext cx="9128276" cy="995680"/>
          </a:xfrm>
          <a:prstGeom prst="rect">
            <a:avLst/>
          </a:prstGeom>
          <a:noFill/>
          <a:ln w="9525">
            <a:noFill/>
          </a:ln>
        </p:spPr>
        <p:txBody>
          <a:bodyPr wrap="square" lIns="58045" tIns="29022" rIns="58045" bIns="29022">
            <a:spAutoFit/>
          </a:bodyPr>
          <a:lstStyle/>
          <a:p>
            <a:pPr defTabSz="815975">
              <a:spcBef>
                <a:spcPct val="50000"/>
              </a:spcBef>
              <a:buFontTx/>
            </a:pPr>
            <a:r>
              <a:rPr lang="zh-CN" altLang="en-US" sz="3050" b="1" noProof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则溶液中含的金属阳离子是（                 ），过滤后留在滤纸上的固体是（           ）</a:t>
            </a:r>
          </a:p>
        </p:txBody>
      </p:sp>
      <p:grpSp>
        <p:nvGrpSpPr>
          <p:cNvPr id="91150" name="组合 91149"/>
          <p:cNvGrpSpPr/>
          <p:nvPr/>
        </p:nvGrpSpPr>
        <p:grpSpPr>
          <a:xfrm>
            <a:off x="7906053" y="3748919"/>
            <a:ext cx="789214" cy="513713"/>
            <a:chOff x="1733" y="3793"/>
            <a:chExt cx="493" cy="246"/>
          </a:xfrm>
        </p:grpSpPr>
        <p:sp>
          <p:nvSpPr>
            <p:cNvPr id="53262" name="文本框 91150"/>
            <p:cNvSpPr txBox="1"/>
            <p:nvPr/>
          </p:nvSpPr>
          <p:spPr>
            <a:xfrm>
              <a:off x="1733" y="3846"/>
              <a:ext cx="309" cy="1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51836" tIns="25918" rIns="51836" bIns="25918" anchor="t" anchorCtr="0">
              <a:spAutoFit/>
            </a:bodyPr>
            <a:lstStyle/>
            <a:p>
              <a:pPr defTabSz="815975"/>
              <a:r>
                <a:rPr lang="en-US" altLang="zh-CN" sz="2285" b="1">
                  <a:solidFill>
                    <a:srgbClr val="FF0066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Fe</a:t>
              </a:r>
            </a:p>
          </p:txBody>
        </p:sp>
        <p:sp>
          <p:nvSpPr>
            <p:cNvPr id="53263" name="文本框 91151"/>
            <p:cNvSpPr txBox="1"/>
            <p:nvPr/>
          </p:nvSpPr>
          <p:spPr>
            <a:xfrm>
              <a:off x="1973" y="3793"/>
              <a:ext cx="253" cy="1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51836" tIns="25918" rIns="51836" bIns="25918" anchor="t" anchorCtr="0">
              <a:spAutoFit/>
            </a:bodyPr>
            <a:lstStyle/>
            <a:p>
              <a:pPr defTabSz="815975"/>
              <a:r>
                <a:rPr lang="en-US" altLang="zh-CN" sz="1270" b="1">
                  <a:solidFill>
                    <a:srgbClr val="FF0066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2+</a:t>
              </a:r>
            </a:p>
          </p:txBody>
        </p:sp>
      </p:grpSp>
      <p:grpSp>
        <p:nvGrpSpPr>
          <p:cNvPr id="91153" name="组合 91152"/>
          <p:cNvGrpSpPr/>
          <p:nvPr/>
        </p:nvGrpSpPr>
        <p:grpSpPr>
          <a:xfrm>
            <a:off x="6778575" y="3735413"/>
            <a:ext cx="789215" cy="513714"/>
            <a:chOff x="1733" y="3793"/>
            <a:chExt cx="493" cy="246"/>
          </a:xfrm>
        </p:grpSpPr>
        <p:sp>
          <p:nvSpPr>
            <p:cNvPr id="53265" name="文本框 91153"/>
            <p:cNvSpPr txBox="1"/>
            <p:nvPr/>
          </p:nvSpPr>
          <p:spPr>
            <a:xfrm>
              <a:off x="1733" y="3846"/>
              <a:ext cx="325" cy="1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51836" tIns="25918" rIns="51836" bIns="25918" anchor="t" anchorCtr="0">
              <a:spAutoFit/>
            </a:bodyPr>
            <a:lstStyle/>
            <a:p>
              <a:pPr defTabSz="815975"/>
              <a:r>
                <a:rPr lang="en-US" altLang="zh-CN" sz="2285" b="1">
                  <a:solidFill>
                    <a:srgbClr val="FF0066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Zn</a:t>
              </a:r>
            </a:p>
          </p:txBody>
        </p:sp>
        <p:sp>
          <p:nvSpPr>
            <p:cNvPr id="53266" name="文本框 91154"/>
            <p:cNvSpPr txBox="1"/>
            <p:nvPr/>
          </p:nvSpPr>
          <p:spPr>
            <a:xfrm>
              <a:off x="1973" y="3793"/>
              <a:ext cx="253" cy="1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51836" tIns="25918" rIns="51836" bIns="25918" anchor="t" anchorCtr="0">
              <a:spAutoFit/>
            </a:bodyPr>
            <a:lstStyle/>
            <a:p>
              <a:pPr defTabSz="815975"/>
              <a:r>
                <a:rPr lang="en-US" altLang="zh-CN" sz="1270" b="1">
                  <a:solidFill>
                    <a:srgbClr val="FF0066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2+</a:t>
              </a:r>
            </a:p>
          </p:txBody>
        </p:sp>
      </p:grpSp>
      <p:sp>
        <p:nvSpPr>
          <p:cNvPr id="91156" name="矩形 91155"/>
          <p:cNvSpPr/>
          <p:nvPr/>
        </p:nvSpPr>
        <p:spPr>
          <a:xfrm>
            <a:off x="6778575" y="4343400"/>
            <a:ext cx="1214755" cy="408940"/>
          </a:xfrm>
          <a:prstGeom prst="rect">
            <a:avLst/>
          </a:prstGeom>
          <a:noFill/>
          <a:ln w="9525">
            <a:noFill/>
          </a:ln>
        </p:spPr>
        <p:txBody>
          <a:bodyPr wrap="none" lIns="58045" tIns="29022" rIns="58045" bIns="29022" anchor="t" anchorCtr="0">
            <a:spAutoFit/>
          </a:bodyPr>
          <a:lstStyle/>
          <a:p>
            <a:pPr defTabSz="815975"/>
            <a:r>
              <a:rPr lang="en-US" altLang="zh-CN" sz="2285" b="1">
                <a:solidFill>
                  <a:srgbClr val="FF0066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Fe 、Cu</a:t>
            </a:r>
            <a:endParaRPr lang="en-US" altLang="zh-CN" sz="2030" b="1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5" grpId="0"/>
      <p:bldP spid="911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文本占位符 72706"/>
          <p:cNvSpPr>
            <a:spLocks noGrp="1"/>
          </p:cNvSpPr>
          <p:nvPr>
            <p:ph idx="1"/>
          </p:nvPr>
        </p:nvSpPr>
        <p:spPr>
          <a:xfrm>
            <a:off x="696484" y="1201057"/>
            <a:ext cx="10257770" cy="4679850"/>
          </a:xfrm>
        </p:spPr>
        <p:txBody>
          <a:bodyPr lIns="93302" tIns="46652" rIns="93302" bIns="46652" anchor="t" anchorCtr="0"/>
          <a:lstStyle/>
          <a:p>
            <a:pPr>
              <a:lnSpc>
                <a:spcPct val="90000"/>
              </a:lnSpc>
              <a:buNone/>
            </a:pPr>
            <a:r>
              <a:rPr lang="en-US" altLang="zh-CN" b="1">
                <a:effectLst/>
              </a:rPr>
              <a:t>  </a:t>
            </a:r>
            <a:r>
              <a:rPr lang="zh-CN" altLang="en-US" b="1">
                <a:solidFill>
                  <a:srgbClr val="000000"/>
                </a:solidFill>
                <a:effectLst/>
              </a:rPr>
              <a:t> </a:t>
            </a:r>
            <a:r>
              <a:rPr lang="en-US" altLang="zh-CN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4.</a:t>
            </a: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把锌片．铜片同时放入盛有硝酸银溶液的试管中，待充分反应后过滤，向得到的固体中加入稀硫酸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　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（</a:t>
            </a:r>
            <a:r>
              <a:rPr lang="en-US" altLang="zh-CN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1</a:t>
            </a: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）若无气体产生，则固体物质中肯定有</a:t>
            </a:r>
            <a:r>
              <a:rPr lang="zh-CN" altLang="en-US" sz="2795" b="1" u="sng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            </a:t>
            </a: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</a:t>
            </a:r>
            <a:r>
              <a:rPr lang="en-US" altLang="zh-CN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.</a:t>
            </a: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　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（</a:t>
            </a:r>
            <a:r>
              <a:rPr lang="en-US" altLang="zh-CN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</a:t>
            </a: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）若有气体产生，则固体物有</a:t>
            </a:r>
            <a:r>
              <a:rPr lang="zh-CN" altLang="en-US" sz="2795" b="1" u="sng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                  </a:t>
            </a: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，滤液中存在的金属阳离子是</a:t>
            </a:r>
            <a:r>
              <a:rPr lang="zh-CN" altLang="en-US" sz="2795" b="1" u="sng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            </a:t>
            </a:r>
            <a:r>
              <a:rPr lang="zh-CN" altLang="en-US" sz="2795" b="1">
                <a:solidFill>
                  <a:srgbClr val="000000"/>
                </a:solidFill>
                <a:effectLst/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．</a:t>
            </a:r>
          </a:p>
        </p:txBody>
      </p:sp>
      <p:sp>
        <p:nvSpPr>
          <p:cNvPr id="54275" name="直接连接符 72711"/>
          <p:cNvSpPr/>
          <p:nvPr/>
        </p:nvSpPr>
        <p:spPr>
          <a:xfrm>
            <a:off x="1775984" y="3715254"/>
            <a:ext cx="1081516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54276" name="直接连接符 72712"/>
          <p:cNvSpPr/>
          <p:nvPr/>
        </p:nvSpPr>
        <p:spPr>
          <a:xfrm>
            <a:off x="2226532" y="4653643"/>
            <a:ext cx="251883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54277" name="直接连接符 72713"/>
          <p:cNvSpPr/>
          <p:nvPr/>
        </p:nvSpPr>
        <p:spPr>
          <a:xfrm flipV="1">
            <a:off x="2226532" y="5085040"/>
            <a:ext cx="10795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72721" name="文本框 72720"/>
          <p:cNvSpPr txBox="1"/>
          <p:nvPr/>
        </p:nvSpPr>
        <p:spPr>
          <a:xfrm>
            <a:off x="8156021" y="2558748"/>
            <a:ext cx="609600" cy="482600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540" b="1">
                <a:latin typeface="Tahoma" panose="020B0604030504040204" pitchFamily="34" charset="0"/>
                <a:ea typeface="宋体" panose="02010600030101010101" pitchFamily="2" charset="-122"/>
              </a:rPr>
              <a:t>Ag</a:t>
            </a:r>
          </a:p>
        </p:txBody>
      </p:sp>
      <p:sp>
        <p:nvSpPr>
          <p:cNvPr id="72722" name="文本框 72721"/>
          <p:cNvSpPr txBox="1"/>
          <p:nvPr/>
        </p:nvSpPr>
        <p:spPr>
          <a:xfrm>
            <a:off x="6783211" y="2970994"/>
            <a:ext cx="1640205" cy="482600"/>
          </a:xfrm>
          <a:prstGeom prst="rect">
            <a:avLst/>
          </a:prstGeom>
          <a:noFill/>
          <a:ln w="9525">
            <a:noFill/>
          </a:ln>
        </p:spPr>
        <p:txBody>
          <a:bodyPr wrap="none" lIns="93302" tIns="46652" rIns="93302" bIns="46652" anchor="t" anchorCtr="0">
            <a:spAutoFit/>
          </a:bodyPr>
          <a:lstStyle/>
          <a:p>
            <a:pPr defTabSz="1468755"/>
            <a:r>
              <a:rPr lang="en-US" altLang="zh-CN" sz="2540" b="1">
                <a:latin typeface="Tahoma" panose="020B0604030504040204" pitchFamily="34" charset="0"/>
                <a:ea typeface="宋体" panose="02010600030101010101" pitchFamily="2" charset="-122"/>
              </a:rPr>
              <a:t>Zn.Cu.Ag</a:t>
            </a:r>
          </a:p>
        </p:txBody>
      </p:sp>
      <p:grpSp>
        <p:nvGrpSpPr>
          <p:cNvPr id="72725" name="组合 72724"/>
          <p:cNvGrpSpPr/>
          <p:nvPr/>
        </p:nvGrpSpPr>
        <p:grpSpPr>
          <a:xfrm>
            <a:off x="5273524" y="3337278"/>
            <a:ext cx="932374" cy="566026"/>
            <a:chOff x="1733" y="3793"/>
            <a:chExt cx="470" cy="358"/>
          </a:xfrm>
        </p:grpSpPr>
        <p:sp>
          <p:nvSpPr>
            <p:cNvPr id="54281" name="文本框 72722"/>
            <p:cNvSpPr txBox="1"/>
            <p:nvPr/>
          </p:nvSpPr>
          <p:spPr>
            <a:xfrm>
              <a:off x="1733" y="3846"/>
              <a:ext cx="299" cy="3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2540" b="1">
                  <a:latin typeface="Tahoma" panose="020B0604030504040204" pitchFamily="34" charset="0"/>
                  <a:ea typeface="宋体" panose="02010600030101010101" pitchFamily="2" charset="-122"/>
                </a:rPr>
                <a:t>Zn</a:t>
              </a:r>
            </a:p>
          </p:txBody>
        </p:sp>
        <p:sp>
          <p:nvSpPr>
            <p:cNvPr id="54282" name="文本框 72723"/>
            <p:cNvSpPr txBox="1"/>
            <p:nvPr/>
          </p:nvSpPr>
          <p:spPr>
            <a:xfrm>
              <a:off x="1973" y="3793"/>
              <a:ext cx="230" cy="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3302" tIns="46652" rIns="93302" bIns="46652" anchor="t" anchorCtr="0">
              <a:spAutoFit/>
            </a:bodyPr>
            <a:lstStyle/>
            <a:p>
              <a:pPr defTabSz="1468755"/>
              <a:r>
                <a:rPr lang="en-US" altLang="zh-CN" sz="1460" b="1">
                  <a:latin typeface="Tahoma" panose="020B0604030504040204" pitchFamily="34" charset="0"/>
                  <a:ea typeface="宋体" panose="02010600030101010101" pitchFamily="2" charset="-122"/>
                </a:rPr>
                <a:t>2+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91016" y="4267603"/>
            <a:ext cx="561022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1468755"/>
            <a:r>
              <a:rPr lang="en-US" altLang="zh-CN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Zn + 2AgNO</a:t>
            </a:r>
            <a:r>
              <a:rPr lang="en-US" altLang="zh-CN" sz="2795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en-US" altLang="zh-CN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=2Ag +Zn</a:t>
            </a:r>
            <a:r>
              <a:rPr lang="zh-CN" altLang="en-US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NO</a:t>
            </a:r>
            <a:r>
              <a:rPr lang="en-US" altLang="zh-CN" sz="203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zh-CN" altLang="en-US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en-US" altLang="zh-CN" sz="203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278" y="4892524"/>
            <a:ext cx="5918200" cy="65849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1468755"/>
            <a:r>
              <a:rPr lang="zh-CN" altLang="en-US" sz="3685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Cu + 2AgNO</a:t>
            </a:r>
            <a:r>
              <a:rPr lang="en-US" altLang="zh-CN" sz="2795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en-US" altLang="zh-CN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=2Ag + Cu</a:t>
            </a:r>
            <a:r>
              <a:rPr lang="zh-CN" altLang="en-US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NO</a:t>
            </a:r>
            <a:r>
              <a:rPr lang="en-US" altLang="zh-CN" sz="203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lang="zh-CN" altLang="en-US" sz="2795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en-US" altLang="zh-CN" sz="203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2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2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7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1" grpId="0"/>
      <p:bldP spid="72722" grpId="0"/>
      <p:bldP spid="2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9403" y="1033337"/>
            <a:ext cx="10599863" cy="44151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5.（不定项）在氯化铜和氯化亚铁的混合溶液中加入一定量的镁粉，充分反应后过滤，向滤出的固体中滴加稀盐酸，没有气泡产生。下列判断正确的是（        ）</a:t>
            </a:r>
          </a:p>
          <a:p>
            <a:endParaRPr lang="zh-CN" altLang="en-US" sz="2795" b="1">
              <a:solidFill>
                <a:srgbClr val="000000"/>
              </a:solidFill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A．滤出的固体中一定含有铜，可能含有铁和镁</a:t>
            </a:r>
          </a:p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B．滤出的固体一定含有铜，一定不含铁和镁</a:t>
            </a:r>
          </a:p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C．滤液中一定含有氯化镁和氯化亚铁，可能含有氯化铜  </a:t>
            </a:r>
          </a:p>
          <a:p>
            <a:r>
              <a:rPr lang="zh-CN" altLang="en-US" sz="2795" b="1">
                <a:solidFill>
                  <a:srgbClr val="0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D．滤液中一定含有氯化镁、氯化亚铁、氯化铜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971683" y="1986834"/>
            <a:ext cx="1140581" cy="65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85" b="1"/>
              <a:t>BC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ODM4MjkzYmE4MzMyMDcyNjEwMDQ3YmNkMzI1ZDJiOTYifQ=="/>
  <p:tag name="KSO_WPP_MARK_KEY" val="a326aa71-b420-4634-9182-6af9f8f9898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f7685f8-de8e-4bd6-97c0-3c03e90282a8}"/>
  <p:tag name="TABLE_ENDDRAG_ORIGIN_RECT" val="1088*164"/>
  <p:tag name="TABLE_ENDDRAG_RECT" val="158*626*1088*16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TABLE_BEAUTIFY" val="smartTable{662cec3e-e960-498f-a792-f27edd881bbb}"/>
  <p:tag name="TABLE_ENDDRAG_ORIGIN_RECT" val="661*313"/>
  <p:tag name="TABLE_ENDDRAG_RECT" val="708*519*661*3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TABLE_BEAUTIFY" val="smartTable{f7d0010f-bedd-4b29-9b43-134621ce008c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f541c08-385c-4931-9d4c-a9f7ba960d60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5b5fdde-94a1-4f8f-85aa-63dd4bddee44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小清新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5D7D0"/>
      </a:accent1>
      <a:accent2>
        <a:srgbClr val="82B8AC"/>
      </a:accent2>
      <a:accent3>
        <a:srgbClr val="729B96"/>
      </a:accent3>
      <a:accent4>
        <a:srgbClr val="BFDC91"/>
      </a:accent4>
      <a:accent5>
        <a:srgbClr val="FAEBAC"/>
      </a:accent5>
      <a:accent6>
        <a:srgbClr val="97C8EC"/>
      </a:accent6>
      <a:hlink>
        <a:srgbClr val="0563C1"/>
      </a:hlink>
      <a:folHlink>
        <a:srgbClr val="954F72"/>
      </a:folHlink>
    </a:clrScheme>
    <a:fontScheme name="紫色商务风">
      <a:majorFont>
        <a:latin typeface="OPPOSans H"/>
        <a:ea typeface="OPPOSans H"/>
        <a:cs typeface="Arial"/>
      </a:majorFont>
      <a:minorFont>
        <a:latin typeface="OPPOSans R"/>
        <a:ea typeface="OPPOSans R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1754</Words>
  <Application>Microsoft Office PowerPoint</Application>
  <PresentationFormat>宽屏</PresentationFormat>
  <Paragraphs>243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Dotum</vt:lpstr>
      <vt:lpstr>OPPOSans H</vt:lpstr>
      <vt:lpstr>OPPOSans R</vt:lpstr>
      <vt:lpstr>等线</vt:lpstr>
      <vt:lpstr>黑体</vt:lpstr>
      <vt:lpstr>楷体</vt:lpstr>
      <vt:lpstr>手书体</vt:lpstr>
      <vt:lpstr>宋体</vt:lpstr>
      <vt:lpstr>Arial</vt:lpstr>
      <vt:lpstr>Arial Black</vt:lpstr>
      <vt:lpstr>Arial Narrow</vt:lpstr>
      <vt:lpstr>Calibri</vt:lpstr>
      <vt:lpstr>Courier New</vt:lpstr>
      <vt:lpstr>Tahoma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任务一：比较未知金属的活动性顺序</vt:lpstr>
      <vt:lpstr>PowerPoint 演示文稿</vt:lpstr>
      <vt:lpstr>PowerPoint 演示文稿</vt:lpstr>
      <vt:lpstr>任务三．判断反应后溶液质量的增减情况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【拓展】将等质量的镁粉和铁粉分别放入足量等浓度的稀硫酸中，反应生成的氢气和消耗的稀硫酸的质量关系正确的是（       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2023-04-27T06:24:28Z</dcterms:created>
  <dcterms:modified xsi:type="dcterms:W3CDTF">2023-04-27T06:24:31Z</dcterms:modified>
</cp:coreProperties>
</file>