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.jpeg" Type="http://schemas.openxmlformats.org/officeDocument/2006/relationships/image"/><Relationship Id="rId4" Target="../media/image15.png" Type="http://schemas.openxmlformats.org/officeDocument/2006/relationships/image"/><Relationship Id="rId5" Target="../media/image11.png" Type="http://schemas.openxmlformats.org/officeDocument/2006/relationships/image"/><Relationship Id="rId6" Target="../media/image1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2.jpe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0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2.jpe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2.jpe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2.jpe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2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11.png" Type="http://schemas.openxmlformats.org/officeDocument/2006/relationships/image"/><Relationship Id="rId12" Target="../media/image12.png" Type="http://schemas.openxmlformats.org/officeDocument/2006/relationships/image"/><Relationship Id="rId13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473730" y="393253"/>
            <a:ext cx="11459532" cy="4906874"/>
          </a:xfrm>
          <a:prstGeom prst="rect">
            <a:avLst/>
          </a:prstGeom>
        </p:spPr>
      </p:pic>
      <p:pic>
        <p:nvPicPr>
          <p:cNvPr name="Picture 4" id="4">
            <a:hlinkClick/>
          </p:cNvPr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2838757" y="6553200"/>
            <a:ext cx="609600" cy="609600"/>
          </a:xfrm>
          <a:prstGeom prst="rect">
            <a:avLst/>
          </a:prstGeom>
        </p:spPr>
      </p:pic>
      <p:sp>
        <p:nvSpPr>
          <p:cNvPr name="Freeform 5" id="5"/>
          <p:cNvSpPr/>
          <p:nvPr/>
        </p:nvSpPr>
        <p:spPr>
          <a:xfrm rot="21432552">
            <a:off x="753237" y="706666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6" id="6"/>
          <p:cNvSpPr/>
          <p:nvPr/>
        </p:nvSpPr>
        <p:spPr>
          <a:xfrm rot="0">
            <a:off x="817747" y="717787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0">
            <a:off x="0" y="0"/>
            <a:ext cx="2077392" cy="1997711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0">
            <a:off x="0" y="4925728"/>
            <a:ext cx="4967829" cy="1932272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0">
            <a:off x="7026066" y="5883208"/>
            <a:ext cx="719269" cy="524213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0">
            <a:off x="2405794" y="1042833"/>
            <a:ext cx="542499" cy="579072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0">
            <a:off x="8598047" y="3390802"/>
            <a:ext cx="3592450" cy="359245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0">
            <a:off x="666461" y="4271763"/>
            <a:ext cx="2927493" cy="2927493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0">
            <a:off x="9898396" y="143356"/>
            <a:ext cx="2160000" cy="2160000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2425732" y="1980247"/>
            <a:ext cx="7340441" cy="2513362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6999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三极能量黑 简体"/>
                <a:ea typeface="三极能量黑 简体"/>
                <a:cs typeface="三极能量黑 简体"/>
              </a:rPr>
              <a:t>《医药论坛杂志》投稿须知官方认证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2137410" y="2960465"/>
            <a:ext cx="376905" cy="483489"/>
            <a:chOff x="2137410" y="2960465"/>
            <a:chExt cx="376905" cy="483489"/>
          </a:xfrm>
        </p:grpSpPr>
        <p:sp>
          <p:nvSpPr>
            <p:cNvPr name="AutoShape 16" id="16"/>
            <p:cNvSpPr/>
            <p:nvPr/>
          </p:nvSpPr>
          <p:spPr>
            <a:xfrm rot="4113202">
              <a:off x="2137410" y="2960465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17" id="17"/>
            <p:cNvSpPr/>
            <p:nvPr/>
          </p:nvSpPr>
          <p:spPr>
            <a:xfrm rot="2228698">
              <a:off x="2378012" y="3113341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  <p:grpSp>
        <p:nvGrpSpPr>
          <p:cNvPr name="Group 18" id="18"/>
          <p:cNvGrpSpPr/>
          <p:nvPr/>
        </p:nvGrpSpPr>
        <p:grpSpPr>
          <a:xfrm flipH="true" flipV="true" rot="0">
            <a:off x="9787148" y="2254065"/>
            <a:ext cx="377000" cy="483489"/>
            <a:chOff x="9787148" y="2254065"/>
            <a:chExt cx="377000" cy="483489"/>
          </a:xfrm>
        </p:grpSpPr>
        <p:sp>
          <p:nvSpPr>
            <p:cNvPr name="AutoShape 19" id="19"/>
            <p:cNvSpPr/>
            <p:nvPr/>
          </p:nvSpPr>
          <p:spPr>
            <a:xfrm rot="4113202" flipH="true" flipV="true">
              <a:off x="9787148" y="2254065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20" id="20"/>
            <p:cNvSpPr/>
            <p:nvPr/>
          </p:nvSpPr>
          <p:spPr>
            <a:xfrm rot="2228698" flipH="true" flipV="true">
              <a:off x="10027845" y="2406941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rcRect/>
          <a:stretch>
            <a:fillRect/>
          </a:stretch>
        </p:blipFill>
        <p:spPr>
          <a:xfrm rot="0">
            <a:off x="4079462" y="4788122"/>
            <a:ext cx="266129" cy="266129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rcRect/>
          <a:stretch>
            <a:fillRect/>
          </a:stretch>
        </p:blipFill>
        <p:spPr>
          <a:xfrm rot="0">
            <a:off x="6464618" y="4795742"/>
            <a:ext cx="266129" cy="266129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6840855" y="4771549"/>
            <a:ext cx="1156049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2025-03-07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6368320" y="4692872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  <p:sp>
        <p:nvSpPr>
          <p:cNvPr name="TextBox 25" id="25"/>
          <p:cNvSpPr txBox="true"/>
          <p:nvPr/>
        </p:nvSpPr>
        <p:spPr>
          <a:xfrm rot="0">
            <a:off x="4457129" y="4770215"/>
            <a:ext cx="1700033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汇报人：XXX</a:t>
            </a:r>
          </a:p>
        </p:txBody>
      </p:sp>
      <p:sp>
        <p:nvSpPr>
          <p:cNvPr name="AutoShape 26" id="26"/>
          <p:cNvSpPr/>
          <p:nvPr/>
        </p:nvSpPr>
        <p:spPr>
          <a:xfrm rot="0">
            <a:off x="3984784" y="4690110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753237" y="722708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504516" y="597569"/>
            <a:ext cx="11182969" cy="5662862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10626485" y="5503860"/>
            <a:ext cx="1479895" cy="1280985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993603" y="-71014"/>
            <a:ext cx="2090009" cy="2090009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 rot="0">
            <a:off x="4414188" y="2304498"/>
            <a:ext cx="6526897" cy="2249003"/>
            <a:chOff x="4414188" y="2304498"/>
            <a:chExt cx="6526897" cy="2249003"/>
          </a:xfrm>
        </p:grpSpPr>
        <p:sp>
          <p:nvSpPr>
            <p:cNvPr name="AutoShape 8" id="8"/>
            <p:cNvSpPr/>
            <p:nvPr/>
          </p:nvSpPr>
          <p:spPr>
            <a:xfrm rot="0">
              <a:off x="4414188" y="2304498"/>
              <a:ext cx="3132000" cy="828000"/>
            </a:xfrm>
            <a:prstGeom prst="roundRect">
              <a:avLst>
                <a:gd fmla="val 50000" name="adj"/>
              </a:avLst>
            </a:prstGeom>
            <a:solidFill>
              <a:srgbClr val="FFFFFF">
                <a:alpha val="100000"/>
              </a:srgbClr>
            </a:solidFill>
            <a:ln/>
            <a:effectLst>
              <a:outerShdw dir="5400000" blurRad="190500" dist="50800">
                <a:schemeClr val="accent1">
                  <a:alpha val="30000"/>
                </a:schemeClr>
              </a:outerShdw>
            </a:effectLst>
          </p:spPr>
          <p:txBody>
            <a:bodyPr anchor="ctr" rtlCol="false" tIns="45720" lIns="108013" bIns="45720" rIns="108013" anchorCtr="false" vert="horz" wrap="square">
              <a:noAutofit/>
            </a:bodyPr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sz="2400">
                  <a:solidFill>
                    <a:schemeClr val="dk1">
                      <a:lumMod val="75000"/>
                      <a:lumOff val="25000"/>
                      <a:alpha val="100000"/>
                    </a:schemeClr>
                  </a:solidFill>
                  <a:latin typeface="思源宋体 CN Heavy"/>
                  <a:ea typeface="思源宋体 CN Heavy"/>
                  <a:cs typeface="思源宋体 CN Heavy"/>
                </a:rPr>
                <a:t>《医药论坛杂志》简介</a:t>
              </a:r>
              <a:endParaRPr lang="en-US" sz="1100"/>
            </a:p>
          </p:txBody>
        </p:sp>
        <p:sp>
          <p:nvSpPr>
            <p:cNvPr name="AutoShape 9" id="9"/>
            <p:cNvSpPr/>
            <p:nvPr/>
          </p:nvSpPr>
          <p:spPr>
            <a:xfrm rot="0">
              <a:off x="4414188" y="3725501"/>
              <a:ext cx="3132000" cy="8280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4C847A">
                    <a:alpha val="10000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  <a:effectLst>
              <a:outerShdw dir="5400000" blurRad="190500" dist="50800">
                <a:schemeClr val="accent1">
                  <a:alpha val="30000"/>
                </a:schemeClr>
              </a:outerShdw>
            </a:effectLst>
          </p:spPr>
          <p:txBody>
            <a:bodyPr anchor="ctr" rtlCol="false" tIns="45720" lIns="108013" bIns="45720" rIns="108013" anchorCtr="false" vert="horz" wrap="square">
              <a:noAutofit/>
            </a:bodyPr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思源宋体 CN Heavy"/>
                  <a:ea typeface="思源宋体 CN Heavy"/>
                  <a:cs typeface="思源宋体 CN Heavy"/>
                </a:rPr>
                <a:t>稿件处理</a:t>
              </a:r>
              <a:endParaRPr lang="en-US" sz="1100"/>
            </a:p>
          </p:txBody>
        </p:sp>
        <p:sp>
          <p:nvSpPr>
            <p:cNvPr name="AutoShape 10" id="10"/>
            <p:cNvSpPr/>
            <p:nvPr/>
          </p:nvSpPr>
          <p:spPr>
            <a:xfrm rot="0">
              <a:off x="7809085" y="2304498"/>
              <a:ext cx="3132000" cy="828000"/>
            </a:xfrm>
            <a:prstGeom prst="roundRect">
              <a:avLst>
                <a:gd fmla="val 50000" name="adj"/>
              </a:avLst>
            </a:prstGeom>
            <a:solidFill>
              <a:srgbClr val="FFFFFF">
                <a:alpha val="100000"/>
              </a:srgbClr>
            </a:solidFill>
            <a:ln/>
            <a:effectLst>
              <a:outerShdw dir="5400000" blurRad="190500" dist="50800">
                <a:schemeClr val="accent1">
                  <a:alpha val="30000"/>
                </a:schemeClr>
              </a:outerShdw>
            </a:effectLst>
          </p:spPr>
          <p:txBody>
            <a:bodyPr anchor="ctr" rtlCol="false" tIns="45720" lIns="108013" bIns="45720" rIns="108013" anchorCtr="false" vert="horz" wrap="square">
              <a:noAutofit/>
            </a:bodyPr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sz="2400">
                  <a:solidFill>
                    <a:schemeClr val="dk1">
                      <a:lumMod val="75000"/>
                      <a:lumOff val="25000"/>
                      <a:alpha val="100000"/>
                    </a:schemeClr>
                  </a:solidFill>
                  <a:latin typeface="思源宋体 CN Heavy"/>
                  <a:ea typeface="思源宋体 CN Heavy"/>
                  <a:cs typeface="思源宋体 CN Heavy"/>
                </a:rPr>
                <a:t>撰稿要求</a:t>
              </a:r>
              <a:endParaRPr lang="en-US" sz="1100"/>
            </a:p>
          </p:txBody>
        </p:sp>
        <p:sp>
          <p:nvSpPr>
            <p:cNvPr name="AutoShape 11" id="11"/>
            <p:cNvSpPr/>
            <p:nvPr/>
          </p:nvSpPr>
          <p:spPr>
            <a:xfrm rot="0">
              <a:off x="7809085" y="3725501"/>
              <a:ext cx="3132000" cy="8280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4C847A">
                    <a:alpha val="10000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  <a:effectLst>
              <a:outerShdw dir="5400000" blurRad="190500" dist="50800">
                <a:schemeClr val="accent1">
                  <a:alpha val="30000"/>
                </a:schemeClr>
              </a:outerShdw>
            </a:effectLst>
          </p:spPr>
          <p:txBody>
            <a:bodyPr anchor="ctr" rtlCol="false" tIns="45720" lIns="108013" bIns="45720" rIns="108013" anchorCtr="false" vert="horz" wrap="square">
              <a:noAutofit/>
            </a:bodyPr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sz="2400">
                  <a:solidFill>
                    <a:schemeClr val="lt1">
                      <a:alpha val="100000"/>
                    </a:schemeClr>
                  </a:solidFill>
                  <a:latin typeface="思源宋体 CN Heavy"/>
                  <a:ea typeface="思源宋体 CN Heavy"/>
                  <a:cs typeface="思源宋体 CN Heavy"/>
                </a:rPr>
                <a:t>注意事项</a:t>
              </a:r>
              <a:endParaRPr lang="en-US" sz="1100"/>
            </a:p>
          </p:txBody>
        </p:sp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0">
            <a:off x="2740723" y="4286726"/>
            <a:ext cx="685705" cy="457200"/>
          </a:xfrm>
          <a:prstGeom prst="rect">
            <a:avLst/>
          </a:prstGeom>
        </p:spPr>
      </p:pic>
      <p:grpSp>
        <p:nvGrpSpPr>
          <p:cNvPr name="Group 13" id="13"/>
          <p:cNvGrpSpPr/>
          <p:nvPr/>
        </p:nvGrpSpPr>
        <p:grpSpPr>
          <a:xfrm rot="0">
            <a:off x="928973" y="2160556"/>
            <a:ext cx="2922270" cy="2881122"/>
            <a:chOff x="928973" y="2160556"/>
            <a:chExt cx="2922270" cy="2881122"/>
          </a:xfrm>
        </p:grpSpPr>
        <p:sp>
          <p:nvSpPr>
            <p:cNvPr name="AutoShape 14" id="14"/>
            <p:cNvSpPr/>
            <p:nvPr/>
          </p:nvSpPr>
          <p:spPr>
            <a:xfrm rot="0">
              <a:off x="1196816" y="2353437"/>
              <a:ext cx="2427732" cy="2427732"/>
            </a:xfrm>
            <a:prstGeom prst="ellipse">
              <a:avLst/>
            </a:prstGeom>
            <a:gradFill>
              <a:gsLst>
                <a:gs pos="0">
                  <a:srgbClr val="4C847A">
                    <a:alpha val="10000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TextBox 15" id="15"/>
            <p:cNvSpPr txBox="true"/>
            <p:nvPr/>
          </p:nvSpPr>
          <p:spPr>
            <a:xfrm rot="0">
              <a:off x="1422273" y="2729294"/>
              <a:ext cx="1920430" cy="1107948"/>
            </a:xfrm>
            <a:prstGeom prst="rect">
              <a:avLst/>
            </a:prstGeom>
            <a:noFill/>
            <a:ln/>
          </p:spPr>
          <p:txBody>
            <a:bodyPr anchor="t" rtlCol="false" lIns="91440" rIns="91440" tIns="45720" bIns="45720" anchorCtr="false" vert="horz"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6600">
                  <a:solidFill>
                    <a:schemeClr val="lt1">
                      <a:alpha val="100000"/>
                    </a:schemeClr>
                  </a:solidFill>
                  <a:latin typeface="思源宋体 CN Heavy"/>
                  <a:ea typeface="思源宋体 CN Heavy"/>
                  <a:cs typeface="思源宋体 CN Heavy"/>
                </a:rPr>
                <a:t>目录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928973" y="3601212"/>
              <a:ext cx="2908459" cy="664273"/>
            </a:xfrm>
            <a:prstGeom prst="rect">
              <a:avLst/>
            </a:prstGeom>
            <a:noFill/>
            <a:ln/>
          </p:spPr>
          <p:txBody>
            <a:bodyPr anchor="t" rtlCol="false" lIns="91440" rIns="91440" tIns="45720" bIns="45720" anchorCtr="false" vert="horz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799">
                  <a:solidFill>
                    <a:schemeClr val="lt1">
                      <a:alpha val="100000"/>
                    </a:schemeClr>
                  </a:solidFill>
                  <a:latin typeface="思源黑体 CN Normal"/>
                  <a:ea typeface="思源黑体 CN Normal"/>
                  <a:cs typeface="思源黑体 CN Normal"/>
                </a:rPr>
                <a:t>Contents</a:t>
              </a:r>
            </a:p>
          </p:txBody>
        </p:sp>
        <p:sp>
          <p:nvSpPr>
            <p:cNvPr name="AutoShape 17" id="17"/>
            <p:cNvSpPr/>
            <p:nvPr/>
          </p:nvSpPr>
          <p:spPr>
            <a:xfrm rot="0">
              <a:off x="970121" y="2160556"/>
              <a:ext cx="2881122" cy="2881122"/>
            </a:xfrm>
            <a:prstGeom prst="ellipse">
              <a:avLst/>
            </a:prstGeom>
            <a:noFill/>
            <a:ln w="12700">
              <a:solidFill>
                <a:schemeClr val="accent2">
                  <a:alpha val="100000"/>
                  <a:lumMod val="20000"/>
                  <a:lumMod val="80000"/>
                </a:schemeClr>
              </a:solidFill>
              <a:prstDash val="solid"/>
            </a:ln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6050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《医药论坛杂志》简介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01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9792" r="19792"/>
          <a:stretch>
            <a:fillRect/>
          </a:stretch>
        </p:blipFill>
        <p:spPr>
          <a:xfrm rot="0"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杂志特点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《医药论坛杂志》注重科学性、实用性、创新性相结合，报道国内外医药卫生领域的最新研究成果和进展，为作者提供展示学术成果的舞台。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杂志宗旨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《医药论坛杂志》旨在贯彻中国共产党卫生工作方针政策，贯彻理论与实践、普及与提高、基础与应用、临床与科研的出版宗旨。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杂志内容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《医药论坛杂志》是国家级医药卫生科技学术期刊，涵盖论著、公共卫生、医学研究、药物与临床、中医中药、经验交流等栏目。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《医药论坛杂志》简介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撰稿要求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02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85901" y="1362476"/>
            <a:ext cx="8946338" cy="555784"/>
          </a:xfrm>
          <a:prstGeom prst="rect">
            <a:avLst/>
          </a:prstGeom>
          <a:ln/>
        </p:spPr>
        <p:txBody>
          <a:bodyPr anchor="b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撰写要求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685901" y="2024509"/>
            <a:ext cx="8972550" cy="76378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撰稿时需注重重点突出、文字精练、语句通顺，并追求设计科学、数据准确。同时，请确保文章结构合理、逻辑清晰，让读者易于理解。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撰稿要求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838598" y="1564792"/>
            <a:ext cx="353467" cy="353467"/>
            <a:chOff x="838598" y="1564792"/>
            <a:chExt cx="353467" cy="353467"/>
          </a:xfrm>
        </p:grpSpPr>
        <p:sp>
          <p:nvSpPr>
            <p:cNvPr name="AutoShape 6" id="6"/>
            <p:cNvSpPr/>
            <p:nvPr/>
          </p:nvSpPr>
          <p:spPr>
            <a:xfrm rot="0">
              <a:off x="920082" y="1646276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7" id="7"/>
            <p:cNvSpPr/>
            <p:nvPr/>
          </p:nvSpPr>
          <p:spPr>
            <a:xfrm rot="0">
              <a:off x="838598" y="1564792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</p:sp>
      </p:grpSp>
      <p:sp>
        <p:nvSpPr>
          <p:cNvPr name="TextBox 8" id="8"/>
          <p:cNvSpPr txBox="true"/>
          <p:nvPr/>
        </p:nvSpPr>
        <p:spPr>
          <a:xfrm rot="0">
            <a:off x="1685901" y="3189254"/>
            <a:ext cx="8946338" cy="555784"/>
          </a:xfrm>
          <a:prstGeom prst="rect">
            <a:avLst/>
          </a:prstGeom>
          <a:ln/>
        </p:spPr>
        <p:txBody>
          <a:bodyPr anchor="b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85901" y="3851288"/>
            <a:ext cx="8972550" cy="76378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请将稿件发送至投稿邮箱（yyltvip@163.com)，并注明稿件类型（如论著、公共卫生等）及联系方式，以便我们及时处理。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838598" y="3391571"/>
            <a:ext cx="353467" cy="353467"/>
            <a:chOff x="838598" y="3391571"/>
            <a:chExt cx="353467" cy="353467"/>
          </a:xfrm>
        </p:grpSpPr>
        <p:sp>
          <p:nvSpPr>
            <p:cNvPr name="AutoShape 11" id="11"/>
            <p:cNvSpPr/>
            <p:nvPr/>
          </p:nvSpPr>
          <p:spPr>
            <a:xfrm rot="0">
              <a:off x="920082" y="3473055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2" id="12"/>
            <p:cNvSpPr/>
            <p:nvPr/>
          </p:nvSpPr>
          <p:spPr>
            <a:xfrm rot="0">
              <a:off x="838598" y="3391571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</p:sp>
      </p:grpSp>
      <p:sp>
        <p:nvSpPr>
          <p:cNvPr name="TextBox 13" id="13"/>
          <p:cNvSpPr txBox="true"/>
          <p:nvPr/>
        </p:nvSpPr>
        <p:spPr>
          <a:xfrm rot="0">
            <a:off x="1685901" y="4975292"/>
            <a:ext cx="8946338" cy="555784"/>
          </a:xfrm>
          <a:prstGeom prst="rect">
            <a:avLst/>
          </a:prstGeom>
          <a:ln/>
        </p:spPr>
        <p:txBody>
          <a:bodyPr anchor="b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文责自负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85901" y="5637325"/>
            <a:ext cx="8972550" cy="76378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请务必文责自负，切勿一稿多投。一旦发现有抄袭或重复发表等行为，将立即取消作者的投稿资格，并通报相关单位。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38598" y="5177608"/>
            <a:ext cx="353467" cy="353467"/>
            <a:chOff x="838598" y="5177608"/>
            <a:chExt cx="353467" cy="353467"/>
          </a:xfrm>
        </p:grpSpPr>
        <p:sp>
          <p:nvSpPr>
            <p:cNvPr name="AutoShape 16" id="16"/>
            <p:cNvSpPr/>
            <p:nvPr/>
          </p:nvSpPr>
          <p:spPr>
            <a:xfrm rot="0">
              <a:off x="920082" y="5259092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7" id="17"/>
            <p:cNvSpPr/>
            <p:nvPr/>
          </p:nvSpPr>
          <p:spPr>
            <a:xfrm rot="0">
              <a:off x="838598" y="5177608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</p:sp>
      </p:grpSp>
      <p:cxnSp>
        <p:nvCxnSpPr>
          <p:cNvPr name="Connector 18" id="18"/>
          <p:cNvCxnSpPr/>
          <p:nvPr/>
        </p:nvCxnSpPr>
        <p:spPr>
          <a:xfrm>
            <a:off x="1015332" y="1728028"/>
            <a:ext cx="0" cy="5214957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稿件处理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03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0188" r="20188"/>
          <a:stretch>
            <a:fillRect/>
          </a:stretch>
        </p:blipFill>
        <p:spPr>
          <a:xfrm rot="0">
            <a:off x="7804005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稿件处理流程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来稿将经过严格的同行评审，确保稿件的质量和价值。评审周期一般为4-6周，请作者耐心等待。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通知与查询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若稿件被录用，将收到正式通知，并告知作者如何在线查看和下载PDF格式的电子文件。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稿件处理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注意事项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04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7446" r="7446"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来稿必须遵守学术规范和道德准则，确保学术诚信，杜绝抄袭、剽窃等学术不端行为。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若来稿涉及人体研究，需经过伦理审查，确保研究的合法性和伦理性。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涉及人体研究需伦理审查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来稿中不得泄露国家机密、商业机密或个人隐私信息，遵守相关保密规定。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遵守保密规定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473730" y="393253"/>
            <a:ext cx="11459532" cy="4906874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rot="21432552">
            <a:off x="753237" y="706666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5" id="5"/>
          <p:cNvSpPr/>
          <p:nvPr/>
        </p:nvSpPr>
        <p:spPr>
          <a:xfrm rot="0">
            <a:off x="817747" y="717787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0" y="0"/>
            <a:ext cx="2077392" cy="1997711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0">
            <a:off x="0" y="4925728"/>
            <a:ext cx="4967829" cy="1932272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0">
            <a:off x="7026066" y="5883208"/>
            <a:ext cx="719269" cy="524213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0">
            <a:off x="2405794" y="1042833"/>
            <a:ext cx="542499" cy="579072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0">
            <a:off x="8598047" y="3390802"/>
            <a:ext cx="3592450" cy="359245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0">
            <a:off x="666461" y="4271763"/>
            <a:ext cx="2927493" cy="2927493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0">
            <a:off x="9898396" y="143356"/>
            <a:ext cx="2160000" cy="21600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0">
            <a:off x="4079462" y="4788122"/>
            <a:ext cx="266129" cy="266129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3"/>
          <a:srcRect/>
          <a:stretch>
            <a:fillRect/>
          </a:stretch>
        </p:blipFill>
        <p:spPr>
          <a:xfrm rot="0">
            <a:off x="6464618" y="4795742"/>
            <a:ext cx="266129" cy="266129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4457129" y="4768691"/>
            <a:ext cx="1479899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汇报人：XXX</a:t>
            </a:r>
          </a:p>
        </p:txBody>
      </p:sp>
      <p:sp>
        <p:nvSpPr>
          <p:cNvPr name="AutoShape 16" id="16"/>
          <p:cNvSpPr/>
          <p:nvPr/>
        </p:nvSpPr>
        <p:spPr>
          <a:xfrm rot="0">
            <a:off x="3984784" y="4690110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  <p:sp>
        <p:nvSpPr>
          <p:cNvPr name="TextBox 17" id="17"/>
          <p:cNvSpPr txBox="true"/>
          <p:nvPr/>
        </p:nvSpPr>
        <p:spPr>
          <a:xfrm rot="0">
            <a:off x="6840855" y="4771549"/>
            <a:ext cx="1867249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2025-03-07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6368320" y="4692872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  <p:sp>
        <p:nvSpPr>
          <p:cNvPr name="TextBox 19" id="19"/>
          <p:cNvSpPr txBox="true"/>
          <p:nvPr/>
        </p:nvSpPr>
        <p:spPr>
          <a:xfrm rot="0">
            <a:off x="3459432" y="2123409"/>
            <a:ext cx="4955191" cy="1446562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8799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三极能量黑 简体"/>
                <a:ea typeface="三极能量黑 简体"/>
                <a:cs typeface="三极能量黑 简体"/>
              </a:rPr>
              <a:t>谢谢观看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2137410" y="3147917"/>
            <a:ext cx="376905" cy="483489"/>
            <a:chOff x="2137410" y="3147917"/>
            <a:chExt cx="376905" cy="483489"/>
          </a:xfrm>
        </p:grpSpPr>
        <p:sp>
          <p:nvSpPr>
            <p:cNvPr name="AutoShape 21" id="21"/>
            <p:cNvSpPr/>
            <p:nvPr/>
          </p:nvSpPr>
          <p:spPr>
            <a:xfrm rot="4113202">
              <a:off x="2137410" y="3147917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22" id="22"/>
            <p:cNvSpPr/>
            <p:nvPr/>
          </p:nvSpPr>
          <p:spPr>
            <a:xfrm rot="2228698">
              <a:off x="2378012" y="3300794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  <p:grpSp>
        <p:nvGrpSpPr>
          <p:cNvPr name="Group 23" id="23"/>
          <p:cNvGrpSpPr/>
          <p:nvPr/>
        </p:nvGrpSpPr>
        <p:grpSpPr>
          <a:xfrm flipH="true" flipV="true" rot="0">
            <a:off x="9846373" y="2369725"/>
            <a:ext cx="377000" cy="483489"/>
            <a:chOff x="9846373" y="2369725"/>
            <a:chExt cx="377000" cy="483489"/>
          </a:xfrm>
        </p:grpSpPr>
        <p:sp>
          <p:nvSpPr>
            <p:cNvPr name="AutoShape 24" id="24"/>
            <p:cNvSpPr/>
            <p:nvPr/>
          </p:nvSpPr>
          <p:spPr>
            <a:xfrm rot="4113202" flipH="true" flipV="true">
              <a:off x="9846373" y="2369725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25" id="25"/>
            <p:cNvSpPr/>
            <p:nvPr/>
          </p:nvSpPr>
          <p:spPr>
            <a:xfrm rot="2228698" flipH="true" flipV="true">
              <a:off x="10087070" y="2522601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62626"/>
      </a:dk1>
      <a:lt1>
        <a:srgbClr val="FFFFFF"/>
      </a:lt1>
      <a:dk2>
        <a:srgbClr val="2D3847"/>
      </a:dk2>
      <a:lt2>
        <a:srgbClr val="FFFFFF"/>
      </a:lt2>
      <a:accent1>
        <a:srgbClr val="4C847A"/>
      </a:accent1>
      <a:accent2>
        <a:srgbClr val="4C847A"/>
      </a:accent2>
      <a:accent3>
        <a:srgbClr val="4C847A"/>
      </a:accent3>
      <a:accent4>
        <a:srgbClr val="4C847A"/>
      </a:accent4>
      <a:accent5>
        <a:srgbClr val="C01710"/>
      </a:accent5>
      <a:accent6>
        <a:srgbClr val="D55242"/>
      </a:accent6>
      <a:hlink>
        <a:srgbClr val="FEFFFE"/>
      </a:hlink>
      <a:folHlink>
        <a:srgbClr val="CFCC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