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.jpeg" Type="http://schemas.openxmlformats.org/officeDocument/2006/relationships/image"/><Relationship Id="rId4" Target="../media/image15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4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pic>
        <p:nvPicPr>
          <p:cNvPr name="Picture 4" id="4">
            <a:hlinkClick/>
          </p:cNvPr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2838757" y="6553200"/>
            <a:ext cx="609600" cy="609600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6" id="6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425732" y="1980247"/>
            <a:ext cx="7340441" cy="2513362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524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《天津中医药大学学报》稿约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137410" y="2960465"/>
            <a:ext cx="376905" cy="483489"/>
            <a:chOff x="2137410" y="2960465"/>
            <a:chExt cx="376905" cy="483489"/>
          </a:xfrm>
        </p:grpSpPr>
        <p:sp>
          <p:nvSpPr>
            <p:cNvPr name="AutoShape 16" id="16"/>
            <p:cNvSpPr/>
            <p:nvPr/>
          </p:nvSpPr>
          <p:spPr>
            <a:xfrm rot="4113202">
              <a:off x="2137410" y="29604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7" id="17"/>
            <p:cNvSpPr/>
            <p:nvPr/>
          </p:nvSpPr>
          <p:spPr>
            <a:xfrm rot="2228698">
              <a:off x="2378012" y="31133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18" id="18"/>
          <p:cNvGrpSpPr/>
          <p:nvPr/>
        </p:nvGrpSpPr>
        <p:grpSpPr>
          <a:xfrm flipH="true" flipV="true" rot="0">
            <a:off x="9787148" y="2254065"/>
            <a:ext cx="377000" cy="483489"/>
            <a:chOff x="9787148" y="2254065"/>
            <a:chExt cx="377000" cy="483489"/>
          </a:xfrm>
        </p:grpSpPr>
        <p:sp>
          <p:nvSpPr>
            <p:cNvPr name="AutoShape 19" id="19"/>
            <p:cNvSpPr/>
            <p:nvPr/>
          </p:nvSpPr>
          <p:spPr>
            <a:xfrm rot="4113202" flipH="true" flipV="true">
              <a:off x="9787148" y="22540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0" id="20"/>
            <p:cNvSpPr/>
            <p:nvPr/>
          </p:nvSpPr>
          <p:spPr>
            <a:xfrm rot="2228698" flipH="true" flipV="true">
              <a:off x="10027845" y="24069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6840855" y="4771549"/>
            <a:ext cx="11560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2025-03-06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25" id="25"/>
          <p:cNvSpPr txBox="true"/>
          <p:nvPr/>
        </p:nvSpPr>
        <p:spPr>
          <a:xfrm rot="0">
            <a:off x="4457129" y="4770215"/>
            <a:ext cx="1700033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753237" y="722708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504516" y="597569"/>
            <a:ext cx="11182969" cy="5662862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10626485" y="5503860"/>
            <a:ext cx="1479895" cy="128098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993603" y="-71014"/>
            <a:ext cx="2090009" cy="2090009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4414188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《天津中医药大学学报》杂志简介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4414188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稿件类型与篇幅要求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>
            <a:off x="4414188" y="4517056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注意事项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>
            <a:off x="7809085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投稿要求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>
            <a:off x="7809085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审稿流程与周期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 rot="0">
            <a:off x="928973" y="2160556"/>
            <a:ext cx="2922270" cy="2881122"/>
            <a:chOff x="928973" y="2160556"/>
            <a:chExt cx="2922270" cy="2881122"/>
          </a:xfrm>
        </p:grpSpPr>
        <p:sp>
          <p:nvSpPr>
            <p:cNvPr name="AutoShape 13" id="13"/>
            <p:cNvSpPr/>
            <p:nvPr/>
          </p:nvSpPr>
          <p:spPr>
            <a:xfrm rot="0">
              <a:off x="1196816" y="2353437"/>
              <a:ext cx="2427732" cy="2427732"/>
            </a:xfrm>
            <a:prstGeom prst="ellipse">
              <a:avLst/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TextBox 14" id="14"/>
            <p:cNvSpPr txBox="true"/>
            <p:nvPr/>
          </p:nvSpPr>
          <p:spPr>
            <a:xfrm rot="0">
              <a:off x="1422273" y="2729294"/>
              <a:ext cx="1920430" cy="1107948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6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目录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28973" y="3601212"/>
              <a:ext cx="2908459" cy="664273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799">
                  <a:solidFill>
                    <a:schemeClr val="lt1">
                      <a:alpha val="100000"/>
                    </a:schemeClr>
                  </a:solidFill>
                  <a:latin typeface="思源黑体 CN Normal"/>
                  <a:ea typeface="思源黑体 CN Normal"/>
                  <a:cs typeface="思源黑体 CN Normal"/>
                </a:rPr>
                <a:t>Contents</a:t>
              </a:r>
            </a:p>
          </p:txBody>
        </p:sp>
        <p:sp>
          <p:nvSpPr>
            <p:cNvPr name="AutoShape 16" id="16"/>
            <p:cNvSpPr/>
            <p:nvPr/>
          </p:nvSpPr>
          <p:spPr>
            <a:xfrm rot="0">
              <a:off x="970121" y="2160556"/>
              <a:ext cx="2881122" cy="2881122"/>
            </a:xfrm>
            <a:prstGeom prst="ellipse">
              <a:avLst/>
            </a:prstGeom>
            <a:noFill/>
            <a:ln w="12700">
              <a:solidFill>
                <a:schemeClr val="accent2">
                  <a:alpha val="100000"/>
                  <a:lumMod val="20000"/>
                  <a:lumMod val="80000"/>
                </a:schemeClr>
              </a:solidFill>
              <a:prstDash val="solid"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《天津中医药大学学报》杂志简介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01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《天津中医药大学学报》是由天津市教育委员会主管，天津中医药大学主办的中医药科技学术性期刊，1982年创刊，双月刊，大16开，双月15日出版，国内外公开发行。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《天津中医药大学学报》简介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办刊宗旨是坚持贯彻中国共产党对中医药的方针政策，始终坚持跟踪学科前沿，重视编校质量，努力提高学术水平。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办刊宗旨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《天津中医药大学学报》杂志简介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800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投稿要求</a:t>
            </a:r>
          </a:p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投稿邮箱：</a:t>
            </a:r>
            <a:r>
              <a:rPr lang="en-US" b="true" sz="2000">
                <a:solidFill>
                  <a:srgbClr val="000000">
                    <a:alpha val="100000"/>
                  </a:srgbClr>
                </a:solidFill>
                <a:latin typeface="Times New Roman, serif"/>
                <a:ea typeface="Times New Roman, serif"/>
                <a:cs typeface="Times New Roman, serif"/>
              </a:rPr>
              <a:t>tjzyyxbvip@163.com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02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75" r="16675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原创性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来稿必须是未曾在国内外公开发行的刊物上发表过的原创性文章，且不涉及任何学术不端行为。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来稿必须遵循科研诚信和学术规范，确保研究设计、方法、数据和结论的科学性和准确性。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规范性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来稿必须遵循国家相关标准和规范，包括但不限于汉字、词汇、语法、标点符号用法等。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可读性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来稿文字必须流畅、简洁，避免使用过于复杂或专业的术语和缩写，以便读者理解。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7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稿件类型与篇幅要求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03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《天津中医药大学学报》主要发表中医药领域的原创性研究文章，同时包括综述、临床经验总结等类型。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篇幅要求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一般不超过8000字，包括摘要、关键词、正文、参考文献等部分，简洁明了，避免冗长和繁琐。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稿件类型与篇幅要求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审稿流程与周期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04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稿件审查包括初审、复审和终审三个阶段，确保审稿过程的严谨性和公正性。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571" r="571"/>
          <a:stretch>
            <a:fillRect/>
          </a:stretch>
        </p:blipFill>
        <p:spPr>
          <a:xfrm rot="0">
            <a:off x="6246456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周期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从稿件提交到最终审稿结果的反馈，一般需要2-4个月的时间，请作者耐心等待。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审稿流程与周期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注意事项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05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投稿者必须保证稿件的真实性和原创性，不得存在抄袭、剽窃等行为。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稿件真实性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投稿者必须按照要求格式化稿件，确保文字、图表、参考文献等准确规范。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稿件规范性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审稿周期一般为1-3个月，期间请勿一稿多投，以免造成不必要的麻烦。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5" id="5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457129" y="4768691"/>
            <a:ext cx="147989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7" id="17"/>
          <p:cNvSpPr txBox="true"/>
          <p:nvPr/>
        </p:nvSpPr>
        <p:spPr>
          <a:xfrm rot="0">
            <a:off x="6840855" y="4771549"/>
            <a:ext cx="18672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2025-03-06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3459432" y="2123409"/>
            <a:ext cx="4955191" cy="1446562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799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谢谢观看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137410" y="3147917"/>
            <a:ext cx="376905" cy="483489"/>
            <a:chOff x="2137410" y="3147917"/>
            <a:chExt cx="376905" cy="483489"/>
          </a:xfrm>
        </p:grpSpPr>
        <p:sp>
          <p:nvSpPr>
            <p:cNvPr name="AutoShape 21" id="21"/>
            <p:cNvSpPr/>
            <p:nvPr/>
          </p:nvSpPr>
          <p:spPr>
            <a:xfrm rot="4113202">
              <a:off x="2137410" y="3147917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2" id="22"/>
            <p:cNvSpPr/>
            <p:nvPr/>
          </p:nvSpPr>
          <p:spPr>
            <a:xfrm rot="2228698">
              <a:off x="2378012" y="3300794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23" id="23"/>
          <p:cNvGrpSpPr/>
          <p:nvPr/>
        </p:nvGrpSpPr>
        <p:grpSpPr>
          <a:xfrm flipH="true" flipV="true" rot="0">
            <a:off x="9846373" y="2369725"/>
            <a:ext cx="377000" cy="483489"/>
            <a:chOff x="9846373" y="2369725"/>
            <a:chExt cx="377000" cy="483489"/>
          </a:xfrm>
        </p:grpSpPr>
        <p:sp>
          <p:nvSpPr>
            <p:cNvPr name="AutoShape 24" id="24"/>
            <p:cNvSpPr/>
            <p:nvPr/>
          </p:nvSpPr>
          <p:spPr>
            <a:xfrm rot="4113202" flipH="true" flipV="true">
              <a:off x="9846373" y="236972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5" id="25"/>
            <p:cNvSpPr/>
            <p:nvPr/>
          </p:nvSpPr>
          <p:spPr>
            <a:xfrm rot="2228698" flipH="true" flipV="true">
              <a:off x="10087070" y="252260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2D3847"/>
      </a:dk2>
      <a:lt2>
        <a:srgbClr val="FFFFFF"/>
      </a:lt2>
      <a:accent1>
        <a:srgbClr val="4C847A"/>
      </a:accent1>
      <a:accent2>
        <a:srgbClr val="4C847A"/>
      </a:accent2>
      <a:accent3>
        <a:srgbClr val="4C847A"/>
      </a:accent3>
      <a:accent4>
        <a:srgbClr val="4C847A"/>
      </a:accent4>
      <a:accent5>
        <a:srgbClr val="C01710"/>
      </a:accent5>
      <a:accent6>
        <a:srgbClr val="D55242"/>
      </a:accent6>
      <a:hlink>
        <a:srgbClr val="FEFFFE"/>
      </a:hlink>
      <a:folHlink>
        <a:srgbClr val="CFCC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