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.jpeg" Type="http://schemas.openxmlformats.org/officeDocument/2006/relationships/image"/><Relationship Id="rId4" Target="../media/image15.pn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9.jpe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3.jpeg" Type="http://schemas.openxmlformats.org/officeDocument/2006/relationships/image"/><Relationship Id="rId4" Target="../media/image24.jpeg" Type="http://schemas.openxmlformats.org/officeDocument/2006/relationships/image"/><Relationship Id="rId5" Target="../media/image2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13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pic>
        <p:nvPicPr>
          <p:cNvPr name="Picture 4" id="4">
            <a:hlinkClick/>
          </p:cNvPr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2838757" y="6553200"/>
            <a:ext cx="609600" cy="609600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6" id="6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425732" y="1980247"/>
            <a:ext cx="7340441" cy="2513362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《西安交通大学学报》征稿须知官方认证</a:t>
            </a:r>
            <a:r>
              <a:rPr lang="en-US" sz="2400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投稿邮箱：</a:t>
            </a:r>
            <a:r>
              <a:rPr lang="en-US" sz="2400">
                <a:solidFill>
                  <a:srgbClr val="333333">
                    <a:alpha val="100000"/>
                  </a:srgbClr>
                </a:solidFill>
                <a:latin typeface="Simsun, serif"/>
                <a:ea typeface="Simsun, serif"/>
                <a:cs typeface="Simsun, serif"/>
              </a:rPr>
              <a:t>xbgfyxzz@163.com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2137410" y="2960465"/>
            <a:ext cx="376905" cy="483489"/>
            <a:chOff x="2137410" y="2960465"/>
            <a:chExt cx="376905" cy="483489"/>
          </a:xfrm>
        </p:grpSpPr>
        <p:sp>
          <p:nvSpPr>
            <p:cNvPr name="AutoShape 16" id="16"/>
            <p:cNvSpPr/>
            <p:nvPr/>
          </p:nvSpPr>
          <p:spPr>
            <a:xfrm rot="4113202">
              <a:off x="2137410" y="29604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7" id="17"/>
            <p:cNvSpPr/>
            <p:nvPr/>
          </p:nvSpPr>
          <p:spPr>
            <a:xfrm rot="2228698">
              <a:off x="2378012" y="31133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18" id="18"/>
          <p:cNvGrpSpPr/>
          <p:nvPr/>
        </p:nvGrpSpPr>
        <p:grpSpPr>
          <a:xfrm flipH="true" flipV="true" rot="0">
            <a:off x="9787148" y="2254065"/>
            <a:ext cx="377000" cy="483489"/>
            <a:chOff x="9787148" y="2254065"/>
            <a:chExt cx="377000" cy="483489"/>
          </a:xfrm>
        </p:grpSpPr>
        <p:sp>
          <p:nvSpPr>
            <p:cNvPr name="AutoShape 19" id="19"/>
            <p:cNvSpPr/>
            <p:nvPr/>
          </p:nvSpPr>
          <p:spPr>
            <a:xfrm rot="4113202" flipH="true" flipV="true">
              <a:off x="9787148" y="225406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0" id="20"/>
            <p:cNvSpPr/>
            <p:nvPr/>
          </p:nvSpPr>
          <p:spPr>
            <a:xfrm rot="2228698" flipH="true" flipV="true">
              <a:off x="10027845" y="240694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6840855" y="4771549"/>
            <a:ext cx="11560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2025-03-06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25" id="25"/>
          <p:cNvSpPr txBox="true"/>
          <p:nvPr/>
        </p:nvSpPr>
        <p:spPr>
          <a:xfrm rot="0">
            <a:off x="4457129" y="4770215"/>
            <a:ext cx="1700033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26" id="2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753237" y="722708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504516" y="597569"/>
            <a:ext cx="11182969" cy="5662862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10626485" y="5503860"/>
            <a:ext cx="1479895" cy="128098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993603" y="-71014"/>
            <a:ext cx="2090009" cy="2090009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>
            <a:off x="4414188" y="1675049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学报目标与特色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4414188" y="3096052"/>
            <a:ext cx="3132000" cy="828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审稿与录用流程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>
            <a:off x="4414188" y="4517056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作者权利与尊重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>
            <a:off x="7809085" y="1675049"/>
            <a:ext cx="3132000" cy="828000"/>
          </a:xfrm>
          <a:prstGeom prst="roundRect">
            <a:avLst>
              <a:gd fmla="val 50000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dk1">
                    <a:lumMod val="75000"/>
                    <a:lumOff val="25000"/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主学科与小学科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>
            <a:off x="7809085" y="3096052"/>
            <a:ext cx="3132000" cy="828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期刊影响力与阅读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 rot="0">
            <a:off x="928973" y="2160556"/>
            <a:ext cx="2922270" cy="2881122"/>
            <a:chOff x="928973" y="2160556"/>
            <a:chExt cx="2922270" cy="2881122"/>
          </a:xfrm>
        </p:grpSpPr>
        <p:sp>
          <p:nvSpPr>
            <p:cNvPr name="AutoShape 13" id="13"/>
            <p:cNvSpPr/>
            <p:nvPr/>
          </p:nvSpPr>
          <p:spPr>
            <a:xfrm rot="0">
              <a:off x="1196816" y="2353437"/>
              <a:ext cx="2427732" cy="2427732"/>
            </a:xfrm>
            <a:prstGeom prst="ellipse">
              <a:avLst/>
            </a:prstGeom>
            <a:gradFill>
              <a:gsLst>
                <a:gs pos="0">
                  <a:srgbClr val="4C847A">
                    <a:alpha val="10000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TextBox 14" id="14"/>
            <p:cNvSpPr txBox="true"/>
            <p:nvPr/>
          </p:nvSpPr>
          <p:spPr>
            <a:xfrm rot="0">
              <a:off x="1422273" y="2729294"/>
              <a:ext cx="1920430" cy="1107948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600">
                  <a:solidFill>
                    <a:schemeClr val="lt1">
                      <a:alpha val="100000"/>
                    </a:schemeClr>
                  </a:solidFill>
                  <a:latin typeface="思源宋体 CN Heavy"/>
                  <a:ea typeface="思源宋体 CN Heavy"/>
                  <a:cs typeface="思源宋体 CN Heavy"/>
                </a:rPr>
                <a:t>目录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928973" y="3601212"/>
              <a:ext cx="2908459" cy="664273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799">
                  <a:solidFill>
                    <a:schemeClr val="lt1">
                      <a:alpha val="100000"/>
                    </a:schemeClr>
                  </a:solidFill>
                  <a:latin typeface="思源黑体 CN Normal"/>
                  <a:ea typeface="思源黑体 CN Normal"/>
                  <a:cs typeface="思源黑体 CN Normal"/>
                </a:rPr>
                <a:t>Contents</a:t>
              </a:r>
            </a:p>
          </p:txBody>
        </p:sp>
        <p:sp>
          <p:nvSpPr>
            <p:cNvPr name="AutoShape 16" id="16"/>
            <p:cNvSpPr/>
            <p:nvPr/>
          </p:nvSpPr>
          <p:spPr>
            <a:xfrm rot="0">
              <a:off x="970121" y="2160556"/>
              <a:ext cx="2881122" cy="2881122"/>
            </a:xfrm>
            <a:prstGeom prst="ellipse">
              <a:avLst/>
            </a:prstGeom>
            <a:noFill/>
            <a:ln w="12700">
              <a:solidFill>
                <a:schemeClr val="accent2">
                  <a:alpha val="100000"/>
                  <a:lumMod val="20000"/>
                  <a:lumMod val="80000"/>
                </a:schemeClr>
              </a:solidFill>
              <a:prstDash val="solid"/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学报目标与特色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01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t="2837" b="2837"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学报目标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出精品、创名牌、办一流学报，争时效、促交流、举科技人才。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t="2825" b="2825"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学报特色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突出机电特色，涵盖机械、动力、工程热物理、电气、电子和计算机等主学科。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学报目标与特色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主学科与小学科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02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0" t="0" b="0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主学科与小学科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《西安交通大学学报》以机械、动力、工程热物理、电气、电子信息和计算机为主学科，其他为小学科。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小学科稿件录用限制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小学科稿件在校内的录用篇数有限制，校外一般不接收小学科稿件，具体要求请参阅投稿须知。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主学科与小学科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审稿与录用流程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03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708" r="16708"/>
          <a:stretch>
            <a:fillRect/>
          </a:stretch>
        </p:blipFill>
        <p:spPr>
          <a:xfrm rot="0">
            <a:off x="476023" y="1726817"/>
            <a:ext cx="4434840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出版周期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本刊具有较高的出版效率，平均在投稿后8.5个月内即可见刊，为作者提供了快速发表的平台。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审稿制度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本刊实行“双向匿名审稿”制度，旨在确保审稿过程的公正性和客观性，提高学术质量。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平均录用时间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从提交稿件到录用，平均需要2.5个月的时间。在录用后，本刊会迅速进行“网络首发”。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审稿与录用流程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期刊影响力与阅读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04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85901" y="1362476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期刊地位与影响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85901" y="2024509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本刊跻身中文核心期刊、科技论文统计源期刊、百种中国杰出学术期刊及EI数据库核心源期刊之列，彰显了其在学术界的重要地位。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期刊影响力与阅读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name="AutoShape 6" id="6"/>
            <p:cNvSpPr/>
            <p:nvPr/>
          </p:nvSpPr>
          <p:spPr>
            <a:xfrm rot="0"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7" id="7"/>
            <p:cNvSpPr/>
            <p:nvPr/>
          </p:nvSpPr>
          <p:spPr>
            <a:xfrm rot="0"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sp>
        <p:nvSpPr>
          <p:cNvPr name="TextBox 8" id="8"/>
          <p:cNvSpPr txBox="true"/>
          <p:nvPr/>
        </p:nvSpPr>
        <p:spPr>
          <a:xfrm rot="0">
            <a:off x="1685901" y="3189254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网络首发与扩大影响力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85901" y="3851288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录用后的文章将在“知网”实行“网络首发”，极大地提升了文章的传播速度和影响力，有助于促进学术交流。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name="AutoShape 11" id="11"/>
            <p:cNvSpPr/>
            <p:nvPr/>
          </p:nvSpPr>
          <p:spPr>
            <a:xfrm rot="0"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2" id="12"/>
            <p:cNvSpPr/>
            <p:nvPr/>
          </p:nvSpPr>
          <p:spPr>
            <a:xfrm rot="0"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sp>
        <p:nvSpPr>
          <p:cNvPr name="TextBox 13" id="13"/>
          <p:cNvSpPr txBox="true"/>
          <p:nvPr/>
        </p:nvSpPr>
        <p:spPr>
          <a:xfrm rot="0">
            <a:off x="1685901" y="4975292"/>
            <a:ext cx="8946338" cy="555784"/>
          </a:xfrm>
          <a:prstGeom prst="rect">
            <a:avLst/>
          </a:prstGeom>
          <a:ln/>
        </p:spPr>
        <p:txBody>
          <a:bodyPr anchor="b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开放阅读政策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5901" y="5637325"/>
            <a:ext cx="8972550" cy="76378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本刊面向非商业用途实行“开放阅读”政策，旨在降低读者的阅读门槛，让更多读者能够轻松获取到优质的学术内容。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name="AutoShape 16" id="16"/>
            <p:cNvSpPr/>
            <p:nvPr/>
          </p:nvSpPr>
          <p:spPr>
            <a:xfrm rot="0"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</p:sp>
      </p:grpSp>
      <p:cxnSp>
        <p:nvCxnSpPr>
          <p:cNvPr name="Connector 18" id="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rot="21432552">
            <a:off x="1246974" y="1248141"/>
            <a:ext cx="9421513" cy="4320766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4" id="4"/>
          <p:cNvSpPr/>
          <p:nvPr/>
        </p:nvSpPr>
        <p:spPr>
          <a:xfrm rot="0">
            <a:off x="964731" y="1150510"/>
            <a:ext cx="9980620" cy="4512353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sp>
        <p:nvSpPr>
          <p:cNvPr name="Freeform 5" id="5"/>
          <p:cNvSpPr/>
          <p:nvPr/>
        </p:nvSpPr>
        <p:spPr>
          <a:xfrm rot="0" flipH="true">
            <a:off x="11709342" y="362890"/>
            <a:ext cx="209398" cy="1260001"/>
          </a:xfrm>
          <a:custGeom>
            <a:avLst/>
            <a:gdLst/>
            <a:ahLst/>
            <a:cxnLst/>
            <a:rect r="r" b="b" t="t" l="l"/>
            <a:pathLst>
              <a:path h="2216150" w="368300">
                <a:moveTo>
                  <a:pt x="73025" y="1847850"/>
                </a:moveTo>
                <a:lnTo>
                  <a:pt x="184150" y="1965325"/>
                </a:lnTo>
                <a:lnTo>
                  <a:pt x="301625" y="1851025"/>
                </a:lnTo>
                <a:lnTo>
                  <a:pt x="368300" y="1920875"/>
                </a:lnTo>
                <a:lnTo>
                  <a:pt x="250825" y="2035175"/>
                </a:lnTo>
                <a:lnTo>
                  <a:pt x="365125" y="2149475"/>
                </a:lnTo>
                <a:lnTo>
                  <a:pt x="295275" y="2216150"/>
                </a:lnTo>
                <a:lnTo>
                  <a:pt x="180975" y="2098675"/>
                </a:lnTo>
                <a:lnTo>
                  <a:pt x="63500" y="2212975"/>
                </a:lnTo>
                <a:lnTo>
                  <a:pt x="0" y="2143125"/>
                </a:lnTo>
                <a:lnTo>
                  <a:pt x="117475" y="2032000"/>
                </a:lnTo>
                <a:lnTo>
                  <a:pt x="3175" y="1914525"/>
                </a:lnTo>
                <a:close/>
              </a:path>
              <a:path h="2216150" w="368300">
                <a:moveTo>
                  <a:pt x="73025" y="923925"/>
                </a:moveTo>
                <a:lnTo>
                  <a:pt x="184150" y="1041400"/>
                </a:lnTo>
                <a:lnTo>
                  <a:pt x="301625" y="927100"/>
                </a:lnTo>
                <a:lnTo>
                  <a:pt x="368300" y="996950"/>
                </a:lnTo>
                <a:lnTo>
                  <a:pt x="250825" y="1108075"/>
                </a:lnTo>
                <a:lnTo>
                  <a:pt x="365125" y="1225550"/>
                </a:lnTo>
                <a:lnTo>
                  <a:pt x="295275" y="1292225"/>
                </a:lnTo>
                <a:lnTo>
                  <a:pt x="180975" y="1174750"/>
                </a:lnTo>
                <a:lnTo>
                  <a:pt x="63500" y="1289050"/>
                </a:lnTo>
                <a:lnTo>
                  <a:pt x="0" y="1219200"/>
                </a:lnTo>
                <a:lnTo>
                  <a:pt x="117475" y="1108075"/>
                </a:lnTo>
                <a:lnTo>
                  <a:pt x="3175" y="990600"/>
                </a:lnTo>
                <a:close/>
              </a:path>
              <a:path h="2216150" w="368300">
                <a:moveTo>
                  <a:pt x="73025" y="0"/>
                </a:moveTo>
                <a:lnTo>
                  <a:pt x="184150" y="117475"/>
                </a:lnTo>
                <a:lnTo>
                  <a:pt x="301625" y="3175"/>
                </a:lnTo>
                <a:lnTo>
                  <a:pt x="368300" y="73025"/>
                </a:lnTo>
                <a:lnTo>
                  <a:pt x="250825" y="184150"/>
                </a:lnTo>
                <a:lnTo>
                  <a:pt x="365125" y="301625"/>
                </a:lnTo>
                <a:lnTo>
                  <a:pt x="295275" y="368300"/>
                </a:lnTo>
                <a:lnTo>
                  <a:pt x="180975" y="250825"/>
                </a:lnTo>
                <a:lnTo>
                  <a:pt x="63500" y="365125"/>
                </a:lnTo>
                <a:lnTo>
                  <a:pt x="0" y="295275"/>
                </a:lnTo>
                <a:lnTo>
                  <a:pt x="117475" y="184150"/>
                </a:lnTo>
                <a:lnTo>
                  <a:pt x="3175" y="66675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Freeform 6" id="6"/>
          <p:cNvSpPr/>
          <p:nvPr/>
        </p:nvSpPr>
        <p:spPr>
          <a:xfrm rot="0" flipV="true">
            <a:off x="1539755" y="6229781"/>
            <a:ext cx="1203732" cy="228699"/>
          </a:xfrm>
          <a:custGeom>
            <a:avLst/>
            <a:gdLst/>
            <a:ahLst/>
            <a:cxnLst/>
            <a:rect r="r" b="b" t="t" l="l"/>
            <a:pathLst>
              <a:path h="224" w="1179">
                <a:moveTo>
                  <a:pt x="0" y="154"/>
                </a:moveTo>
                <a:lnTo>
                  <a:pt x="164" y="0"/>
                </a:lnTo>
                <a:lnTo>
                  <a:pt x="307" y="132"/>
                </a:lnTo>
                <a:lnTo>
                  <a:pt x="449" y="0"/>
                </a:lnTo>
                <a:lnTo>
                  <a:pt x="591" y="132"/>
                </a:lnTo>
                <a:lnTo>
                  <a:pt x="731" y="0"/>
                </a:lnTo>
                <a:lnTo>
                  <a:pt x="873" y="132"/>
                </a:lnTo>
                <a:lnTo>
                  <a:pt x="1015" y="0"/>
                </a:lnTo>
                <a:lnTo>
                  <a:pt x="1179" y="154"/>
                </a:lnTo>
                <a:lnTo>
                  <a:pt x="1133" y="202"/>
                </a:lnTo>
                <a:lnTo>
                  <a:pt x="1015" y="90"/>
                </a:lnTo>
                <a:lnTo>
                  <a:pt x="873" y="224"/>
                </a:lnTo>
                <a:lnTo>
                  <a:pt x="731" y="90"/>
                </a:lnTo>
                <a:lnTo>
                  <a:pt x="591" y="224"/>
                </a:lnTo>
                <a:lnTo>
                  <a:pt x="449" y="90"/>
                </a:lnTo>
                <a:lnTo>
                  <a:pt x="307" y="224"/>
                </a:lnTo>
                <a:lnTo>
                  <a:pt x="164" y="90"/>
                </a:lnTo>
                <a:lnTo>
                  <a:pt x="44" y="202"/>
                </a:lnTo>
                <a:lnTo>
                  <a:pt x="0" y="154"/>
                </a:lnTo>
              </a:path>
            </a:pathLst>
          </a:custGeom>
          <a:solidFill>
            <a:srgbClr val="4C847A">
              <a:alpha val="100000"/>
            </a:srgb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2141621" y="2666807"/>
            <a:ext cx="790875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7325">
                <a:solidFill>
                  <a:schemeClr val="accen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作者权利与尊重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5014168" y="1847873"/>
            <a:ext cx="2163664" cy="62867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  <p:txBody>
          <a:bodyPr anchor="ctr" rtlCol="false" tIns="45720" lIns="108013" bIns="45720" rIns="108013" anchorCtr="false" vert="horz" wrap="square">
            <a:noAutofit/>
          </a:bodyPr>
          <a:lstStyle/>
          <a:p>
            <a:pPr algn="ctr">
              <a:defRPr/>
            </a:pPr>
            <a:r>
              <a:rPr lang="en-US" sz="2400">
                <a:solidFill>
                  <a:schemeClr val="lt1">
                    <a:alpha val="100000"/>
                  </a:schemeClr>
                </a:solidFill>
                <a:latin typeface="思源宋体 CN Heavy"/>
                <a:ea typeface="思源宋体 CN Heavy"/>
                <a:cs typeface="思源宋体 CN Heavy"/>
              </a:rPr>
              <a:t>05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8358126" y="3458419"/>
            <a:ext cx="3518620" cy="35186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566597" y="902507"/>
            <a:ext cx="1320982" cy="1330418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rot="5400000">
            <a:off x="2031468" y="4442924"/>
            <a:ext cx="366988" cy="755483"/>
          </a:xfrm>
          <a:custGeom>
            <a:avLst/>
            <a:gdLst/>
            <a:ahLst/>
            <a:cxnLst/>
            <a:rect r="r" b="b" t="t" l="l"/>
            <a:pathLst>
              <a:path h="982498" w="477264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</a:path>
              <a:path h="982498" w="477264"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</a:path>
              <a:path h="982498" w="477264"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</a:path>
              <a:path h="982498" w="477264"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</a:path>
              <a:path h="982498" w="477264"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</a:path>
              <a:path h="982498" w="477264"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</a:path>
              <a:path h="982498" w="477264"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</a:path>
              <a:path h="982498" w="477264"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</a:path>
              <a:path h="982498" w="477264"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</a:path>
              <a:path h="982498" w="477264"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</a:path>
              <a:path h="982498" w="477264"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</a:path>
              <a:path h="982498" w="477264"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</a:path>
              <a:path h="982498" w="477264"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</a:path>
              <a:path h="982498" w="477264"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</a:path>
              <a:path h="982498" w="477264"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</a:path>
              <a:path h="982498" w="477264"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</a:path>
              <a:path h="982498" w="477264"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</a:path>
              <a:path h="982498" w="477264"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</a:path>
              <a:path h="982498" w="477264"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</a:path>
              <a:path h="982498" w="477264"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</a:path>
              <a:path h="982498" w="477264"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</a:path>
              <a:path h="982498" w="477264"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</a:path>
              <a:path h="982498" w="477264"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</a:path>
              <a:path h="982498" w="477264"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</a:path>
              <a:path h="982498" w="477264"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</a:path>
              <a:path h="982498" w="477264"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</a:path>
              <a:path h="982498" w="477264"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</a:path>
              <a:path h="982498" w="477264"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</a:path>
              <a:path h="982498" w="477264"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</a:path>
              <a:path h="982498" w="477264"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</a:path>
              <a:path h="982498" w="477264"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</a:path>
              <a:path h="982498" w="477264"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</a:path>
              <a:path h="982498" w="477264"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</a:path>
              <a:path h="982498" w="477264"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</a:path>
              <a:path h="982498" w="477264"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</a:path>
            </a:pathLst>
          </a:custGeom>
          <a:solidFill>
            <a:srgbClr val="7F7F7F">
              <a:alpha val="10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2538" r="32538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550" r="32550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61" r="32561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本刊始终尊重作者的署名权、著作权等权利，并严格遵守国家关于保护知识产权的各项法律法规，坚决杜绝任何形式的学术不端行为。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保护作者权利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在引用他人研究成果时，必须明确标注出处，确保引用规范。我们鼓励对学术成果的合理引用和尊重，以维护学术研究的严谨性和公正性。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规范引用行为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作者权利与尊重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473730" y="393253"/>
            <a:ext cx="11459532" cy="4906874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rot="21432552">
            <a:off x="753237" y="706666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gradFill>
            <a:gsLst>
              <a:gs pos="0">
                <a:srgbClr val="4C847A">
                  <a:alpha val="100000"/>
                  <a:lumMod val="60000"/>
                  <a:lumOff val="40000"/>
                </a:srgbClr>
              </a:gs>
              <a:gs pos="70000">
                <a:srgbClr val="4C847A">
                  <a:alpha val="100000"/>
                </a:srgbClr>
              </a:gs>
            </a:gsLst>
            <a:lin ang="2700000"/>
          </a:gradFill>
          <a:ln/>
          <a:effectLst>
            <a:outerShdw dir="5400000" blurRad="190500" dist="50800">
              <a:schemeClr val="accent1">
                <a:alpha val="30000"/>
              </a:schemeClr>
            </a:outerShdw>
          </a:effectLst>
        </p:spPr>
      </p:sp>
      <p:sp>
        <p:nvSpPr>
          <p:cNvPr name="Freeform 5" id="5"/>
          <p:cNvSpPr/>
          <p:nvPr/>
        </p:nvSpPr>
        <p:spPr>
          <a:xfrm rot="0">
            <a:off x="817747" y="717787"/>
            <a:ext cx="10556507" cy="5422427"/>
          </a:xfrm>
          <a:custGeom>
            <a:avLst/>
            <a:gdLst/>
            <a:ahLst/>
            <a:cxnLst/>
            <a:rect r="r" b="b" t="t" l="l"/>
            <a:pathLst>
              <a:path h="4825124" w="10556507">
                <a:moveTo>
                  <a:pt x="132260" y="0"/>
                </a:moveTo>
                <a:lnTo>
                  <a:pt x="10424247" y="0"/>
                </a:lnTo>
                <a:cubicBezTo>
                  <a:pt x="10497292" y="0"/>
                  <a:pt x="10556507" y="59215"/>
                  <a:pt x="10556507" y="132260"/>
                </a:cubicBezTo>
                <a:lnTo>
                  <a:pt x="10556507" y="425045"/>
                </a:lnTo>
                <a:lnTo>
                  <a:pt x="10556507" y="661285"/>
                </a:lnTo>
                <a:lnTo>
                  <a:pt x="10556507" y="4163839"/>
                </a:lnTo>
                <a:lnTo>
                  <a:pt x="10556507" y="4349037"/>
                </a:lnTo>
                <a:lnTo>
                  <a:pt x="10556507" y="4692864"/>
                </a:lnTo>
                <a:cubicBezTo>
                  <a:pt x="10556507" y="4765909"/>
                  <a:pt x="10497292" y="4825124"/>
                  <a:pt x="10424247" y="4825124"/>
                </a:cubicBezTo>
                <a:lnTo>
                  <a:pt x="132260" y="4825124"/>
                </a:lnTo>
                <a:cubicBezTo>
                  <a:pt x="59215" y="4825124"/>
                  <a:pt x="0" y="4765909"/>
                  <a:pt x="0" y="4692864"/>
                </a:cubicBezTo>
                <a:lnTo>
                  <a:pt x="0" y="4349037"/>
                </a:lnTo>
                <a:lnTo>
                  <a:pt x="0" y="4163839"/>
                </a:lnTo>
                <a:lnTo>
                  <a:pt x="0" y="661286"/>
                </a:lnTo>
                <a:lnTo>
                  <a:pt x="0" y="661285"/>
                </a:lnTo>
                <a:lnTo>
                  <a:pt x="0" y="132260"/>
                </a:lnTo>
                <a:cubicBezTo>
                  <a:pt x="0" y="59215"/>
                  <a:pt x="59215" y="0"/>
                  <a:pt x="1322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chemeClr val="accent1">
                <a:alpha val="100000"/>
                <a:lumMod val="20000"/>
                <a:lumMod val="80000"/>
              </a:schemeClr>
            </a:solidFill>
            <a:prstDash val="solid"/>
          </a:ln>
          <a:effectLst>
            <a:outerShdw dir="0" blurRad="63500" dist="0">
              <a:srgbClr val="000000">
                <a:alpha val="4000"/>
              </a:srgbClr>
            </a:outerShdw>
          </a:effectLst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0" y="0"/>
            <a:ext cx="2077392" cy="199771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0">
            <a:off x="0" y="4925728"/>
            <a:ext cx="4967829" cy="1932272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7026066" y="5883208"/>
            <a:ext cx="719269" cy="524213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0">
            <a:off x="2405794" y="1042833"/>
            <a:ext cx="542499" cy="579072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0">
            <a:off x="8598047" y="3390802"/>
            <a:ext cx="3592450" cy="359245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666461" y="4271763"/>
            <a:ext cx="2927493" cy="2927493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0">
            <a:off x="9898396" y="143356"/>
            <a:ext cx="2160000" cy="21600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0">
            <a:off x="4079462" y="4788122"/>
            <a:ext cx="266129" cy="266129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0">
            <a:off x="6464618" y="4795742"/>
            <a:ext cx="266129" cy="266129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4457129" y="4768691"/>
            <a:ext cx="147989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汇报人：XXX</a:t>
            </a:r>
          </a:p>
        </p:txBody>
      </p:sp>
      <p:sp>
        <p:nvSpPr>
          <p:cNvPr name="AutoShape 16" id="16"/>
          <p:cNvSpPr/>
          <p:nvPr/>
        </p:nvSpPr>
        <p:spPr>
          <a:xfrm rot="0">
            <a:off x="3984784" y="4690110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7" id="17"/>
          <p:cNvSpPr txBox="true"/>
          <p:nvPr/>
        </p:nvSpPr>
        <p:spPr>
          <a:xfrm rot="0">
            <a:off x="6840855" y="4771549"/>
            <a:ext cx="1867249" cy="307753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1325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</a:rPr>
              <a:t>2025-03-06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6368320" y="4692872"/>
            <a:ext cx="467963" cy="467963"/>
          </a:xfrm>
          <a:prstGeom prst="ellipse">
            <a:avLst/>
          </a:prstGeom>
          <a:solidFill>
            <a:srgbClr val="4C847A">
              <a:alpha val="100000"/>
            </a:srgb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3459432" y="2123409"/>
            <a:ext cx="4955191" cy="1446562"/>
          </a:xfrm>
          <a:prstGeom prst="rect">
            <a:avLst/>
          </a:prstGeom>
          <a:noFill/>
          <a:ln/>
        </p:spPr>
        <p:txBody>
          <a:bodyPr anchor="ctr" rtlCol="false" lIns="91440" rIns="91440" tIns="45720" bIns="45720" anchorCtr="false" vert="horz"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799">
                <a:solidFill>
                  <a:schemeClr val="dk1">
                    <a:lumMod val="85000"/>
                    <a:lumOff val="15000"/>
                    <a:alpha val="100000"/>
                  </a:schemeClr>
                </a:solidFill>
                <a:latin typeface="三极能量黑 简体"/>
                <a:ea typeface="三极能量黑 简体"/>
                <a:cs typeface="三极能量黑 简体"/>
              </a:rPr>
              <a:t>谢谢观看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137410" y="3147917"/>
            <a:ext cx="376905" cy="483489"/>
            <a:chOff x="2137410" y="3147917"/>
            <a:chExt cx="376905" cy="483489"/>
          </a:xfrm>
        </p:grpSpPr>
        <p:sp>
          <p:nvSpPr>
            <p:cNvPr name="AutoShape 21" id="21"/>
            <p:cNvSpPr/>
            <p:nvPr/>
          </p:nvSpPr>
          <p:spPr>
            <a:xfrm rot="4113202">
              <a:off x="2137410" y="3147917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2" id="22"/>
            <p:cNvSpPr/>
            <p:nvPr/>
          </p:nvSpPr>
          <p:spPr>
            <a:xfrm rot="2228698">
              <a:off x="2378012" y="3300794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  <p:grpSp>
        <p:nvGrpSpPr>
          <p:cNvPr name="Group 23" id="23"/>
          <p:cNvGrpSpPr/>
          <p:nvPr/>
        </p:nvGrpSpPr>
        <p:grpSpPr>
          <a:xfrm flipH="true" flipV="true" rot="0">
            <a:off x="9846373" y="2369725"/>
            <a:ext cx="377000" cy="483489"/>
            <a:chOff x="9846373" y="2369725"/>
            <a:chExt cx="377000" cy="483489"/>
          </a:xfrm>
        </p:grpSpPr>
        <p:sp>
          <p:nvSpPr>
            <p:cNvPr name="AutoShape 24" id="24"/>
            <p:cNvSpPr/>
            <p:nvPr/>
          </p:nvSpPr>
          <p:spPr>
            <a:xfrm rot="4113202" flipH="true" flipV="true">
              <a:off x="9846373" y="2369725"/>
              <a:ext cx="210121" cy="483489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25" id="25"/>
            <p:cNvSpPr/>
            <p:nvPr/>
          </p:nvSpPr>
          <p:spPr>
            <a:xfrm rot="2228698" flipH="true" flipV="true">
              <a:off x="10087070" y="2522601"/>
              <a:ext cx="136303" cy="313753"/>
            </a:xfrm>
            <a:prstGeom prst="triangle">
              <a:avLst>
                <a:gd fmla="val 69476" name="adj"/>
              </a:avLst>
            </a:prstGeom>
            <a:gradFill>
              <a:gsLst>
                <a:gs pos="0">
                  <a:srgbClr val="4C847A">
                    <a:alpha val="0"/>
                    <a:lumMod val="60000"/>
                    <a:lumOff val="40000"/>
                  </a:srgbClr>
                </a:gs>
                <a:gs pos="70000">
                  <a:srgbClr val="4C847A">
                    <a:alpha val="100000"/>
                  </a:srgbClr>
                </a:gs>
              </a:gsLst>
              <a:lin ang="2700000"/>
            </a:gradFill>
            <a:ln/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2D3847"/>
      </a:dk2>
      <a:lt2>
        <a:srgbClr val="FFFFFF"/>
      </a:lt2>
      <a:accent1>
        <a:srgbClr val="4C847A"/>
      </a:accent1>
      <a:accent2>
        <a:srgbClr val="4C847A"/>
      </a:accent2>
      <a:accent3>
        <a:srgbClr val="4C847A"/>
      </a:accent3>
      <a:accent4>
        <a:srgbClr val="4C847A"/>
      </a:accent4>
      <a:accent5>
        <a:srgbClr val="C01710"/>
      </a:accent5>
      <a:accent6>
        <a:srgbClr val="D55242"/>
      </a:accent6>
      <a:hlink>
        <a:srgbClr val="FEFFFE"/>
      </a:hlink>
      <a:folHlink>
        <a:srgbClr val="CFCC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